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48" r:id="rId6"/>
    <p:sldId id="2360" r:id="rId7"/>
    <p:sldId id="2350" r:id="rId8"/>
    <p:sldId id="2313" r:id="rId9"/>
    <p:sldId id="2355" r:id="rId10"/>
    <p:sldId id="2372" r:id="rId11"/>
    <p:sldId id="2349" r:id="rId12"/>
    <p:sldId id="2358" r:id="rId13"/>
    <p:sldId id="2373" r:id="rId14"/>
    <p:sldId id="2322" r:id="rId15"/>
    <p:sldId id="2288" r:id="rId16"/>
    <p:sldId id="2345" r:id="rId17"/>
    <p:sldId id="2353" r:id="rId18"/>
    <p:sldId id="2354" r:id="rId19"/>
    <p:sldId id="2359" r:id="rId20"/>
    <p:sldId id="2361" r:id="rId21"/>
    <p:sldId id="2363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1212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802.11-16/0786r1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802.11-16/0786r1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802.11-16/0786r1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802.11-16/0786r1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802.11-16/0786r1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July 2016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987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802.11-16/0786r1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July 2016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 Enterprise)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14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802.11-16/0786r1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802.11-16/0786r1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17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802.11-16/0786r1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802.11-16/0786r1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802.11-16/0786r1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802.11-16/0786r1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802.11-16/0786r1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802.11-16/0786r2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77&amp;is_group=00ah&amp;is_year=2016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ocuments?is_dcn=781&amp;is_group=00ah&amp;is_year=2016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457-01-0arc-802-11ak-802-1ac-stas-aps-dses-and-convergence-functions.pptx" TargetMode="External"/><Relationship Id="rId7" Type="http://schemas.openxmlformats.org/officeDocument/2006/relationships/hyperlink" Target="https://mentor.ieee.org/802.11/dcn/15/11-15-0891-00-0arc-delta-r2r3-of-mib-truthvalue-usage-pattern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355-03-0arc-mib-truthvalue-usage-patterns.docx" TargetMode="External"/><Relationship Id="rId5" Type="http://schemas.openxmlformats.org/officeDocument/2006/relationships/hyperlink" Target="https://mentor.ieee.org/802.11/dcn/14/11-14-1213-01-0arc-ap-arch-concepts-and-distribution-system-access.pptx" TargetMode="External"/><Relationship Id="rId4" Type="http://schemas.openxmlformats.org/officeDocument/2006/relationships/hyperlink" Target="https://mentor.ieee.org/802.11/dcn/15/11-15-0454-00-0arc-some-more-ds-architecture-concepts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/2016_07/P802_3cb_PAR_modification_030616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grouper.ieee.org/groups/802/PARs/2016_07/YANG_SG_draft_csd_v1.4.pdf" TargetMode="External"/><Relationship Id="rId5" Type="http://schemas.openxmlformats.org/officeDocument/2006/relationships/hyperlink" Target="http://grouper.ieee.org/groups/802/PARs/2016_07/IEEE_P802d3d2_230516_PAR.pdf" TargetMode="External"/><Relationship Id="rId4" Type="http://schemas.openxmlformats.org/officeDocument/2006/relationships/hyperlink" Target="http://grouper.ieee.org/groups/802/PARs/2016_07/8023cb_CSD-Rev_0316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2016-07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2016-07-25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625325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2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</a:t>
            </a:r>
            <a:r>
              <a:rPr lang="en-AU" altLang="en-US" dirty="0" smtClean="0"/>
              <a:t>57 </a:t>
            </a:r>
            <a:r>
              <a:rPr lang="en-AU" altLang="en-US" dirty="0"/>
              <a:t>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pushed </a:t>
            </a:r>
            <a:r>
              <a:rPr lang="en-AU" altLang="en-US" dirty="0" smtClean="0"/>
              <a:t>20 </a:t>
            </a:r>
            <a:r>
              <a:rPr lang="en-AU" altLang="en-US" dirty="0"/>
              <a:t>standards completely through the PSDO ratification </a:t>
            </a:r>
            <a:r>
              <a:rPr lang="en-AU" altLang="en-US" dirty="0" smtClean="0"/>
              <a:t>process</a:t>
            </a:r>
          </a:p>
          <a:p>
            <a:pPr lvl="1" eaLnBrk="1" fontAlgn="t" hangingPunct="1"/>
            <a:r>
              <a:rPr lang="en-AU" altLang="en-US" dirty="0"/>
              <a:t>802.1Xbx</a:t>
            </a:r>
          </a:p>
          <a:p>
            <a:pPr lvl="1" eaLnBrk="1" fontAlgn="t" hangingPunct="1"/>
            <a:r>
              <a:rPr lang="en-AU" altLang="en-US" dirty="0" smtClean="0"/>
              <a:t>802.1Q-Rev</a:t>
            </a:r>
            <a:endParaRPr lang="en-AU" altLang="en-US" dirty="0"/>
          </a:p>
          <a:p>
            <a:r>
              <a:rPr lang="en-AU" altLang="en-US" dirty="0"/>
              <a:t>IEEE 802 has 37 standards in the pipeline for ratification under the PSDO</a:t>
            </a:r>
          </a:p>
          <a:p>
            <a:pPr lvl="1"/>
            <a:r>
              <a:rPr lang="en-AU" altLang="en-US" dirty="0"/>
              <a:t>802.1: 9</a:t>
            </a:r>
            <a:r>
              <a:rPr lang="en-AU" altLang="en-US" dirty="0" smtClean="0"/>
              <a:t>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802.3: 10 standards</a:t>
            </a:r>
          </a:p>
          <a:p>
            <a:pPr lvl="1"/>
            <a:r>
              <a:rPr lang="en-AU" altLang="en-US" dirty="0"/>
              <a:t>802.11: </a:t>
            </a:r>
            <a:r>
              <a:rPr lang="en-AU" altLang="en-US" dirty="0" smtClean="0"/>
              <a:t>11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July 2016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May 2016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smtClean="0"/>
              <a:t>334 comments received (2nd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SB, 93% approval) on P802.11REVmc D6.0. Approximately 100 comments remain to be resolved.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/>
              <a:t>T</a:t>
            </a:r>
            <a:r>
              <a:rPr lang="en-US" altLang="ja-JP" dirty="0" smtClean="0"/>
              <a:t>eleconferences (July 8, 15, 19, 21</a:t>
            </a:r>
            <a:r>
              <a:rPr lang="en-GB" dirty="0" smtClean="0"/>
              <a:t>)</a:t>
            </a:r>
            <a:r>
              <a:rPr lang="en-US" altLang="ja-JP" dirty="0" smtClean="0"/>
              <a:t> held</a:t>
            </a:r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this July meeting (agenda in 11-16-0785): </a:t>
            </a:r>
          </a:p>
          <a:p>
            <a:pPr lvl="1">
              <a:defRPr/>
            </a:pPr>
            <a:r>
              <a:rPr lang="en-US" altLang="ja-JP" dirty="0" smtClean="0"/>
              <a:t>Complete comment resolution</a:t>
            </a:r>
          </a:p>
          <a:p>
            <a:pPr>
              <a:defRPr/>
            </a:pPr>
            <a:r>
              <a:rPr lang="en-US" altLang="ja-JP" dirty="0" smtClean="0"/>
              <a:t>Upcoming BRC meetings: August teleconferences</a:t>
            </a:r>
          </a:p>
          <a:p>
            <a:pPr>
              <a:defRPr/>
            </a:pPr>
            <a:r>
              <a:rPr lang="en-US" altLang="ja-JP" dirty="0" smtClean="0"/>
              <a:t>Schedule has slipped from Sept 2016 ratification to December 2016 ratification</a:t>
            </a:r>
          </a:p>
          <a:p>
            <a:pPr lvl="1">
              <a:defRPr/>
            </a:pPr>
            <a:r>
              <a:rPr lang="en-US" altLang="ja-JP" dirty="0" smtClean="0"/>
              <a:t>Next ballot on D7.0 (includes changes) followed by D7.0 (unchanged)</a:t>
            </a:r>
          </a:p>
          <a:p>
            <a:pPr lvl="1">
              <a:defRPr/>
            </a:pPr>
            <a:endParaRPr lang="en-US" altLang="ja-JP" dirty="0" smtClean="0"/>
          </a:p>
          <a:p>
            <a:pPr lvl="1">
              <a:defRPr/>
            </a:pP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July 2016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 Enterprise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lang="en-US" sz="3600" dirty="0" err="1" smtClean="0"/>
              <a:t>TGah</a:t>
            </a:r>
            <a:r>
              <a:rPr lang="en-US" altLang="ja-JP" sz="3600" dirty="0" smtClean="0"/>
              <a:t>– July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lang="en-US" sz="3600" dirty="0" smtClean="0"/>
              <a:t>Chair/VC </a:t>
            </a:r>
            <a:r>
              <a:rPr lang="en-US" sz="3600" dirty="0"/>
              <a:t>: </a:t>
            </a:r>
            <a:r>
              <a:rPr lang="en-US" sz="3600" dirty="0" err="1"/>
              <a:t>Yongho</a:t>
            </a:r>
            <a:r>
              <a:rPr lang="en-US" sz="3600" dirty="0"/>
              <a:t> </a:t>
            </a:r>
            <a:r>
              <a:rPr lang="en-US" sz="3600" dirty="0" err="1"/>
              <a:t>Seok</a:t>
            </a:r>
            <a:r>
              <a:rPr lang="en-US" sz="3600" dirty="0"/>
              <a:t> / Alfred </a:t>
            </a:r>
            <a:r>
              <a:rPr lang="en-US" sz="3600" dirty="0" err="1"/>
              <a:t>Asterjadhi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209800"/>
            <a:ext cx="8229600" cy="4114800"/>
          </a:xfrm>
        </p:spPr>
        <p:txBody>
          <a:bodyPr/>
          <a:lstStyle/>
          <a:p>
            <a:r>
              <a:rPr lang="en-US" altLang="ko-KR" sz="1800" dirty="0"/>
              <a:t>On May 2016 meeting, </a:t>
            </a:r>
            <a:r>
              <a:rPr lang="en-US" altLang="ko-KR" sz="1800" dirty="0" err="1"/>
              <a:t>TGah</a:t>
            </a:r>
            <a:r>
              <a:rPr lang="en-US" altLang="ko-KR" sz="1800" dirty="0"/>
              <a:t> completed all comment resolution of the 3</a:t>
            </a:r>
            <a:r>
              <a:rPr lang="en-US" altLang="ko-KR" sz="1800" baseline="30000" dirty="0"/>
              <a:t>rd</a:t>
            </a:r>
            <a:r>
              <a:rPr lang="en-US" altLang="ko-KR" sz="1800" dirty="0"/>
              <a:t> Sponsor Recirculation Ballot for Draft </a:t>
            </a:r>
            <a:r>
              <a:rPr lang="en-US" altLang="ko-KR" sz="1800" dirty="0" smtClean="0"/>
              <a:t>8.0</a:t>
            </a:r>
          </a:p>
          <a:p>
            <a:r>
              <a:rPr lang="en-US" altLang="ko-KR" sz="2000" dirty="0">
                <a:ea typeface="Times New Roman"/>
                <a:cs typeface="Times New Roman"/>
                <a:sym typeface="Times New Roman"/>
              </a:rPr>
              <a:t>P802.11ah Report to EC for a conditional approval is ready </a:t>
            </a:r>
            <a:endParaRPr lang="en-US" altLang="ko-KR" sz="2000" dirty="0"/>
          </a:p>
          <a:p>
            <a:pPr marL="914400" lvl="1" indent="-457200">
              <a:defRPr sz="1800"/>
            </a:pPr>
            <a:r>
              <a:rPr lang="en-US" altLang="ko-KR" dirty="0" smtClean="0">
                <a:hlinkClick r:id="rId3"/>
              </a:rPr>
              <a:t>11-16/777</a:t>
            </a:r>
            <a:endParaRPr lang="en-US" altLang="ko-KR" sz="1800" dirty="0"/>
          </a:p>
          <a:p>
            <a:pPr marL="457200" lvl="0" indent="-457200">
              <a:defRPr sz="1800"/>
            </a:pPr>
            <a:r>
              <a:rPr lang="en-US" sz="1800" dirty="0" smtClean="0"/>
              <a:t>Goals </a:t>
            </a:r>
            <a:r>
              <a:rPr lang="en-US" sz="1800" dirty="0"/>
              <a:t>for </a:t>
            </a:r>
            <a:r>
              <a:rPr lang="en-US" sz="1800" dirty="0" smtClean="0"/>
              <a:t>July </a:t>
            </a:r>
            <a:r>
              <a:rPr lang="en-US" sz="1800" dirty="0"/>
              <a:t>2016 Meeting:</a:t>
            </a:r>
          </a:p>
          <a:p>
            <a:pPr marL="914400" lvl="1" indent="-457200">
              <a:defRPr sz="1800"/>
            </a:pPr>
            <a:r>
              <a:rPr lang="en-US" altLang="ko-KR" dirty="0" smtClean="0">
                <a:ea typeface="Times New Roman"/>
                <a:cs typeface="Times New Roman"/>
                <a:sym typeface="Times New Roman"/>
              </a:rPr>
              <a:t>PAR </a:t>
            </a:r>
            <a:r>
              <a:rPr lang="en-US" altLang="ko-KR" dirty="0">
                <a:ea typeface="Times New Roman"/>
                <a:cs typeface="Times New Roman"/>
                <a:sym typeface="Times New Roman"/>
              </a:rPr>
              <a:t>extension request</a:t>
            </a:r>
          </a:p>
          <a:p>
            <a:pPr marL="914400" lvl="1" indent="-457200">
              <a:defRPr sz="1800"/>
            </a:pPr>
            <a:r>
              <a:rPr lang="en-US" altLang="ko-KR" dirty="0">
                <a:ea typeface="Times New Roman"/>
                <a:cs typeface="Times New Roman"/>
                <a:sym typeface="Times New Roman"/>
              </a:rPr>
              <a:t>Timeline Update</a:t>
            </a:r>
          </a:p>
          <a:p>
            <a:pPr marL="933450" lvl="1" indent="-457200">
              <a:defRPr sz="1800"/>
            </a:pPr>
            <a:r>
              <a:rPr lang="en-US" altLang="ko-KR" dirty="0" err="1" smtClean="0"/>
              <a:t>TGah</a:t>
            </a:r>
            <a:r>
              <a:rPr lang="en-US" altLang="ko-KR" dirty="0" smtClean="0"/>
              <a:t> July 2016 Agenda : </a:t>
            </a:r>
            <a:r>
              <a:rPr lang="en-US" altLang="ko-KR" dirty="0" smtClean="0">
                <a:hlinkClick r:id="rId4"/>
              </a:rPr>
              <a:t>11-16/781</a:t>
            </a:r>
            <a:endParaRPr lang="en-US" altLang="ko-KR" dirty="0" smtClean="0"/>
          </a:p>
          <a:p>
            <a:pPr marL="914400" lvl="1" indent="-457200">
              <a:defRPr sz="1800"/>
            </a:pPr>
            <a:endParaRPr lang="en-US" altLang="ko-KR" sz="1800" dirty="0">
              <a:ea typeface="Times New Roman"/>
              <a:cs typeface="Times New Roman"/>
              <a:sym typeface="Times New Roman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7526019" y="6475412"/>
            <a:ext cx="1017906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altLang="en-US" dirty="0"/>
              <a:t>D. Stanley, HPE</a:t>
            </a:r>
          </a:p>
        </p:txBody>
      </p:sp>
      <p:sp>
        <p:nvSpPr>
          <p:cNvPr id="60" name="Shape 60"/>
          <p:cNvSpPr/>
          <p:nvPr/>
        </p:nvSpPr>
        <p:spPr>
          <a:xfrm>
            <a:off x="696912" y="332601"/>
            <a:ext cx="9425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rPr lang="en-US" dirty="0" smtClean="0"/>
              <a:t>July </a:t>
            </a:r>
            <a:r>
              <a:rPr dirty="0" smtClean="0"/>
              <a:t>201</a:t>
            </a:r>
            <a:r>
              <a:rPr lang="en-US" dirty="0"/>
              <a:t>6</a:t>
            </a:r>
            <a:endParaRPr dirty="0"/>
          </a:p>
        </p:txBody>
      </p:sp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13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676655">
              <a:defRPr sz="1800"/>
            </a:pPr>
            <a:r>
              <a:rPr sz="2300" dirty="0"/>
              <a:t>IEEE 802.11ah - </a:t>
            </a:r>
            <a:r>
              <a:rPr lang="en-US" sz="2300" dirty="0" smtClean="0"/>
              <a:t>July</a:t>
            </a:r>
            <a:r>
              <a:rPr sz="2300" dirty="0" smtClean="0"/>
              <a:t> 201</a:t>
            </a:r>
            <a:r>
              <a:rPr lang="en-US" sz="2300" dirty="0"/>
              <a:t>6</a:t>
            </a:r>
            <a:r>
              <a:rPr sz="2300" dirty="0"/>
              <a:t/>
            </a:r>
            <a:br>
              <a:rPr sz="2300" dirty="0"/>
            </a:b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sub 1GHz </a:t>
            </a:r>
            <a:r>
              <a:rPr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PHY</a:t>
            </a:r>
            <a:br>
              <a:rPr sz="200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300" dirty="0" smtClean="0"/>
              <a:t>Chair : Yongho </a:t>
            </a:r>
            <a:r>
              <a:rPr lang="en-US" sz="2300" dirty="0" err="1" smtClean="0"/>
              <a:t>Seok</a:t>
            </a:r>
            <a:endParaRPr sz="2300" dirty="0"/>
          </a:p>
        </p:txBody>
      </p:sp>
      <p:graphicFrame>
        <p:nvGraphicFramePr>
          <p:cNvPr id="9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6087768"/>
              </p:ext>
            </p:extLst>
          </p:nvPr>
        </p:nvGraphicFramePr>
        <p:xfrm>
          <a:off x="685800" y="2348880"/>
          <a:ext cx="8229600" cy="356616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2016-05-02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 (Incorporate baseline updates only)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2016-09-03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8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D9.0 (Unchanged) – If needed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2016-09-23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696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8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meeting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2016-12-06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Shape 62"/>
          <p:cNvSpPr>
            <a:spLocks noGrp="1"/>
          </p:cNvSpPr>
          <p:nvPr>
            <p:ph type="body" idx="1"/>
          </p:nvPr>
        </p:nvSpPr>
        <p:spPr>
          <a:xfrm>
            <a:off x="609600" y="1916832"/>
            <a:ext cx="8066856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rPr lang="en-US" altLang="ko-KR" sz="2000" dirty="0" err="1" smtClean="0"/>
              <a:t>TGah</a:t>
            </a:r>
            <a:r>
              <a:rPr lang="en-US" altLang="ko-KR" sz="2000" dirty="0" smtClean="0"/>
              <a:t> Timeline Update </a:t>
            </a:r>
            <a:endParaRPr lang="en-US" altLang="ko-KR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577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– July 2016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July 2016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 Enterprise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14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/>
              <a:t>Approve minutes of past meeting and teleconference</a:t>
            </a:r>
          </a:p>
          <a:p>
            <a:r>
              <a:rPr lang="en-US" altLang="ja-JP" dirty="0" smtClean="0"/>
              <a:t>Continue comment resolution </a:t>
            </a:r>
          </a:p>
          <a:p>
            <a:r>
              <a:rPr lang="en-US" altLang="ja-JP" dirty="0" smtClean="0"/>
              <a:t>Approve to forward the 3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sponsor LB</a:t>
            </a:r>
          </a:p>
          <a:p>
            <a:r>
              <a:rPr lang="en-US" altLang="ja-JP" dirty="0" smtClean="0"/>
              <a:t>Approve Timeline</a:t>
            </a:r>
          </a:p>
          <a:p>
            <a:r>
              <a:rPr lang="en-US" altLang="ja-JP" dirty="0" smtClean="0"/>
              <a:t>Approve Teleconference schedule</a:t>
            </a:r>
          </a:p>
          <a:p>
            <a:r>
              <a:rPr lang="en-US" altLang="ja-JP" dirty="0" smtClean="0"/>
              <a:t>Approve Plan for  September</a:t>
            </a:r>
          </a:p>
          <a:p>
            <a:pPr>
              <a:lnSpc>
                <a:spcPct val="9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July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Current status: LB220 on </a:t>
            </a:r>
            <a:r>
              <a:rPr lang="en-US" altLang="zh-CN" dirty="0" err="1" smtClean="0"/>
              <a:t>TGaj</a:t>
            </a:r>
            <a:r>
              <a:rPr lang="en-US" altLang="zh-CN" dirty="0" smtClean="0"/>
              <a:t> D2.0 passed (88% approval and 38 comments received)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July meeting goals (6 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Discuss </a:t>
            </a:r>
            <a:r>
              <a:rPr lang="en-US" dirty="0"/>
              <a:t>and approve the PAR extension request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on IEEE 802.11aj D2.0/1.0 WG Letter Ballot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Review Task Group timeline</a:t>
            </a:r>
            <a:endParaRPr lang="en-US" altLang="zh-CN" dirty="0">
              <a:sym typeface="Wingdings" panose="05000000000000000000" pitchFamily="2" charset="2"/>
            </a:endParaRPr>
          </a:p>
          <a:p>
            <a:pPr lvl="1"/>
            <a:r>
              <a:rPr lang="en-US" altLang="zh-CN" dirty="0">
                <a:sym typeface="Wingdings" panose="05000000000000000000" pitchFamily="2" charset="2"/>
              </a:rPr>
              <a:t>Plan for September meeting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July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467600" cy="4648200"/>
          </a:xfrm>
        </p:spPr>
        <p:txBody>
          <a:bodyPr/>
          <a:lstStyle/>
          <a:p>
            <a:pPr marL="609600" indent="-609600"/>
            <a:r>
              <a:rPr lang="en-US" dirty="0"/>
              <a:t>Since the beginning of the May meeting</a:t>
            </a:r>
          </a:p>
          <a:p>
            <a:pPr marL="1009650" lvl="1" indent="-609600"/>
            <a:r>
              <a:rPr lang="en-US" dirty="0"/>
              <a:t>802.11ak Drafts D2.2 and D2.3 were posted,</a:t>
            </a:r>
          </a:p>
          <a:p>
            <a:pPr marL="1009650" lvl="1" indent="-609600"/>
            <a:r>
              <a:rPr lang="en-US" dirty="0"/>
              <a:t>4 teleconferences were held to work on improvement of the 802.11ak Draft.</a:t>
            </a:r>
          </a:p>
          <a:p>
            <a:pPr marL="609600" indent="-609600"/>
            <a:r>
              <a:rPr lang="en-US" dirty="0" smtClean="0"/>
              <a:t>July </a:t>
            </a:r>
            <a:r>
              <a:rPr lang="en-US" dirty="0"/>
              <a:t>Goals: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Work on the resolution of comments from WG LB #218 and any other issues on P802.11ak Draft D2.0.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Receive and discuss technical presentations.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Joint meeting with 802.1 TSN and 802.11 ARC SC Thursday morning.</a:t>
            </a:r>
          </a:p>
          <a:p>
            <a:pPr marL="609600" indent="-609600"/>
            <a:r>
              <a:rPr lang="en-US" dirty="0" smtClean="0"/>
              <a:t>Agenda</a:t>
            </a:r>
            <a:r>
              <a:rPr lang="en-US" dirty="0"/>
              <a:t>: See </a:t>
            </a:r>
            <a:r>
              <a:rPr lang="en-US" dirty="0" smtClean="0"/>
              <a:t>11-16/776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July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17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July 2016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221 (D5.0)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19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July 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93.16% approval, 65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26 editorial, 39 technical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Preparing comment resolutions this week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Possibly request re-circulation letter ballot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6 slots this week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Agenda: 11-16/0792r1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July 2016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3058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Comment Collection (CC) #23 on draft D0.1 closed on April 11.</a:t>
            </a:r>
          </a:p>
          <a:p>
            <a:pPr lvl="1"/>
            <a:r>
              <a:rPr lang="en-CA" sz="1800" dirty="0"/>
              <a:t>2919 comments were received.</a:t>
            </a:r>
          </a:p>
          <a:p>
            <a:r>
              <a:rPr lang="en-CA" sz="2000" dirty="0"/>
              <a:t>Since May F2F meeting, the TG held a weekly conference call with focus on comment resolution.</a:t>
            </a:r>
          </a:p>
          <a:p>
            <a:pPr lvl="1"/>
            <a:r>
              <a:rPr lang="en-CA" sz="1600" dirty="0"/>
              <a:t>Discussed 14 documents and the resolutions of over 225 comments</a:t>
            </a:r>
          </a:p>
          <a:p>
            <a:r>
              <a:rPr lang="en-CA" dirty="0"/>
              <a:t>Continue with comment resolution.</a:t>
            </a:r>
          </a:p>
          <a:p>
            <a:r>
              <a:rPr lang="en-CA" sz="2000" dirty="0"/>
              <a:t>Continue with technical presentations and development of the TG 1.0 draft.</a:t>
            </a:r>
            <a:endParaRPr lang="en-CA" sz="1600" dirty="0"/>
          </a:p>
          <a:p>
            <a:r>
              <a:rPr lang="en-US" sz="2000" dirty="0"/>
              <a:t>Agenda for this meeting is available  in document 11-16/0779r0.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July 2016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343400"/>
          </a:xfrm>
        </p:spPr>
        <p:txBody>
          <a:bodyPr lIns="91440" tIns="45720" rIns="91440" bIns="45720"/>
          <a:lstStyle/>
          <a:p>
            <a:r>
              <a:rPr lang="en-CA" sz="2000" dirty="0"/>
              <a:t>Approval of meeting minutes of May 2016 interim</a:t>
            </a:r>
          </a:p>
          <a:p>
            <a:r>
              <a:rPr lang="en-CA" sz="2000" dirty="0"/>
              <a:t>Timeline and progress review</a:t>
            </a:r>
          </a:p>
          <a:p>
            <a:r>
              <a:rPr lang="en-US" sz="2000" dirty="0"/>
              <a:t>Advance in Task group documents</a:t>
            </a:r>
          </a:p>
          <a:p>
            <a:pPr lvl="1"/>
            <a:r>
              <a:rPr lang="en-US" sz="1600" dirty="0"/>
              <a:t>Channel model</a:t>
            </a:r>
          </a:p>
          <a:p>
            <a:pPr lvl="1"/>
            <a:r>
              <a:rPr lang="en-CA" sz="1600" dirty="0"/>
              <a:t>Evaluation methodology</a:t>
            </a:r>
          </a:p>
          <a:p>
            <a:pPr lvl="1"/>
            <a:r>
              <a:rPr lang="en-CA" sz="1600" dirty="0"/>
              <a:t>Specification framework document</a:t>
            </a:r>
          </a:p>
          <a:p>
            <a:r>
              <a:rPr lang="en-CA" sz="2000" dirty="0"/>
              <a:t>Technical presentations</a:t>
            </a:r>
          </a:p>
          <a:p>
            <a:r>
              <a:rPr lang="en-US" sz="2000" dirty="0"/>
              <a:t>Agenda for this meeting is available in document 11-16/0763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July 2016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 marL="0" indent="0">
              <a:buNone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TGai</a:t>
            </a:r>
            <a:r>
              <a:rPr lang="en-US" altLang="en-US" sz="1800" kern="0" dirty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TGaj</a:t>
            </a:r>
            <a:r>
              <a:rPr lang="en-US" altLang="en-US" sz="1800" kern="0" dirty="0"/>
              <a:t> 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Wake Up Radio (SG)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July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Open call for submission to the Functional Requirements and Spec Framework documents.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 smtClean="0"/>
              <a:t>July </a:t>
            </a:r>
            <a:r>
              <a:rPr lang="en-US" sz="2000" dirty="0"/>
              <a:t>Goals: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Continue Functional Requirement Document working draft.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Consider initial submissions to Spec Framework Document.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Continue r</a:t>
            </a:r>
            <a:r>
              <a:rPr lang="en-US" altLang="en-US" sz="1800" dirty="0">
                <a:ea typeface="ＭＳ Ｐゴシック" pitchFamily="34" charset="-128"/>
              </a:rPr>
              <a:t>eview of technical submissions (performance analysis, channel model proposals, positioning techniques etc</a:t>
            </a:r>
            <a:r>
              <a:rPr lang="en-US" altLang="en-US" sz="1800" dirty="0" smtClean="0">
                <a:ea typeface="ＭＳ Ｐゴシック" pitchFamily="34" charset="-128"/>
              </a:rPr>
              <a:t>.).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800" dirty="0" smtClean="0"/>
              <a:t>Revisit program timelines</a:t>
            </a:r>
            <a:endParaRPr lang="en-US" sz="1100" dirty="0" smtClean="0"/>
          </a:p>
          <a:p>
            <a:r>
              <a:rPr lang="en-US" sz="2000" dirty="0" smtClean="0"/>
              <a:t>Agenda</a:t>
            </a:r>
            <a:r>
              <a:rPr lang="en-US" sz="2000" dirty="0"/>
              <a:t>: See </a:t>
            </a:r>
            <a:r>
              <a:rPr lang="en-US" sz="2000" dirty="0" smtClean="0"/>
              <a:t>11-16/752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900769"/>
              </p:ext>
            </p:extLst>
          </p:nvPr>
        </p:nvGraphicFramePr>
        <p:xfrm>
          <a:off x="5410200" y="4876800"/>
          <a:ext cx="33528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8800"/>
                <a:gridCol w="558800"/>
                <a:gridCol w="558800"/>
                <a:gridCol w="558800"/>
                <a:gridCol w="558800"/>
                <a:gridCol w="558800"/>
              </a:tblGrid>
              <a:tr h="2413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EAEA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WUR Study Group</a:t>
            </a:r>
            <a:r>
              <a:rPr lang="en-US" altLang="ja-JP" dirty="0" smtClean="0"/>
              <a:t>– July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495800"/>
          </a:xfrm>
        </p:spPr>
        <p:txBody>
          <a:bodyPr/>
          <a:lstStyle/>
          <a:p>
            <a:r>
              <a:rPr lang="en-US" altLang="en-US" dirty="0"/>
              <a:t>Study Group officer election</a:t>
            </a:r>
          </a:p>
          <a:p>
            <a:pPr lvl="1"/>
            <a:r>
              <a:rPr lang="en-US" altLang="en-US" dirty="0"/>
              <a:t>Vice-Chair, Secretary</a:t>
            </a:r>
          </a:p>
          <a:p>
            <a:pPr lvl="1"/>
            <a:r>
              <a:rPr lang="en-US" altLang="en-US" dirty="0"/>
              <a:t>Thursday PM2</a:t>
            </a:r>
          </a:p>
          <a:p>
            <a:r>
              <a:rPr lang="en-US" altLang="en-US" dirty="0"/>
              <a:t>Receive and discuss presentations to develop PAR and CSD documents: </a:t>
            </a:r>
          </a:p>
          <a:p>
            <a:pPr lvl="1"/>
            <a:r>
              <a:rPr lang="en-US" altLang="en-US" dirty="0"/>
              <a:t>Use cases, problem statements, scope and purpose</a:t>
            </a:r>
          </a:p>
          <a:p>
            <a:r>
              <a:rPr lang="en-US" altLang="en-US" dirty="0"/>
              <a:t>Draft initial PAR and CSD documents</a:t>
            </a:r>
          </a:p>
          <a:p>
            <a:r>
              <a:rPr lang="en-US" altLang="en-US" dirty="0"/>
              <a:t>Review timeline</a:t>
            </a:r>
          </a:p>
          <a:p>
            <a:r>
              <a:rPr lang="en-US" altLang="en-US" dirty="0"/>
              <a:t>SG extension</a:t>
            </a:r>
          </a:p>
          <a:p>
            <a:r>
              <a:rPr lang="en-US" altLang="en-US" dirty="0"/>
              <a:t>Agenda can be found in doc: IEEE 802.11-16/794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July 2016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New amendment style discussion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Build a list of Editor’s meeting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July 2016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11-11/0270r35 (June 2016)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REVmc</a:t>
            </a:r>
            <a:r>
              <a:rPr lang="en-US" altLang="en-US" dirty="0"/>
              <a:t>, </a:t>
            </a:r>
            <a:r>
              <a:rPr lang="en-US" altLang="en-US" dirty="0" err="1"/>
              <a:t>TGaq</a:t>
            </a:r>
            <a:r>
              <a:rPr lang="en-US" altLang="en-US" dirty="0"/>
              <a:t> and </a:t>
            </a:r>
            <a:r>
              <a:rPr lang="en-US" altLang="en-US" dirty="0" err="1"/>
              <a:t>TGaj</a:t>
            </a:r>
            <a:endParaRPr lang="en-US" altLang="en-US" dirty="0"/>
          </a:p>
          <a:p>
            <a:pPr eaLnBrk="1" hangingPunct="1"/>
            <a:r>
              <a:rPr lang="en-US" altLang="en-US" dirty="0"/>
              <a:t>Pending Changes: None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July 2016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Tuesday AM2, Wed AM1, Thurs AM1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802.11 as a component/5G/IMT-2020 (discussion in 5G EC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IETF/802 coordination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802.1AC status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“What is an ESS?”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TGak</a:t>
            </a:r>
            <a:r>
              <a:rPr lang="en-US" b="1" dirty="0"/>
              <a:t> architecture discussion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SAPs can go “sideways”, and entities can have multiple roles: </a:t>
            </a:r>
            <a:r>
              <a:rPr lang="en-US" dirty="0">
                <a:hlinkClick r:id="rId3"/>
              </a:rPr>
              <a:t>11-16/0457r1</a:t>
            </a:r>
            <a:r>
              <a:rPr lang="en-US" b="1" dirty="0"/>
              <a:t> 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>
                <a:ea typeface="ＭＳ Ｐゴシック" pitchFamily="34" charset="-128"/>
                <a:hlinkClick r:id="rId4"/>
              </a:rPr>
              <a:t>11-15/0454r0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5"/>
              </a:rPr>
              <a:t>11-14/1213r1</a:t>
            </a:r>
            <a:r>
              <a:rPr lang="en-US" dirty="0">
                <a:ea typeface="ＭＳ Ｐゴシック" pitchFamily="34" charset="-128"/>
              </a:rPr>
              <a:t> (slides 9-11)</a:t>
            </a:r>
            <a:endParaRPr lang="en-US" b="1" dirty="0"/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000" b="1" dirty="0"/>
              <a:t>MIB attributes Design Pattern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ea typeface="ＭＳ Ｐゴシック" pitchFamily="34" charset="-128"/>
                <a:hlinkClick r:id="rId6"/>
              </a:rPr>
              <a:t>11-15/0355r3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>
                <a:ea typeface="ＭＳ Ｐゴシック" pitchFamily="34" charset="-128"/>
                <a:hlinkClick r:id="rId7"/>
              </a:rPr>
              <a:t>11-15/0891r0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/>
              <a:t>Drop Eligibility Indicator discussion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0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2000" dirty="0" err="1">
                <a:ea typeface="MS PGothic" panose="020B0600070205080204" pitchFamily="34" charset="-128"/>
              </a:rPr>
              <a:t>TGak</a:t>
            </a:r>
            <a:r>
              <a:rPr lang="en-US" altLang="en-US" sz="2000" dirty="0">
                <a:ea typeface="MS PGothic" panose="020B0600070205080204" pitchFamily="34" charset="-128"/>
              </a:rPr>
              <a:t>, 802.1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July 2016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534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/>
              <a:t>PARs under </a:t>
            </a:r>
            <a:r>
              <a:rPr lang="en-US" b="1" dirty="0" smtClean="0"/>
              <a:t>consideration: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 dirty="0">
                <a:latin typeface="+mn-lt"/>
              </a:rPr>
              <a:t>802.3cb - Amendment: 2.5Gb/s and 5 Gb/s Operation over Backplane, </a:t>
            </a:r>
            <a:r>
              <a:rPr lang="en-US" sz="2000" dirty="0">
                <a:latin typeface="+mn-lt"/>
                <a:hlinkClick r:id="rId3"/>
              </a:rPr>
              <a:t>PAR Modification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4"/>
              </a:rPr>
              <a:t>CSD</a:t>
            </a:r>
            <a:endParaRPr lang="en-US" sz="20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 dirty="0">
                <a:latin typeface="+mn-lt"/>
              </a:rPr>
              <a:t>802.3.2 (802.3cf)- Standard: Ethernet YANG data, </a:t>
            </a:r>
            <a:r>
              <a:rPr lang="en-US" sz="2000" dirty="0">
                <a:latin typeface="+mn-lt"/>
                <a:hlinkClick r:id="rId5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6"/>
              </a:rPr>
              <a:t>CSD</a:t>
            </a:r>
            <a:endParaRPr lang="en-US" sz="2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b="1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b="1" dirty="0" smtClean="0"/>
              <a:t>Meeting </a:t>
            </a:r>
            <a:r>
              <a:rPr lang="en-US" altLang="en-US" b="1" dirty="0"/>
              <a:t>times: </a:t>
            </a:r>
            <a:endParaRPr lang="en-US" altLang="en-US" b="1" dirty="0" smtClean="0"/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dirty="0">
                <a:latin typeface="+mn-lt"/>
              </a:rPr>
              <a:t>Monday PM2, Tuesday AM2, Thursday AM2</a:t>
            </a:r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802.11/.15 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July 2016</a:t>
            </a:r>
            <a:br>
              <a:rPr lang="en-US" altLang="en-US" dirty="0" smtClean="0"/>
            </a:br>
            <a:r>
              <a:rPr lang="en-US" altLang="en-US" dirty="0" smtClean="0"/>
              <a:t>Chair: Richard </a:t>
            </a:r>
            <a:r>
              <a:rPr lang="en-US" altLang="en-US" dirty="0"/>
              <a:t>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dirty="0"/>
              <a:t>Approve </a:t>
            </a:r>
            <a:r>
              <a:rPr lang="en-US" altLang="en-US" dirty="0" err="1"/>
              <a:t>Waikola</a:t>
            </a:r>
            <a:r>
              <a:rPr lang="en-US" altLang="en-US" dirty="0"/>
              <a:t> minutes</a:t>
            </a:r>
          </a:p>
          <a:p>
            <a:pPr eaLnBrk="1" hangingPunct="1"/>
            <a:r>
              <a:rPr lang="en-US" altLang="en-US" dirty="0"/>
              <a:t>Discussion items</a:t>
            </a:r>
          </a:p>
          <a:p>
            <a:pPr lvl="1"/>
            <a:r>
              <a:rPr lang="en-US" altLang="en-US" dirty="0" err="1"/>
              <a:t>Ofcom</a:t>
            </a:r>
            <a:r>
              <a:rPr lang="en-US" altLang="en-US" dirty="0"/>
              <a:t> 5 GHz Consultation</a:t>
            </a:r>
          </a:p>
          <a:p>
            <a:pPr lvl="1"/>
            <a:r>
              <a:rPr lang="en-US" altLang="en-US" dirty="0"/>
              <a:t>FCC 5.9 GHz band Public Notice</a:t>
            </a:r>
          </a:p>
          <a:p>
            <a:pPr lvl="1"/>
            <a:r>
              <a:rPr lang="en-US" altLang="en-US" dirty="0"/>
              <a:t>NTIA RFC on </a:t>
            </a:r>
            <a:r>
              <a:rPr lang="en-US" altLang="en-US" dirty="0" err="1"/>
              <a:t>IoT</a:t>
            </a:r>
            <a:endParaRPr lang="en-US" altLang="en-US" dirty="0"/>
          </a:p>
          <a:p>
            <a:pPr lvl="1"/>
            <a:r>
              <a:rPr lang="en-US" altLang="en-US" dirty="0"/>
              <a:t>ETSI BRAN and ERM TG11 updates</a:t>
            </a:r>
          </a:p>
          <a:p>
            <a:pPr eaLnBrk="1" hangingPunct="1"/>
            <a:r>
              <a:rPr lang="en-US" altLang="en-US" dirty="0"/>
              <a:t>Actions required (positions to 802.18)</a:t>
            </a:r>
          </a:p>
          <a:p>
            <a:pPr lvl="1" eaLnBrk="1" hangingPunct="1"/>
            <a:r>
              <a:rPr lang="en-US" altLang="en-US" dirty="0"/>
              <a:t>FCC </a:t>
            </a:r>
            <a:r>
              <a:rPr lang="en-US" altLang="en-US" dirty="0" err="1"/>
              <a:t>mmWave</a:t>
            </a:r>
            <a:r>
              <a:rPr lang="en-US" altLang="en-US" dirty="0"/>
              <a:t> R&amp;O and FNPRM</a:t>
            </a:r>
          </a:p>
          <a:p>
            <a:pPr lvl="1" eaLnBrk="1" hangingPunct="1"/>
            <a:r>
              <a:rPr lang="en-US" altLang="en-US" dirty="0"/>
              <a:t>India Public Wi-Fi consultation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and Adjourn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July 2016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676400"/>
            <a:ext cx="8305800" cy="522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Tuesday 26 July AM1 (08:00-10:00)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Approval of </a:t>
            </a:r>
            <a:r>
              <a:rPr lang="en-US" altLang="en-US" sz="2000" dirty="0" smtClean="0"/>
              <a:t>minutes, Review </a:t>
            </a:r>
            <a:r>
              <a:rPr lang="en-US" altLang="en-US" sz="2000" dirty="0" smtClean="0"/>
              <a:t>of objectives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Announcements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Confirmation of Vice-Chair</a:t>
            </a:r>
            <a:endParaRPr lang="en-GB" altLang="en-US" sz="2400" b="1" kern="0" dirty="0" smtClean="0">
              <a:solidFill>
                <a:srgbClr val="000000"/>
              </a:solidFill>
              <a:latin typeface="Times New Roman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Presentations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“</a:t>
            </a:r>
            <a:r>
              <a:rPr lang="en-US" altLang="en-US" sz="2000" dirty="0" err="1" smtClean="0"/>
              <a:t>Fronthaul</a:t>
            </a:r>
            <a:r>
              <a:rPr lang="en-US" altLang="en-US" sz="2000" dirty="0" smtClean="0"/>
              <a:t>” - </a:t>
            </a:r>
            <a:r>
              <a:rPr lang="en-GB" altLang="en-US" sz="2000" dirty="0" err="1"/>
              <a:t>János</a:t>
            </a:r>
            <a:r>
              <a:rPr lang="en-GB" altLang="en-US" sz="2000" dirty="0"/>
              <a:t> </a:t>
            </a:r>
            <a:r>
              <a:rPr lang="en-GB" altLang="en-US" sz="2000" dirty="0" err="1"/>
              <a:t>Farkas</a:t>
            </a:r>
            <a:r>
              <a:rPr lang="en-GB" altLang="en-US" sz="2000" dirty="0"/>
              <a:t> (Ericsson)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dirty="0"/>
              <a:t>“History and Implementation of the IEEE 802 Security Architecture”, </a:t>
            </a:r>
            <a:r>
              <a:rPr lang="en-GB" altLang="en-US" sz="2000" dirty="0" err="1"/>
              <a:t>Meareg</a:t>
            </a:r>
            <a:r>
              <a:rPr lang="en-GB" altLang="en-US" sz="2000" dirty="0"/>
              <a:t> </a:t>
            </a:r>
            <a:r>
              <a:rPr lang="en-GB" altLang="en-US" sz="2000" dirty="0" err="1"/>
              <a:t>Abreha</a:t>
            </a:r>
            <a:r>
              <a:rPr lang="en-GB" altLang="en-US" sz="2000" dirty="0"/>
              <a:t> (Addis Ababa University – IEEE 802 student paper award winner</a:t>
            </a:r>
            <a:r>
              <a:rPr lang="en-GB" altLang="en-US" sz="2000" dirty="0" smtClean="0"/>
              <a:t>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dirty="0"/>
              <a:t>“</a:t>
            </a:r>
            <a:r>
              <a:rPr lang="en-US" sz="2000" dirty="0"/>
              <a:t>Introduction To SOMA” - </a:t>
            </a:r>
            <a:r>
              <a:rPr lang="en-US" sz="2000" dirty="0" err="1"/>
              <a:t>Junghoon</a:t>
            </a:r>
            <a:r>
              <a:rPr lang="en-US" sz="2000" dirty="0"/>
              <a:t> Suh (Huawei)</a:t>
            </a:r>
            <a:endParaRPr lang="en-GB" altLang="en-US" sz="2000" dirty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dirty="0" smtClean="0"/>
              <a:t>“</a:t>
            </a:r>
            <a:r>
              <a:rPr lang="en-GB" altLang="en-US" sz="2000" dirty="0"/>
              <a:t>Student Measurements of 802.11 </a:t>
            </a:r>
            <a:r>
              <a:rPr lang="en-GB" altLang="en-US" sz="2000" dirty="0" err="1"/>
              <a:t>behavior</a:t>
            </a:r>
            <a:r>
              <a:rPr lang="en-GB" altLang="en-US" sz="2000" dirty="0"/>
              <a:t> in different environments”, </a:t>
            </a:r>
            <a:r>
              <a:rPr lang="en-US" altLang="en-US" sz="2000" dirty="0"/>
              <a:t>Jim Lansford</a:t>
            </a:r>
            <a:r>
              <a:rPr lang="en-US" sz="2000" dirty="0"/>
              <a:t> (Qualcomm/University of Colorado - Boulder)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Plans for September 2016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Current agenda is document 11-16/0797r1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July 2016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(11-16-761) 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Review results of SC6 meeting in February/March 2016, including:</a:t>
            </a:r>
          </a:p>
          <a:p>
            <a:pPr lvl="1">
              <a:defRPr/>
            </a:pPr>
            <a:r>
              <a:rPr lang="en-AU" dirty="0"/>
              <a:t>Discuss </a:t>
            </a:r>
            <a:r>
              <a:rPr lang="en-AU" i="1" dirty="0"/>
              <a:t>Human Body Communications </a:t>
            </a:r>
            <a:r>
              <a:rPr lang="en-AU" dirty="0"/>
              <a:t>NP proposal</a:t>
            </a:r>
          </a:p>
          <a:p>
            <a:pPr lvl="1">
              <a:defRPr/>
            </a:pPr>
            <a:r>
              <a:rPr lang="en-AU" dirty="0"/>
              <a:t>Consider reply to liaison from SC6/WG1 to IEEE 802 about interaction processes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334572</TotalTime>
  <Words>1655</Words>
  <Application>Microsoft Office PowerPoint</Application>
  <PresentationFormat>On-screen Show (4:3)</PresentationFormat>
  <Paragraphs>365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Document</vt:lpstr>
      <vt:lpstr>WG11  Opening Report Snapshot slides 2016-07</vt:lpstr>
      <vt:lpstr>Abstract </vt:lpstr>
      <vt:lpstr>Editors Meeting – July 2016 Chairs: Peter Ecclesine, Robert Stacey</vt:lpstr>
      <vt:lpstr>Assigned Numbers Authority– July 2016 ANA Lead: Robert Stacey</vt:lpstr>
      <vt:lpstr>802.11 ARC SC– July 2016 Chair – Mark Hamilton </vt:lpstr>
      <vt:lpstr>PAR SC –  July 2016 Project Authorization Request  Chair: Jon Rosdahl</vt:lpstr>
      <vt:lpstr>802.11/.15 Regulatory SC – July 2016 Chair: Richard Kennedy</vt:lpstr>
      <vt:lpstr>WNG SC –  July 2016 Chair: Jim Lansford</vt:lpstr>
      <vt:lpstr>IEEE 802 JTC1 SC – July 2016 Chair: Andrew Myles</vt:lpstr>
      <vt:lpstr>IEEE 802 has 57 standards in or through the PSDO pipeline</vt:lpstr>
      <vt:lpstr>TGmc 802.11 Revision – July 2016 Chair: Dorothy Stanley</vt:lpstr>
      <vt:lpstr>TGah– July 2016 sub 1GHz PHY Chair/VC : Yongho Seok / Alfred Asterjadhi</vt:lpstr>
      <vt:lpstr>IEEE 802.11ah - July 2016 sub 1GHz PHY Chair : Yongho Seok</vt:lpstr>
      <vt:lpstr>TGai – July 2016 Fast Initial Link Setup  Chair: Hiroshi Mano</vt:lpstr>
      <vt:lpstr>TGaj– July 2016 China Millimeter Wave Chair: Jiamin Chen</vt:lpstr>
      <vt:lpstr>TGak– July 2016 Enhancements For Transit Links Within Bridged Networks Chair: Donald Eastlake</vt:lpstr>
      <vt:lpstr>TGaq– July 2016 Pre-Association Discovery Chair: Stephen McCann</vt:lpstr>
      <vt:lpstr>TGax– July 2016 High Efficiency WLAN Chair: Osama Aboul-Magd </vt:lpstr>
      <vt:lpstr>TGay– July 2016 Next Generation 60GHz Chair: Edward Au  </vt:lpstr>
      <vt:lpstr>TGaz– July 2016 Next Generation Positioning  Chair: Jonathan Segev</vt:lpstr>
      <vt:lpstr>WUR Study Group– July 2016 Wake Up Radio Chair: Minyoung Park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2016 WG11 Opening Report Snapshot slides</dc:title>
  <dc:creator>dstanley@arubanetworks.com;802.11CAC;dorothy.stanley@hpe.com</dc:creator>
  <cp:lastModifiedBy>Dorothy Stanley</cp:lastModifiedBy>
  <cp:revision>3296</cp:revision>
  <cp:lastPrinted>2014-03-15T03:57:02Z</cp:lastPrinted>
  <dcterms:created xsi:type="dcterms:W3CDTF">1998-02-10T13:07:52Z</dcterms:created>
  <dcterms:modified xsi:type="dcterms:W3CDTF">2016-07-25T15:20:53Z</dcterms:modified>
</cp:coreProperties>
</file>