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346" r:id="rId2"/>
    <p:sldId id="2347" r:id="rId3"/>
    <p:sldId id="2312" r:id="rId4"/>
    <p:sldId id="2371" r:id="rId5"/>
    <p:sldId id="2348" r:id="rId6"/>
    <p:sldId id="2360" r:id="rId7"/>
    <p:sldId id="2350" r:id="rId8"/>
    <p:sldId id="2313" r:id="rId9"/>
    <p:sldId id="2355" r:id="rId10"/>
    <p:sldId id="2372" r:id="rId11"/>
    <p:sldId id="2349" r:id="rId12"/>
    <p:sldId id="2358" r:id="rId13"/>
    <p:sldId id="2322" r:id="rId14"/>
    <p:sldId id="2288" r:id="rId15"/>
    <p:sldId id="2345" r:id="rId16"/>
    <p:sldId id="2353" r:id="rId17"/>
    <p:sldId id="2354" r:id="rId18"/>
    <p:sldId id="2359" r:id="rId19"/>
    <p:sldId id="2361" r:id="rId20"/>
    <p:sldId id="2363" r:id="rId21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FA"/>
    <a:srgbClr val="3366FF"/>
    <a:srgbClr val="FFFF00"/>
    <a:srgbClr val="000000"/>
    <a:srgbClr val="66FF33"/>
    <a:srgbClr val="FF9966"/>
    <a:srgbClr val="FF9900"/>
    <a:srgbClr val="0033CC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15" autoAdjust="0"/>
    <p:restoredTop sz="95821" autoAdjust="0"/>
  </p:normalViewPr>
  <p:slideViewPr>
    <p:cSldViewPr>
      <p:cViewPr>
        <p:scale>
          <a:sx n="120" d="100"/>
          <a:sy n="120" d="100"/>
        </p:scale>
        <p:origin x="-2178" y="-55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892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802.11-16/0786r0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802.11-16/0786r0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802.11-16/0786r0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802.11-16/0786r0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July 2016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802.11-16/0786r0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July 2016</a:t>
            </a:r>
            <a:endParaRPr lang="en-US" altLang="ja-JP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4058" y="686126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28621934-9F53-47E3-9670-3F15BFB461D9}" type="slidenum">
              <a:rPr lang="en-US" altLang="ja-JP" sz="1200" smtClean="0"/>
              <a:pPr/>
              <a:t>11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6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052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95415" y="22630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802.11-16/0786r0</a:t>
            </a:r>
            <a:endParaRPr kumimoji="0" lang="en-US" altLang="ja-JP" sz="14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450" y="22629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July 2016</a:t>
            </a:r>
            <a:endParaRPr kumimoji="0" lang="en-US" altLang="ja-JP" sz="1400" dirty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47122" y="6860614"/>
            <a:ext cx="204414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343898" indent="-24343898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 smtClean="0"/>
              <a:t>Dorothy Stanley (HP Enterprise)</a:t>
            </a:r>
            <a:endParaRPr kumimoji="0" lang="en-US" altLang="ja-JP" sz="1200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6458" y="6860613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FDEBB0B6-6BC0-4525-9580-DAF908CCEE70}" type="slidenum">
              <a:rPr kumimoji="0" lang="en-US" altLang="ja-JP" sz="1200"/>
              <a:pPr/>
              <a:t>13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6" y="3365652"/>
            <a:ext cx="7499774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802.11-16/0786r0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802.11-16/0786r0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July 2016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16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802.11-16/0786r0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July 2016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802.11-16/0786r0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July 2016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802.11-16/0786r0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July 2016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July 2016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802.11-16/0786r0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July 2016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802.11-16/0786r0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802.11-16/0786r0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July 2016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802.11-16/0786r0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5-0532-02-000m-revmc-wg-ballot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77&amp;is_group=00ah&amp;is_year=2016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ocuments?is_dcn=781&amp;is_group=00ah&amp;is_year=2016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457-01-0arc-802-11ak-802-1ac-stas-aps-dses-and-convergence-functions.pptx" TargetMode="External"/><Relationship Id="rId7" Type="http://schemas.openxmlformats.org/officeDocument/2006/relationships/hyperlink" Target="https://mentor.ieee.org/802.11/dcn/15/11-15-0891-00-0arc-delta-r2r3-of-mib-truthvalue-usage-patterns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5/11-15-0355-03-0arc-mib-truthvalue-usage-patterns.docx" TargetMode="External"/><Relationship Id="rId5" Type="http://schemas.openxmlformats.org/officeDocument/2006/relationships/hyperlink" Target="https://mentor.ieee.org/802.11/dcn/14/11-14-1213-01-0arc-ap-arch-concepts-and-distribution-system-access.pptx" TargetMode="External"/><Relationship Id="rId4" Type="http://schemas.openxmlformats.org/officeDocument/2006/relationships/hyperlink" Target="https://mentor.ieee.org/802.11/dcn/15/11-15-0454-00-0arc-some-more-ds-architecture-concepts.ppt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PARs/2016_07/P802_3cb_PAR_modification_030616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grouper.ieee.org/groups/802/PARs/2016_07/YANG_SG_draft_csd_v1.4.pdf" TargetMode="External"/><Relationship Id="rId5" Type="http://schemas.openxmlformats.org/officeDocument/2006/relationships/hyperlink" Target="http://grouper.ieee.org/groups/802/PARs/2016_07/IEEE_P802d3d2_230516_PAR.pdf" TargetMode="External"/><Relationship Id="rId4" Type="http://schemas.openxmlformats.org/officeDocument/2006/relationships/hyperlink" Target="http://grouper.ieee.org/groups/802/PARs/2016_07/8023cb_CSD-Rev_0316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2016-07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2016-07-18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5625325"/>
              </p:ext>
            </p:extLst>
          </p:nvPr>
        </p:nvGraphicFramePr>
        <p:xfrm>
          <a:off x="520700" y="2286000"/>
          <a:ext cx="8102600" cy="247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9" name="Document" r:id="rId5" imgW="8257888" imgH="2531617" progId="Word.Document.8">
                  <p:embed/>
                </p:oleObj>
              </mc:Choice>
              <mc:Fallback>
                <p:oleObj name="Document" r:id="rId5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86000"/>
                        <a:ext cx="8102600" cy="247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TextBox 1"/>
          <p:cNvSpPr txBox="1"/>
          <p:nvPr/>
        </p:nvSpPr>
        <p:spPr>
          <a:xfrm>
            <a:off x="10210800" y="213042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2016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AU" altLang="en-US" dirty="0" smtClean="0"/>
              <a:t>IEEE </a:t>
            </a:r>
            <a:r>
              <a:rPr lang="en-AU" altLang="en-US" dirty="0"/>
              <a:t>802 has </a:t>
            </a:r>
            <a:r>
              <a:rPr lang="en-AU" altLang="en-US" dirty="0" smtClean="0"/>
              <a:t>57 </a:t>
            </a:r>
            <a:r>
              <a:rPr lang="en-AU" altLang="en-US" dirty="0"/>
              <a:t>standards in or through the PSDO pipeline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800600"/>
          </a:xfrm>
        </p:spPr>
        <p:txBody>
          <a:bodyPr lIns="91440" tIns="45720" rIns="91440" bIns="45720"/>
          <a:lstStyle/>
          <a:p>
            <a:r>
              <a:rPr lang="en-AU" altLang="en-US" dirty="0" smtClean="0"/>
              <a:t>IEEE </a:t>
            </a:r>
            <a:r>
              <a:rPr lang="en-AU" altLang="en-US" dirty="0"/>
              <a:t>802 has pushed </a:t>
            </a:r>
            <a:r>
              <a:rPr lang="en-AU" altLang="en-US" dirty="0" smtClean="0"/>
              <a:t>20 </a:t>
            </a:r>
            <a:r>
              <a:rPr lang="en-AU" altLang="en-US" dirty="0"/>
              <a:t>standards completely through the PSDO ratification </a:t>
            </a:r>
            <a:r>
              <a:rPr lang="en-AU" altLang="en-US" dirty="0" smtClean="0"/>
              <a:t>process</a:t>
            </a:r>
          </a:p>
          <a:p>
            <a:pPr lvl="1" eaLnBrk="1" fontAlgn="t" hangingPunct="1"/>
            <a:r>
              <a:rPr lang="en-AU" altLang="en-US" dirty="0"/>
              <a:t>802.1Xbx</a:t>
            </a:r>
          </a:p>
          <a:p>
            <a:pPr lvl="1" eaLnBrk="1" fontAlgn="t" hangingPunct="1"/>
            <a:r>
              <a:rPr lang="en-AU" altLang="en-US" dirty="0" smtClean="0"/>
              <a:t>802.1Q-Rev</a:t>
            </a:r>
            <a:endParaRPr lang="en-AU" altLang="en-US" dirty="0"/>
          </a:p>
          <a:p>
            <a:r>
              <a:rPr lang="en-AU" altLang="en-US" dirty="0"/>
              <a:t>IEEE 802 has 37 standards in the pipeline for ratification under the PSDO</a:t>
            </a:r>
          </a:p>
          <a:p>
            <a:pPr lvl="1"/>
            <a:r>
              <a:rPr lang="en-AU" altLang="en-US" dirty="0"/>
              <a:t>802.1: 9</a:t>
            </a:r>
            <a:r>
              <a:rPr lang="en-AU" altLang="en-US" dirty="0" smtClean="0"/>
              <a:t> </a:t>
            </a:r>
            <a:r>
              <a:rPr lang="en-AU" altLang="en-US" dirty="0"/>
              <a:t>standards</a:t>
            </a:r>
          </a:p>
          <a:p>
            <a:pPr lvl="1"/>
            <a:r>
              <a:rPr lang="en-AU" altLang="en-US" dirty="0"/>
              <a:t>802.3: 10 standards</a:t>
            </a:r>
          </a:p>
          <a:p>
            <a:pPr lvl="1"/>
            <a:r>
              <a:rPr lang="en-AU" altLang="en-US" dirty="0"/>
              <a:t>802.11: </a:t>
            </a:r>
            <a:r>
              <a:rPr lang="en-AU" altLang="en-US" dirty="0" smtClean="0"/>
              <a:t>11 </a:t>
            </a:r>
            <a:r>
              <a:rPr lang="en-AU" altLang="en-US" dirty="0"/>
              <a:t>standards</a:t>
            </a:r>
          </a:p>
          <a:p>
            <a:pPr lvl="1"/>
            <a:r>
              <a:rPr lang="en-AU" altLang="en-US" dirty="0"/>
              <a:t>802.15: 3 standards</a:t>
            </a:r>
          </a:p>
          <a:p>
            <a:pPr lvl="1"/>
            <a:r>
              <a:rPr lang="en-AU" altLang="en-US" dirty="0"/>
              <a:t>802.21: 2 standards</a:t>
            </a:r>
          </a:p>
          <a:p>
            <a:pPr lvl="1"/>
            <a:r>
              <a:rPr lang="en-AU" altLang="en-US" dirty="0"/>
              <a:t>802.22: 2 standards</a:t>
            </a:r>
          </a:p>
        </p:txBody>
      </p:sp>
    </p:spTree>
    <p:extLst>
      <p:ext uri="{BB962C8B-B14F-4D97-AF65-F5344CB8AC3E}">
        <p14:creationId xmlns:p14="http://schemas.microsoft.com/office/powerpoint/2010/main" val="75338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TGmc</a:t>
            </a:r>
            <a:r>
              <a:rPr lang="en-US" altLang="ja-JP" dirty="0" smtClean="0"/>
              <a:t> </a:t>
            </a:r>
            <a:r>
              <a:rPr lang="en-US" altLang="ja-JP" dirty="0"/>
              <a:t>802.11 Revision – </a:t>
            </a:r>
            <a:r>
              <a:rPr lang="en-US" altLang="ja-JP" dirty="0" smtClean="0"/>
              <a:t>July 2016</a:t>
            </a:r>
            <a:br>
              <a:rPr lang="en-US" altLang="ja-JP" dirty="0" smtClean="0"/>
            </a:br>
            <a:r>
              <a:rPr lang="en-US" altLang="ja-JP" dirty="0" smtClean="0"/>
              <a:t>Chair: Dorothy Stanley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305800" cy="48006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dirty="0"/>
              <a:t>Since the </a:t>
            </a:r>
            <a:r>
              <a:rPr lang="en-US" altLang="ja-JP" dirty="0" smtClean="0"/>
              <a:t>May 2016 </a:t>
            </a:r>
            <a:r>
              <a:rPr lang="en-US" altLang="ja-JP" dirty="0"/>
              <a:t>meeting: </a:t>
            </a:r>
          </a:p>
          <a:p>
            <a:pPr lvl="1">
              <a:defRPr/>
            </a:pPr>
            <a:r>
              <a:rPr lang="en-US" altLang="ja-JP" dirty="0" smtClean="0"/>
              <a:t>334 comments received (2nd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SB, 93% approval) on P802.11REVmc D6.0. </a:t>
            </a:r>
            <a:r>
              <a:rPr lang="en-US" altLang="ja-JP" dirty="0" err="1" smtClean="0"/>
              <a:t>Aproximately</a:t>
            </a:r>
            <a:r>
              <a:rPr lang="en-US" altLang="ja-JP" dirty="0" smtClean="0"/>
              <a:t> 100 comments remain to be resolved.</a:t>
            </a:r>
          </a:p>
          <a:p>
            <a:pPr lvl="1">
              <a:defRPr/>
            </a:pPr>
            <a:r>
              <a:rPr lang="en-US" altLang="ja-JP" dirty="0" smtClean="0"/>
              <a:t>Comment spreadsheet: </a:t>
            </a:r>
            <a:r>
              <a:rPr lang="en-US" altLang="ja-JP" dirty="0" smtClean="0">
                <a:hlinkClick r:id="rId3"/>
              </a:rPr>
              <a:t>11-15-0532</a:t>
            </a:r>
            <a:r>
              <a:rPr lang="en-US" altLang="ja-JP" dirty="0" smtClean="0"/>
              <a:t> </a:t>
            </a:r>
          </a:p>
          <a:p>
            <a:pPr lvl="1">
              <a:defRPr/>
            </a:pPr>
            <a:r>
              <a:rPr lang="en-US" altLang="ja-JP" dirty="0"/>
              <a:t>T</a:t>
            </a:r>
            <a:r>
              <a:rPr lang="en-US" altLang="ja-JP" dirty="0" smtClean="0"/>
              <a:t>eleconferences (July 8, 15, 19, 21</a:t>
            </a:r>
            <a:r>
              <a:rPr lang="en-GB" dirty="0" smtClean="0"/>
              <a:t>)</a:t>
            </a:r>
            <a:r>
              <a:rPr lang="en-US" altLang="ja-JP" dirty="0" smtClean="0"/>
              <a:t> held</a:t>
            </a:r>
          </a:p>
          <a:p>
            <a:pPr>
              <a:defRPr/>
            </a:pPr>
            <a:r>
              <a:rPr lang="en-US" altLang="ja-JP" dirty="0" smtClean="0"/>
              <a:t>Goals </a:t>
            </a:r>
            <a:r>
              <a:rPr lang="en-US" altLang="ja-JP" dirty="0"/>
              <a:t>for </a:t>
            </a:r>
            <a:r>
              <a:rPr lang="en-US" altLang="ja-JP" dirty="0" smtClean="0"/>
              <a:t>this July meeting (agenda in 11-16-0785): </a:t>
            </a:r>
          </a:p>
          <a:p>
            <a:pPr lvl="1">
              <a:defRPr/>
            </a:pPr>
            <a:r>
              <a:rPr lang="en-US" altLang="ja-JP" dirty="0" smtClean="0"/>
              <a:t>Complete comment resolution</a:t>
            </a:r>
          </a:p>
          <a:p>
            <a:pPr>
              <a:defRPr/>
            </a:pPr>
            <a:r>
              <a:rPr lang="en-US" altLang="ja-JP" dirty="0" smtClean="0"/>
              <a:t>Upcoming BRC meetings: August teleconferences</a:t>
            </a:r>
          </a:p>
          <a:p>
            <a:pPr>
              <a:defRPr/>
            </a:pPr>
            <a:r>
              <a:rPr lang="en-US" altLang="ja-JP" dirty="0" smtClean="0"/>
              <a:t>Schedule has slipped from Sept 2016 ratification to December 2016 ratification</a:t>
            </a:r>
          </a:p>
          <a:p>
            <a:pPr lvl="1">
              <a:defRPr/>
            </a:pPr>
            <a:r>
              <a:rPr lang="en-US" altLang="ja-JP" dirty="0" smtClean="0"/>
              <a:t>Next ballot on D7.0 (includes changes) followed by D7.0 (unchanged)</a:t>
            </a:r>
          </a:p>
          <a:p>
            <a:pPr lvl="1">
              <a:defRPr/>
            </a:pPr>
            <a:endParaRPr lang="en-US" altLang="ja-JP" dirty="0" smtClean="0"/>
          </a:p>
          <a:p>
            <a:pPr lvl="1">
              <a:defRPr/>
            </a:pPr>
            <a:endParaRPr lang="en-US" altLang="ja-JP" dirty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July 2016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D. Stanley, HP Enterprise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11</a:t>
            </a:fld>
            <a:endParaRPr lang="en-US" altLang="ja-JP" sz="1200" smtClean="0"/>
          </a:p>
        </p:txBody>
      </p:sp>
    </p:spTree>
    <p:extLst>
      <p:ext uri="{BB962C8B-B14F-4D97-AF65-F5344CB8AC3E}">
        <p14:creationId xmlns:p14="http://schemas.microsoft.com/office/powerpoint/2010/main" val="391256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sldNum" sz="quarter" idx="4294967295"/>
          </p:nvPr>
        </p:nvSpPr>
        <p:spPr>
          <a:xfrm>
            <a:off x="4344987" y="6475412"/>
            <a:ext cx="530227" cy="18256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/>
          </a:bodyPr>
          <a:lstStyle>
            <a:lvl1pPr defTabSz="896111">
              <a:defRPr sz="1100"/>
            </a:lvl1pPr>
          </a:lstStyle>
          <a:p>
            <a:pPr lvl="0">
              <a:defRPr sz="1800"/>
            </a:pPr>
            <a:fld id="{86CB4B4D-7CA3-9044-876B-883B54F8677D}" type="slidenum">
              <a:rPr sz="1100"/>
              <a:t>12</a:t>
            </a:fld>
            <a:endParaRPr sz="1100"/>
          </a:p>
        </p:txBody>
      </p:sp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696912" y="838200"/>
            <a:ext cx="7772400" cy="1066800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/>
          <a:p>
            <a:pPr lvl="0" defTabSz="676655">
              <a:defRPr sz="1800"/>
            </a:pPr>
            <a:r>
              <a:rPr lang="en-US" sz="3600" dirty="0" err="1" smtClean="0"/>
              <a:t>TGah</a:t>
            </a:r>
            <a:r>
              <a:rPr lang="en-US" altLang="ja-JP" sz="3600" dirty="0" smtClean="0"/>
              <a:t>– July 2016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100" b="0" dirty="0">
                <a:ea typeface="Times New Roman"/>
                <a:cs typeface="Times New Roman"/>
                <a:sym typeface="Times New Roman"/>
              </a:rPr>
              <a:t>sub 1GHz PHY</a:t>
            </a:r>
            <a:r>
              <a:rPr sz="2300" dirty="0"/>
              <a:t/>
            </a:r>
            <a:br>
              <a:rPr sz="2300" dirty="0"/>
            </a:br>
            <a:r>
              <a:rPr lang="en-US" sz="3600" dirty="0" smtClean="0"/>
              <a:t>Chair/VC </a:t>
            </a:r>
            <a:r>
              <a:rPr lang="en-US" sz="3600" dirty="0"/>
              <a:t>: </a:t>
            </a:r>
            <a:r>
              <a:rPr lang="en-US" sz="3600" dirty="0" err="1"/>
              <a:t>Yongho</a:t>
            </a:r>
            <a:r>
              <a:rPr lang="en-US" sz="3600" dirty="0"/>
              <a:t> </a:t>
            </a:r>
            <a:r>
              <a:rPr lang="en-US" sz="3600" dirty="0" err="1"/>
              <a:t>Seok</a:t>
            </a:r>
            <a:r>
              <a:rPr lang="en-US" sz="3600" dirty="0"/>
              <a:t> / Alfred </a:t>
            </a:r>
            <a:r>
              <a:rPr lang="en-US" sz="3600" dirty="0" err="1"/>
              <a:t>Asterjadhi</a:t>
            </a:r>
            <a:endParaRPr sz="3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2209800"/>
            <a:ext cx="8229600" cy="4114800"/>
          </a:xfrm>
        </p:spPr>
        <p:txBody>
          <a:bodyPr/>
          <a:lstStyle/>
          <a:p>
            <a:r>
              <a:rPr lang="en-US" altLang="ko-KR" sz="1800" dirty="0"/>
              <a:t>On May 2016 meeting, </a:t>
            </a:r>
            <a:r>
              <a:rPr lang="en-US" altLang="ko-KR" sz="1800" dirty="0" err="1"/>
              <a:t>TGah</a:t>
            </a:r>
            <a:r>
              <a:rPr lang="en-US" altLang="ko-KR" sz="1800" dirty="0"/>
              <a:t> completed all comment resolution of the 3</a:t>
            </a:r>
            <a:r>
              <a:rPr lang="en-US" altLang="ko-KR" sz="1800" baseline="30000" dirty="0"/>
              <a:t>rd</a:t>
            </a:r>
            <a:r>
              <a:rPr lang="en-US" altLang="ko-KR" sz="1800" dirty="0"/>
              <a:t> Sponsor Recirculation Ballot for Draft </a:t>
            </a:r>
            <a:r>
              <a:rPr lang="en-US" altLang="ko-KR" sz="1800" dirty="0" smtClean="0"/>
              <a:t>8.0</a:t>
            </a:r>
          </a:p>
          <a:p>
            <a:r>
              <a:rPr lang="en-US" altLang="ko-KR" sz="2000" dirty="0">
                <a:ea typeface="Times New Roman"/>
                <a:cs typeface="Times New Roman"/>
                <a:sym typeface="Times New Roman"/>
              </a:rPr>
              <a:t>P802.11ah Report to EC for a conditional approval is ready </a:t>
            </a:r>
            <a:endParaRPr lang="en-US" altLang="ko-KR" sz="2000" dirty="0"/>
          </a:p>
          <a:p>
            <a:pPr marL="914400" lvl="1" indent="-457200">
              <a:defRPr sz="1800"/>
            </a:pPr>
            <a:r>
              <a:rPr lang="en-US" altLang="ko-KR" dirty="0" smtClean="0">
                <a:hlinkClick r:id="rId3"/>
              </a:rPr>
              <a:t>11-16/777</a:t>
            </a:r>
            <a:endParaRPr lang="en-US" altLang="ko-KR" sz="1800" dirty="0"/>
          </a:p>
          <a:p>
            <a:pPr marL="457200" lvl="0" indent="-457200">
              <a:defRPr sz="1800"/>
            </a:pPr>
            <a:r>
              <a:rPr lang="en-US" sz="1800" dirty="0" smtClean="0"/>
              <a:t>Goals </a:t>
            </a:r>
            <a:r>
              <a:rPr lang="en-US" sz="1800" dirty="0"/>
              <a:t>for </a:t>
            </a:r>
            <a:r>
              <a:rPr lang="en-US" sz="1800" dirty="0" smtClean="0"/>
              <a:t>July </a:t>
            </a:r>
            <a:r>
              <a:rPr lang="en-US" sz="1800" dirty="0"/>
              <a:t>2016 Meeting:</a:t>
            </a:r>
          </a:p>
          <a:p>
            <a:pPr marL="914400" lvl="1" indent="-457200">
              <a:defRPr sz="1800"/>
            </a:pPr>
            <a:r>
              <a:rPr lang="en-US" dirty="0">
                <a:ea typeface="Times New Roman"/>
                <a:cs typeface="Times New Roman"/>
                <a:sym typeface="Times New Roman"/>
              </a:rPr>
              <a:t>Review </a:t>
            </a:r>
            <a:r>
              <a:rPr lang="en-US" altLang="ko-KR" sz="1800" dirty="0">
                <a:ea typeface="Times New Roman"/>
                <a:cs typeface="Times New Roman"/>
                <a:sym typeface="Times New Roman"/>
              </a:rPr>
              <a:t>P802.11ah EC Report and approve it</a:t>
            </a:r>
            <a:endParaRPr lang="en-US" altLang="ko-KR" sz="1800" dirty="0"/>
          </a:p>
          <a:p>
            <a:pPr marL="933450" lvl="1" indent="-457200">
              <a:defRPr sz="1800"/>
            </a:pPr>
            <a:r>
              <a:rPr lang="en-US" altLang="ko-KR" dirty="0" err="1"/>
              <a:t>TGah</a:t>
            </a:r>
            <a:r>
              <a:rPr lang="en-US" altLang="ko-KR" dirty="0"/>
              <a:t> July 2016 Agenda : </a:t>
            </a:r>
            <a:r>
              <a:rPr lang="en-US" altLang="ko-KR" dirty="0">
                <a:hlinkClick r:id="rId4"/>
              </a:rPr>
              <a:t>11-16/781</a:t>
            </a:r>
            <a:endParaRPr lang="en-US" altLang="ko-KR" dirty="0"/>
          </a:p>
          <a:p>
            <a:pPr marL="914400" lvl="1" indent="-457200">
              <a:defRPr sz="1800"/>
            </a:pPr>
            <a:r>
              <a:rPr lang="en-US" altLang="ko-KR" dirty="0">
                <a:ea typeface="Times New Roman"/>
                <a:cs typeface="Times New Roman"/>
                <a:sym typeface="Times New Roman"/>
              </a:rPr>
              <a:t>PAR extension request</a:t>
            </a:r>
          </a:p>
          <a:p>
            <a:pPr marL="914400" lvl="1" indent="-457200">
              <a:defRPr sz="1800"/>
            </a:pPr>
            <a:r>
              <a:rPr lang="en-US" altLang="ko-KR" dirty="0">
                <a:ea typeface="Times New Roman"/>
                <a:cs typeface="Times New Roman"/>
                <a:sym typeface="Times New Roman"/>
              </a:rPr>
              <a:t>Timeline Update</a:t>
            </a:r>
          </a:p>
          <a:p>
            <a:pPr marL="914400" lvl="1" indent="-457200">
              <a:defRPr sz="1800"/>
            </a:pPr>
            <a:endParaRPr lang="en-US" altLang="ko-KR" sz="1800" dirty="0">
              <a:ea typeface="Times New Roman"/>
              <a:cs typeface="Times New Roman"/>
              <a:sym typeface="Times New Roman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05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TGai</a:t>
            </a:r>
            <a:r>
              <a:rPr lang="en-US" altLang="ja-JP" dirty="0" smtClean="0"/>
              <a:t> – July 2016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b="0" dirty="0" smtClean="0">
                <a:ea typeface="ＭＳ Ｐゴシック" pitchFamily="34" charset="-128"/>
              </a:rPr>
              <a:t>Fast </a:t>
            </a:r>
            <a:r>
              <a:rPr lang="en-US" altLang="ja-JP" sz="2800" b="0" dirty="0">
                <a:ea typeface="ＭＳ Ｐゴシック" pitchFamily="34" charset="-128"/>
              </a:rPr>
              <a:t>Initial Link Setup </a:t>
            </a:r>
            <a:r>
              <a:rPr lang="en-US" altLang="ja-JP" sz="2800" dirty="0">
                <a:ea typeface="ＭＳ Ｐゴシック" pitchFamily="34" charset="-128"/>
              </a:rPr>
              <a:t/>
            </a:r>
            <a:br>
              <a:rPr lang="en-US" altLang="ja-JP" sz="2800" dirty="0">
                <a:ea typeface="ＭＳ Ｐゴシック" pitchFamily="34" charset="-128"/>
              </a:rPr>
            </a:br>
            <a:r>
              <a:rPr lang="en-US" altLang="ja-JP" dirty="0">
                <a:ea typeface="ＭＳ Ｐゴシック" pitchFamily="34" charset="-128"/>
              </a:rPr>
              <a:t>Chair: Hiroshi Mano</a:t>
            </a:r>
            <a:endParaRPr lang="en-US" altLang="ja-JP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800" smtClean="0"/>
              <a:t>July 2016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 smtClean="0"/>
              <a:t>D. Stanley, HP Enterprise</a:t>
            </a:r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862CA545-4953-4182-B2DE-C9F9E5AA9B8C}" type="slidenum">
              <a:rPr kumimoji="0" lang="en-US" altLang="ja-JP" sz="1200"/>
              <a:pPr/>
              <a:t>13</a:t>
            </a:fld>
            <a:endParaRPr kumimoji="0" lang="en-US" altLang="ja-JP" sz="12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09800"/>
            <a:ext cx="8458200" cy="4114800"/>
          </a:xfrm>
        </p:spPr>
        <p:txBody>
          <a:bodyPr/>
          <a:lstStyle/>
          <a:p>
            <a:r>
              <a:rPr lang="en-US" altLang="ja-JP" dirty="0" smtClean="0"/>
              <a:t>Approve minutes of past meeting and teleconference</a:t>
            </a:r>
          </a:p>
          <a:p>
            <a:r>
              <a:rPr lang="en-US" altLang="ja-JP" dirty="0" smtClean="0"/>
              <a:t>Continue comment resolution </a:t>
            </a:r>
          </a:p>
          <a:p>
            <a:r>
              <a:rPr lang="en-US" altLang="ja-JP" dirty="0" smtClean="0"/>
              <a:t>Approve to forward the 3</a:t>
            </a:r>
            <a:r>
              <a:rPr lang="en-US" altLang="ja-JP" baseline="30000" dirty="0" smtClean="0"/>
              <a:t>nd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sponsor LB</a:t>
            </a:r>
          </a:p>
          <a:p>
            <a:r>
              <a:rPr lang="en-US" altLang="ja-JP" dirty="0" smtClean="0"/>
              <a:t>Approve Timeline</a:t>
            </a:r>
          </a:p>
          <a:p>
            <a:r>
              <a:rPr lang="en-US" altLang="ja-JP" dirty="0" smtClean="0"/>
              <a:t>Approve Teleconference schedule</a:t>
            </a:r>
          </a:p>
          <a:p>
            <a:r>
              <a:rPr lang="en-US" altLang="ja-JP" dirty="0" smtClean="0"/>
              <a:t>Approve Plan for  September</a:t>
            </a:r>
          </a:p>
          <a:p>
            <a:pPr>
              <a:lnSpc>
                <a:spcPct val="90000"/>
              </a:lnSpc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419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295400"/>
          </a:xfrm>
        </p:spPr>
        <p:txBody>
          <a:bodyPr/>
          <a:lstStyle/>
          <a:p>
            <a:r>
              <a:rPr lang="en-US" dirty="0" err="1" smtClean="0"/>
              <a:t>TGaj</a:t>
            </a:r>
            <a:r>
              <a:rPr lang="en-US" altLang="ja-JP" dirty="0" smtClean="0"/>
              <a:t>–</a:t>
            </a:r>
            <a:r>
              <a:rPr lang="en-US" dirty="0" smtClean="0"/>
              <a:t> July 2016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</a:t>
            </a:r>
            <a:r>
              <a:rPr lang="en-US" dirty="0" err="1" smtClean="0"/>
              <a:t>Jiamin</a:t>
            </a:r>
            <a:r>
              <a:rPr lang="en-US" dirty="0" smtClean="0"/>
              <a:t> Chen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90800"/>
            <a:ext cx="82296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Current status: LB220 on </a:t>
            </a:r>
            <a:r>
              <a:rPr lang="en-US" altLang="zh-CN" dirty="0" err="1" smtClean="0"/>
              <a:t>TGaj</a:t>
            </a:r>
            <a:r>
              <a:rPr lang="en-US" altLang="zh-CN" dirty="0" smtClean="0"/>
              <a:t> D2.0 passed (88% approval and 38 comments received)</a:t>
            </a:r>
          </a:p>
          <a:p>
            <a:pPr>
              <a:lnSpc>
                <a:spcPct val="90000"/>
              </a:lnSpc>
            </a:pPr>
            <a:r>
              <a:rPr lang="en-US" altLang="zh-CN" dirty="0" smtClean="0"/>
              <a:t>July meeting goals (6 timeslots):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Discuss </a:t>
            </a:r>
            <a:r>
              <a:rPr lang="en-US" dirty="0"/>
              <a:t>and approve the PAR extension request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Resolution for Comments on IEEE 802.11aj D2.0/1.0 WG Letter Ballot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Review Task Group timeline</a:t>
            </a:r>
            <a:endParaRPr lang="en-US" altLang="zh-CN" dirty="0">
              <a:sym typeface="Wingdings" panose="05000000000000000000" pitchFamily="2" charset="2"/>
            </a:endParaRPr>
          </a:p>
          <a:p>
            <a:pPr lvl="1"/>
            <a:r>
              <a:rPr lang="en-US" altLang="zh-CN" dirty="0">
                <a:sym typeface="Wingdings" panose="05000000000000000000" pitchFamily="2" charset="2"/>
              </a:rPr>
              <a:t>Plan for September meeting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altLang="ja-JP" dirty="0" smtClean="0"/>
              <a:t>– July 2016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7467600" cy="4648200"/>
          </a:xfrm>
        </p:spPr>
        <p:txBody>
          <a:bodyPr/>
          <a:lstStyle/>
          <a:p>
            <a:pPr marL="609600" indent="-609600"/>
            <a:r>
              <a:rPr lang="en-US" dirty="0"/>
              <a:t>Since the beginning of the May meeting</a:t>
            </a:r>
          </a:p>
          <a:p>
            <a:pPr marL="1009650" lvl="1" indent="-609600"/>
            <a:r>
              <a:rPr lang="en-US" dirty="0"/>
              <a:t>802.11ak Drafts D2.2 and D2.3 were posted,</a:t>
            </a:r>
          </a:p>
          <a:p>
            <a:pPr marL="1009650" lvl="1" indent="-609600"/>
            <a:r>
              <a:rPr lang="en-US" dirty="0"/>
              <a:t>4 teleconferences were held to work on improvement of the 802.11ak Draft.</a:t>
            </a:r>
          </a:p>
          <a:p>
            <a:pPr marL="609600" indent="-609600"/>
            <a:r>
              <a:rPr lang="en-US" dirty="0" smtClean="0"/>
              <a:t>July </a:t>
            </a:r>
            <a:r>
              <a:rPr lang="en-US" dirty="0"/>
              <a:t>Goals:</a:t>
            </a:r>
          </a:p>
          <a:p>
            <a:pPr marL="1009650" lvl="1" indent="-609600">
              <a:buFont typeface="Times New Roman" pitchFamily="16" charset="0"/>
              <a:buChar char="–"/>
            </a:pPr>
            <a:r>
              <a:rPr lang="en-GB" dirty="0"/>
              <a:t>Work on the resolution of comments from WG LB #218 and any other issues on P802.11ak Draft D2.0.</a:t>
            </a:r>
          </a:p>
          <a:p>
            <a:pPr marL="1009650" lvl="1" indent="-609600">
              <a:buFont typeface="Times New Roman" pitchFamily="16" charset="0"/>
              <a:buChar char="–"/>
            </a:pPr>
            <a:r>
              <a:rPr lang="en-GB" dirty="0"/>
              <a:t>Receive and discuss technical presentations.</a:t>
            </a:r>
          </a:p>
          <a:p>
            <a:pPr marL="1009650" lvl="1" indent="-609600">
              <a:buFont typeface="Times New Roman" pitchFamily="16" charset="0"/>
              <a:buChar char="–"/>
            </a:pPr>
            <a:r>
              <a:rPr lang="en-GB" dirty="0"/>
              <a:t>Joint meeting with 802.1 TSN and 802.11 ARC SC Thursday morning.</a:t>
            </a:r>
          </a:p>
          <a:p>
            <a:pPr marL="609600" indent="-609600"/>
            <a:r>
              <a:rPr lang="en-US" dirty="0" smtClean="0"/>
              <a:t>Agenda</a:t>
            </a:r>
            <a:r>
              <a:rPr lang="en-US" dirty="0"/>
              <a:t>: See </a:t>
            </a:r>
            <a:r>
              <a:rPr lang="en-US" dirty="0" smtClean="0"/>
              <a:t>11-16/776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July 2016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July 2016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16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TGaq</a:t>
            </a:r>
            <a:r>
              <a:rPr lang="en-US" altLang="en-US" dirty="0" smtClean="0"/>
              <a:t>– July 2016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42672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Letter Ballot </a:t>
            </a:r>
            <a:r>
              <a:rPr lang="en-US" altLang="en-US" dirty="0" smtClean="0">
                <a:ea typeface="ＭＳ Ｐゴシック" pitchFamily="34" charset="-128"/>
              </a:rPr>
              <a:t>221 </a:t>
            </a:r>
            <a:r>
              <a:rPr lang="en-US" altLang="en-US" dirty="0">
                <a:ea typeface="ＭＳ Ｐゴシック" pitchFamily="34" charset="-128"/>
              </a:rPr>
              <a:t>(</a:t>
            </a:r>
            <a:r>
              <a:rPr lang="en-US" altLang="en-US" dirty="0" smtClean="0">
                <a:ea typeface="ＭＳ Ｐゴシック" pitchFamily="34" charset="-128"/>
              </a:rPr>
              <a:t>D5.0</a:t>
            </a:r>
            <a:r>
              <a:rPr lang="en-US" altLang="en-US" dirty="0">
                <a:ea typeface="ＭＳ Ｐゴシック" pitchFamily="34" charset="-128"/>
              </a:rPr>
              <a:t>)</a:t>
            </a:r>
          </a:p>
          <a:p>
            <a:pPr lvl="1">
              <a:defRPr/>
            </a:pPr>
            <a:r>
              <a:rPr lang="en-GB" altLang="en-US" dirty="0" smtClean="0">
                <a:ea typeface="ＭＳ Ｐゴシック" pitchFamily="34" charset="-128"/>
              </a:rPr>
              <a:t>Closes 19th July </a:t>
            </a:r>
            <a:r>
              <a:rPr lang="en-GB" altLang="en-US" dirty="0">
                <a:ea typeface="ＭＳ Ｐゴシック" pitchFamily="34" charset="-128"/>
              </a:rPr>
              <a:t>2016</a:t>
            </a:r>
          </a:p>
          <a:p>
            <a:pPr lvl="1">
              <a:defRPr/>
            </a:pPr>
            <a:r>
              <a:rPr lang="en-GB" altLang="en-US" dirty="0" smtClean="0">
                <a:ea typeface="ＭＳ Ｐゴシック" pitchFamily="34" charset="-128"/>
              </a:rPr>
              <a:t>TBD </a:t>
            </a:r>
            <a:r>
              <a:rPr lang="en-GB" altLang="en-US" dirty="0">
                <a:ea typeface="ＭＳ Ｐゴシック" pitchFamily="34" charset="-128"/>
              </a:rPr>
              <a:t>approval, </a:t>
            </a:r>
            <a:r>
              <a:rPr lang="en-GB" altLang="en-US" dirty="0" smtClean="0">
                <a:ea typeface="ＭＳ Ｐゴシック" pitchFamily="34" charset="-128"/>
              </a:rPr>
              <a:t>TBD </a:t>
            </a:r>
            <a:r>
              <a:rPr lang="en-GB" altLang="en-US" dirty="0">
                <a:ea typeface="ＭＳ Ｐゴシック" pitchFamily="34" charset="-128"/>
              </a:rPr>
              <a:t>comments</a:t>
            </a:r>
          </a:p>
          <a:p>
            <a:pPr lvl="1">
              <a:defRPr/>
            </a:pPr>
            <a:r>
              <a:rPr lang="en-GB" altLang="en-US" dirty="0" smtClean="0">
                <a:ea typeface="ＭＳ Ｐゴシック" pitchFamily="34" charset="-128"/>
              </a:rPr>
              <a:t>TBD </a:t>
            </a:r>
            <a:r>
              <a:rPr lang="en-GB" altLang="en-US" dirty="0">
                <a:ea typeface="ＭＳ Ｐゴシック" pitchFamily="34" charset="-128"/>
              </a:rPr>
              <a:t>editorial, </a:t>
            </a:r>
            <a:r>
              <a:rPr lang="en-GB" altLang="en-US" dirty="0" smtClean="0">
                <a:ea typeface="ＭＳ Ｐゴシック" pitchFamily="34" charset="-128"/>
              </a:rPr>
              <a:t>TBD </a:t>
            </a:r>
            <a:r>
              <a:rPr lang="en-GB" altLang="en-US" dirty="0">
                <a:ea typeface="ＭＳ Ｐゴシック" pitchFamily="34" charset="-128"/>
              </a:rPr>
              <a:t>technical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Preparing comment resolutions this week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Possibly request re-circulation letter ballot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Review timeline</a:t>
            </a: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Meetings</a:t>
            </a:r>
          </a:p>
          <a:p>
            <a:pPr lvl="1">
              <a:defRPr/>
            </a:pPr>
            <a:r>
              <a:rPr lang="en-GB" altLang="en-US" dirty="0" smtClean="0">
                <a:ea typeface="ＭＳ Ｐゴシック" pitchFamily="34" charset="-128"/>
              </a:rPr>
              <a:t>5 slots </a:t>
            </a:r>
            <a:r>
              <a:rPr lang="en-GB" altLang="en-US" dirty="0">
                <a:ea typeface="ＭＳ Ｐゴシック" pitchFamily="34" charset="-128"/>
              </a:rPr>
              <a:t>this </a:t>
            </a:r>
            <a:r>
              <a:rPr lang="en-GB" altLang="en-US" dirty="0" smtClean="0">
                <a:ea typeface="ＭＳ Ｐゴシック" pitchFamily="34" charset="-128"/>
              </a:rPr>
              <a:t>week (+ 1 ad-hoc session Monday AM)</a:t>
            </a:r>
            <a:endParaRPr lang="en-US" altLang="en-US" dirty="0">
              <a:ea typeface="ＭＳ Ｐゴシック" pitchFamily="34" charset="-128"/>
            </a:endParaRP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Agenda: </a:t>
            </a:r>
            <a:r>
              <a:rPr lang="en-US" altLang="en-US" dirty="0" smtClean="0">
                <a:ea typeface="ＭＳ Ｐゴシック" pitchFamily="34" charset="-128"/>
              </a:rPr>
              <a:t>11-16/0792</a:t>
            </a:r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July 2016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TGax</a:t>
            </a:r>
            <a:r>
              <a:rPr lang="en-US" altLang="en-US" dirty="0" smtClean="0"/>
              <a:t>– July 2016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8305800" cy="4114800"/>
          </a:xfrm>
        </p:spPr>
        <p:txBody>
          <a:bodyPr lIns="91440" tIns="45720" rIns="91440" bIns="45720"/>
          <a:lstStyle/>
          <a:p>
            <a:r>
              <a:rPr lang="en-CA" sz="2200" dirty="0"/>
              <a:t>Comment Collection (CC) #23 on draft D0.1 closed on April 11.</a:t>
            </a:r>
          </a:p>
          <a:p>
            <a:pPr lvl="1"/>
            <a:r>
              <a:rPr lang="en-CA" sz="1800" dirty="0"/>
              <a:t>2919 comments were received.</a:t>
            </a:r>
          </a:p>
          <a:p>
            <a:r>
              <a:rPr lang="en-CA" sz="2000" dirty="0"/>
              <a:t>Since May F2F meeting, the TG held a weekly conference call with focus on comment resolution.</a:t>
            </a:r>
          </a:p>
          <a:p>
            <a:pPr lvl="1"/>
            <a:r>
              <a:rPr lang="en-CA" sz="1600" dirty="0"/>
              <a:t>Discussed 14 documents and the resolutions of over 225 comments</a:t>
            </a:r>
          </a:p>
          <a:p>
            <a:r>
              <a:rPr lang="en-CA" dirty="0"/>
              <a:t>Continue with comment resolution.</a:t>
            </a:r>
          </a:p>
          <a:p>
            <a:r>
              <a:rPr lang="en-CA" sz="2000" dirty="0"/>
              <a:t>Continue with technical presentations and development of the TG 1.0 draft.</a:t>
            </a:r>
            <a:endParaRPr lang="en-CA" sz="1600" dirty="0"/>
          </a:p>
          <a:p>
            <a:r>
              <a:rPr lang="en-US" sz="2000" dirty="0"/>
              <a:t>Agenda for this meeting is available  in document 11-16/0779r0.</a:t>
            </a:r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July 2016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TGay</a:t>
            </a:r>
            <a:r>
              <a:rPr lang="en-US" altLang="en-US" dirty="0" smtClean="0"/>
              <a:t>– July 2016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057400"/>
            <a:ext cx="7848600" cy="4343400"/>
          </a:xfrm>
        </p:spPr>
        <p:txBody>
          <a:bodyPr lIns="91440" tIns="45720" rIns="91440" bIns="45720"/>
          <a:lstStyle/>
          <a:p>
            <a:r>
              <a:rPr lang="en-CA" sz="2000" dirty="0"/>
              <a:t>Approval of meeting minutes of May 2016 interim</a:t>
            </a:r>
          </a:p>
          <a:p>
            <a:r>
              <a:rPr lang="en-CA" sz="2000" dirty="0"/>
              <a:t>Timeline and progress review</a:t>
            </a:r>
          </a:p>
          <a:p>
            <a:r>
              <a:rPr lang="en-US" sz="2000" dirty="0"/>
              <a:t>Advance in Task group documents</a:t>
            </a:r>
          </a:p>
          <a:p>
            <a:pPr lvl="1"/>
            <a:r>
              <a:rPr lang="en-US" sz="1600" dirty="0"/>
              <a:t>Channel model</a:t>
            </a:r>
          </a:p>
          <a:p>
            <a:pPr lvl="1"/>
            <a:r>
              <a:rPr lang="en-CA" sz="1600" dirty="0"/>
              <a:t>Evaluation methodology</a:t>
            </a:r>
          </a:p>
          <a:p>
            <a:pPr lvl="1"/>
            <a:r>
              <a:rPr lang="en-CA" sz="1600" dirty="0"/>
              <a:t>Specification framework document</a:t>
            </a:r>
          </a:p>
          <a:p>
            <a:r>
              <a:rPr lang="en-CA" sz="2000" dirty="0"/>
              <a:t>Technical presentations</a:t>
            </a:r>
          </a:p>
          <a:p>
            <a:r>
              <a:rPr lang="en-US" sz="2000" dirty="0"/>
              <a:t>Agenda for this meeting is available in document 11-16/0763</a:t>
            </a:r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TGaz</a:t>
            </a:r>
            <a:r>
              <a:rPr lang="en-US" altLang="ja-JP" dirty="0" smtClean="0"/>
              <a:t>– July 2016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Next Generation Positioning </a:t>
            </a:r>
            <a:br>
              <a:rPr lang="en-GB" sz="2800" b="0" dirty="0" smtClean="0"/>
            </a:br>
            <a:r>
              <a:rPr lang="en-GB" dirty="0" smtClean="0"/>
              <a:t>Chair: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495800"/>
          </a:xfrm>
        </p:spPr>
        <p:txBody>
          <a:bodyPr/>
          <a:lstStyle/>
          <a:p>
            <a:r>
              <a:rPr lang="en-US" sz="2000" dirty="0"/>
              <a:t>Current status: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sz="1800" dirty="0">
                <a:ea typeface="ＭＳ Ｐゴシック" pitchFamily="34" charset="-128"/>
              </a:rPr>
              <a:t>Open call for submission to the Functional Requirements and Spec Framework documents.</a:t>
            </a:r>
          </a:p>
          <a:p>
            <a:pPr marL="1009650" lvl="1" indent="-609600"/>
            <a:endParaRPr lang="en-US" sz="1000" dirty="0"/>
          </a:p>
          <a:p>
            <a:r>
              <a:rPr lang="en-US" sz="2000" dirty="0"/>
              <a:t>May Goals: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sz="1800" dirty="0">
                <a:ea typeface="ＭＳ Ｐゴシック" pitchFamily="34" charset="-128"/>
              </a:rPr>
              <a:t>Continue Functional Requirement Document working draft.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sz="1800" dirty="0">
                <a:ea typeface="ＭＳ Ｐゴシック" pitchFamily="34" charset="-128"/>
              </a:rPr>
              <a:t>Consider initial submissions to Spec Framework Document.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sz="1800" dirty="0">
                <a:ea typeface="ＭＳ Ｐゴシック" pitchFamily="34" charset="-128"/>
              </a:rPr>
              <a:t>Continue r</a:t>
            </a:r>
            <a:r>
              <a:rPr lang="en-US" altLang="en-US" sz="1800" dirty="0">
                <a:ea typeface="ＭＳ Ｐゴシック" pitchFamily="34" charset="-128"/>
              </a:rPr>
              <a:t>eview of technical submissions (performance analysis, channel model proposals, positioning techniques etc</a:t>
            </a:r>
            <a:r>
              <a:rPr lang="en-US" altLang="en-US" sz="1800" dirty="0" smtClean="0">
                <a:ea typeface="ＭＳ Ｐゴシック" pitchFamily="34" charset="-128"/>
              </a:rPr>
              <a:t>.).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en-US" sz="1800" dirty="0" smtClean="0"/>
              <a:t>Revisit program timelines and align </a:t>
            </a:r>
            <a:br>
              <a:rPr lang="en-US" altLang="en-US" sz="1800" dirty="0" smtClean="0"/>
            </a:br>
            <a:r>
              <a:rPr lang="en-US" altLang="en-US" sz="1800" dirty="0" smtClean="0"/>
              <a:t>to progress.</a:t>
            </a:r>
            <a:endParaRPr lang="en-US" altLang="en-US" sz="1800" dirty="0" smtClean="0">
              <a:ea typeface="ＭＳ Ｐゴシック" pitchFamily="34" charset="-128"/>
            </a:endParaRPr>
          </a:p>
          <a:p>
            <a:pPr lvl="1">
              <a:buFont typeface="Times New Roman" pitchFamily="16" charset="0"/>
              <a:buChar char="•"/>
            </a:pPr>
            <a:endParaRPr lang="en-US" sz="1100" dirty="0" smtClean="0"/>
          </a:p>
          <a:p>
            <a:r>
              <a:rPr lang="en-US" sz="2000" dirty="0" smtClean="0"/>
              <a:t>Agenda</a:t>
            </a:r>
            <a:r>
              <a:rPr lang="en-US" sz="2000" dirty="0"/>
              <a:t>: See </a:t>
            </a:r>
            <a:r>
              <a:rPr lang="en-US" sz="2000" dirty="0" smtClean="0"/>
              <a:t>11-16/752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July 2016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19</a:t>
            </a:fld>
            <a:endParaRPr lang="en-US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900769"/>
              </p:ext>
            </p:extLst>
          </p:nvPr>
        </p:nvGraphicFramePr>
        <p:xfrm>
          <a:off x="5410200" y="4876800"/>
          <a:ext cx="3352800" cy="14633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58800"/>
                <a:gridCol w="558800"/>
                <a:gridCol w="558800"/>
                <a:gridCol w="558800"/>
                <a:gridCol w="558800"/>
                <a:gridCol w="558800"/>
              </a:tblGrid>
              <a:tr h="24135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MON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TUE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WED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THU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FRI</a:t>
                      </a:r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AM1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AM2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NGP</a:t>
                      </a:r>
                      <a:endParaRPr lang="en-US" sz="10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PM1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NGP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NGP</a:t>
                      </a:r>
                      <a:endParaRPr lang="en-US" sz="10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PM2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>
                    <a:solidFill>
                      <a:srgbClr val="EAEA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Eve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 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July 2016 session:</a:t>
            </a:r>
          </a:p>
          <a:p>
            <a:pPr>
              <a:buFontTx/>
              <a:buNone/>
            </a:pPr>
            <a:endParaRPr lang="en-US" altLang="en-US" dirty="0" smtClean="0"/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Architecture (ARC)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Regulatory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Wireless Next Generation </a:t>
            </a:r>
            <a:br>
              <a:rPr lang="en-US" altLang="en-US" sz="1800" kern="0" dirty="0" smtClean="0"/>
            </a:br>
            <a:r>
              <a:rPr lang="en-US" altLang="en-US" sz="1800" kern="0" dirty="0" smtClean="0"/>
              <a:t>(WNG)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TGmc</a:t>
            </a:r>
            <a:r>
              <a:rPr lang="en-US" altLang="en-US" sz="1800" kern="0" dirty="0"/>
              <a:t> (Revision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TGah</a:t>
            </a:r>
            <a:r>
              <a:rPr lang="en-US" altLang="en-US" sz="1800" kern="0" dirty="0"/>
              <a:t> (Sub 1GHz PHY)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 smtClean="0"/>
          </a:p>
          <a:p>
            <a:pPr marL="0" indent="0">
              <a:buNone/>
            </a:pPr>
            <a:endParaRPr lang="en-US" altLang="en-US" sz="1800" b="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TGai</a:t>
            </a:r>
            <a:r>
              <a:rPr lang="en-US" altLang="en-US" sz="1800" kern="0" dirty="0"/>
              <a:t> (Fast Initial Link Setup)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TGaj</a:t>
            </a:r>
            <a:r>
              <a:rPr lang="en-US" altLang="en-US" sz="1800" kern="0" dirty="0"/>
              <a:t> (</a:t>
            </a:r>
            <a:r>
              <a:rPr lang="en-US" sz="1800" kern="0" dirty="0"/>
              <a:t>China millimeter wave</a:t>
            </a:r>
            <a:r>
              <a:rPr lang="en-US" altLang="en-US" sz="1800" kern="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TGay</a:t>
            </a:r>
            <a:r>
              <a:rPr lang="en-US" altLang="en-US" sz="1800" kern="0" dirty="0" smtClean="0"/>
              <a:t> (Next Generation 60GHz)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TGaz</a:t>
            </a:r>
            <a:r>
              <a:rPr lang="en-US" altLang="en-US" sz="1800" kern="0" dirty="0" smtClean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Wake Up Radio (SG)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WUR Study Group</a:t>
            </a:r>
            <a:r>
              <a:rPr lang="en-US" altLang="ja-JP" dirty="0" smtClean="0"/>
              <a:t>– July 2016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Wake Up Radio</a:t>
            </a:r>
            <a:br>
              <a:rPr lang="en-GB" sz="2800" b="0" dirty="0" smtClean="0"/>
            </a:br>
            <a:r>
              <a:rPr lang="en-GB" dirty="0" smtClean="0"/>
              <a:t>Chair: Minyoung Park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7772400" cy="4495800"/>
          </a:xfrm>
        </p:spPr>
        <p:txBody>
          <a:bodyPr/>
          <a:lstStyle/>
          <a:p>
            <a:r>
              <a:rPr lang="en-US" altLang="en-US" dirty="0"/>
              <a:t>Study Group officer election</a:t>
            </a:r>
          </a:p>
          <a:p>
            <a:pPr lvl="1"/>
            <a:r>
              <a:rPr lang="en-US" altLang="en-US" dirty="0"/>
              <a:t>Vice-Chair, Secretary</a:t>
            </a:r>
          </a:p>
          <a:p>
            <a:pPr lvl="1"/>
            <a:r>
              <a:rPr lang="en-US" altLang="en-US" dirty="0"/>
              <a:t>Thursday PM2</a:t>
            </a:r>
          </a:p>
          <a:p>
            <a:r>
              <a:rPr lang="en-US" altLang="en-US" dirty="0"/>
              <a:t>Receive and discuss presentations to develop PAR and CSD documents: </a:t>
            </a:r>
          </a:p>
          <a:p>
            <a:pPr lvl="1"/>
            <a:r>
              <a:rPr lang="en-US" altLang="en-US" dirty="0"/>
              <a:t>Use cases, problem statements, scope and purpose</a:t>
            </a:r>
          </a:p>
          <a:p>
            <a:r>
              <a:rPr lang="en-US" altLang="en-US" dirty="0"/>
              <a:t>Draft initial PAR and CSD documents</a:t>
            </a:r>
          </a:p>
          <a:p>
            <a:r>
              <a:rPr lang="en-US" altLang="en-US" dirty="0"/>
              <a:t>Review timeline</a:t>
            </a:r>
          </a:p>
          <a:p>
            <a:r>
              <a:rPr lang="en-US" altLang="en-US" dirty="0"/>
              <a:t>SG extension</a:t>
            </a:r>
          </a:p>
          <a:p>
            <a:r>
              <a:rPr lang="en-US" altLang="en-US" dirty="0"/>
              <a:t>Agenda can be found in doc: IEEE 802.11-16/794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July 2016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July 2016</a:t>
            </a:r>
            <a:br>
              <a:rPr lang="en-US" dirty="0" smtClean="0"/>
            </a:br>
            <a:r>
              <a:rPr lang="en-US" dirty="0" smtClean="0"/>
              <a:t>Chairs: Peter Ecclesine, Adrian Stephens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2016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New amendment style discussion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802.11 09/1034r11</a:t>
            </a:r>
          </a:p>
          <a:p>
            <a:r>
              <a:rPr lang="en-US" dirty="0"/>
              <a:t>Build a list of Editor’s meeting discussion topics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Assigned Numbers Authority</a:t>
            </a:r>
            <a:r>
              <a:rPr lang="en-US" altLang="en-US" dirty="0" smtClean="0"/>
              <a:t>–</a:t>
            </a:r>
            <a:r>
              <a:rPr lang="en-US" dirty="0" smtClean="0"/>
              <a:t> July 2016</a:t>
            </a:r>
            <a:br>
              <a:rPr lang="en-US" dirty="0" smtClean="0"/>
            </a:br>
            <a:r>
              <a:rPr lang="en-US" dirty="0" smtClean="0"/>
              <a:t>ANA Lead: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2016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11-11/0270r35 (June 2016)</a:t>
            </a:r>
          </a:p>
          <a:p>
            <a:pPr eaLnBrk="1" hangingPunct="1"/>
            <a:r>
              <a:rPr lang="en-US" altLang="en-US" dirty="0"/>
              <a:t>Changes since last meeting:</a:t>
            </a:r>
          </a:p>
          <a:p>
            <a:pPr lvl="1" eaLnBrk="1" hangingPunct="1"/>
            <a:r>
              <a:rPr lang="en-US" altLang="en-US" dirty="0"/>
              <a:t>Allocations for </a:t>
            </a:r>
            <a:r>
              <a:rPr lang="en-US" altLang="en-US" dirty="0" err="1"/>
              <a:t>REVmc</a:t>
            </a:r>
            <a:r>
              <a:rPr lang="en-US" altLang="en-US" dirty="0"/>
              <a:t>, </a:t>
            </a:r>
            <a:r>
              <a:rPr lang="en-US" altLang="en-US" dirty="0" err="1"/>
              <a:t>TGaq</a:t>
            </a:r>
            <a:r>
              <a:rPr lang="en-US" altLang="en-US" dirty="0"/>
              <a:t> and </a:t>
            </a:r>
            <a:r>
              <a:rPr lang="en-US" altLang="en-US" dirty="0" err="1"/>
              <a:t>TGaj</a:t>
            </a:r>
            <a:endParaRPr lang="en-US" altLang="en-US" dirty="0"/>
          </a:p>
          <a:p>
            <a:pPr eaLnBrk="1" hangingPunct="1"/>
            <a:r>
              <a:rPr lang="en-US" altLang="en-US" dirty="0"/>
              <a:t>Pending Changes: None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90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838200"/>
            <a:ext cx="8915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SC– July 2016</a:t>
            </a:r>
            <a:br>
              <a:rPr lang="en-US" altLang="en-US" dirty="0" smtClean="0"/>
            </a:br>
            <a:r>
              <a:rPr lang="en-US" altLang="en-US" dirty="0" smtClean="0"/>
              <a:t>Chair – Mark Hamilton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305800" cy="4800600"/>
          </a:xfrm>
        </p:spPr>
        <p:txBody>
          <a:bodyPr/>
          <a:lstStyle/>
          <a:p>
            <a:pPr marL="342900" lvl="2" indent="-34290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2000" b="1" dirty="0"/>
              <a:t>Tuesday AM2, Wed AM1, Thurs AM1</a:t>
            </a:r>
          </a:p>
          <a:p>
            <a:pPr marL="342900" lvl="2" indent="-342900">
              <a:spcBef>
                <a:spcPts val="0"/>
              </a:spcBef>
              <a:defRPr/>
            </a:pPr>
            <a:r>
              <a:rPr lang="en-US" altLang="en-US" sz="2000" b="1" dirty="0"/>
              <a:t>Updates: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1800" b="1" dirty="0"/>
              <a:t>802.11 as a component/5G/IMT-2020 (discussion in 5G EC SC)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1800" b="1" dirty="0"/>
              <a:t>IEEE 1588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1800" b="1" dirty="0"/>
              <a:t>IETF/802 coordination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1800" b="1" dirty="0"/>
              <a:t>802.1AC status</a:t>
            </a:r>
          </a:p>
          <a:p>
            <a:pPr marL="342900" lvl="1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altLang="en-US" b="1" dirty="0"/>
              <a:t>“What is an ESS?”</a:t>
            </a:r>
          </a:p>
          <a:p>
            <a:pPr marL="342900" lvl="1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AP/DS/Portal architecture and 802 concepts</a:t>
            </a:r>
          </a:p>
          <a:p>
            <a:pPr marL="685800" lvl="2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 err="1"/>
              <a:t>TGak</a:t>
            </a:r>
            <a:r>
              <a:rPr lang="en-US" b="1" dirty="0"/>
              <a:t> architecture discussion</a:t>
            </a:r>
          </a:p>
          <a:p>
            <a:pPr marL="685800" lvl="2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SAPs can go “sideways”, and entities can have multiple roles: </a:t>
            </a:r>
            <a:r>
              <a:rPr lang="en-US" dirty="0">
                <a:hlinkClick r:id="rId3"/>
              </a:rPr>
              <a:t>11-16/0457r1</a:t>
            </a:r>
            <a:r>
              <a:rPr lang="en-US" b="1" dirty="0"/>
              <a:t> </a:t>
            </a:r>
          </a:p>
          <a:p>
            <a:pPr marL="685800" lvl="2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dirty="0">
                <a:ea typeface="ＭＳ Ｐゴシック" pitchFamily="34" charset="-128"/>
                <a:hlinkClick r:id="rId4"/>
              </a:rPr>
              <a:t>11-15/0454r0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dirty="0">
                <a:ea typeface="ＭＳ Ｐゴシック" pitchFamily="34" charset="-128"/>
                <a:hlinkClick r:id="rId5"/>
              </a:rPr>
              <a:t>11-14/1213r1</a:t>
            </a:r>
            <a:r>
              <a:rPr lang="en-US" dirty="0">
                <a:ea typeface="ＭＳ Ｐゴシック" pitchFamily="34" charset="-128"/>
              </a:rPr>
              <a:t> (slides 9-11)</a:t>
            </a:r>
            <a:endParaRPr lang="en-US" b="1" dirty="0"/>
          </a:p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sz="2000" b="1" dirty="0"/>
              <a:t>MIB attributes Design Pattern</a:t>
            </a:r>
          </a:p>
          <a:p>
            <a:pPr lvl="1">
              <a:spcBef>
                <a:spcPts val="0"/>
              </a:spcBef>
              <a:defRPr/>
            </a:pPr>
            <a:r>
              <a:rPr lang="en-US" sz="1800" dirty="0">
                <a:ea typeface="ＭＳ Ｐゴシック" pitchFamily="34" charset="-128"/>
                <a:hlinkClick r:id="rId6"/>
              </a:rPr>
              <a:t>11-15/0355r3</a:t>
            </a:r>
            <a:r>
              <a:rPr lang="en-US" sz="1800" dirty="0">
                <a:ea typeface="ＭＳ Ｐゴシック" pitchFamily="34" charset="-128"/>
              </a:rPr>
              <a:t>, </a:t>
            </a:r>
            <a:r>
              <a:rPr lang="en-US" sz="1800" dirty="0">
                <a:ea typeface="ＭＳ Ｐゴシック" pitchFamily="34" charset="-128"/>
                <a:hlinkClick r:id="rId7"/>
              </a:rPr>
              <a:t>11-15/0891r0</a:t>
            </a:r>
            <a:r>
              <a:rPr lang="en-US" altLang="en-US" sz="1800" dirty="0">
                <a:ea typeface="ＭＳ Ｐゴシック" pitchFamily="34" charset="-128"/>
              </a:rPr>
              <a:t> 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/>
              <a:t>Drop Eligibility Indicator discussion 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en-US" sz="2000" dirty="0">
                <a:ea typeface="MS PGothic" panose="020B0600070205080204" pitchFamily="34" charset="-128"/>
              </a:rPr>
              <a:t>Joint session Thurs AM1 with </a:t>
            </a:r>
            <a:r>
              <a:rPr lang="en-US" altLang="en-US" sz="2000" dirty="0" err="1">
                <a:ea typeface="MS PGothic" panose="020B0600070205080204" pitchFamily="34" charset="-128"/>
              </a:rPr>
              <a:t>TGak</a:t>
            </a:r>
            <a:r>
              <a:rPr lang="en-US" altLang="en-US" sz="2000" dirty="0">
                <a:ea typeface="MS PGothic" panose="020B0600070205080204" pitchFamily="34" charset="-128"/>
              </a:rPr>
              <a:t>, 802.1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2016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–  July 2016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231172"/>
            <a:ext cx="8534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/>
              <a:t>PARs under </a:t>
            </a:r>
            <a:r>
              <a:rPr lang="en-US" b="1" dirty="0" smtClean="0"/>
              <a:t>consideration: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000" dirty="0">
                <a:latin typeface="+mn-lt"/>
              </a:rPr>
              <a:t>802.3cb - Amendment: 2.5Gb/s and 5 Gb/s Operation over Backplane, </a:t>
            </a:r>
            <a:r>
              <a:rPr lang="en-US" sz="2000" dirty="0">
                <a:latin typeface="+mn-lt"/>
                <a:hlinkClick r:id="rId3"/>
              </a:rPr>
              <a:t>PAR Modification</a:t>
            </a:r>
            <a:r>
              <a:rPr lang="en-US" sz="2000" dirty="0">
                <a:latin typeface="+mn-lt"/>
              </a:rPr>
              <a:t> and </a:t>
            </a:r>
            <a:r>
              <a:rPr lang="en-US" sz="2000" dirty="0">
                <a:latin typeface="+mn-lt"/>
                <a:hlinkClick r:id="rId4"/>
              </a:rPr>
              <a:t>CSD</a:t>
            </a:r>
            <a:endParaRPr lang="en-US" sz="2000" dirty="0">
              <a:latin typeface="+mn-lt"/>
            </a:endParaRPr>
          </a:p>
          <a:p>
            <a:pPr marL="742950" lvl="1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000" dirty="0">
                <a:latin typeface="+mn-lt"/>
              </a:rPr>
              <a:t>802.3.2 (802.3cf)- Standard: Ethernet YANG data, </a:t>
            </a:r>
            <a:r>
              <a:rPr lang="en-US" sz="2000" dirty="0">
                <a:latin typeface="+mn-lt"/>
                <a:hlinkClick r:id="rId5"/>
              </a:rPr>
              <a:t>PAR</a:t>
            </a:r>
            <a:r>
              <a:rPr lang="en-US" sz="2000" dirty="0">
                <a:latin typeface="+mn-lt"/>
              </a:rPr>
              <a:t> and </a:t>
            </a:r>
            <a:r>
              <a:rPr lang="en-US" sz="2000" dirty="0">
                <a:latin typeface="+mn-lt"/>
                <a:hlinkClick r:id="rId6"/>
              </a:rPr>
              <a:t>CSD</a:t>
            </a:r>
            <a:endParaRPr lang="en-US" sz="2000" dirty="0"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b="1" dirty="0"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b="1" dirty="0" smtClean="0"/>
              <a:t>Meeting </a:t>
            </a:r>
            <a:r>
              <a:rPr lang="en-US" altLang="en-US" b="1" dirty="0"/>
              <a:t>times: </a:t>
            </a:r>
            <a:endParaRPr lang="en-US" altLang="en-US" b="1" dirty="0" smtClean="0"/>
          </a:p>
          <a:p>
            <a:pPr marL="742950" lvl="1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dirty="0">
                <a:latin typeface="+mn-lt"/>
              </a:rPr>
              <a:t>Monday PM2, Tuesday AM2, Thursday AM2</a:t>
            </a:r>
          </a:p>
          <a:p>
            <a:pPr eaLnBrk="0" hangingPunct="0">
              <a:spcBef>
                <a:spcPct val="20000"/>
              </a:spcBef>
            </a:pPr>
            <a:endParaRPr lang="en-US" alt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802.11/.15 Regulatory SC </a:t>
            </a:r>
            <a:r>
              <a:rPr lang="en-US" altLang="en-US" dirty="0"/>
              <a:t>– </a:t>
            </a:r>
            <a:r>
              <a:rPr lang="en-US" altLang="en-US" dirty="0" smtClean="0"/>
              <a:t>July 2016</a:t>
            </a:r>
            <a:br>
              <a:rPr lang="en-US" altLang="en-US" dirty="0" smtClean="0"/>
            </a:br>
            <a:r>
              <a:rPr lang="en-US" altLang="en-US" dirty="0" smtClean="0"/>
              <a:t>Chair: Richard </a:t>
            </a:r>
            <a:r>
              <a:rPr lang="en-US" altLang="en-US" dirty="0"/>
              <a:t>Kennedy</a:t>
            </a:r>
            <a:endParaRPr lang="en-US" altLang="en-US" dirty="0" smtClean="0"/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038600"/>
          </a:xfrm>
        </p:spPr>
        <p:txBody>
          <a:bodyPr/>
          <a:lstStyle/>
          <a:p>
            <a:pPr eaLnBrk="1" hangingPunct="1"/>
            <a:r>
              <a:rPr lang="en-US" altLang="en-US" dirty="0"/>
              <a:t>Approve </a:t>
            </a:r>
            <a:r>
              <a:rPr lang="en-US" altLang="en-US" dirty="0" err="1"/>
              <a:t>Waikola</a:t>
            </a:r>
            <a:r>
              <a:rPr lang="en-US" altLang="en-US" dirty="0"/>
              <a:t> minutes</a:t>
            </a:r>
          </a:p>
          <a:p>
            <a:pPr eaLnBrk="1" hangingPunct="1"/>
            <a:r>
              <a:rPr lang="en-US" altLang="en-US" dirty="0"/>
              <a:t>Discussion items</a:t>
            </a:r>
          </a:p>
          <a:p>
            <a:pPr lvl="1"/>
            <a:r>
              <a:rPr lang="en-US" altLang="en-US" dirty="0" err="1"/>
              <a:t>Ofcom</a:t>
            </a:r>
            <a:r>
              <a:rPr lang="en-US" altLang="en-US" dirty="0"/>
              <a:t> 5 GHz Consultation</a:t>
            </a:r>
          </a:p>
          <a:p>
            <a:pPr lvl="1"/>
            <a:r>
              <a:rPr lang="en-US" altLang="en-US" dirty="0"/>
              <a:t>FCC 5.9 GHz band Public Notice</a:t>
            </a:r>
          </a:p>
          <a:p>
            <a:pPr lvl="1"/>
            <a:r>
              <a:rPr lang="en-US" altLang="en-US" dirty="0"/>
              <a:t>NTIA RFC on </a:t>
            </a:r>
            <a:r>
              <a:rPr lang="en-US" altLang="en-US" dirty="0" err="1"/>
              <a:t>IoT</a:t>
            </a:r>
            <a:endParaRPr lang="en-US" altLang="en-US" dirty="0"/>
          </a:p>
          <a:p>
            <a:pPr lvl="1"/>
            <a:r>
              <a:rPr lang="en-US" altLang="en-US" dirty="0"/>
              <a:t>ETSI BRAN and ERM TG11 updates</a:t>
            </a:r>
          </a:p>
          <a:p>
            <a:pPr eaLnBrk="1" hangingPunct="1"/>
            <a:r>
              <a:rPr lang="en-US" altLang="en-US" dirty="0"/>
              <a:t>Actions required (positions to 802.18)</a:t>
            </a:r>
          </a:p>
          <a:p>
            <a:pPr lvl="1" eaLnBrk="1" hangingPunct="1"/>
            <a:r>
              <a:rPr lang="en-US" altLang="en-US" dirty="0"/>
              <a:t>FCC </a:t>
            </a:r>
            <a:r>
              <a:rPr lang="en-US" altLang="en-US" dirty="0" err="1"/>
              <a:t>mmWave</a:t>
            </a:r>
            <a:r>
              <a:rPr lang="en-US" altLang="en-US" dirty="0"/>
              <a:t> R&amp;O and FNPRM</a:t>
            </a:r>
          </a:p>
          <a:p>
            <a:pPr lvl="1" eaLnBrk="1" hangingPunct="1"/>
            <a:r>
              <a:rPr lang="en-US" altLang="en-US" dirty="0"/>
              <a:t>India Public Wi-Fi consultation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AOB and Adjourn</a:t>
            </a:r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541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2016</a:t>
            </a:r>
            <a:endParaRPr lang="en-US" altLang="en-US" sz="180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July 2016</a:t>
            </a:r>
            <a:br>
              <a:rPr lang="en-US" altLang="en-US" dirty="0" smtClean="0"/>
            </a:br>
            <a:r>
              <a:rPr lang="en-US" altLang="en-US" dirty="0" smtClean="0"/>
              <a:t>Chair: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1676400"/>
            <a:ext cx="8305800" cy="522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dirty="0" smtClean="0"/>
              <a:t>Tuesday 26 July AM1 (08:00-10:00)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 smtClean="0"/>
              <a:t>Approval of minutes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 smtClean="0"/>
              <a:t>Review of objectives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 smtClean="0"/>
              <a:t>Announcements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 smtClean="0"/>
              <a:t>Confirmation of Vice-Chair</a:t>
            </a:r>
            <a:endParaRPr lang="en-GB" altLang="en-US" sz="2400" b="1" kern="0" dirty="0" smtClean="0">
              <a:solidFill>
                <a:srgbClr val="000000"/>
              </a:solidFill>
              <a:latin typeface="Times New Roman"/>
            </a:endParaRPr>
          </a:p>
          <a:p>
            <a:pPr marL="457200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dirty="0" smtClean="0"/>
              <a:t>Presentations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 smtClean="0"/>
              <a:t>“</a:t>
            </a:r>
            <a:r>
              <a:rPr lang="en-US" altLang="en-US" sz="2000" dirty="0" err="1" smtClean="0"/>
              <a:t>Fronthaul</a:t>
            </a:r>
            <a:r>
              <a:rPr lang="en-US" altLang="en-US" sz="2000" dirty="0" smtClean="0"/>
              <a:t>” - </a:t>
            </a:r>
            <a:r>
              <a:rPr lang="en-GB" altLang="en-US" sz="2000" dirty="0" err="1"/>
              <a:t>János</a:t>
            </a:r>
            <a:r>
              <a:rPr lang="en-GB" altLang="en-US" sz="2000" dirty="0"/>
              <a:t> </a:t>
            </a:r>
            <a:r>
              <a:rPr lang="en-GB" altLang="en-US" sz="2000" dirty="0" err="1"/>
              <a:t>Farkas</a:t>
            </a:r>
            <a:r>
              <a:rPr lang="en-GB" altLang="en-US" sz="2000" dirty="0"/>
              <a:t> (Ericsson)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GB" altLang="en-US" sz="2000" dirty="0"/>
              <a:t>“History and Implementation of the IEEE 802 Security Architecture”, </a:t>
            </a:r>
            <a:r>
              <a:rPr lang="en-GB" altLang="en-US" sz="2000" dirty="0" err="1"/>
              <a:t>Meareg</a:t>
            </a:r>
            <a:r>
              <a:rPr lang="en-GB" altLang="en-US" sz="2000" dirty="0"/>
              <a:t> </a:t>
            </a:r>
            <a:r>
              <a:rPr lang="en-GB" altLang="en-US" sz="2000" dirty="0" err="1"/>
              <a:t>Abreha</a:t>
            </a:r>
            <a:r>
              <a:rPr lang="en-GB" altLang="en-US" sz="2000" dirty="0"/>
              <a:t> (Addis Ababa University – IEEE 802 student paper award winner)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GB" altLang="en-US" sz="2000" dirty="0"/>
              <a:t>“Student Measurements of 802.11 </a:t>
            </a:r>
            <a:r>
              <a:rPr lang="en-GB" altLang="en-US" sz="2000" dirty="0" err="1"/>
              <a:t>behavior</a:t>
            </a:r>
            <a:r>
              <a:rPr lang="en-GB" altLang="en-US" sz="2000" dirty="0"/>
              <a:t> in different environments”, </a:t>
            </a:r>
            <a:r>
              <a:rPr lang="en-US" altLang="en-US" sz="2000" dirty="0"/>
              <a:t>Jim Lansford</a:t>
            </a:r>
            <a:r>
              <a:rPr lang="en-US" sz="2000" dirty="0"/>
              <a:t> (Qualcomm/University of Colorado - Boulder)</a:t>
            </a:r>
          </a:p>
          <a:p>
            <a:pPr marL="342900" lvl="0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kern="0" dirty="0" smtClean="0">
                <a:solidFill>
                  <a:srgbClr val="000000"/>
                </a:solidFill>
                <a:latin typeface="Times New Roman"/>
              </a:rPr>
              <a:t>Plans for September 2016</a:t>
            </a:r>
          </a:p>
          <a:p>
            <a:pPr marL="342900" lvl="0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kern="0" dirty="0" smtClean="0">
                <a:solidFill>
                  <a:srgbClr val="000000"/>
                </a:solidFill>
                <a:latin typeface="Times New Roman"/>
              </a:rPr>
              <a:t>Current agenda is document 11-16/0797r1</a:t>
            </a:r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2016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July 2016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8006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(11-16-761) addressed this week will be: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 lvl="1">
              <a:defRPr/>
            </a:pPr>
            <a:r>
              <a:rPr lang="en-AU" dirty="0"/>
              <a:t>Confirmed by 802 EC in Mar 2014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 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FDIS ballots</a:t>
            </a:r>
          </a:p>
          <a:p>
            <a:pPr>
              <a:defRPr/>
            </a:pPr>
            <a:r>
              <a:rPr lang="en-AU" dirty="0"/>
              <a:t>Review results of SC6 meeting in February/March 2016, including:</a:t>
            </a:r>
          </a:p>
          <a:p>
            <a:pPr lvl="1">
              <a:defRPr/>
            </a:pPr>
            <a:r>
              <a:rPr lang="en-AU" dirty="0"/>
              <a:t>Discuss </a:t>
            </a:r>
            <a:r>
              <a:rPr lang="en-AU" i="1" dirty="0"/>
              <a:t>Human Body Communications </a:t>
            </a:r>
            <a:r>
              <a:rPr lang="en-AU" dirty="0"/>
              <a:t>NP proposal</a:t>
            </a:r>
          </a:p>
          <a:p>
            <a:pPr lvl="1">
              <a:defRPr/>
            </a:pPr>
            <a:r>
              <a:rPr lang="en-AU" dirty="0"/>
              <a:t>Consider reply to liaison from SC6/WG1 to IEEE 802 about interaction processes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334363</TotalTime>
  <Words>1575</Words>
  <Application>Microsoft Office PowerPoint</Application>
  <PresentationFormat>On-screen Show (4:3)</PresentationFormat>
  <Paragraphs>341</Paragraphs>
  <Slides>20</Slides>
  <Notes>20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Default Design</vt:lpstr>
      <vt:lpstr>Document</vt:lpstr>
      <vt:lpstr>WG11  Opening Report Snapshot slides 2016-07</vt:lpstr>
      <vt:lpstr>Abstract </vt:lpstr>
      <vt:lpstr>Editors Meeting – July 2016 Chairs: Peter Ecclesine, Adrian Stephens</vt:lpstr>
      <vt:lpstr>Assigned Numbers Authority– July 2016 ANA Lead: Robert Stacey</vt:lpstr>
      <vt:lpstr>802.11 ARC SC– July 2016 Chair – Mark Hamilton </vt:lpstr>
      <vt:lpstr>PAR SC –  July 2016 Project Authorization Request  Chair: Jon Rosdahl</vt:lpstr>
      <vt:lpstr>802.11/.15 Regulatory SC – July 2016 Chair: Richard Kennedy</vt:lpstr>
      <vt:lpstr>WNG SC –  July 2016 Chair: Jim Lansford</vt:lpstr>
      <vt:lpstr>IEEE 802 JTC1 SC – July 2016 Chair: Andrew Myles</vt:lpstr>
      <vt:lpstr>IEEE 802 has 57 standards in or through the PSDO pipeline</vt:lpstr>
      <vt:lpstr>TGmc 802.11 Revision – July 2016 Chair: Dorothy Stanley</vt:lpstr>
      <vt:lpstr>TGah– July 2016 sub 1GHz PHY Chair/VC : Yongho Seok / Alfred Asterjadhi</vt:lpstr>
      <vt:lpstr>TGai – July 2016 Fast Initial Link Setup  Chair: Hiroshi Mano</vt:lpstr>
      <vt:lpstr>TGaj– July 2016 China Millimeter Wave Chair: Jiamin Chen</vt:lpstr>
      <vt:lpstr>TGak– July 2016 Enhancements For Transit Links Within Bridged Networks Chair: Donald Eastlake</vt:lpstr>
      <vt:lpstr>TGaq– July 2016 Pre-Association Discovery Chair: Stephen McCann</vt:lpstr>
      <vt:lpstr>TGax– July 2016 High Efficiency WLAN Chair: Osama Aboul-Magd </vt:lpstr>
      <vt:lpstr>TGay– July 2016 Next Generation 60GHz Chair: Edward Au  </vt:lpstr>
      <vt:lpstr>TGaz– July 2016 Next Generation Positioning  Chair: Jonathan Segev</vt:lpstr>
      <vt:lpstr>WUR Study Group– July 2016 Wake Up Radio Chair: Minyoung Park</vt:lpstr>
    </vt:vector>
  </TitlesOfParts>
  <Company>Aruba, an HPE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July 2016 WG11 Opening Report Snapshot slides</dc:title>
  <dc:creator>dstanley@arubanetworks.com;802.11CAC;dorothy.stanley@hpe.com</dc:creator>
  <cp:lastModifiedBy>Dorothy Stanley</cp:lastModifiedBy>
  <cp:revision>3287</cp:revision>
  <cp:lastPrinted>2014-03-15T03:57:02Z</cp:lastPrinted>
  <dcterms:created xsi:type="dcterms:W3CDTF">1998-02-10T13:07:52Z</dcterms:created>
  <dcterms:modified xsi:type="dcterms:W3CDTF">2016-07-18T20:25:25Z</dcterms:modified>
</cp:coreProperties>
</file>