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13" r:id="rId4"/>
    <p:sldId id="417" r:id="rId5"/>
    <p:sldId id="589" r:id="rId6"/>
    <p:sldId id="517" r:id="rId7"/>
    <p:sldId id="579" r:id="rId8"/>
    <p:sldId id="557" r:id="rId9"/>
    <p:sldId id="580" r:id="rId10"/>
    <p:sldId id="606" r:id="rId11"/>
    <p:sldId id="609" r:id="rId12"/>
    <p:sldId id="610" r:id="rId13"/>
    <p:sldId id="607" r:id="rId14"/>
    <p:sldId id="615" r:id="rId15"/>
    <p:sldId id="612" r:id="rId16"/>
    <p:sldId id="614" r:id="rId17"/>
    <p:sldId id="608" r:id="rId18"/>
    <p:sldId id="605" r:id="rId19"/>
    <p:sldId id="590"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0" autoAdjust="0"/>
    <p:restoredTop sz="97804" autoAdjust="0"/>
  </p:normalViewPr>
  <p:slideViewPr>
    <p:cSldViewPr>
      <p:cViewPr>
        <p:scale>
          <a:sx n="100" d="100"/>
          <a:sy n="100" d="100"/>
        </p:scale>
        <p:origin x="-1020"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802.11-16/0785r10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20except%20for%20CID%20832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55-000m-revmc-sponsor-ballot-comments.xls" TargetMode="External"/><Relationship Id="rId4" Type="http://schemas.openxmlformats.org/officeDocument/2006/relationships/hyperlink" Target="https://mentor.ieee.org/802.11/dcn/15/11-15-0665-41-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54-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15/11-15-0532-58-000m-revmc-sponsor-ballot-comments.xls" TargetMode="External"/><Relationship Id="rId4" Type="http://schemas.openxmlformats.org/officeDocument/2006/relationships/hyperlink" Target="https://mentor.ieee.org/802.11/dcn/15/11-15-0665-42-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62"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Adrian Stephens</a:t>
            </a:r>
            <a:endParaRPr lang="en-US" dirty="0"/>
          </a:p>
          <a:p>
            <a:r>
              <a:rPr lang="en-US" dirty="0" smtClean="0"/>
              <a:t>Seconded: Graham Smith</a:t>
            </a:r>
          </a:p>
          <a:p>
            <a:r>
              <a:rPr lang="en-US" dirty="0" smtClean="0"/>
              <a:t>Result: 17-0-0 Passes</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273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 except for CID 8116, and in the resolution to CID 8292, change “144.52” to “1144.52”</a:t>
            </a:r>
            <a:endParaRPr lang="en-GB" u="sng" dirty="0" smtClean="0"/>
          </a:p>
          <a:p>
            <a:r>
              <a:rPr lang="en-US" dirty="0" smtClean="0"/>
              <a:t>Moved: Adrian Stephens</a:t>
            </a:r>
            <a:endParaRPr lang="en-US" dirty="0"/>
          </a:p>
          <a:p>
            <a:r>
              <a:rPr lang="en-US" dirty="0" smtClean="0"/>
              <a:t>Seconded: Menzo Wentink</a:t>
            </a:r>
          </a:p>
          <a:p>
            <a:r>
              <a:rPr lang="en-US" dirty="0" smtClean="0"/>
              <a:t>Result: Tabled (</a:t>
            </a:r>
            <a:r>
              <a:rPr lang="en-US" dirty="0"/>
              <a:t>A</a:t>
            </a:r>
            <a:r>
              <a:rPr lang="en-US" dirty="0" smtClean="0"/>
              <a:t>drian/Jouni)</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274  – CID 8056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 Mark Rison</a:t>
            </a:r>
            <a:endParaRPr lang="en-US" dirty="0"/>
          </a:p>
          <a:p>
            <a:r>
              <a:rPr lang="en-US" dirty="0" smtClean="0"/>
              <a:t>Seconded: David Hunter</a:t>
            </a:r>
          </a:p>
          <a:p>
            <a:r>
              <a:rPr lang="en-US" dirty="0" smtClean="0"/>
              <a:t>Result: Unanimous consent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p>
          <a:p>
            <a:pPr lvl="0"/>
            <a:r>
              <a:rPr lang="en-US" dirty="0" smtClean="0"/>
              <a:t>Second: Menzo Wentink</a:t>
            </a:r>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a:xfrm>
            <a:off x="685800" y="457200"/>
            <a:ext cx="7772400" cy="1066800"/>
          </a:xfrm>
        </p:spPr>
        <p:txBody>
          <a:bodyPr/>
          <a:lstStyle/>
          <a:p>
            <a:r>
              <a:rPr lang="en-US" altLang="en-US" dirty="0" smtClean="0"/>
              <a:t>Motion 275 – Monday &amp; Tuesday</a:t>
            </a:r>
            <a:r>
              <a:rPr lang="en-US" altLang="en-US" dirty="0" smtClean="0"/>
              <a:t>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Motion-MAC-CC” </a:t>
            </a:r>
            <a:r>
              <a:rPr lang="en-GB" dirty="0"/>
              <a:t>tab in </a:t>
            </a:r>
            <a:r>
              <a:rPr lang="en-GB" u="sng" dirty="0" smtClean="0">
                <a:hlinkClick r:id="rId3"/>
              </a:rPr>
              <a:t>https://mentor.ieee.org/802.11/dcn/15/11-15-0565-52-000m-revmc-sb-mac-comments.xls </a:t>
            </a:r>
            <a:r>
              <a:rPr lang="en-GB" dirty="0" smtClean="0">
                <a:hlinkClick r:id="rId3"/>
              </a:rPr>
              <a:t>except for CID 8329</a:t>
            </a:r>
            <a:r>
              <a:rPr lang="en-GB" dirty="0" smtClean="0"/>
              <a:t>, and in the resolution to CID 8031, insert the full document URL</a:t>
            </a:r>
            <a:endParaRPr lang="en-GB" dirty="0" smtClean="0"/>
          </a:p>
          <a:p>
            <a:pPr lvl="1"/>
            <a:r>
              <a:rPr lang="en-GB" dirty="0" smtClean="0"/>
              <a:t>“”</a:t>
            </a:r>
            <a:r>
              <a:rPr lang="en-GB" dirty="0" smtClean="0"/>
              <a:t>GEN-25July</a:t>
            </a:r>
            <a:r>
              <a:rPr lang="en-GB" dirty="0" smtClean="0"/>
              <a:t>” </a:t>
            </a:r>
            <a:r>
              <a:rPr lang="en-GB" dirty="0" smtClean="0"/>
              <a:t> and “GEN-26July” tabs </a:t>
            </a:r>
            <a:r>
              <a:rPr lang="en-GB" dirty="0"/>
              <a:t>in </a:t>
            </a:r>
            <a:r>
              <a:rPr lang="en-GB" u="sng" dirty="0">
                <a:hlinkClick r:id="rId4"/>
              </a:rPr>
              <a:t>https://</a:t>
            </a:r>
            <a:r>
              <a:rPr lang="en-GB" u="sng" dirty="0" smtClean="0">
                <a:hlinkClick r:id="rId4"/>
              </a:rPr>
              <a:t>mentor.ieee.org/802.11/dcn/15/11-15-0665-41-000m-revmc-sb-gen-adhoc-comments.xlsx</a:t>
            </a:r>
            <a:r>
              <a:rPr lang="en-GB" u="sng" dirty="0" smtClean="0"/>
              <a:t>   </a:t>
            </a:r>
          </a:p>
          <a:p>
            <a:pPr lvl="1"/>
            <a:r>
              <a:rPr lang="en-GB" dirty="0" smtClean="0"/>
              <a:t>“</a:t>
            </a:r>
            <a:r>
              <a:rPr lang="en-US" dirty="0"/>
              <a:t>Editorials - motion 20160726” </a:t>
            </a:r>
            <a:r>
              <a:rPr lang="en-US" dirty="0" smtClean="0"/>
              <a:t>tab </a:t>
            </a:r>
            <a:r>
              <a:rPr lang="en-US" dirty="0"/>
              <a:t>in </a:t>
            </a:r>
            <a:r>
              <a:rPr lang="en-US" dirty="0">
                <a:hlinkClick r:id="rId5"/>
              </a:rPr>
              <a:t>https://</a:t>
            </a:r>
            <a:r>
              <a:rPr lang="en-US" dirty="0" smtClean="0">
                <a:hlinkClick r:id="rId5"/>
              </a:rPr>
              <a:t>mentor.ieee.org/802.11/dcn/15/11-15-0532-55-000m-revmc-sponsor-ballot-comments.xls</a:t>
            </a:r>
            <a:r>
              <a:rPr lang="en-US" dirty="0" smtClean="0"/>
              <a:t> </a:t>
            </a:r>
            <a:endParaRPr lang="en-GB" u="sng" dirty="0" smtClean="0"/>
          </a:p>
          <a:p>
            <a:r>
              <a:rPr lang="en-US" dirty="0" smtClean="0"/>
              <a:t>Moved: </a:t>
            </a:r>
            <a:r>
              <a:rPr lang="en-US" dirty="0" smtClean="0"/>
              <a:t> Adrian Stephens Seconded</a:t>
            </a:r>
            <a:r>
              <a:rPr lang="en-US" dirty="0" smtClean="0"/>
              <a:t>: </a:t>
            </a:r>
            <a:r>
              <a:rPr lang="en-US" dirty="0" smtClean="0"/>
              <a:t>Sean Coffey Result</a:t>
            </a:r>
            <a:r>
              <a:rPr lang="en-US" dirty="0" smtClean="0"/>
              <a:t>: </a:t>
            </a:r>
            <a:r>
              <a:rPr lang="en-US" dirty="0" smtClean="0"/>
              <a:t>15-1-0 passes</a:t>
            </a:r>
            <a:endParaRPr lang="en-US" dirty="0" smtClean="0"/>
          </a:p>
          <a:p>
            <a:endParaRPr lang="en-GB" sz="2000" dirty="0" smtClean="0"/>
          </a:p>
        </p:txBody>
      </p:sp>
    </p:spTree>
    <p:extLst>
      <p:ext uri="{BB962C8B-B14F-4D97-AF65-F5344CB8AC3E}">
        <p14:creationId xmlns:p14="http://schemas.microsoft.com/office/powerpoint/2010/main" val="1271624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276  </a:t>
            </a:r>
            <a:r>
              <a:rPr lang="en-US" altLang="en-US" dirty="0" smtClean="0"/>
              <a:t>– CID 8116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a:t>
            </a:r>
            <a:r>
              <a:rPr lang="en-GB" dirty="0" smtClean="0"/>
              <a:t>resolution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p>
          <a:p>
            <a:endParaRPr lang="en-US" dirty="0" smtClean="0"/>
          </a:p>
          <a:p>
            <a:r>
              <a:rPr lang="en-US" dirty="0" smtClean="0"/>
              <a:t>Moved: </a:t>
            </a:r>
            <a:r>
              <a:rPr lang="en-US" dirty="0" smtClean="0"/>
              <a:t>Adrian Stephens</a:t>
            </a:r>
            <a:endParaRPr lang="en-US" dirty="0"/>
          </a:p>
          <a:p>
            <a:r>
              <a:rPr lang="en-US" dirty="0" smtClean="0"/>
              <a:t>Seconded</a:t>
            </a:r>
            <a:r>
              <a:rPr lang="en-US" dirty="0" smtClean="0"/>
              <a:t>: Menzo Wentink</a:t>
            </a:r>
            <a:endParaRPr lang="en-US" dirty="0" smtClean="0"/>
          </a:p>
          <a:p>
            <a:r>
              <a:rPr lang="en-US" dirty="0" smtClean="0"/>
              <a:t>Result</a:t>
            </a:r>
            <a:r>
              <a:rPr lang="en-US" dirty="0" smtClean="0"/>
              <a:t>: 10-1-4 passes</a:t>
            </a:r>
            <a:endParaRPr lang="en-US" dirty="0" smtClean="0"/>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a:xfrm>
            <a:off x="685800" y="457200"/>
            <a:ext cx="8229600" cy="1066800"/>
          </a:xfrm>
        </p:spPr>
        <p:txBody>
          <a:bodyPr/>
          <a:lstStyle/>
          <a:p>
            <a:r>
              <a:rPr lang="en-US" altLang="en-US" dirty="0" smtClean="0"/>
              <a:t>Motion – </a:t>
            </a:r>
            <a:r>
              <a:rPr lang="en-US" altLang="en-US" dirty="0" smtClean="0"/>
              <a:t>Wednesday &amp; Thursday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3716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Motion-MAC-CD</a:t>
            </a:r>
            <a:r>
              <a:rPr lang="en-GB" dirty="0" smtClean="0"/>
              <a:t>”, </a:t>
            </a:r>
            <a:r>
              <a:rPr lang="en-GB" dirty="0"/>
              <a:t>“</a:t>
            </a:r>
            <a:r>
              <a:rPr lang="en-GB" dirty="0" smtClean="0"/>
              <a:t>Motion-MAC-CE” and “</a:t>
            </a:r>
            <a:r>
              <a:rPr lang="en-GB" dirty="0"/>
              <a:t>“Motion-MAC-CE” </a:t>
            </a:r>
            <a:r>
              <a:rPr lang="en-GB" dirty="0" smtClean="0"/>
              <a:t>“tabs </a:t>
            </a:r>
            <a:r>
              <a:rPr lang="en-GB" dirty="0"/>
              <a:t>in </a:t>
            </a:r>
            <a:r>
              <a:rPr lang="en-GB" u="sng" dirty="0" smtClean="0">
                <a:hlinkClick r:id="rId3"/>
              </a:rPr>
              <a:t>https://mentor.ieee.org/802.11/dcn/15/11-15-0565-54-000m-revmc-sb-mac-comments.xls</a:t>
            </a:r>
            <a:r>
              <a:rPr lang="en-GB" u="sng" dirty="0" smtClean="0"/>
              <a:t> </a:t>
            </a:r>
            <a:endParaRPr lang="en-GB" u="sng" dirty="0" smtClean="0"/>
          </a:p>
          <a:p>
            <a:pPr lvl="1"/>
            <a:r>
              <a:rPr lang="en-GB" dirty="0" smtClean="0"/>
              <a:t>“”GEN-28July</a:t>
            </a:r>
            <a:r>
              <a:rPr lang="en-GB" dirty="0"/>
              <a:t>” and “</a:t>
            </a:r>
            <a:r>
              <a:rPr lang="en-GB" dirty="0" smtClean="0"/>
              <a:t>GEN-28July-1” tabs </a:t>
            </a:r>
            <a:r>
              <a:rPr lang="en-GB" dirty="0"/>
              <a:t>in </a:t>
            </a:r>
            <a:r>
              <a:rPr lang="en-GB" u="sng" dirty="0">
                <a:hlinkClick r:id="rId4"/>
              </a:rPr>
              <a:t>hthttps://</a:t>
            </a:r>
            <a:r>
              <a:rPr lang="en-GB" u="sng" dirty="0" smtClean="0">
                <a:hlinkClick r:id="rId4"/>
              </a:rPr>
              <a:t>mentor.ieee.org/802.11/dcn/15/11-15-0665-43-000m-revmc-sb-gen-adhoc-comments.xlsx </a:t>
            </a:r>
          </a:p>
          <a:p>
            <a:pPr lvl="1"/>
            <a:r>
              <a:rPr lang="en-GB" dirty="0" smtClean="0"/>
              <a:t>“</a:t>
            </a:r>
            <a:r>
              <a:rPr lang="en-US" dirty="0"/>
              <a:t>Editorials - motion </a:t>
            </a:r>
            <a:r>
              <a:rPr lang="en-US" dirty="0" smtClean="0"/>
              <a:t>20160727” , </a:t>
            </a:r>
            <a:r>
              <a:rPr lang="en-GB" dirty="0"/>
              <a:t>“</a:t>
            </a:r>
            <a:r>
              <a:rPr lang="en-US" dirty="0"/>
              <a:t>Editorials - motion </a:t>
            </a:r>
            <a:r>
              <a:rPr lang="en-US" dirty="0" smtClean="0"/>
              <a:t>20160728”  and “</a:t>
            </a:r>
            <a:r>
              <a:rPr lang="en-US" dirty="0"/>
              <a:t>Editorials - motion </a:t>
            </a:r>
            <a:r>
              <a:rPr lang="en-US" dirty="0" smtClean="0"/>
              <a:t>20160728-2” tabs </a:t>
            </a:r>
            <a:r>
              <a:rPr lang="en-US" dirty="0"/>
              <a:t>in </a:t>
            </a:r>
            <a:r>
              <a:rPr lang="en-US" dirty="0">
                <a:hlinkClick r:id="rId5"/>
              </a:rPr>
              <a:t>https://</a:t>
            </a:r>
            <a:r>
              <a:rPr lang="en-US" dirty="0" smtClean="0">
                <a:hlinkClick r:id="rId5"/>
              </a:rPr>
              <a:t>mentor.ieee.org/802.11/dcn/15/11-15-0532-58-000m-revmc-sponsor-ballot-comments.xls</a:t>
            </a:r>
            <a:r>
              <a:rPr lang="en-US" dirty="0" smtClean="0"/>
              <a:t> </a:t>
            </a:r>
            <a:endParaRPr lang="en-GB" u="sng" dirty="0" smtClean="0"/>
          </a:p>
          <a:p>
            <a:r>
              <a:rPr lang="en-US" dirty="0" smtClean="0"/>
              <a:t>Moved: </a:t>
            </a:r>
            <a:r>
              <a:rPr lang="en-US" dirty="0" smtClean="0"/>
              <a:t> Seconded</a:t>
            </a:r>
            <a:r>
              <a:rPr lang="en-US" dirty="0" smtClean="0"/>
              <a:t>: </a:t>
            </a:r>
            <a:r>
              <a:rPr lang="en-US" dirty="0" smtClean="0"/>
              <a:t> Result</a:t>
            </a:r>
            <a:r>
              <a:rPr lang="en-US" dirty="0" smtClean="0"/>
              <a:t>: </a:t>
            </a:r>
          </a:p>
          <a:p>
            <a:endParaRPr lang="en-GB" sz="2000" dirty="0" smtClean="0"/>
          </a:p>
        </p:txBody>
      </p:sp>
    </p:spTree>
    <p:extLst>
      <p:ext uri="{BB962C8B-B14F-4D97-AF65-F5344CB8AC3E}">
        <p14:creationId xmlns:p14="http://schemas.microsoft.com/office/powerpoint/2010/main" val="4158049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11-15-0665r43, 11-15-0565r54, </a:t>
            </a:r>
            <a:r>
              <a:rPr lang="en-GB" dirty="0"/>
              <a:t>and </a:t>
            </a:r>
            <a:r>
              <a:rPr lang="en-GB" dirty="0" smtClean="0"/>
              <a:t>11-15-0532r58</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a:t>
            </a:r>
            <a:endParaRPr lang="en-US" sz="2000" dirty="0" smtClean="0"/>
          </a:p>
          <a:p>
            <a:r>
              <a:rPr lang="en-US" sz="2000" dirty="0" smtClean="0"/>
              <a:t>Seconded</a:t>
            </a:r>
            <a:r>
              <a:rPr lang="en-US" sz="2000" dirty="0" smtClean="0"/>
              <a:t>:</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D6.0 </a:t>
            </a:r>
            <a:r>
              <a:rPr lang="en-US" altLang="en-US" sz="1800" dirty="0" smtClean="0"/>
              <a:t>forwarded; </a:t>
            </a:r>
            <a:r>
              <a:rPr lang="en-US" altLang="en-US" sz="1800" dirty="0" smtClean="0"/>
              <a:t>D6.0 &amp; D7.0  </a:t>
            </a:r>
            <a:r>
              <a:rPr lang="en-US" altLang="en-US" sz="1800" dirty="0" smtClean="0"/>
              <a:t>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p>
          <a:p>
            <a:pPr lvl="1"/>
            <a:r>
              <a:rPr lang="en-GB" sz="1400" dirty="0" smtClean="0"/>
              <a:t>11-16-839 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p>
        </p:txBody>
      </p:sp>
      <p:sp>
        <p:nvSpPr>
          <p:cNvPr id="16" name="Rectangle 35"/>
          <p:cNvSpPr>
            <a:spLocks noChangeArrowheads="1"/>
          </p:cNvSpPr>
          <p:nvPr/>
        </p:nvSpPr>
        <p:spPr bwMode="auto">
          <a:xfrm>
            <a:off x="4648200" y="3048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resolution</a:t>
            </a:r>
          </a:p>
          <a:p>
            <a:pPr lvl="1"/>
            <a:r>
              <a:rPr lang="en-GB" sz="1400" dirty="0"/>
              <a:t>11-16-820 </a:t>
            </a:r>
            <a:r>
              <a:rPr lang="en-GB" sz="1400" dirty="0" smtClean="0"/>
              <a:t>Adrian</a:t>
            </a:r>
          </a:p>
          <a:p>
            <a:pPr lvl="1"/>
            <a:r>
              <a:rPr lang="en-GB" altLang="en-US" sz="1400" dirty="0" smtClean="0"/>
              <a:t>Solomon </a:t>
            </a:r>
            <a:r>
              <a:rPr lang="en-GB" altLang="en-US" sz="1400" dirty="0" smtClean="0"/>
              <a:t>11-16-851, </a:t>
            </a:r>
            <a:r>
              <a:rPr lang="en-GB" altLang="en-US" sz="1400" dirty="0" smtClean="0"/>
              <a:t>11-16-1005</a:t>
            </a:r>
          </a:p>
          <a:p>
            <a:pPr lvl="1"/>
            <a:r>
              <a:rPr lang="en-GB" altLang="en-US" sz="1400" dirty="0" err="1" smtClean="0"/>
              <a:t>Payam</a:t>
            </a:r>
            <a:r>
              <a:rPr lang="en-GB" altLang="en-US" sz="1400" dirty="0" smtClean="0"/>
              <a:t> 11-16-996r2, CID 8330 </a:t>
            </a:r>
            <a:endParaRPr lang="en-GB"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8027</a:t>
            </a:r>
          </a:p>
          <a:p>
            <a:pPr lvl="1">
              <a:lnSpc>
                <a:spcPct val="80000"/>
              </a:lnSpc>
            </a:pPr>
            <a:r>
              <a:rPr lang="en-GB" altLang="en-US" sz="1400" dirty="0" smtClean="0"/>
              <a:t>11-16-820 – Adrian</a:t>
            </a:r>
          </a:p>
          <a:p>
            <a:pPr lvl="1">
              <a:lnSpc>
                <a:spcPct val="80000"/>
              </a:lnSpc>
            </a:pPr>
            <a:r>
              <a:rPr lang="en-GB" altLang="en-US" sz="1400" dirty="0" smtClean="0"/>
              <a:t>11-16-933 - Jouni</a:t>
            </a:r>
          </a:p>
          <a:p>
            <a:pPr lvl="1">
              <a:lnSpc>
                <a:spcPct val="80000"/>
              </a:lnSpc>
            </a:pPr>
            <a:r>
              <a:rPr lang="en-GB" altLang="en-US" sz="1400" dirty="0" smtClean="0"/>
              <a:t>Motions</a:t>
            </a:r>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A</a:t>
            </a:r>
            <a:r>
              <a:rPr lang="en-US" altLang="en-US" sz="1800" dirty="0" smtClean="0"/>
              <a:t>M1 </a:t>
            </a:r>
            <a:endParaRPr lang="en-US" altLang="en-US" sz="1800" dirty="0"/>
          </a:p>
          <a:p>
            <a:pPr lvl="1"/>
            <a:r>
              <a:rPr lang="en-US" sz="1400" dirty="0" smtClean="0"/>
              <a:t>Adrian CIDs</a:t>
            </a:r>
          </a:p>
          <a:p>
            <a:pPr lvl="1"/>
            <a:r>
              <a:rPr lang="en-US" altLang="en-US" sz="1400" dirty="0"/>
              <a:t>Editorials - pulled</a:t>
            </a:r>
            <a:endParaRPr lang="en-GB" altLang="en-US" sz="1400" dirty="0"/>
          </a:p>
          <a:p>
            <a:pPr lvl="1"/>
            <a:r>
              <a:rPr lang="en-US" altLang="en-US" sz="1400" dirty="0" smtClean="0"/>
              <a:t>Jon </a:t>
            </a:r>
            <a:r>
              <a:rPr lang="en-US" altLang="en-US" sz="1400" dirty="0"/>
              <a:t>Rosdahl </a:t>
            </a:r>
            <a:r>
              <a:rPr lang="en-US" altLang="en-US" sz="1400" dirty="0" smtClean="0"/>
              <a:t>CIDs</a:t>
            </a:r>
            <a:endParaRPr lang="en-US" altLang="en-US" sz="1400" dirty="0"/>
          </a:p>
        </p:txBody>
      </p:sp>
      <p:sp>
        <p:nvSpPr>
          <p:cNvPr id="13" name="Rectangle 35"/>
          <p:cNvSpPr>
            <a:spLocks noChangeArrowheads="1"/>
          </p:cNvSpPr>
          <p:nvPr/>
        </p:nvSpPr>
        <p:spPr bwMode="auto">
          <a:xfrm>
            <a:off x="4714875" y="39624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PM2</a:t>
            </a:r>
            <a:endParaRPr lang="en-US" altLang="en-US" sz="1800" dirty="0" smtClean="0"/>
          </a:p>
          <a:p>
            <a:pPr lvl="1"/>
            <a:r>
              <a:rPr lang="en-GB" altLang="en-US" sz="1400" dirty="0" smtClean="0"/>
              <a:t>Motions</a:t>
            </a:r>
          </a:p>
          <a:p>
            <a:pPr lvl="1"/>
            <a:r>
              <a:rPr lang="en-US" altLang="en-US" sz="1400" dirty="0" smtClean="0"/>
              <a:t>Plans </a:t>
            </a:r>
            <a:r>
              <a:rPr lang="en-US" altLang="en-US" sz="1400" dirty="0" smtClean="0"/>
              <a:t>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2895600"/>
            <a:ext cx="3961534"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AM2</a:t>
            </a:r>
            <a:r>
              <a:rPr lang="en-US" altLang="en-US" sz="1800" dirty="0" smtClean="0"/>
              <a:t> </a:t>
            </a:r>
            <a:endParaRPr lang="en-US" altLang="en-US" sz="1800" dirty="0"/>
          </a:p>
          <a:p>
            <a:pPr lvl="1">
              <a:lnSpc>
                <a:spcPct val="80000"/>
              </a:lnSpc>
            </a:pPr>
            <a:r>
              <a:rPr lang="en-US" altLang="en-US" sz="1400" dirty="0" smtClean="0"/>
              <a:t>Comment resolution</a:t>
            </a:r>
          </a:p>
          <a:p>
            <a:pPr lvl="1">
              <a:lnSpc>
                <a:spcPct val="80000"/>
              </a:lnSpc>
            </a:pPr>
            <a:r>
              <a:rPr lang="en-US" altLang="en-US" sz="1400" dirty="0" smtClean="0"/>
              <a:t>Carlos CIDs: 8008, 8038, 8042</a:t>
            </a:r>
          </a:p>
          <a:p>
            <a:pPr lvl="1">
              <a:lnSpc>
                <a:spcPct val="80000"/>
              </a:lnSpc>
            </a:pPr>
            <a:r>
              <a:rPr lang="en-US" altLang="en-US" sz="1400" dirty="0" smtClean="0"/>
              <a:t>11-16-933 – Jouni</a:t>
            </a:r>
          </a:p>
          <a:p>
            <a:pPr lvl="1">
              <a:lnSpc>
                <a:spcPct val="80000"/>
              </a:lnSpc>
            </a:pPr>
            <a:r>
              <a:rPr lang="en-US" altLang="en-US" sz="1400" dirty="0" smtClean="0"/>
              <a:t>Adrian CIDs: 8287, 8034</a:t>
            </a:r>
            <a:endParaRPr lang="en-US" altLang="en-US" sz="1400" dirty="0" smtClean="0"/>
          </a:p>
          <a:p>
            <a:pPr lvl="1">
              <a:lnSpc>
                <a:spcPct val="80000"/>
              </a:lnSpc>
            </a:pPr>
            <a:r>
              <a:rPr lang="en-US" altLang="en-US" sz="1400" dirty="0" smtClean="0"/>
              <a:t>Mark Hamilton CIDs: 8202, 8062, 8061</a:t>
            </a:r>
          </a:p>
          <a:p>
            <a:pPr lvl="1">
              <a:lnSpc>
                <a:spcPct val="80000"/>
              </a:lnSpc>
            </a:pPr>
            <a:r>
              <a:rPr lang="en-US" altLang="en-US" sz="1400" dirty="0"/>
              <a:t>Jon Rosdahl CIDs: 8283, 8153, </a:t>
            </a:r>
            <a:r>
              <a:rPr lang="en-US" altLang="en-US" sz="1400" dirty="0" smtClean="0"/>
              <a:t>8095</a:t>
            </a:r>
          </a:p>
          <a:p>
            <a:pPr lvl="1">
              <a:lnSpc>
                <a:spcPct val="80000"/>
              </a:lnSpc>
            </a:pPr>
            <a:r>
              <a:rPr lang="en-US" altLang="en-US" sz="1400" dirty="0" smtClean="0"/>
              <a:t>Mark Rison CIDs: 8142, 8173, 8318</a:t>
            </a:r>
            <a:endParaRPr lang="en-US" altLang="en-US" sz="1400" dirty="0"/>
          </a:p>
          <a:p>
            <a:pPr lvl="1">
              <a:lnSpc>
                <a:spcPct val="80000"/>
              </a:lnSpc>
            </a:pPr>
            <a:r>
              <a:rPr lang="en-GB" sz="1400" dirty="0" smtClean="0"/>
              <a:t>Motions </a:t>
            </a:r>
            <a:r>
              <a:rPr lang="en-GB" sz="1400" dirty="0"/>
              <a:t>(Mon, Tues</a:t>
            </a:r>
            <a:r>
              <a:rPr lang="en-GB" sz="1400" dirty="0" smtClean="0"/>
              <a:t>), 8116 (at 12:15)</a:t>
            </a:r>
            <a:r>
              <a:rPr lang="en-GB" sz="1600" dirty="0"/>
              <a:t/>
            </a:r>
            <a:br>
              <a:rPr lang="en-GB" sz="1600" dirty="0"/>
            </a:br>
            <a:endParaRPr lang="en-GB" sz="1600" dirty="0"/>
          </a:p>
          <a:p>
            <a:pPr lvl="1">
              <a:lnSpc>
                <a:spcPct val="80000"/>
              </a:lnSpc>
            </a:pPr>
            <a:endParaRPr lang="en-GB" sz="1400" dirty="0"/>
          </a:p>
          <a:p>
            <a:pPr lvl="1">
              <a:lnSpc>
                <a:spcPct val="80000"/>
              </a:lnSpc>
            </a:pPr>
            <a:endParaRPr lang="en-US" altLang="en-US" sz="1400" dirty="0" smtClean="0"/>
          </a:p>
          <a:p>
            <a:pPr lvl="1">
              <a:lnSpc>
                <a:spcPct val="80000"/>
              </a:lnSpc>
            </a:pPr>
            <a:endParaRPr lang="en-US" altLang="en-US" sz="1400" dirty="0" smtClean="0"/>
          </a:p>
        </p:txBody>
      </p:sp>
      <p:sp>
        <p:nvSpPr>
          <p:cNvPr id="12" name="Rectangle 35"/>
          <p:cNvSpPr>
            <a:spLocks noChangeArrowheads="1"/>
          </p:cNvSpPr>
          <p:nvPr/>
        </p:nvSpPr>
        <p:spPr bwMode="auto">
          <a:xfrm>
            <a:off x="4648200" y="13716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GB" altLang="en-US" sz="1400" dirty="0" smtClean="0"/>
              <a:t>Comment resolution </a:t>
            </a:r>
            <a:endParaRPr lang="en-GB" altLang="en-US" sz="1400" dirty="0" smtClean="0"/>
          </a:p>
          <a:p>
            <a:pPr lvl="1">
              <a:lnSpc>
                <a:spcPct val="80000"/>
              </a:lnSpc>
            </a:pPr>
            <a:r>
              <a:rPr lang="en-GB" altLang="en-US" sz="1400" dirty="0" smtClean="0"/>
              <a:t>Solomon – CIDs 8041, 8044</a:t>
            </a:r>
            <a:endParaRPr lang="en-GB" altLang="en-US" sz="1400" dirty="0" smtClean="0"/>
          </a:p>
          <a:p>
            <a:pPr lvl="1">
              <a:lnSpc>
                <a:spcPct val="80000"/>
              </a:lnSpc>
            </a:pPr>
            <a:r>
              <a:rPr lang="en-GB" sz="1400" dirty="0" smtClean="0"/>
              <a:t>Mark </a:t>
            </a:r>
            <a:r>
              <a:rPr lang="en-GB" sz="1400" dirty="0"/>
              <a:t>Rison </a:t>
            </a:r>
            <a:r>
              <a:rPr lang="en-GB" sz="1400" dirty="0" smtClean="0"/>
              <a:t>CIDs: </a:t>
            </a:r>
            <a:r>
              <a:rPr lang="en-US" altLang="en-US" sz="1400" dirty="0"/>
              <a:t>8142, 8173, </a:t>
            </a:r>
            <a:r>
              <a:rPr lang="en-US" altLang="en-US" sz="1400" dirty="0" smtClean="0"/>
              <a:t>8318, 8108, 8068</a:t>
            </a:r>
          </a:p>
          <a:p>
            <a:pPr lvl="1">
              <a:lnSpc>
                <a:spcPct val="80000"/>
              </a:lnSpc>
            </a:pPr>
            <a:r>
              <a:rPr lang="en-US" sz="1400" dirty="0" smtClean="0"/>
              <a:t>Jon Rosdahl – CID 8153</a:t>
            </a:r>
          </a:p>
          <a:p>
            <a:pPr lvl="1">
              <a:lnSpc>
                <a:spcPct val="80000"/>
              </a:lnSpc>
            </a:pPr>
            <a:r>
              <a:rPr lang="en-US" altLang="en-US" sz="1400" dirty="0"/>
              <a:t>Matt Fischer: 8222, 8259, 8123, 8223</a:t>
            </a:r>
          </a:p>
          <a:p>
            <a:pPr lvl="1">
              <a:lnSpc>
                <a:spcPct val="80000"/>
              </a:lnSpc>
            </a:pPr>
            <a:r>
              <a:rPr lang="en-GB" altLang="en-US" sz="1400" dirty="0" smtClean="0"/>
              <a:t>11-16-834r3 – Stephen McCann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450421</TotalTime>
  <Words>1861</Words>
  <Application>Microsoft Office PowerPoint</Application>
  <PresentationFormat>On-screen Show (4:3)</PresentationFormat>
  <Paragraphs>368</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PAR Extension</vt:lpstr>
      <vt:lpstr>Motion 275 – Monday &amp; Tuesday CIDs </vt:lpstr>
      <vt:lpstr>Motion 276  – CID 8116</vt:lpstr>
      <vt:lpstr>Motion – Wednesday &amp; Thursday CIDs </vt:lpstr>
      <vt:lpstr>Motion SB Recirculation </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2718</cp:revision>
  <cp:lastPrinted>1998-02-10T13:28:06Z</cp:lastPrinted>
  <dcterms:created xsi:type="dcterms:W3CDTF">2005-01-04T21:26:55Z</dcterms:created>
  <dcterms:modified xsi:type="dcterms:W3CDTF">2016-07-28T22:49:12Z</dcterms:modified>
</cp:coreProperties>
</file>