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78" r:id="rId3"/>
    <p:sldId id="613" r:id="rId4"/>
    <p:sldId id="417" r:id="rId5"/>
    <p:sldId id="589" r:id="rId6"/>
    <p:sldId id="517" r:id="rId7"/>
    <p:sldId id="579" r:id="rId8"/>
    <p:sldId id="557" r:id="rId9"/>
    <p:sldId id="580" r:id="rId10"/>
    <p:sldId id="606" r:id="rId11"/>
    <p:sldId id="609" r:id="rId12"/>
    <p:sldId id="610" r:id="rId13"/>
    <p:sldId id="607" r:id="rId14"/>
    <p:sldId id="615" r:id="rId15"/>
    <p:sldId id="612" r:id="rId16"/>
    <p:sldId id="614" r:id="rId17"/>
    <p:sldId id="608" r:id="rId18"/>
    <p:sldId id="605" r:id="rId19"/>
    <p:sldId id="590" r:id="rId20"/>
    <p:sldId id="516" r:id="rId21"/>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8000"/>
    <a:srgbClr val="99CC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40" autoAdjust="0"/>
    <p:restoredTop sz="97804" autoAdjust="0"/>
  </p:normalViewPr>
  <p:slideViewPr>
    <p:cSldViewPr>
      <p:cViewPr>
        <p:scale>
          <a:sx n="100" d="100"/>
          <a:sy n="100" d="100"/>
        </p:scale>
        <p:origin x="-582" y="156"/>
      </p:cViewPr>
      <p:guideLst>
        <p:guide orient="horz" pos="2160"/>
        <p:guide pos="2880"/>
      </p:guideLst>
    </p:cSldViewPr>
  </p:slideViewPr>
  <p:outlineViewPr>
    <p:cViewPr>
      <p:scale>
        <a:sx n="50" d="100"/>
        <a:sy n="50" d="100"/>
      </p:scale>
      <p:origin x="0" y="9162"/>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802.11-16/0785r9</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2016</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802.11-16/0785r9</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2016</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802.11-16/0785r9</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802.11-16/0785r9</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10</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802.11-16/0785r9</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11</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802.11-16/0785r9</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12</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802.11-16/0785r9</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13</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802.11-16/0785r9</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14</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802.11-16/0785r9</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15</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802.11-16/0785r9</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16</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802.11-16/0785r9</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17</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802.11-16/0785r9</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18</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802.11-16/0785r9</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19</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802.11-16/0785r9</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802.11-16/0785r9</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20</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802.11-16/0785r9</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802.11-16/0785r9</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802.11-16/0785r9</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5</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802.11-16/0785r9</a:t>
            </a:r>
            <a:endParaRPr lang="en-US" sz="1400" smtClean="0"/>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6</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6</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802.11-16/0785r9</a:t>
            </a:r>
            <a:endParaRPr lang="en-US" sz="1400" smtClean="0"/>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7</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7</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802.11-16/0785r9</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802.11-16/0785r9</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802.11-16/0785r9</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5/11-15-0565-50-000m-revmc-sb-mac-comments.xl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15/11-15-0532-54-000m-revmc-sponsor-ballot-comments.xls" TargetMode="External"/><Relationship Id="rId4" Type="http://schemas.openxmlformats.org/officeDocument/2006/relationships/hyperlink" Target="https://mentor.ieee.org/802.11/dcn/15/11-15-0665-40-000m-revmc-sb-gen-adhoc-comments.xls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5/11-15-0532-54-000m-revmc-sponsor-ballot-comments.xl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0839-02-000m-resolutions-for-some-comments-on-11mc-d6-0-sbmc2.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0978-01-000m-tgmc-par-extension-document.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5/11-15-0565-50-000m-revmc-sb-mac-comments.xls%20except%20for%20CID%208329"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mentor.ieee.org/802.11/dcn/15/11-15-0532-55-000m-revmc-sponsor-ballot-comments.xls" TargetMode="External"/><Relationship Id="rId4" Type="http://schemas.openxmlformats.org/officeDocument/2006/relationships/hyperlink" Target="https://mentor.ieee.org/802.11/dcn/15/11-15-0665-41-000m-revmc-sb-gen-adhoc-comments.xls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5/11-15-0565-53-000m-revmc-sb-mac-comments.xl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mentor.ieee.org/802.11/dcn/15/11-15-0532-57-000m-revmc-sponsor-ballot-comments.xls" TargetMode="External"/><Relationship Id="rId4" Type="http://schemas.openxmlformats.org/officeDocument/2006/relationships/hyperlink" Target="https://mentor.ieee.org/802.11/dcn/15/11-15-0665-42-000m-revmc-sb-gen-adhoc-comments.xls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techstreet.com/ieee/products/1867583"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2/11-12-0594-02-0000-revision-par-proposal-for-802-11-2012.doc"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mentor.ieee.org/802.11/dcn/15/11-15-0532-54-000m-revmc-sponsor-ballot-comments.xls" TargetMode="External"/><Relationship Id="rId4" Type="http://schemas.openxmlformats.org/officeDocument/2006/relationships/hyperlink" Target="https://mentor.ieee.org/802.11/dcn/13/11-13-0233-56-000m-revmc-wg-ballot-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openxmlformats.org/officeDocument/2006/relationships/hyperlink" Target="http://www.ieee802.org/PNP/approved/IEEE_802_Chairs_guidelines_v23.pdf" TargetMode="External"/><Relationship Id="rId3" Type="http://schemas.openxmlformats.org/officeDocument/2006/relationships/hyperlink" Target="https://development.standards.ieee.org/myproject/Public/mytools/mob/slideset.ppt" TargetMode="External"/><Relationship Id="rId7" Type="http://schemas.openxmlformats.org/officeDocument/2006/relationships/hyperlink" Target="http://grouper.ieee.org/groups/802/PNP/approved/IEEE_802_LMSC_OM_approved_120725.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ww.ieee802.org/PNP/approved/IEEE_802_WG_PandP_v18.1.pdf" TargetMode="External"/><Relationship Id="rId11" Type="http://schemas.openxmlformats.org/officeDocument/2006/relationships/hyperlink" Target="http://www.ieee802.org/devdocs.shtml" TargetMode="External"/><Relationship Id="rId5" Type="http://schemas.openxmlformats.org/officeDocument/2006/relationships/hyperlink" Target="http://www.ieee802.org/PNP/approved/IEEE_802_OM_v18.pdf" TargetMode="External"/><Relationship Id="rId10" Type="http://schemas.openxmlformats.org/officeDocument/2006/relationships/hyperlink" Target="http://www.ieee802.org/11/Rules/rules.shtml" TargetMode="External"/><Relationship Id="rId4" Type="http://schemas.openxmlformats.org/officeDocument/2006/relationships/hyperlink" Target="http://standards.ieee.org/board/aud/LMSC.pdf" TargetMode="External"/><Relationship Id="rId9" Type="http://schemas.openxmlformats.org/officeDocument/2006/relationships/hyperlink" Target="https://mentor.ieee.org/802.11/dcn/14/11-14-0629-14-0000-802-11-operations-manual.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6/11-16-0759-00-000m-revmc-brc-may-27-telecon-minutes.docx" TargetMode="External"/><Relationship Id="rId7" Type="http://schemas.openxmlformats.org/officeDocument/2006/relationships/hyperlink" Target="https://mentor.ieee.org/802.11/dcn/13/11-13-0095-32-000m-editor-reports.pptx"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https://mentor.ieee.org/802.11/dcn/16/11-16-0854-01-000m-revmc-brc-july-19-and-21-telecon-minutes.docx" TargetMode="External"/><Relationship Id="rId5" Type="http://schemas.openxmlformats.org/officeDocument/2006/relationships/hyperlink" Target="https://mentor.ieee.org/802.11/dcn/16/11-16-0825-01-000m-revmc-brc-july-8-and-15-telecon-minutes.docx" TargetMode="External"/><Relationship Id="rId4" Type="http://schemas.openxmlformats.org/officeDocument/2006/relationships/hyperlink" Target="https://mentor.ieee.org/802.11/dcn/16/11-16-0765-00-000m-revmc-brc-june-3-telecon-minutes.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ieee802.org/11/email/stds-802-11/msg01475.html"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685800" y="685800"/>
            <a:ext cx="7924800" cy="1066800"/>
          </a:xfrm>
        </p:spPr>
        <p:txBody>
          <a:bodyPr/>
          <a:lstStyle/>
          <a:p>
            <a:r>
              <a:rPr lang="en-US" altLang="en-US" dirty="0" smtClean="0"/>
              <a:t>IEEE 802.11 </a:t>
            </a:r>
            <a:r>
              <a:rPr lang="en-US" altLang="en-US" dirty="0" err="1" smtClean="0"/>
              <a:t>TGmc</a:t>
            </a:r>
            <a:r>
              <a:rPr lang="en-US" altLang="en-US" dirty="0" smtClean="0"/>
              <a:t> July 2016 Agenda</a:t>
            </a:r>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2016-07-28</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805890967"/>
              </p:ext>
            </p:extLst>
          </p:nvPr>
        </p:nvGraphicFramePr>
        <p:xfrm>
          <a:off x="520700" y="2274888"/>
          <a:ext cx="8186738" cy="2520950"/>
        </p:xfrm>
        <a:graphic>
          <a:graphicData uri="http://schemas.openxmlformats.org/presentationml/2006/ole">
            <mc:AlternateContent xmlns:mc="http://schemas.openxmlformats.org/markup-compatibility/2006">
              <mc:Choice xmlns:v="urn:schemas-microsoft-com:vml" Requires="v">
                <p:oleObj spid="_x0000_s3156" name="Document" r:id="rId4" imgW="8248712" imgH="2546007" progId="Word.Document.8">
                  <p:embed/>
                </p:oleObj>
              </mc:Choice>
              <mc:Fallback>
                <p:oleObj name="Document" r:id="rId4" imgW="8248712" imgH="2546007" progId="Word.Document.8">
                  <p:embed/>
                  <p:pic>
                    <p:nvPicPr>
                      <p:cNvPr id="0" name="Object 11"/>
                      <p:cNvPicPr>
                        <a:picLocks noChangeAspect="1" noChangeArrowheads="1"/>
                      </p:cNvPicPr>
                      <p:nvPr/>
                    </p:nvPicPr>
                    <p:blipFill>
                      <a:blip r:embed="rId5"/>
                      <a:srcRect/>
                      <a:stretch>
                        <a:fillRect/>
                      </a:stretch>
                    </p:blipFill>
                    <p:spPr bwMode="auto">
                      <a:xfrm>
                        <a:off x="520700" y="2274888"/>
                        <a:ext cx="8186738"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10</a:t>
            </a:fld>
            <a:endParaRPr lang="en-US" smtClean="0"/>
          </a:p>
        </p:txBody>
      </p:sp>
      <p:sp>
        <p:nvSpPr>
          <p:cNvPr id="25605" name="Rectangle 2"/>
          <p:cNvSpPr>
            <a:spLocks noGrp="1" noChangeArrowheads="1"/>
          </p:cNvSpPr>
          <p:nvPr>
            <p:ph type="title"/>
          </p:nvPr>
        </p:nvSpPr>
        <p:spPr/>
        <p:txBody>
          <a:bodyPr/>
          <a:lstStyle/>
          <a:p>
            <a:r>
              <a:rPr lang="en-US" altLang="en-US" dirty="0" smtClean="0"/>
              <a:t>Motion 272 – July 19 &amp; 21 teleconferences </a:t>
            </a:r>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resolutions on the following tabs and incorporate the indicated text changes into the </a:t>
            </a:r>
            <a:r>
              <a:rPr lang="en-GB" dirty="0" err="1"/>
              <a:t>TGmc</a:t>
            </a:r>
            <a:r>
              <a:rPr lang="en-GB" dirty="0"/>
              <a:t> draft:</a:t>
            </a:r>
            <a:endParaRPr lang="en-US" dirty="0"/>
          </a:p>
          <a:p>
            <a:pPr lvl="1"/>
            <a:r>
              <a:rPr lang="en-GB" dirty="0"/>
              <a:t>“</a:t>
            </a:r>
            <a:r>
              <a:rPr lang="en-GB" dirty="0" smtClean="0"/>
              <a:t>Motion-MAC-CB” </a:t>
            </a:r>
            <a:r>
              <a:rPr lang="en-GB" dirty="0"/>
              <a:t>tab in </a:t>
            </a:r>
            <a:r>
              <a:rPr lang="en-GB" u="sng" dirty="0">
                <a:hlinkClick r:id="rId3"/>
              </a:rPr>
              <a:t>https://</a:t>
            </a:r>
            <a:r>
              <a:rPr lang="en-GB" u="sng" dirty="0" smtClean="0">
                <a:hlinkClick r:id="rId3"/>
              </a:rPr>
              <a:t>mentor.ieee.org/802.11/dcn/15/11-15-0565-50-000m-revmc-sb-mac-comments.xls</a:t>
            </a:r>
            <a:r>
              <a:rPr lang="en-GB" u="sng" dirty="0" smtClean="0"/>
              <a:t> </a:t>
            </a:r>
            <a:endParaRPr lang="en-GB" dirty="0" smtClean="0"/>
          </a:p>
          <a:p>
            <a:pPr lvl="1"/>
            <a:r>
              <a:rPr lang="en-GB" dirty="0" smtClean="0"/>
              <a:t>“”GEN-21July” </a:t>
            </a:r>
            <a:r>
              <a:rPr lang="en-GB" dirty="0"/>
              <a:t>tab in </a:t>
            </a:r>
            <a:r>
              <a:rPr lang="en-GB" u="sng" dirty="0">
                <a:hlinkClick r:id="rId4"/>
              </a:rPr>
              <a:t>https://</a:t>
            </a:r>
            <a:r>
              <a:rPr lang="en-GB" u="sng" dirty="0" smtClean="0">
                <a:hlinkClick r:id="rId4"/>
              </a:rPr>
              <a:t>mentor.ieee.org/802.11/dcn/15/11-15-0665-40-000m-revmc-sb-gen-adhoc-comments.xlsx</a:t>
            </a:r>
            <a:r>
              <a:rPr lang="en-GB" u="sng" dirty="0" smtClean="0"/>
              <a:t> </a:t>
            </a:r>
          </a:p>
          <a:p>
            <a:pPr lvl="1"/>
            <a:r>
              <a:rPr lang="en-GB" dirty="0" smtClean="0"/>
              <a:t>“</a:t>
            </a:r>
            <a:r>
              <a:rPr lang="en-US" dirty="0" smtClean="0"/>
              <a:t>Editorials </a:t>
            </a:r>
            <a:r>
              <a:rPr lang="en-US" dirty="0"/>
              <a:t>- motion </a:t>
            </a:r>
            <a:r>
              <a:rPr lang="en-US" dirty="0" smtClean="0"/>
              <a:t>20160715” tab </a:t>
            </a:r>
            <a:r>
              <a:rPr lang="en-US" dirty="0"/>
              <a:t>in </a:t>
            </a:r>
            <a:r>
              <a:rPr lang="en-US" dirty="0">
                <a:hlinkClick r:id="rId5"/>
              </a:rPr>
              <a:t>https://</a:t>
            </a:r>
            <a:r>
              <a:rPr lang="en-US" dirty="0" smtClean="0">
                <a:hlinkClick r:id="rId5"/>
              </a:rPr>
              <a:t>mentor.ieee.org/802.11/dcn/15/11-15-0532-54-000m-revmc-sponsor-ballot-comments.xls</a:t>
            </a:r>
            <a:r>
              <a:rPr lang="en-US" dirty="0" smtClean="0"/>
              <a:t> </a:t>
            </a:r>
            <a:endParaRPr lang="en-GB" u="sng" dirty="0" smtClean="0"/>
          </a:p>
          <a:p>
            <a:r>
              <a:rPr lang="en-US" dirty="0" smtClean="0"/>
              <a:t>Moved: Adrian Stephens</a:t>
            </a:r>
            <a:endParaRPr lang="en-US" dirty="0"/>
          </a:p>
          <a:p>
            <a:r>
              <a:rPr lang="en-US" dirty="0" smtClean="0"/>
              <a:t>Seconded: Graham Smith</a:t>
            </a:r>
          </a:p>
          <a:p>
            <a:r>
              <a:rPr lang="en-US" dirty="0" smtClean="0"/>
              <a:t>Result: 17-0-0 Passes</a:t>
            </a:r>
          </a:p>
          <a:p>
            <a:endParaRPr lang="en-GB" sz="2000" dirty="0" smtClean="0"/>
          </a:p>
        </p:txBody>
      </p:sp>
    </p:spTree>
    <p:extLst>
      <p:ext uri="{BB962C8B-B14F-4D97-AF65-F5344CB8AC3E}">
        <p14:creationId xmlns:p14="http://schemas.microsoft.com/office/powerpoint/2010/main" val="12771874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11</a:t>
            </a:fld>
            <a:endParaRPr lang="en-US" smtClean="0"/>
          </a:p>
        </p:txBody>
      </p:sp>
      <p:sp>
        <p:nvSpPr>
          <p:cNvPr id="25605" name="Rectangle 2"/>
          <p:cNvSpPr>
            <a:spLocks noGrp="1" noChangeArrowheads="1"/>
          </p:cNvSpPr>
          <p:nvPr>
            <p:ph type="title"/>
          </p:nvPr>
        </p:nvSpPr>
        <p:spPr/>
        <p:txBody>
          <a:bodyPr/>
          <a:lstStyle/>
          <a:p>
            <a:r>
              <a:rPr lang="en-US" altLang="en-US" dirty="0" smtClean="0"/>
              <a:t>Motion 273  – Editorials - pulled </a:t>
            </a:r>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resolutions on the following tabs and incorporate the indicated text changes into the </a:t>
            </a:r>
            <a:r>
              <a:rPr lang="en-GB" dirty="0" err="1"/>
              <a:t>TGmc</a:t>
            </a:r>
            <a:r>
              <a:rPr lang="en-GB" dirty="0"/>
              <a:t> draft:</a:t>
            </a:r>
            <a:endParaRPr lang="en-US" dirty="0"/>
          </a:p>
          <a:p>
            <a:pPr lvl="1"/>
            <a:r>
              <a:rPr lang="en-GB" dirty="0" smtClean="0"/>
              <a:t>“</a:t>
            </a:r>
            <a:r>
              <a:rPr lang="en-US" dirty="0" smtClean="0"/>
              <a:t>Editorials </a:t>
            </a:r>
            <a:r>
              <a:rPr lang="en-US" dirty="0"/>
              <a:t>- </a:t>
            </a:r>
            <a:r>
              <a:rPr lang="en-US" dirty="0" smtClean="0"/>
              <a:t>pulled” tab </a:t>
            </a:r>
            <a:r>
              <a:rPr lang="en-US" dirty="0"/>
              <a:t>in </a:t>
            </a:r>
            <a:r>
              <a:rPr lang="en-US" dirty="0">
                <a:hlinkClick r:id="rId3"/>
              </a:rPr>
              <a:t>https://</a:t>
            </a:r>
            <a:r>
              <a:rPr lang="en-US" dirty="0" smtClean="0">
                <a:hlinkClick r:id="rId3"/>
              </a:rPr>
              <a:t>mentor.ieee.org/802.11/dcn/15/11-15-0532-54-000m-revmc-sponsor-ballot-comments.xls</a:t>
            </a:r>
            <a:r>
              <a:rPr lang="en-US" dirty="0" smtClean="0"/>
              <a:t> , except for CID 8116, and in the resolution to CID 8292, change “144.52” to “1144.52”</a:t>
            </a:r>
            <a:endParaRPr lang="en-GB" u="sng" dirty="0" smtClean="0"/>
          </a:p>
          <a:p>
            <a:r>
              <a:rPr lang="en-US" dirty="0" smtClean="0"/>
              <a:t>Moved: Adrian Stephens</a:t>
            </a:r>
            <a:endParaRPr lang="en-US" dirty="0"/>
          </a:p>
          <a:p>
            <a:r>
              <a:rPr lang="en-US" dirty="0" smtClean="0"/>
              <a:t>Seconded: Menzo Wentink</a:t>
            </a:r>
          </a:p>
          <a:p>
            <a:r>
              <a:rPr lang="en-US" dirty="0" smtClean="0"/>
              <a:t>Result: Tabled (</a:t>
            </a:r>
            <a:r>
              <a:rPr lang="en-US" dirty="0"/>
              <a:t>A</a:t>
            </a:r>
            <a:r>
              <a:rPr lang="en-US" dirty="0" smtClean="0"/>
              <a:t>drian/Jouni)</a:t>
            </a:r>
          </a:p>
          <a:p>
            <a:endParaRPr lang="en-GB" sz="2000" dirty="0" smtClean="0"/>
          </a:p>
        </p:txBody>
      </p:sp>
    </p:spTree>
    <p:extLst>
      <p:ext uri="{BB962C8B-B14F-4D97-AF65-F5344CB8AC3E}">
        <p14:creationId xmlns:p14="http://schemas.microsoft.com/office/powerpoint/2010/main" val="42521917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12</a:t>
            </a:fld>
            <a:endParaRPr lang="en-US" smtClean="0"/>
          </a:p>
        </p:txBody>
      </p:sp>
      <p:sp>
        <p:nvSpPr>
          <p:cNvPr id="25605" name="Rectangle 2"/>
          <p:cNvSpPr>
            <a:spLocks noGrp="1" noChangeArrowheads="1"/>
          </p:cNvSpPr>
          <p:nvPr>
            <p:ph type="title"/>
          </p:nvPr>
        </p:nvSpPr>
        <p:spPr/>
        <p:txBody>
          <a:bodyPr/>
          <a:lstStyle/>
          <a:p>
            <a:r>
              <a:rPr lang="en-US" altLang="en-US" dirty="0" smtClean="0"/>
              <a:t>Motion 274  – CID 8056</a:t>
            </a:r>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resolutions </a:t>
            </a:r>
            <a:r>
              <a:rPr lang="en-US" dirty="0" smtClean="0"/>
              <a:t>to CID 8056 as “Revised” with a resolution of “Incorporate the text changes under CID 8056 </a:t>
            </a:r>
            <a:r>
              <a:rPr lang="en-US" dirty="0"/>
              <a:t>in </a:t>
            </a:r>
            <a:r>
              <a:rPr lang="en-US" dirty="0">
                <a:hlinkClick r:id="rId3"/>
              </a:rPr>
              <a:t>https://</a:t>
            </a:r>
            <a:r>
              <a:rPr lang="en-US" dirty="0" smtClean="0">
                <a:hlinkClick r:id="rId3"/>
              </a:rPr>
              <a:t>mentor.ieee.org/802.11/dcn/16/11-16-0839-02-000m-resolutions-for-some-comments-on-11mc-d6-0-sbmc2.docx</a:t>
            </a:r>
            <a:r>
              <a:rPr lang="en-US" dirty="0" smtClean="0"/>
              <a:t> ”</a:t>
            </a:r>
            <a:endParaRPr lang="en-US" dirty="0"/>
          </a:p>
          <a:p>
            <a:endParaRPr lang="en-US" dirty="0" smtClean="0"/>
          </a:p>
          <a:p>
            <a:r>
              <a:rPr lang="en-US" dirty="0" smtClean="0"/>
              <a:t>Moved: Mark Rison</a:t>
            </a:r>
            <a:endParaRPr lang="en-US" dirty="0"/>
          </a:p>
          <a:p>
            <a:r>
              <a:rPr lang="en-US" dirty="0" smtClean="0"/>
              <a:t>Seconded: David Hunter</a:t>
            </a:r>
          </a:p>
          <a:p>
            <a:r>
              <a:rPr lang="en-US" dirty="0" smtClean="0"/>
              <a:t>Result: Unanimous consent</a:t>
            </a:r>
          </a:p>
          <a:p>
            <a:endParaRPr lang="en-GB" sz="2000" dirty="0" smtClean="0"/>
          </a:p>
        </p:txBody>
      </p:sp>
    </p:spTree>
    <p:extLst>
      <p:ext uri="{BB962C8B-B14F-4D97-AF65-F5344CB8AC3E}">
        <p14:creationId xmlns:p14="http://schemas.microsoft.com/office/powerpoint/2010/main" val="35640552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13</a:t>
            </a:fld>
            <a:endParaRPr lang="en-US" smtClean="0"/>
          </a:p>
        </p:txBody>
      </p:sp>
      <p:sp>
        <p:nvSpPr>
          <p:cNvPr id="25605" name="Rectangle 2"/>
          <p:cNvSpPr>
            <a:spLocks noGrp="1" noChangeArrowheads="1"/>
          </p:cNvSpPr>
          <p:nvPr>
            <p:ph type="title"/>
          </p:nvPr>
        </p:nvSpPr>
        <p:spPr/>
        <p:txBody>
          <a:bodyPr/>
          <a:lstStyle/>
          <a:p>
            <a:r>
              <a:rPr lang="en-US" altLang="en-US" dirty="0" smtClean="0"/>
              <a:t>Motion PAR Extension</a:t>
            </a:r>
          </a:p>
        </p:txBody>
      </p:sp>
      <p:sp>
        <p:nvSpPr>
          <p:cNvPr id="25606" name="Rectangle 3"/>
          <p:cNvSpPr>
            <a:spLocks noGrp="1" noChangeArrowheads="1"/>
          </p:cNvSpPr>
          <p:nvPr>
            <p:ph type="body" idx="1"/>
          </p:nvPr>
        </p:nvSpPr>
        <p:spPr>
          <a:xfrm>
            <a:off x="685800" y="1676400"/>
            <a:ext cx="7772400" cy="4953000"/>
          </a:xfrm>
        </p:spPr>
        <p:txBody>
          <a:bodyPr/>
          <a:lstStyle/>
          <a:p>
            <a:pPr lvl="0"/>
            <a:r>
              <a:rPr lang="en-GB" dirty="0"/>
              <a:t>Approve sending the PAR </a:t>
            </a:r>
            <a:r>
              <a:rPr lang="en-GB" dirty="0" smtClean="0"/>
              <a:t>extension </a:t>
            </a:r>
            <a:r>
              <a:rPr lang="en-GB" dirty="0"/>
              <a:t>information </a:t>
            </a:r>
            <a:r>
              <a:rPr lang="en-GB" dirty="0" smtClean="0"/>
              <a:t>for P802.11REVmc </a:t>
            </a:r>
            <a:r>
              <a:rPr lang="en-GB" dirty="0"/>
              <a:t>cited below to </a:t>
            </a:r>
            <a:r>
              <a:rPr lang="en-GB" dirty="0" err="1"/>
              <a:t>NesCom</a:t>
            </a:r>
            <a:r>
              <a:rPr lang="en-GB" dirty="0"/>
              <a:t>.</a:t>
            </a:r>
            <a:endParaRPr lang="en-US" dirty="0"/>
          </a:p>
          <a:p>
            <a:pPr lvl="0"/>
            <a:r>
              <a:rPr lang="en-GB" dirty="0"/>
              <a:t> </a:t>
            </a:r>
            <a:endParaRPr lang="en-US" dirty="0"/>
          </a:p>
          <a:p>
            <a:pPr lvl="1"/>
            <a:r>
              <a:rPr lang="en-GB" b="1" dirty="0"/>
              <a:t>PAR </a:t>
            </a:r>
            <a:r>
              <a:rPr lang="en-GB" b="1" dirty="0" smtClean="0"/>
              <a:t>extension document</a:t>
            </a:r>
            <a:r>
              <a:rPr lang="en-GB" b="1" dirty="0"/>
              <a:t>: </a:t>
            </a:r>
            <a:r>
              <a:rPr lang="en-GB" b="1" dirty="0">
                <a:hlinkClick r:id="rId3"/>
              </a:rPr>
              <a:t>https://</a:t>
            </a:r>
            <a:r>
              <a:rPr lang="en-GB" b="1" dirty="0" smtClean="0">
                <a:hlinkClick r:id="rId3"/>
              </a:rPr>
              <a:t>mentor.ieee.org/802.11/dcn/16/11-16-0978-01-000m-tgmc-par-extension-document.docx</a:t>
            </a:r>
            <a:r>
              <a:rPr lang="en-GB" b="1" dirty="0" smtClean="0"/>
              <a:t> </a:t>
            </a:r>
            <a:r>
              <a:rPr lang="en-US" dirty="0"/>
              <a:t> </a:t>
            </a:r>
          </a:p>
          <a:p>
            <a:pPr lvl="0"/>
            <a:endParaRPr lang="en-GB" dirty="0" smtClean="0"/>
          </a:p>
          <a:p>
            <a:pPr lvl="0"/>
            <a:r>
              <a:rPr lang="en-GB" dirty="0" smtClean="0"/>
              <a:t>Moved: Emily Qi</a:t>
            </a:r>
          </a:p>
          <a:p>
            <a:pPr lvl="0"/>
            <a:r>
              <a:rPr lang="en-US" dirty="0" smtClean="0"/>
              <a:t>Second: Menzo Wentink</a:t>
            </a:r>
          </a:p>
          <a:p>
            <a:pPr lvl="0"/>
            <a:r>
              <a:rPr lang="en-US" dirty="0" smtClean="0"/>
              <a:t>Result:18-0-0 Passes</a:t>
            </a:r>
            <a:endParaRPr lang="en-US" dirty="0"/>
          </a:p>
          <a:p>
            <a:endParaRPr lang="en-GB" sz="2000" dirty="0" smtClean="0"/>
          </a:p>
        </p:txBody>
      </p:sp>
    </p:spTree>
    <p:extLst>
      <p:ext uri="{BB962C8B-B14F-4D97-AF65-F5344CB8AC3E}">
        <p14:creationId xmlns:p14="http://schemas.microsoft.com/office/powerpoint/2010/main" val="31370277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14</a:t>
            </a:fld>
            <a:endParaRPr lang="en-US" smtClean="0"/>
          </a:p>
        </p:txBody>
      </p:sp>
      <p:sp>
        <p:nvSpPr>
          <p:cNvPr id="25605" name="Rectangle 2"/>
          <p:cNvSpPr>
            <a:spLocks noGrp="1" noChangeArrowheads="1"/>
          </p:cNvSpPr>
          <p:nvPr>
            <p:ph type="title"/>
          </p:nvPr>
        </p:nvSpPr>
        <p:spPr>
          <a:xfrm>
            <a:off x="685800" y="457200"/>
            <a:ext cx="7772400" cy="1066800"/>
          </a:xfrm>
        </p:spPr>
        <p:txBody>
          <a:bodyPr/>
          <a:lstStyle/>
          <a:p>
            <a:r>
              <a:rPr lang="en-US" altLang="en-US" dirty="0" smtClean="0"/>
              <a:t>Motion 275 – Monday &amp; Tuesday</a:t>
            </a:r>
            <a:r>
              <a:rPr lang="en-US" altLang="en-US" dirty="0" smtClean="0"/>
              <a:t> CIDs</a:t>
            </a:r>
            <a:r>
              <a:rPr lang="en-US" altLang="en-US" dirty="0" smtClean="0"/>
              <a:t> </a:t>
            </a:r>
            <a:endParaRPr lang="en-US" altLang="en-US" dirty="0" smtClean="0"/>
          </a:p>
        </p:txBody>
      </p:sp>
      <p:sp>
        <p:nvSpPr>
          <p:cNvPr id="25606" name="Rectangle 3"/>
          <p:cNvSpPr>
            <a:spLocks noGrp="1" noChangeArrowheads="1"/>
          </p:cNvSpPr>
          <p:nvPr>
            <p:ph type="body" idx="1"/>
          </p:nvPr>
        </p:nvSpPr>
        <p:spPr>
          <a:xfrm>
            <a:off x="685800" y="1371600"/>
            <a:ext cx="7772400" cy="5105400"/>
          </a:xfrm>
        </p:spPr>
        <p:txBody>
          <a:bodyPr/>
          <a:lstStyle/>
          <a:p>
            <a:r>
              <a:rPr lang="en-GB" dirty="0"/>
              <a:t>Approve the comment resolutions on the following tabs and incorporate the indicated text changes into the </a:t>
            </a:r>
            <a:r>
              <a:rPr lang="en-GB" dirty="0" err="1"/>
              <a:t>TGmc</a:t>
            </a:r>
            <a:r>
              <a:rPr lang="en-GB" dirty="0"/>
              <a:t> draft:</a:t>
            </a:r>
            <a:endParaRPr lang="en-US" dirty="0"/>
          </a:p>
          <a:p>
            <a:pPr lvl="1"/>
            <a:r>
              <a:rPr lang="en-GB" dirty="0"/>
              <a:t>“</a:t>
            </a:r>
            <a:r>
              <a:rPr lang="en-GB" dirty="0" smtClean="0"/>
              <a:t>Motion-MAC-CC” </a:t>
            </a:r>
            <a:r>
              <a:rPr lang="en-GB" dirty="0"/>
              <a:t>tab in </a:t>
            </a:r>
            <a:r>
              <a:rPr lang="en-GB" u="sng" dirty="0" smtClean="0">
                <a:hlinkClick r:id="rId3"/>
              </a:rPr>
              <a:t>https://mentor.ieee.org/802.11/dcn/15/11-15-0565-52-000m-revmc-sb-mac-comments.xls </a:t>
            </a:r>
            <a:r>
              <a:rPr lang="en-GB" dirty="0" smtClean="0">
                <a:hlinkClick r:id="rId3"/>
              </a:rPr>
              <a:t>except for CID 8329</a:t>
            </a:r>
            <a:r>
              <a:rPr lang="en-GB" dirty="0" smtClean="0"/>
              <a:t>, and in the resolution to CID 8031, insert the full document URL</a:t>
            </a:r>
            <a:endParaRPr lang="en-GB" dirty="0" smtClean="0"/>
          </a:p>
          <a:p>
            <a:pPr lvl="1"/>
            <a:r>
              <a:rPr lang="en-GB" dirty="0" smtClean="0"/>
              <a:t>“”</a:t>
            </a:r>
            <a:r>
              <a:rPr lang="en-GB" dirty="0" smtClean="0"/>
              <a:t>GEN-25July</a:t>
            </a:r>
            <a:r>
              <a:rPr lang="en-GB" dirty="0" smtClean="0"/>
              <a:t>” </a:t>
            </a:r>
            <a:r>
              <a:rPr lang="en-GB" dirty="0" smtClean="0"/>
              <a:t> and “GEN-26July” tabs </a:t>
            </a:r>
            <a:r>
              <a:rPr lang="en-GB" dirty="0"/>
              <a:t>in </a:t>
            </a:r>
            <a:r>
              <a:rPr lang="en-GB" u="sng" dirty="0">
                <a:hlinkClick r:id="rId4"/>
              </a:rPr>
              <a:t>https://</a:t>
            </a:r>
            <a:r>
              <a:rPr lang="en-GB" u="sng" dirty="0" smtClean="0">
                <a:hlinkClick r:id="rId4"/>
              </a:rPr>
              <a:t>mentor.ieee.org/802.11/dcn/15/11-15-0665-41-000m-revmc-sb-gen-adhoc-comments.xlsx</a:t>
            </a:r>
            <a:r>
              <a:rPr lang="en-GB" u="sng" dirty="0" smtClean="0"/>
              <a:t>   </a:t>
            </a:r>
          </a:p>
          <a:p>
            <a:pPr lvl="1"/>
            <a:r>
              <a:rPr lang="en-GB" dirty="0" smtClean="0"/>
              <a:t>“</a:t>
            </a:r>
            <a:r>
              <a:rPr lang="en-US" dirty="0"/>
              <a:t>Editorials - motion 20160726” </a:t>
            </a:r>
            <a:r>
              <a:rPr lang="en-US" dirty="0" smtClean="0"/>
              <a:t>tab </a:t>
            </a:r>
            <a:r>
              <a:rPr lang="en-US" dirty="0"/>
              <a:t>in </a:t>
            </a:r>
            <a:r>
              <a:rPr lang="en-US" dirty="0">
                <a:hlinkClick r:id="rId5"/>
              </a:rPr>
              <a:t>https://</a:t>
            </a:r>
            <a:r>
              <a:rPr lang="en-US" dirty="0" smtClean="0">
                <a:hlinkClick r:id="rId5"/>
              </a:rPr>
              <a:t>mentor.ieee.org/802.11/dcn/15/11-15-0532-55-000m-revmc-sponsor-ballot-comments.xls</a:t>
            </a:r>
            <a:r>
              <a:rPr lang="en-US" dirty="0" smtClean="0"/>
              <a:t> </a:t>
            </a:r>
            <a:endParaRPr lang="en-GB" u="sng" dirty="0" smtClean="0"/>
          </a:p>
          <a:p>
            <a:r>
              <a:rPr lang="en-US" dirty="0" smtClean="0"/>
              <a:t>Moved: </a:t>
            </a:r>
            <a:r>
              <a:rPr lang="en-US" dirty="0" smtClean="0"/>
              <a:t> Adrian Stephens Seconded</a:t>
            </a:r>
            <a:r>
              <a:rPr lang="en-US" dirty="0" smtClean="0"/>
              <a:t>: </a:t>
            </a:r>
            <a:r>
              <a:rPr lang="en-US" dirty="0" smtClean="0"/>
              <a:t>Sean Coffey Result</a:t>
            </a:r>
            <a:r>
              <a:rPr lang="en-US" dirty="0" smtClean="0"/>
              <a:t>: </a:t>
            </a:r>
            <a:r>
              <a:rPr lang="en-US" dirty="0" smtClean="0"/>
              <a:t>15-1-0 passes</a:t>
            </a:r>
            <a:endParaRPr lang="en-US" dirty="0" smtClean="0"/>
          </a:p>
          <a:p>
            <a:endParaRPr lang="en-GB" sz="2000" dirty="0" smtClean="0"/>
          </a:p>
        </p:txBody>
      </p:sp>
    </p:spTree>
    <p:extLst>
      <p:ext uri="{BB962C8B-B14F-4D97-AF65-F5344CB8AC3E}">
        <p14:creationId xmlns:p14="http://schemas.microsoft.com/office/powerpoint/2010/main" val="12716241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15</a:t>
            </a:fld>
            <a:endParaRPr lang="en-US" smtClean="0"/>
          </a:p>
        </p:txBody>
      </p:sp>
      <p:sp>
        <p:nvSpPr>
          <p:cNvPr id="25605" name="Rectangle 2"/>
          <p:cNvSpPr>
            <a:spLocks noGrp="1" noChangeArrowheads="1"/>
          </p:cNvSpPr>
          <p:nvPr>
            <p:ph type="title"/>
          </p:nvPr>
        </p:nvSpPr>
        <p:spPr/>
        <p:txBody>
          <a:bodyPr/>
          <a:lstStyle/>
          <a:p>
            <a:r>
              <a:rPr lang="en-US" altLang="en-US" dirty="0" smtClean="0"/>
              <a:t>Motion 276  </a:t>
            </a:r>
            <a:r>
              <a:rPr lang="en-US" altLang="en-US" dirty="0" smtClean="0"/>
              <a:t>– CID 8116</a:t>
            </a:r>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a:t>
            </a:r>
            <a:r>
              <a:rPr lang="en-GB" dirty="0" smtClean="0"/>
              <a:t>resolution </a:t>
            </a:r>
            <a:r>
              <a:rPr lang="en-US" dirty="0" smtClean="0"/>
              <a:t>to CID 8116 as “Rejected” with a resolution </a:t>
            </a:r>
            <a:r>
              <a:rPr lang="en-US" dirty="0"/>
              <a:t>of “AIFS[</a:t>
            </a:r>
            <a:r>
              <a:rPr lang="en-US" dirty="0" err="1"/>
              <a:t>i</a:t>
            </a:r>
            <a:r>
              <a:rPr lang="en-US" dirty="0"/>
              <a:t>] unambiguously indicates indexing of an array of such values.   It is not necessary to specify here that the index is an access category,  as this is specified elsewhere (e.g. 1276.18 and about 70 other locations).  The proposed change introduces its own unexplained notation of an AC&lt;prime&gt;.”</a:t>
            </a:r>
          </a:p>
          <a:p>
            <a:endParaRPr lang="en-US" dirty="0" smtClean="0"/>
          </a:p>
          <a:p>
            <a:r>
              <a:rPr lang="en-US" dirty="0" smtClean="0"/>
              <a:t>Moved: </a:t>
            </a:r>
            <a:r>
              <a:rPr lang="en-US" dirty="0" smtClean="0"/>
              <a:t>Adrian Stephens</a:t>
            </a:r>
            <a:endParaRPr lang="en-US" dirty="0"/>
          </a:p>
          <a:p>
            <a:r>
              <a:rPr lang="en-US" dirty="0" smtClean="0"/>
              <a:t>Seconded</a:t>
            </a:r>
            <a:r>
              <a:rPr lang="en-US" dirty="0" smtClean="0"/>
              <a:t>: Menzo Wentink</a:t>
            </a:r>
            <a:endParaRPr lang="en-US" dirty="0" smtClean="0"/>
          </a:p>
          <a:p>
            <a:r>
              <a:rPr lang="en-US" dirty="0" smtClean="0"/>
              <a:t>Result</a:t>
            </a:r>
            <a:r>
              <a:rPr lang="en-US" dirty="0" smtClean="0"/>
              <a:t>: 10-1-4 passes</a:t>
            </a:r>
            <a:endParaRPr lang="en-US" dirty="0" smtClean="0"/>
          </a:p>
          <a:p>
            <a:endParaRPr lang="en-GB" sz="2000" dirty="0" smtClean="0"/>
          </a:p>
        </p:txBody>
      </p:sp>
    </p:spTree>
    <p:extLst>
      <p:ext uri="{BB962C8B-B14F-4D97-AF65-F5344CB8AC3E}">
        <p14:creationId xmlns:p14="http://schemas.microsoft.com/office/powerpoint/2010/main" val="14124935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16</a:t>
            </a:fld>
            <a:endParaRPr lang="en-US" smtClean="0"/>
          </a:p>
        </p:txBody>
      </p:sp>
      <p:sp>
        <p:nvSpPr>
          <p:cNvPr id="25605" name="Rectangle 2"/>
          <p:cNvSpPr>
            <a:spLocks noGrp="1" noChangeArrowheads="1"/>
          </p:cNvSpPr>
          <p:nvPr>
            <p:ph type="title"/>
          </p:nvPr>
        </p:nvSpPr>
        <p:spPr>
          <a:xfrm>
            <a:off x="685800" y="457200"/>
            <a:ext cx="8229600" cy="1066800"/>
          </a:xfrm>
        </p:spPr>
        <p:txBody>
          <a:bodyPr/>
          <a:lstStyle/>
          <a:p>
            <a:r>
              <a:rPr lang="en-US" altLang="en-US" dirty="0" smtClean="0"/>
              <a:t>Motion – </a:t>
            </a:r>
            <a:r>
              <a:rPr lang="en-US" altLang="en-US" dirty="0" smtClean="0"/>
              <a:t>Wednesday &amp; Thursday AM CIDs</a:t>
            </a:r>
            <a:r>
              <a:rPr lang="en-US" altLang="en-US" dirty="0" smtClean="0"/>
              <a:t> </a:t>
            </a:r>
            <a:endParaRPr lang="en-US" altLang="en-US" dirty="0" smtClean="0"/>
          </a:p>
        </p:txBody>
      </p:sp>
      <p:sp>
        <p:nvSpPr>
          <p:cNvPr id="25606" name="Rectangle 3"/>
          <p:cNvSpPr>
            <a:spLocks noGrp="1" noChangeArrowheads="1"/>
          </p:cNvSpPr>
          <p:nvPr>
            <p:ph type="body" idx="1"/>
          </p:nvPr>
        </p:nvSpPr>
        <p:spPr>
          <a:xfrm>
            <a:off x="685800" y="1371600"/>
            <a:ext cx="7772400" cy="5105400"/>
          </a:xfrm>
        </p:spPr>
        <p:txBody>
          <a:bodyPr/>
          <a:lstStyle/>
          <a:p>
            <a:r>
              <a:rPr lang="en-GB" dirty="0"/>
              <a:t>Approve the comment resolutions on the following tabs and incorporate the indicated text changes into the </a:t>
            </a:r>
            <a:r>
              <a:rPr lang="en-GB" dirty="0" err="1"/>
              <a:t>TGmc</a:t>
            </a:r>
            <a:r>
              <a:rPr lang="en-GB" dirty="0"/>
              <a:t> draft:</a:t>
            </a:r>
            <a:endParaRPr lang="en-US" dirty="0"/>
          </a:p>
          <a:p>
            <a:pPr lvl="1"/>
            <a:r>
              <a:rPr lang="en-GB" dirty="0"/>
              <a:t>“</a:t>
            </a:r>
            <a:r>
              <a:rPr lang="en-GB" dirty="0" smtClean="0"/>
              <a:t>Motion-MAC-CD</a:t>
            </a:r>
            <a:r>
              <a:rPr lang="en-GB" dirty="0"/>
              <a:t>” and “</a:t>
            </a:r>
            <a:r>
              <a:rPr lang="en-GB" dirty="0" smtClean="0"/>
              <a:t>Motion-MAC-CE” tabs </a:t>
            </a:r>
            <a:r>
              <a:rPr lang="en-GB" dirty="0"/>
              <a:t>in </a:t>
            </a:r>
            <a:r>
              <a:rPr lang="en-GB" u="sng" dirty="0">
                <a:hlinkClick r:id="rId3"/>
              </a:rPr>
              <a:t>https://</a:t>
            </a:r>
            <a:r>
              <a:rPr lang="en-GB" u="sng" dirty="0" smtClean="0">
                <a:hlinkClick r:id="rId3"/>
              </a:rPr>
              <a:t>mentor.ieee.org/802.11/dcn/15/11-15-0565-53-000m-revmc-sb-mac-comments.xls</a:t>
            </a:r>
            <a:r>
              <a:rPr lang="en-GB" u="sng" dirty="0" smtClean="0"/>
              <a:t> </a:t>
            </a:r>
            <a:endParaRPr lang="en-GB" u="sng" dirty="0" smtClean="0"/>
          </a:p>
          <a:p>
            <a:pPr lvl="1"/>
            <a:r>
              <a:rPr lang="en-GB" dirty="0" smtClean="0"/>
              <a:t>“”GEN-28July”tab </a:t>
            </a:r>
            <a:r>
              <a:rPr lang="en-GB" dirty="0"/>
              <a:t>in </a:t>
            </a:r>
            <a:r>
              <a:rPr lang="en-GB" u="sng" dirty="0">
                <a:hlinkClick r:id="rId4"/>
              </a:rPr>
              <a:t>https://</a:t>
            </a:r>
            <a:r>
              <a:rPr lang="en-GB" u="sng" dirty="0" smtClean="0">
                <a:hlinkClick r:id="rId4"/>
              </a:rPr>
              <a:t>mentor.ieee.org/802.11/dcn/15/11-15-0665-42-000m-revmc-sb-gen-adhoc-comments.xlsx</a:t>
            </a:r>
            <a:r>
              <a:rPr lang="en-GB" u="sng" dirty="0" smtClean="0"/>
              <a:t> </a:t>
            </a:r>
          </a:p>
          <a:p>
            <a:pPr lvl="1"/>
            <a:r>
              <a:rPr lang="en-GB" dirty="0" smtClean="0"/>
              <a:t>“</a:t>
            </a:r>
            <a:r>
              <a:rPr lang="en-US" dirty="0"/>
              <a:t>Editorials - motion </a:t>
            </a:r>
            <a:r>
              <a:rPr lang="en-US" dirty="0" smtClean="0"/>
              <a:t>20160727” and </a:t>
            </a:r>
            <a:r>
              <a:rPr lang="en-GB" dirty="0"/>
              <a:t>“</a:t>
            </a:r>
            <a:r>
              <a:rPr lang="en-US" dirty="0"/>
              <a:t>Editorials - motion 20160727” </a:t>
            </a:r>
            <a:r>
              <a:rPr lang="en-US" dirty="0" smtClean="0"/>
              <a:t> and “Trivial Technical tabs </a:t>
            </a:r>
            <a:r>
              <a:rPr lang="en-US" dirty="0"/>
              <a:t>in </a:t>
            </a:r>
            <a:r>
              <a:rPr lang="en-US" dirty="0" smtClean="0">
                <a:hlinkClick r:id="rId5"/>
              </a:rPr>
              <a:t>https://</a:t>
            </a:r>
            <a:r>
              <a:rPr lang="en-US" dirty="0" smtClean="0">
                <a:hlinkClick r:id="rId5"/>
              </a:rPr>
              <a:t>mentor.ieee.org/802.11/dcn/15/11-15-0532-57-000m-revmc-sponsor-ballot-comments.xls </a:t>
            </a:r>
            <a:endParaRPr lang="en-GB" u="sng" dirty="0" smtClean="0"/>
          </a:p>
          <a:p>
            <a:r>
              <a:rPr lang="en-US" dirty="0" smtClean="0"/>
              <a:t>Moved: </a:t>
            </a:r>
            <a:r>
              <a:rPr lang="en-US" dirty="0" smtClean="0"/>
              <a:t> Seconded</a:t>
            </a:r>
            <a:r>
              <a:rPr lang="en-US" dirty="0" smtClean="0"/>
              <a:t>: </a:t>
            </a:r>
            <a:r>
              <a:rPr lang="en-US" dirty="0" smtClean="0"/>
              <a:t> Result</a:t>
            </a:r>
            <a:r>
              <a:rPr lang="en-US" dirty="0" smtClean="0"/>
              <a:t>: </a:t>
            </a:r>
          </a:p>
          <a:p>
            <a:endParaRPr lang="en-GB" sz="2000" dirty="0" smtClean="0"/>
          </a:p>
        </p:txBody>
      </p:sp>
    </p:spTree>
    <p:extLst>
      <p:ext uri="{BB962C8B-B14F-4D97-AF65-F5344CB8AC3E}">
        <p14:creationId xmlns:p14="http://schemas.microsoft.com/office/powerpoint/2010/main" val="41580495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17</a:t>
            </a:fld>
            <a:endParaRPr lang="en-US" smtClean="0"/>
          </a:p>
        </p:txBody>
      </p:sp>
      <p:sp>
        <p:nvSpPr>
          <p:cNvPr id="25605" name="Rectangle 2"/>
          <p:cNvSpPr>
            <a:spLocks noGrp="1" noChangeArrowheads="1"/>
          </p:cNvSpPr>
          <p:nvPr>
            <p:ph type="title"/>
          </p:nvPr>
        </p:nvSpPr>
        <p:spPr/>
        <p:txBody>
          <a:bodyPr/>
          <a:lstStyle/>
          <a:p>
            <a:r>
              <a:rPr lang="en-US" altLang="en-US" dirty="0" smtClean="0"/>
              <a:t>Motion SB Recirculation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smtClean="0"/>
              <a:t>Havi</a:t>
            </a:r>
            <a:r>
              <a:rPr lang="en-GB" dirty="0" smtClean="0"/>
              <a:t>ng </a:t>
            </a:r>
            <a:r>
              <a:rPr lang="en-GB" dirty="0"/>
              <a:t>approved comment resolutions for all of the comments received from the initial Sponsor Ballot on P802.11REVmc </a:t>
            </a:r>
            <a:r>
              <a:rPr lang="en-GB" dirty="0" smtClean="0"/>
              <a:t>D6.0 </a:t>
            </a:r>
            <a:r>
              <a:rPr lang="en-GB" dirty="0"/>
              <a:t>as contained in documents </a:t>
            </a:r>
            <a:r>
              <a:rPr lang="en-GB" dirty="0" smtClean="0"/>
              <a:t>11-15-0665rxx, 11-15-0565rxx, </a:t>
            </a:r>
            <a:r>
              <a:rPr lang="en-GB" dirty="0"/>
              <a:t>and </a:t>
            </a:r>
            <a:r>
              <a:rPr lang="en-GB" dirty="0" smtClean="0"/>
              <a:t>11-15-0532rxx</a:t>
            </a:r>
            <a:endParaRPr lang="en-US" dirty="0"/>
          </a:p>
          <a:p>
            <a:r>
              <a:rPr lang="en-GB" dirty="0" smtClean="0"/>
              <a:t>Instruct the editor to prepare Draft 7.0 incorporating these resolutions and</a:t>
            </a:r>
            <a:endParaRPr lang="en-US" dirty="0" smtClean="0"/>
          </a:p>
          <a:p>
            <a:r>
              <a:rPr lang="en-GB" dirty="0" smtClean="0"/>
              <a:t>Approve </a:t>
            </a:r>
            <a:r>
              <a:rPr lang="en-GB" dirty="0"/>
              <a:t>a </a:t>
            </a:r>
            <a:r>
              <a:rPr lang="en-GB" dirty="0" smtClean="0"/>
              <a:t>10 </a:t>
            </a:r>
            <a:r>
              <a:rPr lang="en-GB" dirty="0"/>
              <a:t>day Sponsor Recirculation Ballot asking the question “Should P802.11REVmc </a:t>
            </a:r>
            <a:r>
              <a:rPr lang="en-GB" dirty="0" smtClean="0"/>
              <a:t>D7.0 </a:t>
            </a:r>
            <a:r>
              <a:rPr lang="en-GB" dirty="0"/>
              <a:t>be forwarded to </a:t>
            </a:r>
            <a:r>
              <a:rPr lang="en-GB" dirty="0" err="1"/>
              <a:t>RevCom</a:t>
            </a:r>
            <a:r>
              <a:rPr lang="en-GB" dirty="0"/>
              <a:t>?”</a:t>
            </a:r>
            <a:endParaRPr lang="en-US" dirty="0"/>
          </a:p>
          <a:p>
            <a:r>
              <a:rPr lang="en-US" sz="2000" dirty="0" smtClean="0"/>
              <a:t>Moved: Seconded:</a:t>
            </a:r>
          </a:p>
          <a:p>
            <a:r>
              <a:rPr lang="en-US" sz="2000" dirty="0" smtClean="0"/>
              <a:t>Result:</a:t>
            </a:r>
          </a:p>
          <a:p>
            <a:endParaRPr lang="en-GB" sz="2000" dirty="0" smtClean="0"/>
          </a:p>
        </p:txBody>
      </p:sp>
    </p:spTree>
    <p:extLst>
      <p:ext uri="{BB962C8B-B14F-4D97-AF65-F5344CB8AC3E}">
        <p14:creationId xmlns:p14="http://schemas.microsoft.com/office/powerpoint/2010/main" val="3759623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18</a:t>
            </a:fld>
            <a:endParaRPr lang="en-US" smtClean="0"/>
          </a:p>
        </p:txBody>
      </p:sp>
      <p:sp>
        <p:nvSpPr>
          <p:cNvPr id="25605" name="Rectangle 2"/>
          <p:cNvSpPr>
            <a:spLocks noGrp="1" noChangeArrowheads="1"/>
          </p:cNvSpPr>
          <p:nvPr>
            <p:ph type="title"/>
          </p:nvPr>
        </p:nvSpPr>
        <p:spPr/>
        <p:txBody>
          <a:bodyPr/>
          <a:lstStyle/>
          <a:p>
            <a:r>
              <a:rPr lang="en-US" altLang="en-US" dirty="0" smtClean="0"/>
              <a:t>Motion Forward P802.11REVmc to </a:t>
            </a:r>
            <a:r>
              <a:rPr lang="en-US" altLang="en-US" dirty="0" err="1" smtClean="0"/>
              <a:t>RevCom</a:t>
            </a:r>
            <a:r>
              <a:rPr lang="en-US" altLang="en-US" dirty="0" smtClean="0"/>
              <a:t> </a:t>
            </a:r>
          </a:p>
        </p:txBody>
      </p:sp>
      <p:sp>
        <p:nvSpPr>
          <p:cNvPr id="25606" name="Rectangle 3"/>
          <p:cNvSpPr>
            <a:spLocks noGrp="1" noChangeArrowheads="1"/>
          </p:cNvSpPr>
          <p:nvPr>
            <p:ph type="body" idx="1"/>
          </p:nvPr>
        </p:nvSpPr>
        <p:spPr>
          <a:xfrm>
            <a:off x="685800" y="1676400"/>
            <a:ext cx="7772400" cy="4953000"/>
          </a:xfrm>
        </p:spPr>
        <p:txBody>
          <a:bodyPr/>
          <a:lstStyle/>
          <a:p>
            <a:pPr lvl="0"/>
            <a:r>
              <a:rPr lang="en-US" dirty="0" smtClean="0"/>
              <a:t>Approve </a:t>
            </a:r>
            <a:r>
              <a:rPr lang="en-US" dirty="0"/>
              <a:t>document &lt;doc-ref&gt; as the report to the IEEE 802 Executive Committee on the requirements for </a:t>
            </a:r>
            <a:r>
              <a:rPr lang="en-US" dirty="0" smtClean="0"/>
              <a:t>unconditional </a:t>
            </a:r>
            <a:r>
              <a:rPr lang="en-US" dirty="0"/>
              <a:t>approval to forward P802.11&lt;x&gt; to </a:t>
            </a:r>
            <a:r>
              <a:rPr lang="en-US" dirty="0" err="1"/>
              <a:t>RevCom</a:t>
            </a:r>
            <a:r>
              <a:rPr lang="en-US" dirty="0"/>
              <a:t>, and</a:t>
            </a:r>
          </a:p>
          <a:p>
            <a:pPr lvl="0"/>
            <a:r>
              <a:rPr lang="en-US" dirty="0"/>
              <a:t>Request the IEEE 802 Executive Committee to </a:t>
            </a:r>
            <a:r>
              <a:rPr lang="en-US" dirty="0" smtClean="0"/>
              <a:t>approve </a:t>
            </a:r>
            <a:r>
              <a:rPr lang="en-US" dirty="0"/>
              <a:t>forwarding </a:t>
            </a:r>
            <a:r>
              <a:rPr lang="en-US" dirty="0" smtClean="0"/>
              <a:t>P802.11REVmc to </a:t>
            </a:r>
            <a:r>
              <a:rPr lang="en-US" dirty="0" err="1"/>
              <a:t>RevCom</a:t>
            </a:r>
            <a:r>
              <a:rPr lang="en-US" dirty="0"/>
              <a:t>.</a:t>
            </a:r>
          </a:p>
          <a:p>
            <a:r>
              <a:rPr lang="en-US" dirty="0"/>
              <a:t> </a:t>
            </a:r>
          </a:p>
          <a:p>
            <a:pPr lvl="0"/>
            <a:r>
              <a:rPr lang="en-GB" dirty="0" smtClean="0"/>
              <a:t>Moved </a:t>
            </a:r>
            <a:r>
              <a:rPr lang="en-GB" dirty="0"/>
              <a:t>by </a:t>
            </a:r>
            <a:r>
              <a:rPr lang="en-GB" dirty="0" smtClean="0"/>
              <a:t>Dorothy Stanley on </a:t>
            </a:r>
            <a:r>
              <a:rPr lang="en-GB" dirty="0"/>
              <a:t>behalf of </a:t>
            </a:r>
            <a:r>
              <a:rPr lang="en-US" dirty="0" err="1" smtClean="0"/>
              <a:t>TGmc</a:t>
            </a:r>
            <a:r>
              <a:rPr lang="en-US" dirty="0" smtClean="0"/>
              <a:t> (BRC)</a:t>
            </a:r>
          </a:p>
          <a:p>
            <a:pPr lvl="0"/>
            <a:r>
              <a:rPr lang="en-US" dirty="0" smtClean="0"/>
              <a:t>Second:</a:t>
            </a:r>
          </a:p>
          <a:p>
            <a:pPr lvl="0"/>
            <a:r>
              <a:rPr lang="en-US" dirty="0" smtClean="0"/>
              <a:t>Result:</a:t>
            </a:r>
            <a:endParaRPr lang="en-US" dirty="0"/>
          </a:p>
          <a:p>
            <a:pPr lvl="0"/>
            <a:r>
              <a:rPr lang="en-GB" sz="1800" dirty="0" err="1" smtClean="0"/>
              <a:t>TGmc</a:t>
            </a:r>
            <a:r>
              <a:rPr lang="en-GB" sz="1800" dirty="0" smtClean="0"/>
              <a:t> vote</a:t>
            </a:r>
            <a:r>
              <a:rPr lang="en-GB" sz="1800" dirty="0"/>
              <a:t>: </a:t>
            </a:r>
            <a:r>
              <a:rPr lang="en-GB" sz="1800" dirty="0" smtClean="0"/>
              <a:t>Moved</a:t>
            </a:r>
            <a:r>
              <a:rPr lang="en-GB" sz="1800" dirty="0"/>
              <a:t>: &lt;name&gt;,  Seconded: &lt;name&gt;, Result: </a:t>
            </a:r>
            <a:r>
              <a:rPr lang="en-GB" sz="1800" dirty="0" smtClean="0"/>
              <a:t>y-n-a</a:t>
            </a:r>
            <a:endParaRPr lang="en-US" sz="1800" dirty="0"/>
          </a:p>
          <a:p>
            <a:endParaRPr lang="en-GB" sz="2000" dirty="0" smtClean="0"/>
          </a:p>
        </p:txBody>
      </p:sp>
    </p:spTree>
    <p:extLst>
      <p:ext uri="{BB962C8B-B14F-4D97-AF65-F5344CB8AC3E}">
        <p14:creationId xmlns:p14="http://schemas.microsoft.com/office/powerpoint/2010/main" val="33317142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19</a:t>
            </a:fld>
            <a:endParaRPr lang="en-US" smtClean="0"/>
          </a:p>
        </p:txBody>
      </p:sp>
      <p:sp>
        <p:nvSpPr>
          <p:cNvPr id="25605" name="Rectangle 2"/>
          <p:cNvSpPr>
            <a:spLocks noGrp="1" noChangeArrowheads="1"/>
          </p:cNvSpPr>
          <p:nvPr>
            <p:ph type="title"/>
          </p:nvPr>
        </p:nvSpPr>
        <p:spPr/>
        <p:txBody>
          <a:bodyPr/>
          <a:lstStyle/>
          <a:p>
            <a:r>
              <a:rPr lang="en-US" altLang="en-US" dirty="0" smtClean="0"/>
              <a:t>July - September 2016 Meeting Planning</a:t>
            </a:r>
          </a:p>
        </p:txBody>
      </p:sp>
      <p:sp>
        <p:nvSpPr>
          <p:cNvPr id="25606" name="Rectangle 3"/>
          <p:cNvSpPr>
            <a:spLocks noGrp="1" noChangeArrowheads="1"/>
          </p:cNvSpPr>
          <p:nvPr>
            <p:ph type="body" idx="1"/>
          </p:nvPr>
        </p:nvSpPr>
        <p:spPr>
          <a:xfrm>
            <a:off x="685800" y="1524000"/>
            <a:ext cx="7772400" cy="4953000"/>
          </a:xfrm>
        </p:spPr>
        <p:txBody>
          <a:bodyPr/>
          <a:lstStyle/>
          <a:p>
            <a:r>
              <a:rPr lang="en-US" altLang="en-US" sz="2000" dirty="0" smtClean="0"/>
              <a:t>Objectives: Third/Fourth  recirculation and comment resolution</a:t>
            </a:r>
          </a:p>
          <a:p>
            <a:r>
              <a:rPr lang="en-US" altLang="en-US" sz="2000" dirty="0" smtClean="0"/>
              <a:t>Conference </a:t>
            </a:r>
            <a:r>
              <a:rPr lang="en-US" altLang="en-US" sz="2000" dirty="0"/>
              <a:t>c</a:t>
            </a:r>
            <a:r>
              <a:rPr lang="en-US" altLang="en-US" sz="2000" dirty="0" smtClean="0"/>
              <a:t>alls 10am Eastern  2 hours </a:t>
            </a:r>
          </a:p>
          <a:p>
            <a:pPr lvl="1"/>
            <a:r>
              <a:rPr lang="en-US" altLang="en-US" sz="1800" dirty="0" smtClean="0"/>
              <a:t>With 10 day notice</a:t>
            </a:r>
          </a:p>
          <a:p>
            <a:r>
              <a:rPr lang="en-US" altLang="en-US" sz="2000" dirty="0" smtClean="0"/>
              <a:t>Schedule review</a:t>
            </a:r>
          </a:p>
          <a:p>
            <a:r>
              <a:rPr lang="en-US" altLang="en-US" sz="2000" dirty="0" smtClean="0"/>
              <a:t>Availability of 11mc in the IEEE store</a:t>
            </a:r>
          </a:p>
          <a:p>
            <a:pPr lvl="1"/>
            <a:r>
              <a:rPr lang="en-US" altLang="en-US" sz="1800" dirty="0" smtClean="0"/>
              <a:t>D6.0 is available , </a:t>
            </a:r>
            <a:r>
              <a:rPr lang="en-US" altLang="en-US" sz="1800" dirty="0"/>
              <a:t>see </a:t>
            </a:r>
            <a:r>
              <a:rPr lang="en-US" altLang="en-US" sz="1800" dirty="0">
                <a:hlinkClick r:id="rId3"/>
              </a:rPr>
              <a:t>http://</a:t>
            </a:r>
            <a:r>
              <a:rPr lang="en-US" altLang="en-US" sz="1800" dirty="0" smtClean="0">
                <a:hlinkClick r:id="rId3"/>
              </a:rPr>
              <a:t>www.techstreet.com/ieee/products/1867583</a:t>
            </a:r>
            <a:r>
              <a:rPr lang="en-US" altLang="en-US" sz="1800" dirty="0" smtClean="0"/>
              <a:t> </a:t>
            </a:r>
          </a:p>
          <a:p>
            <a:r>
              <a:rPr lang="en-US" altLang="en-US" sz="2000" dirty="0" smtClean="0"/>
              <a:t>Forward to ISO JTC1/SC6 WG1</a:t>
            </a:r>
          </a:p>
          <a:p>
            <a:pPr lvl="1"/>
            <a:r>
              <a:rPr lang="en-US" altLang="en-US" sz="1800" dirty="0" smtClean="0"/>
              <a:t>D5.0 forwarded; D6.0 will be forwarded upon SB approval</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TGmc</a:t>
            </a:r>
            <a:r>
              <a:rPr lang="en-US" altLang="en-US" dirty="0" smtClean="0"/>
              <a:t> agenda for the July 2016 session. </a:t>
            </a:r>
            <a:r>
              <a:rPr lang="en-US" altLang="en-US" dirty="0" err="1" smtClean="0"/>
              <a:t>TGmc</a:t>
            </a:r>
            <a:r>
              <a:rPr lang="en-US" altLang="en-US" dirty="0" smtClean="0"/>
              <a:t> is operating as the Ballot Resolution Committee for P802.11REVmc.</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20</a:t>
            </a:fld>
            <a:endParaRPr lang="en-US" smtClean="0"/>
          </a:p>
        </p:txBody>
      </p:sp>
      <p:sp>
        <p:nvSpPr>
          <p:cNvPr id="27653" name="Rectangle 2"/>
          <p:cNvSpPr>
            <a:spLocks noGrp="1" noChangeArrowheads="1"/>
          </p:cNvSpPr>
          <p:nvPr>
            <p:ph type="title"/>
          </p:nvPr>
        </p:nvSpPr>
        <p:spPr/>
        <p:txBody>
          <a:bodyPr/>
          <a:lstStyle/>
          <a:p>
            <a:r>
              <a:rPr lang="en-GB" altLang="en-US" smtClean="0"/>
              <a:t>References</a:t>
            </a:r>
          </a:p>
        </p:txBody>
      </p:sp>
      <p:sp>
        <p:nvSpPr>
          <p:cNvPr id="27654" name="Rectangle 3"/>
          <p:cNvSpPr>
            <a:spLocks noGrp="1" noChangeArrowheads="1"/>
          </p:cNvSpPr>
          <p:nvPr>
            <p:ph type="body" idx="1"/>
          </p:nvPr>
        </p:nvSpPr>
        <p:spPr>
          <a:xfrm>
            <a:off x="685800" y="1524000"/>
            <a:ext cx="8229600" cy="5334000"/>
          </a:xfrm>
        </p:spPr>
        <p:txBody>
          <a:bodyPr/>
          <a:lstStyle/>
          <a:p>
            <a:r>
              <a:rPr lang="en-US" altLang="en-US" sz="2000" dirty="0" smtClean="0">
                <a:hlinkClick r:id="rId3"/>
              </a:rPr>
              <a:t>https://mentor.ieee.org/802.11/dcn/12/11-12-0594-02-0000-revision-par-proposal-for-802-11-2012.doc</a:t>
            </a:r>
            <a:endParaRPr lang="en-US" altLang="en-US" sz="2000" dirty="0" smtClean="0"/>
          </a:p>
          <a:p>
            <a:r>
              <a:rPr lang="en-US" altLang="en-US" sz="2000" dirty="0">
                <a:hlinkClick r:id="rId4"/>
              </a:rPr>
              <a:t>https://</a:t>
            </a:r>
            <a:r>
              <a:rPr lang="en-US" altLang="en-US" sz="2000" dirty="0" smtClean="0">
                <a:hlinkClick r:id="rId4"/>
              </a:rPr>
              <a:t>mentor.ieee.org/802.11/dcn/13/11-13-0233-56-000m-revmc-wg-ballot-comments.xls</a:t>
            </a:r>
            <a:r>
              <a:rPr lang="en-US" altLang="en-US" sz="2000" dirty="0" smtClean="0"/>
              <a:t> </a:t>
            </a:r>
          </a:p>
          <a:p>
            <a:r>
              <a:rPr lang="en-US" altLang="en-US" sz="2000" dirty="0">
                <a:hlinkClick r:id="rId5"/>
              </a:rPr>
              <a:t>https://</a:t>
            </a:r>
            <a:r>
              <a:rPr lang="en-US" altLang="en-US" sz="2000" dirty="0" smtClean="0">
                <a:hlinkClick r:id="rId5"/>
              </a:rPr>
              <a:t>mentor.ieee.org/802.11/dcn/15/11-15-0532-54-000m-revmc-sponsor-ballot-comments.xls</a:t>
            </a:r>
            <a:r>
              <a:rPr lang="en-US" altLang="en-US" sz="2000"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smtClean="0"/>
              <a:t>TGmc Agenda</a:t>
            </a:r>
          </a:p>
        </p:txBody>
      </p:sp>
      <p:sp>
        <p:nvSpPr>
          <p:cNvPr id="4103" name="Rectangle 19"/>
          <p:cNvSpPr>
            <a:spLocks noChangeArrowheads="1"/>
          </p:cNvSpPr>
          <p:nvPr/>
        </p:nvSpPr>
        <p:spPr bwMode="auto">
          <a:xfrm>
            <a:off x="305666" y="1371600"/>
            <a:ext cx="4010025"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Monday </a:t>
            </a:r>
            <a:r>
              <a:rPr lang="en-US" altLang="en-US" sz="1800" dirty="0"/>
              <a:t>PM1 </a:t>
            </a:r>
          </a:p>
          <a:p>
            <a:pPr lvl="1"/>
            <a:r>
              <a:rPr lang="en-US" altLang="en-US" sz="1400" dirty="0" smtClean="0"/>
              <a:t>Chair’s </a:t>
            </a:r>
            <a:r>
              <a:rPr lang="en-US" altLang="en-US" sz="1400" dirty="0"/>
              <a:t>Welcome, </a:t>
            </a:r>
            <a:r>
              <a:rPr lang="en-US" altLang="en-US" sz="1400" dirty="0" smtClean="0"/>
              <a:t>Patent reminder, Status</a:t>
            </a:r>
            <a:r>
              <a:rPr lang="en-US" altLang="en-US" sz="1400" dirty="0"/>
              <a:t>, Review of Objectives, Approve </a:t>
            </a:r>
            <a:r>
              <a:rPr lang="en-US" altLang="en-US" sz="1400" dirty="0" smtClean="0"/>
              <a:t>agenda </a:t>
            </a:r>
          </a:p>
          <a:p>
            <a:pPr lvl="1"/>
            <a:r>
              <a:rPr lang="en-US" altLang="en-US" sz="1400" dirty="0" smtClean="0"/>
              <a:t>Editor’s Report</a:t>
            </a:r>
          </a:p>
          <a:p>
            <a:pPr lvl="1"/>
            <a:r>
              <a:rPr lang="en-GB" sz="1400" dirty="0" smtClean="0"/>
              <a:t>Comment resolution</a:t>
            </a:r>
            <a:r>
              <a:rPr lang="en-GB" sz="1400" dirty="0"/>
              <a:t>: CID 8202 M. </a:t>
            </a:r>
            <a:r>
              <a:rPr lang="en-GB" sz="1400" dirty="0" smtClean="0"/>
              <a:t>Hamilton,</a:t>
            </a:r>
          </a:p>
          <a:p>
            <a:pPr lvl="1"/>
            <a:r>
              <a:rPr lang="en-GB" sz="1400" dirty="0" smtClean="0"/>
              <a:t>11-16-820 Adrian</a:t>
            </a:r>
          </a:p>
          <a:p>
            <a:pPr lvl="1"/>
            <a:r>
              <a:rPr lang="en-GB" sz="1400" dirty="0" smtClean="0"/>
              <a:t>11-16-839 Mark Rison</a:t>
            </a:r>
            <a:r>
              <a:rPr lang="en-GB" sz="1600" dirty="0" smtClean="0"/>
              <a:t/>
            </a:r>
            <a:br>
              <a:rPr lang="en-GB" sz="1600" dirty="0" smtClean="0"/>
            </a:br>
            <a:endParaRPr lang="en-GB" sz="1600" dirty="0" smtClean="0"/>
          </a:p>
        </p:txBody>
      </p:sp>
      <p:sp>
        <p:nvSpPr>
          <p:cNvPr id="10" name="Rectangle 35"/>
          <p:cNvSpPr>
            <a:spLocks noChangeArrowheads="1"/>
          </p:cNvSpPr>
          <p:nvPr/>
        </p:nvSpPr>
        <p:spPr bwMode="auto">
          <a:xfrm>
            <a:off x="277091" y="3429000"/>
            <a:ext cx="464379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AM1</a:t>
            </a:r>
            <a:endParaRPr lang="en-US" altLang="en-US" sz="1800" dirty="0"/>
          </a:p>
          <a:p>
            <a:pPr lvl="1">
              <a:lnSpc>
                <a:spcPct val="80000"/>
              </a:lnSpc>
            </a:pPr>
            <a:r>
              <a:rPr lang="en-GB" altLang="en-US" sz="1400" dirty="0" smtClean="0"/>
              <a:t>Comment resolution – </a:t>
            </a:r>
          </a:p>
          <a:p>
            <a:pPr lvl="1">
              <a:lnSpc>
                <a:spcPct val="80000"/>
              </a:lnSpc>
            </a:pPr>
            <a:r>
              <a:rPr lang="en-GB" sz="1400" dirty="0" smtClean="0"/>
              <a:t>11-16-1001, CID 8147 - </a:t>
            </a:r>
            <a:r>
              <a:rPr lang="en-GB" sz="1400" dirty="0" err="1" smtClean="0"/>
              <a:t>Sigurd</a:t>
            </a:r>
            <a:endParaRPr lang="en-GB" sz="1400" dirty="0" smtClean="0"/>
          </a:p>
          <a:p>
            <a:pPr lvl="1">
              <a:lnSpc>
                <a:spcPct val="80000"/>
              </a:lnSpc>
            </a:pPr>
            <a:r>
              <a:rPr lang="en-GB" sz="1400" dirty="0" smtClean="0"/>
              <a:t>11-16-933 Jouni</a:t>
            </a:r>
          </a:p>
          <a:p>
            <a:pPr lvl="1">
              <a:lnSpc>
                <a:spcPct val="80000"/>
              </a:lnSpc>
            </a:pPr>
            <a:r>
              <a:rPr lang="en-GB" altLang="en-US" sz="1400" dirty="0"/>
              <a:t>11-16-839 Mark </a:t>
            </a:r>
            <a:r>
              <a:rPr lang="en-GB" altLang="en-US" sz="1400" dirty="0" smtClean="0"/>
              <a:t>Rison (8168, 8169)</a:t>
            </a:r>
            <a:endParaRPr lang="en-GB" altLang="en-US" sz="1400" dirty="0"/>
          </a:p>
          <a:p>
            <a:pPr lvl="1">
              <a:lnSpc>
                <a:spcPct val="80000"/>
              </a:lnSpc>
            </a:pPr>
            <a:r>
              <a:rPr lang="en-GB" altLang="en-US" sz="1400" dirty="0" smtClean="0"/>
              <a:t>Motions, including prior minutes</a:t>
            </a:r>
          </a:p>
        </p:txBody>
      </p:sp>
      <p:sp>
        <p:nvSpPr>
          <p:cNvPr id="16" name="Rectangle 35"/>
          <p:cNvSpPr>
            <a:spLocks noChangeArrowheads="1"/>
          </p:cNvSpPr>
          <p:nvPr/>
        </p:nvSpPr>
        <p:spPr bwMode="auto">
          <a:xfrm>
            <a:off x="4648200" y="3048000"/>
            <a:ext cx="43434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a:t>
            </a:r>
            <a:r>
              <a:rPr lang="en-US" altLang="en-US" sz="1800" dirty="0"/>
              <a:t>PM2 </a:t>
            </a:r>
          </a:p>
          <a:p>
            <a:pPr lvl="1"/>
            <a:r>
              <a:rPr lang="en-US" altLang="en-US" sz="1400" dirty="0" smtClean="0"/>
              <a:t>Comment resolution</a:t>
            </a:r>
          </a:p>
          <a:p>
            <a:pPr lvl="1"/>
            <a:r>
              <a:rPr lang="en-GB" sz="1400" dirty="0"/>
              <a:t>11-16-820 </a:t>
            </a:r>
            <a:r>
              <a:rPr lang="en-GB" sz="1400" dirty="0" smtClean="0"/>
              <a:t>Adrian</a:t>
            </a:r>
          </a:p>
          <a:p>
            <a:pPr lvl="1"/>
            <a:r>
              <a:rPr lang="en-GB" altLang="en-US" sz="1400" dirty="0" smtClean="0"/>
              <a:t>Solomon </a:t>
            </a:r>
            <a:r>
              <a:rPr lang="en-GB" altLang="en-US" sz="1400" dirty="0" smtClean="0"/>
              <a:t>11-16-851, </a:t>
            </a:r>
            <a:r>
              <a:rPr lang="en-GB" altLang="en-US" sz="1400" dirty="0" smtClean="0"/>
              <a:t>11-16-1005</a:t>
            </a:r>
          </a:p>
          <a:p>
            <a:pPr lvl="1"/>
            <a:r>
              <a:rPr lang="en-GB" altLang="en-US" sz="1400" dirty="0" err="1" smtClean="0"/>
              <a:t>Payam</a:t>
            </a:r>
            <a:r>
              <a:rPr lang="en-GB" altLang="en-US" sz="1400" dirty="0" smtClean="0"/>
              <a:t> 11-16-996r2, CID 8330 </a:t>
            </a:r>
            <a:endParaRPr lang="en-GB" altLang="en-US" sz="1400" dirty="0" smtClean="0"/>
          </a:p>
          <a:p>
            <a:pPr lvl="1"/>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
        <p:nvSpPr>
          <p:cNvPr id="11" name="Rectangle 35"/>
          <p:cNvSpPr>
            <a:spLocks noChangeArrowheads="1"/>
          </p:cNvSpPr>
          <p:nvPr/>
        </p:nvSpPr>
        <p:spPr bwMode="auto">
          <a:xfrm>
            <a:off x="305666" y="4953000"/>
            <a:ext cx="464379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PM1 </a:t>
            </a:r>
            <a:endParaRPr lang="en-US" altLang="en-US" sz="1800" dirty="0"/>
          </a:p>
          <a:p>
            <a:pPr lvl="1">
              <a:lnSpc>
                <a:spcPct val="80000"/>
              </a:lnSpc>
            </a:pPr>
            <a:r>
              <a:rPr lang="en-GB" altLang="en-US" sz="1400" dirty="0" smtClean="0"/>
              <a:t>Comment resolution –Assaf 11-16-888, 11-16-980 </a:t>
            </a:r>
            <a:endParaRPr lang="en-GB" sz="1400" dirty="0" smtClean="0"/>
          </a:p>
          <a:p>
            <a:pPr lvl="1">
              <a:lnSpc>
                <a:spcPct val="80000"/>
              </a:lnSpc>
            </a:pPr>
            <a:r>
              <a:rPr lang="en-GB" altLang="en-US" sz="1400" dirty="0" err="1" smtClean="0"/>
              <a:t>Kaz</a:t>
            </a:r>
            <a:r>
              <a:rPr lang="en-GB" altLang="en-US" sz="1400" dirty="0" smtClean="0"/>
              <a:t> – 11-16-837</a:t>
            </a:r>
          </a:p>
          <a:p>
            <a:pPr lvl="1">
              <a:lnSpc>
                <a:spcPct val="80000"/>
              </a:lnSpc>
            </a:pPr>
            <a:r>
              <a:rPr lang="en-US" altLang="en-US" sz="1400" dirty="0" err="1" smtClean="0"/>
              <a:t>Payam</a:t>
            </a:r>
            <a:r>
              <a:rPr lang="en-US" altLang="en-US" sz="1400" dirty="0" smtClean="0"/>
              <a:t> – 11-16-0996 </a:t>
            </a:r>
            <a:r>
              <a:rPr lang="en-US" altLang="en-US" sz="1400" dirty="0"/>
              <a:t>for CIDs 8329, 8334</a:t>
            </a:r>
            <a:endParaRPr lang="en-GB" altLang="en-US" sz="1400" dirty="0" smtClean="0"/>
          </a:p>
          <a:p>
            <a:pPr lvl="1">
              <a:lnSpc>
                <a:spcPct val="80000"/>
              </a:lnSpc>
            </a:pPr>
            <a:r>
              <a:rPr lang="en-GB" altLang="en-US" sz="1400" dirty="0" smtClean="0"/>
              <a:t>PAR Extension, see 11-16-978</a:t>
            </a:r>
          </a:p>
        </p:txBody>
      </p:sp>
      <p:sp>
        <p:nvSpPr>
          <p:cNvPr id="12" name="Rectangle 35"/>
          <p:cNvSpPr>
            <a:spLocks noChangeArrowheads="1"/>
          </p:cNvSpPr>
          <p:nvPr/>
        </p:nvSpPr>
        <p:spPr bwMode="auto">
          <a:xfrm>
            <a:off x="4648200" y="1371600"/>
            <a:ext cx="4114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PM2 </a:t>
            </a:r>
            <a:endParaRPr lang="en-US" altLang="en-US" sz="1800" dirty="0"/>
          </a:p>
          <a:p>
            <a:pPr lvl="1">
              <a:lnSpc>
                <a:spcPct val="80000"/>
              </a:lnSpc>
            </a:pPr>
            <a:r>
              <a:rPr lang="en-GB" altLang="en-US" sz="1400" dirty="0" smtClean="0"/>
              <a:t>Comment resolution – 11-16-855/CID 8027</a:t>
            </a:r>
          </a:p>
          <a:p>
            <a:pPr lvl="1">
              <a:lnSpc>
                <a:spcPct val="80000"/>
              </a:lnSpc>
            </a:pPr>
            <a:r>
              <a:rPr lang="en-GB" altLang="en-US" sz="1400" dirty="0" smtClean="0"/>
              <a:t>11-16-820 – Adrian</a:t>
            </a:r>
          </a:p>
          <a:p>
            <a:pPr lvl="1">
              <a:lnSpc>
                <a:spcPct val="80000"/>
              </a:lnSpc>
            </a:pPr>
            <a:r>
              <a:rPr lang="en-GB" altLang="en-US" sz="1400" dirty="0" smtClean="0"/>
              <a:t>11-16-933 - Jouni</a:t>
            </a:r>
          </a:p>
          <a:p>
            <a:pPr lvl="1">
              <a:lnSpc>
                <a:spcPct val="80000"/>
              </a:lnSpc>
            </a:pPr>
            <a:r>
              <a:rPr lang="en-GB" altLang="en-US" sz="1400" dirty="0" smtClean="0"/>
              <a:t>Motions</a:t>
            </a:r>
          </a:p>
        </p:txBody>
      </p:sp>
    </p:spTree>
    <p:extLst>
      <p:ext uri="{BB962C8B-B14F-4D97-AF65-F5344CB8AC3E}">
        <p14:creationId xmlns:p14="http://schemas.microsoft.com/office/powerpoint/2010/main" val="38306190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smtClean="0"/>
              <a:t>TGmc Agenda</a:t>
            </a:r>
          </a:p>
        </p:txBody>
      </p:sp>
      <p:sp>
        <p:nvSpPr>
          <p:cNvPr id="4103" name="Rectangle 19"/>
          <p:cNvSpPr>
            <a:spLocks noChangeArrowheads="1"/>
          </p:cNvSpPr>
          <p:nvPr/>
        </p:nvSpPr>
        <p:spPr bwMode="auto">
          <a:xfrm>
            <a:off x="305666" y="1371600"/>
            <a:ext cx="401002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a:t>
            </a:r>
            <a:r>
              <a:rPr lang="en-US" altLang="en-US" sz="1800" dirty="0"/>
              <a:t>A</a:t>
            </a:r>
            <a:r>
              <a:rPr lang="en-US" altLang="en-US" sz="1800" dirty="0" smtClean="0"/>
              <a:t>M1 </a:t>
            </a:r>
            <a:endParaRPr lang="en-US" altLang="en-US" sz="1800" dirty="0"/>
          </a:p>
          <a:p>
            <a:pPr lvl="1"/>
            <a:r>
              <a:rPr lang="en-US" sz="1400" dirty="0" smtClean="0"/>
              <a:t>Adrian CIDs</a:t>
            </a:r>
          </a:p>
          <a:p>
            <a:pPr lvl="1"/>
            <a:r>
              <a:rPr lang="en-US" altLang="en-US" sz="1400" dirty="0"/>
              <a:t>Editorials - pulled</a:t>
            </a:r>
            <a:endParaRPr lang="en-GB" altLang="en-US" sz="1400" dirty="0"/>
          </a:p>
          <a:p>
            <a:pPr lvl="1"/>
            <a:r>
              <a:rPr lang="en-US" altLang="en-US" sz="1400" dirty="0" smtClean="0"/>
              <a:t>Jon </a:t>
            </a:r>
            <a:r>
              <a:rPr lang="en-US" altLang="en-US" sz="1400" dirty="0"/>
              <a:t>Rosdahl </a:t>
            </a:r>
            <a:r>
              <a:rPr lang="en-US" altLang="en-US" sz="1400" dirty="0" smtClean="0"/>
              <a:t>CIDs</a:t>
            </a:r>
            <a:endParaRPr lang="en-US" altLang="en-US" sz="1400" dirty="0"/>
          </a:p>
        </p:txBody>
      </p:sp>
      <p:sp>
        <p:nvSpPr>
          <p:cNvPr id="13" name="Rectangle 35"/>
          <p:cNvSpPr>
            <a:spLocks noChangeArrowheads="1"/>
          </p:cNvSpPr>
          <p:nvPr/>
        </p:nvSpPr>
        <p:spPr bwMode="auto">
          <a:xfrm>
            <a:off x="4714875" y="3962400"/>
            <a:ext cx="372745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a:t>
            </a:r>
            <a:r>
              <a:rPr lang="en-US" altLang="en-US" sz="1800" dirty="0" smtClean="0"/>
              <a:t>PM2</a:t>
            </a:r>
            <a:endParaRPr lang="en-US" altLang="en-US" sz="1800" dirty="0" smtClean="0"/>
          </a:p>
          <a:p>
            <a:pPr lvl="1"/>
            <a:r>
              <a:rPr lang="en-US" altLang="en-US" sz="1400" dirty="0"/>
              <a:t>Comment </a:t>
            </a:r>
            <a:r>
              <a:rPr lang="en-US" altLang="en-US" sz="1400" dirty="0" smtClean="0"/>
              <a:t>resolution </a:t>
            </a:r>
            <a:r>
              <a:rPr lang="en-US" altLang="en-US" sz="1400" dirty="0" smtClean="0"/>
              <a:t>–</a:t>
            </a:r>
          </a:p>
          <a:p>
            <a:pPr lvl="1"/>
            <a:r>
              <a:rPr lang="en-US" altLang="en-US" sz="1400" dirty="0" smtClean="0"/>
              <a:t>Motions</a:t>
            </a:r>
            <a:endParaRPr lang="en-US" altLang="en-US" sz="1400" dirty="0"/>
          </a:p>
          <a:p>
            <a:pPr lvl="1">
              <a:lnSpc>
                <a:spcPct val="80000"/>
              </a:lnSpc>
            </a:pPr>
            <a:r>
              <a:rPr lang="en-US" altLang="en-US" sz="1400" dirty="0" smtClean="0"/>
              <a:t>Plans for July - September</a:t>
            </a:r>
            <a:endParaRPr lang="en-US" altLang="en-US" sz="1400" dirty="0"/>
          </a:p>
          <a:p>
            <a:pPr lvl="1">
              <a:lnSpc>
                <a:spcPct val="80000"/>
              </a:lnSpc>
            </a:pPr>
            <a:r>
              <a:rPr lang="en-US" altLang="en-US" sz="1400" dirty="0"/>
              <a:t>Schedule,  AOB, Adjourn</a:t>
            </a:r>
          </a:p>
          <a:p>
            <a:pPr lvl="1">
              <a:lnSpc>
                <a:spcPct val="80000"/>
              </a:lnSpc>
            </a:pPr>
            <a:endParaRPr lang="en-US" altLang="en-US" sz="1200" dirty="0"/>
          </a:p>
          <a:p>
            <a:pPr lvl="1">
              <a:lnSpc>
                <a:spcPct val="80000"/>
              </a:lnSpc>
            </a:pPr>
            <a:endParaRPr lang="en-GB" sz="1200" dirty="0"/>
          </a:p>
          <a:p>
            <a:pPr lvl="1">
              <a:lnSpc>
                <a:spcPct val="80000"/>
              </a:lnSpc>
            </a:pPr>
            <a:endParaRPr lang="en-US" altLang="en-US" sz="1200" dirty="0"/>
          </a:p>
        </p:txBody>
      </p:sp>
      <p:sp>
        <p:nvSpPr>
          <p:cNvPr id="11" name="Rectangle 35"/>
          <p:cNvSpPr>
            <a:spLocks noChangeArrowheads="1"/>
          </p:cNvSpPr>
          <p:nvPr/>
        </p:nvSpPr>
        <p:spPr bwMode="auto">
          <a:xfrm>
            <a:off x="305666" y="2895600"/>
            <a:ext cx="3961534"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a:t>
            </a:r>
            <a:r>
              <a:rPr lang="en-US" altLang="en-US" sz="1800" dirty="0" smtClean="0"/>
              <a:t>AM2</a:t>
            </a:r>
            <a:r>
              <a:rPr lang="en-US" altLang="en-US" sz="1800" dirty="0" smtClean="0"/>
              <a:t> </a:t>
            </a:r>
            <a:endParaRPr lang="en-US" altLang="en-US" sz="1800" dirty="0"/>
          </a:p>
          <a:p>
            <a:pPr lvl="1">
              <a:lnSpc>
                <a:spcPct val="80000"/>
              </a:lnSpc>
            </a:pPr>
            <a:r>
              <a:rPr lang="en-US" altLang="en-US" sz="1400" dirty="0" smtClean="0"/>
              <a:t>Comment resolution</a:t>
            </a:r>
          </a:p>
          <a:p>
            <a:pPr lvl="1">
              <a:lnSpc>
                <a:spcPct val="80000"/>
              </a:lnSpc>
            </a:pPr>
            <a:r>
              <a:rPr lang="en-US" altLang="en-US" sz="1400" dirty="0" smtClean="0"/>
              <a:t>Carlos CIDs: 8008, 8038, 8042</a:t>
            </a:r>
          </a:p>
          <a:p>
            <a:pPr lvl="1">
              <a:lnSpc>
                <a:spcPct val="80000"/>
              </a:lnSpc>
            </a:pPr>
            <a:r>
              <a:rPr lang="en-US" altLang="en-US" sz="1400" dirty="0" smtClean="0"/>
              <a:t>11-16-933 – Jouni</a:t>
            </a:r>
          </a:p>
          <a:p>
            <a:pPr lvl="1">
              <a:lnSpc>
                <a:spcPct val="80000"/>
              </a:lnSpc>
            </a:pPr>
            <a:r>
              <a:rPr lang="en-US" altLang="en-US" sz="1400" dirty="0" smtClean="0"/>
              <a:t>Adrian CIDs: 8287, 8034</a:t>
            </a:r>
            <a:endParaRPr lang="en-US" altLang="en-US" sz="1400" dirty="0" smtClean="0"/>
          </a:p>
          <a:p>
            <a:pPr lvl="1">
              <a:lnSpc>
                <a:spcPct val="80000"/>
              </a:lnSpc>
            </a:pPr>
            <a:r>
              <a:rPr lang="en-US" altLang="en-US" sz="1400" dirty="0" smtClean="0"/>
              <a:t>Mark Hamilton CIDs: 8202, 8062, 8061</a:t>
            </a:r>
          </a:p>
          <a:p>
            <a:pPr lvl="1">
              <a:lnSpc>
                <a:spcPct val="80000"/>
              </a:lnSpc>
            </a:pPr>
            <a:r>
              <a:rPr lang="en-US" altLang="en-US" sz="1400" dirty="0"/>
              <a:t>Jon Rosdahl CIDs: 8283, 8153, </a:t>
            </a:r>
            <a:r>
              <a:rPr lang="en-US" altLang="en-US" sz="1400" dirty="0" smtClean="0"/>
              <a:t>8095</a:t>
            </a:r>
          </a:p>
          <a:p>
            <a:pPr lvl="1">
              <a:lnSpc>
                <a:spcPct val="80000"/>
              </a:lnSpc>
            </a:pPr>
            <a:r>
              <a:rPr lang="en-US" altLang="en-US" sz="1400" dirty="0" smtClean="0"/>
              <a:t>Mark Rison CIDs: 8142, 8173, 8318</a:t>
            </a:r>
            <a:endParaRPr lang="en-US" altLang="en-US" sz="1400" dirty="0"/>
          </a:p>
          <a:p>
            <a:pPr lvl="1">
              <a:lnSpc>
                <a:spcPct val="80000"/>
              </a:lnSpc>
            </a:pPr>
            <a:r>
              <a:rPr lang="en-GB" sz="1400" dirty="0" smtClean="0"/>
              <a:t>Motions </a:t>
            </a:r>
            <a:r>
              <a:rPr lang="en-GB" sz="1400" dirty="0"/>
              <a:t>(Mon, Tues</a:t>
            </a:r>
            <a:r>
              <a:rPr lang="en-GB" sz="1400" dirty="0" smtClean="0"/>
              <a:t>), 8116 (at 12:15)</a:t>
            </a:r>
            <a:r>
              <a:rPr lang="en-GB" sz="1600" dirty="0"/>
              <a:t/>
            </a:r>
            <a:br>
              <a:rPr lang="en-GB" sz="1600" dirty="0"/>
            </a:br>
            <a:endParaRPr lang="en-GB" sz="1600" dirty="0"/>
          </a:p>
          <a:p>
            <a:pPr lvl="1">
              <a:lnSpc>
                <a:spcPct val="80000"/>
              </a:lnSpc>
            </a:pPr>
            <a:endParaRPr lang="en-GB" sz="1400" dirty="0"/>
          </a:p>
          <a:p>
            <a:pPr lvl="1">
              <a:lnSpc>
                <a:spcPct val="80000"/>
              </a:lnSpc>
            </a:pPr>
            <a:endParaRPr lang="en-US" altLang="en-US" sz="1400" dirty="0" smtClean="0"/>
          </a:p>
          <a:p>
            <a:pPr lvl="1">
              <a:lnSpc>
                <a:spcPct val="80000"/>
              </a:lnSpc>
            </a:pPr>
            <a:endParaRPr lang="en-US" altLang="en-US" sz="1400" dirty="0" smtClean="0"/>
          </a:p>
        </p:txBody>
      </p:sp>
      <p:sp>
        <p:nvSpPr>
          <p:cNvPr id="12" name="Rectangle 35"/>
          <p:cNvSpPr>
            <a:spLocks noChangeArrowheads="1"/>
          </p:cNvSpPr>
          <p:nvPr/>
        </p:nvSpPr>
        <p:spPr bwMode="auto">
          <a:xfrm>
            <a:off x="4648200" y="1371600"/>
            <a:ext cx="41148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PM1</a:t>
            </a:r>
            <a:endParaRPr lang="en-US" altLang="en-US" sz="1800" dirty="0"/>
          </a:p>
          <a:p>
            <a:pPr lvl="1">
              <a:lnSpc>
                <a:spcPct val="80000"/>
              </a:lnSpc>
            </a:pPr>
            <a:r>
              <a:rPr lang="en-GB" altLang="en-US" sz="1400" dirty="0" smtClean="0"/>
              <a:t>Comment resolution </a:t>
            </a:r>
            <a:endParaRPr lang="en-GB" altLang="en-US" sz="1400" dirty="0" smtClean="0"/>
          </a:p>
          <a:p>
            <a:pPr lvl="1">
              <a:lnSpc>
                <a:spcPct val="80000"/>
              </a:lnSpc>
            </a:pPr>
            <a:r>
              <a:rPr lang="en-GB" altLang="en-US" sz="1400" dirty="0" smtClean="0"/>
              <a:t>Solomon – CIDs 8041, 8044</a:t>
            </a:r>
            <a:endParaRPr lang="en-GB" altLang="en-US" sz="1400" dirty="0" smtClean="0"/>
          </a:p>
          <a:p>
            <a:pPr lvl="1">
              <a:lnSpc>
                <a:spcPct val="80000"/>
              </a:lnSpc>
            </a:pPr>
            <a:r>
              <a:rPr lang="en-GB" sz="1400" dirty="0" smtClean="0"/>
              <a:t>Mark </a:t>
            </a:r>
            <a:r>
              <a:rPr lang="en-GB" sz="1400" dirty="0"/>
              <a:t>Rison </a:t>
            </a:r>
            <a:r>
              <a:rPr lang="en-GB" sz="1400" dirty="0" smtClean="0"/>
              <a:t>CIDs: </a:t>
            </a:r>
            <a:r>
              <a:rPr lang="en-US" altLang="en-US" sz="1400" dirty="0"/>
              <a:t>8142, 8173, </a:t>
            </a:r>
            <a:r>
              <a:rPr lang="en-US" altLang="en-US" sz="1400" dirty="0" smtClean="0"/>
              <a:t>8318, 8108, 8068</a:t>
            </a:r>
          </a:p>
          <a:p>
            <a:pPr lvl="1">
              <a:lnSpc>
                <a:spcPct val="80000"/>
              </a:lnSpc>
            </a:pPr>
            <a:r>
              <a:rPr lang="en-US" sz="1400" dirty="0" smtClean="0"/>
              <a:t>Jon Rosdahl – CID 8153</a:t>
            </a:r>
          </a:p>
          <a:p>
            <a:pPr lvl="1">
              <a:lnSpc>
                <a:spcPct val="80000"/>
              </a:lnSpc>
            </a:pPr>
            <a:r>
              <a:rPr lang="en-US" altLang="en-US" sz="1400" dirty="0"/>
              <a:t>Matt Fischer: 8222, 8259, 8123, 8223</a:t>
            </a:r>
          </a:p>
          <a:p>
            <a:pPr lvl="1">
              <a:lnSpc>
                <a:spcPct val="80000"/>
              </a:lnSpc>
            </a:pPr>
            <a:r>
              <a:rPr lang="en-GB" altLang="en-US" sz="1400" dirty="0" smtClean="0"/>
              <a:t>11-16-834r3 – Stephen McCann</a:t>
            </a:r>
          </a:p>
          <a:p>
            <a:pPr lvl="1">
              <a:lnSpc>
                <a:spcPct val="80000"/>
              </a:lnSpc>
            </a:pPr>
            <a:r>
              <a:rPr lang="en-GB" altLang="en-US" sz="1400" dirty="0" smtClean="0"/>
              <a:t>Motions (Weds, Thurs AM1, Thurs AM2)</a:t>
            </a:r>
            <a:endParaRPr lang="en-GB" altLang="en-US" sz="1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July 2016</a:t>
            </a:r>
            <a:endParaRPr lang="en-US"/>
          </a:p>
        </p:txBody>
      </p:sp>
      <p:sp>
        <p:nvSpPr>
          <p:cNvPr id="8195" name="Footer Placeholder 4"/>
          <p:cNvSpPr>
            <a:spLocks noGrp="1"/>
          </p:cNvSpPr>
          <p:nvPr>
            <p:ph type="ftr" sz="quarter" idx="11"/>
          </p:nvPr>
        </p:nvSpPr>
        <p:spPr>
          <a:noFill/>
        </p:spPr>
        <p:txBody>
          <a:bodyPr/>
          <a:lstStyle/>
          <a:p>
            <a:r>
              <a:rPr lang="en-US" smtClean="0"/>
              <a:t>Dorothy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1800" dirty="0" smtClean="0"/>
              <a:t>Patent policy slides</a:t>
            </a:r>
          </a:p>
          <a:p>
            <a:pPr lvl="1"/>
            <a:r>
              <a:rPr lang="en-US" sz="1400" dirty="0">
                <a:hlinkClick r:id="rId3"/>
              </a:rPr>
              <a:t>https://</a:t>
            </a:r>
            <a:r>
              <a:rPr lang="en-US" sz="1400" dirty="0" smtClean="0">
                <a:hlinkClick r:id="rId3"/>
              </a:rPr>
              <a:t>development.standards.ieee.org/myproject/Public/mytools/mob/slideset.ppt</a:t>
            </a:r>
            <a:r>
              <a:rPr lang="en-US" sz="1400" dirty="0" smtClean="0"/>
              <a:t> </a:t>
            </a:r>
            <a:endParaRPr lang="en-US" sz="1400" dirty="0"/>
          </a:p>
          <a:p>
            <a:r>
              <a:rPr lang="en-US" sz="1800" dirty="0" smtClean="0"/>
              <a:t>IEEE </a:t>
            </a:r>
            <a:r>
              <a:rPr lang="en-US" sz="1800" dirty="0"/>
              <a:t>802 Policies &amp; Procedures </a:t>
            </a:r>
          </a:p>
          <a:p>
            <a:pPr lvl="1"/>
            <a:r>
              <a:rPr lang="en-US" sz="1400" dirty="0"/>
              <a:t>(link to </a:t>
            </a:r>
            <a:r>
              <a:rPr lang="en-US" sz="1400" dirty="0" err="1"/>
              <a:t>AudCom</a:t>
            </a:r>
            <a:r>
              <a:rPr lang="en-US" sz="1400" dirty="0"/>
              <a:t>, approved by IEEE-SA Standards Board June 2014) </a:t>
            </a:r>
          </a:p>
          <a:p>
            <a:pPr lvl="1"/>
            <a:r>
              <a:rPr lang="en-US" sz="1400" dirty="0">
                <a:hlinkClick r:id="rId4"/>
              </a:rPr>
              <a:t>http://standards.ieee.org/board/aud/LMSC.pdf</a:t>
            </a:r>
            <a:endParaRPr lang="en-US" sz="1400" dirty="0"/>
          </a:p>
          <a:p>
            <a:r>
              <a:rPr lang="en-US" sz="1800" dirty="0"/>
              <a:t>IEEE 802 Operations Manual </a:t>
            </a:r>
            <a:r>
              <a:rPr lang="en-US" sz="1800" dirty="0" smtClean="0"/>
              <a:t>(13 Nov 2015)</a:t>
            </a:r>
            <a:endParaRPr lang="en-US" sz="1800" dirty="0"/>
          </a:p>
          <a:p>
            <a:pPr lvl="1">
              <a:lnSpc>
                <a:spcPct val="80000"/>
              </a:lnSpc>
              <a:defRPr/>
            </a:pPr>
            <a:r>
              <a:rPr lang="en-US" altLang="en-US" sz="1400" dirty="0" smtClean="0">
                <a:hlinkClick r:id="rId5"/>
              </a:rPr>
              <a:t>http://www.ieee802.org/PNP/approved/IEEE_802_OM_v18.pdf</a:t>
            </a:r>
            <a:endParaRPr lang="en-US" altLang="en-US" sz="1400" dirty="0" smtClean="0"/>
          </a:p>
          <a:p>
            <a:pPr>
              <a:lnSpc>
                <a:spcPct val="80000"/>
              </a:lnSpc>
              <a:defRPr/>
            </a:pPr>
            <a:r>
              <a:rPr lang="en-US" sz="1800" dirty="0" smtClean="0"/>
              <a:t>IEEE 802 Working Group Policies &amp;Procedures (13 Nov 2015)</a:t>
            </a:r>
            <a:r>
              <a:rPr lang="en-US" altLang="en-US" sz="1400" dirty="0" smtClean="0"/>
              <a:t> </a:t>
            </a:r>
          </a:p>
          <a:p>
            <a:pPr lvl="1"/>
            <a:r>
              <a:rPr lang="en-US" altLang="en-US" sz="1400" dirty="0">
                <a:hlinkClick r:id="rId6"/>
              </a:rPr>
              <a:t>http://</a:t>
            </a:r>
            <a:r>
              <a:rPr lang="en-US" altLang="en-US" sz="1400" dirty="0" smtClean="0">
                <a:hlinkClick r:id="rId6"/>
              </a:rPr>
              <a:t>www.ieee802.org/PNP/approved/IEEE_802_WG_PandP_v18.1.pdf</a:t>
            </a:r>
            <a:r>
              <a:rPr lang="en-US" altLang="en-US" sz="1400" dirty="0" smtClean="0"/>
              <a:t> (editor update)</a:t>
            </a:r>
          </a:p>
          <a:p>
            <a:r>
              <a:rPr lang="en-US" sz="1800" dirty="0" smtClean="0"/>
              <a:t>IEEE </a:t>
            </a:r>
            <a:r>
              <a:rPr lang="en-US" sz="1800" dirty="0"/>
              <a:t>802 LMSC Chair's Guidelines </a:t>
            </a:r>
            <a:r>
              <a:rPr lang="en-US" sz="1800" dirty="0" smtClean="0"/>
              <a:t>(18 Mar 2016)</a:t>
            </a:r>
            <a:endParaRPr lang="en-US" sz="1800" dirty="0">
              <a:hlinkClick r:id="rId7"/>
            </a:endParaRPr>
          </a:p>
          <a:p>
            <a:pPr lvl="1"/>
            <a:r>
              <a:rPr lang="en-US" sz="1400" dirty="0" smtClean="0">
                <a:hlinkClick r:id="rId8"/>
              </a:rPr>
              <a:t>http</a:t>
            </a:r>
            <a:r>
              <a:rPr lang="en-US" sz="1400" dirty="0">
                <a:hlinkClick r:id="rId8"/>
              </a:rPr>
              <a:t>://</a:t>
            </a:r>
            <a:r>
              <a:rPr lang="en-US" sz="1400" dirty="0" smtClean="0">
                <a:hlinkClick r:id="rId8"/>
              </a:rPr>
              <a:t>www.ieee802.org/PNP/approved/IEEE_802_Chairs_guidelines_v23.pdf</a:t>
            </a:r>
            <a:r>
              <a:rPr lang="en-US" sz="1400" dirty="0" smtClean="0"/>
              <a:t> </a:t>
            </a:r>
          </a:p>
          <a:p>
            <a:r>
              <a:rPr lang="en-US" sz="1800" dirty="0" smtClean="0"/>
              <a:t>IEEE </a:t>
            </a:r>
            <a:r>
              <a:rPr lang="en-US" sz="1800" dirty="0"/>
              <a:t>802.11 WG OM: </a:t>
            </a:r>
            <a:r>
              <a:rPr lang="en-US" sz="1800" dirty="0" smtClean="0"/>
              <a:t>(13 Nov 2015)</a:t>
            </a:r>
            <a:endParaRPr lang="en-US" sz="1800" dirty="0"/>
          </a:p>
          <a:p>
            <a:pPr lvl="1"/>
            <a:r>
              <a:rPr lang="en-US" altLang="en-US" sz="1400" dirty="0">
                <a:hlinkClick r:id="rId9"/>
              </a:rPr>
              <a:t>https://</a:t>
            </a:r>
            <a:r>
              <a:rPr lang="en-US" altLang="en-US" sz="1400" dirty="0" smtClean="0">
                <a:hlinkClick r:id="rId9"/>
              </a:rPr>
              <a:t>mentor.ieee.org/802.11/dcn/14/11-14-0629-14-0000-802-11-operations-manual.docx</a:t>
            </a:r>
            <a:r>
              <a:rPr lang="en-US" altLang="en-US" sz="1400" dirty="0" smtClean="0"/>
              <a:t>   </a:t>
            </a:r>
          </a:p>
          <a:p>
            <a:r>
              <a:rPr lang="en-US" sz="1800" dirty="0" smtClean="0"/>
              <a:t>Policies </a:t>
            </a:r>
            <a:r>
              <a:rPr lang="en-US" sz="1800" dirty="0"/>
              <a:t>and Procedures hierarchy</a:t>
            </a:r>
          </a:p>
          <a:p>
            <a:pPr lvl="1"/>
            <a:r>
              <a:rPr lang="en-US" sz="1400" dirty="0">
                <a:hlinkClick r:id="rId10"/>
              </a:rPr>
              <a:t>http://</a:t>
            </a:r>
            <a:r>
              <a:rPr lang="en-US" sz="1400" dirty="0" smtClean="0">
                <a:hlinkClick r:id="rId10"/>
              </a:rPr>
              <a:t>www.ieee802.org/11/Rules/rules.shtml</a:t>
            </a:r>
            <a:endParaRPr lang="en-US" sz="1400" dirty="0"/>
          </a:p>
          <a:p>
            <a:pPr marL="342900" lvl="1" indent="-342900">
              <a:buFontTx/>
              <a:buChar char="•"/>
            </a:pPr>
            <a:r>
              <a:rPr lang="en-US" altLang="en-US" sz="1800" b="1" dirty="0"/>
              <a:t>IEEE 802 Procedural document website: </a:t>
            </a:r>
            <a:r>
              <a:rPr lang="en-US" altLang="en-US" sz="1600" dirty="0">
                <a:hlinkClick r:id="rId11"/>
              </a:rPr>
              <a:t>http://www.ieee802.org/devdocs.shtml</a:t>
            </a:r>
            <a:r>
              <a:rPr lang="en-US" altLang="en-US" sz="16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5</a:t>
            </a:fld>
            <a:endParaRPr lang="en-US"/>
          </a:p>
        </p:txBody>
      </p:sp>
    </p:spTree>
    <p:extLst>
      <p:ext uri="{BB962C8B-B14F-4D97-AF65-F5344CB8AC3E}">
        <p14:creationId xmlns:p14="http://schemas.microsoft.com/office/powerpoint/2010/main" val="1068149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6</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447800"/>
            <a:ext cx="7772400" cy="5105400"/>
          </a:xfrm>
        </p:spPr>
        <p:txBody>
          <a:bodyPr/>
          <a:lstStyle/>
          <a:p>
            <a:pPr>
              <a:lnSpc>
                <a:spcPct val="90000"/>
              </a:lnSpc>
            </a:pPr>
            <a:r>
              <a:rPr lang="en-US" altLang="en-US" dirty="0" smtClean="0"/>
              <a:t>Objectives</a:t>
            </a:r>
          </a:p>
          <a:p>
            <a:pPr lvl="1">
              <a:lnSpc>
                <a:spcPct val="90000"/>
              </a:lnSpc>
            </a:pPr>
            <a:r>
              <a:rPr lang="en-US" altLang="en-US" dirty="0" smtClean="0"/>
              <a:t>Operate as the Ballot Resolution Group for P802.11-REVmc</a:t>
            </a:r>
          </a:p>
          <a:p>
            <a:pPr>
              <a:lnSpc>
                <a:spcPct val="90000"/>
              </a:lnSpc>
            </a:pPr>
            <a:r>
              <a:rPr lang="en-US" altLang="en-US" dirty="0" smtClean="0"/>
              <a:t>Approve Prior Minutes</a:t>
            </a:r>
          </a:p>
          <a:p>
            <a:pPr lvl="1">
              <a:lnSpc>
                <a:spcPct val="90000"/>
              </a:lnSpc>
            </a:pPr>
            <a:r>
              <a:rPr lang="en-US" altLang="en-US" sz="1400" dirty="0">
                <a:hlinkClick r:id="rId3"/>
              </a:rPr>
              <a:t>https://</a:t>
            </a:r>
            <a:r>
              <a:rPr lang="en-US" altLang="en-US" sz="1400" dirty="0" smtClean="0">
                <a:hlinkClick r:id="rId3"/>
              </a:rPr>
              <a:t>mentor.ieee.org/802.11/dcn/16/11-16-0717-00-000m-minutes-for-revmc-brc-face-to-face-meeting-may-17-19-waikoloa.docx</a:t>
            </a:r>
          </a:p>
          <a:p>
            <a:pPr lvl="1">
              <a:lnSpc>
                <a:spcPct val="90000"/>
              </a:lnSpc>
            </a:pPr>
            <a:r>
              <a:rPr lang="en-US" altLang="en-US" sz="1400" dirty="0" smtClean="0">
                <a:hlinkClick r:id="rId3"/>
              </a:rPr>
              <a:t>https</a:t>
            </a:r>
            <a:r>
              <a:rPr lang="en-US" altLang="en-US" sz="1400" dirty="0">
                <a:hlinkClick r:id="rId3"/>
              </a:rPr>
              <a:t>://</a:t>
            </a:r>
            <a:r>
              <a:rPr lang="en-US" altLang="en-US" sz="1400" dirty="0" smtClean="0">
                <a:hlinkClick r:id="rId3"/>
              </a:rPr>
              <a:t>mentor.ieee.org/802.11/dcn/16/11-16-0759-00-000m-revmc-brc-may-27-telecon-minutes.docx</a:t>
            </a:r>
            <a:r>
              <a:rPr lang="en-US" altLang="en-US" sz="1400" dirty="0" smtClean="0"/>
              <a:t> </a:t>
            </a:r>
          </a:p>
          <a:p>
            <a:pPr lvl="1">
              <a:lnSpc>
                <a:spcPct val="90000"/>
              </a:lnSpc>
            </a:pPr>
            <a:r>
              <a:rPr lang="en-US" altLang="en-US" sz="1400" dirty="0">
                <a:hlinkClick r:id="rId4"/>
              </a:rPr>
              <a:t>https://</a:t>
            </a:r>
            <a:r>
              <a:rPr lang="en-US" altLang="en-US" sz="1400" dirty="0" smtClean="0">
                <a:hlinkClick r:id="rId4"/>
              </a:rPr>
              <a:t>mentor.ieee.org/802.11/dcn/16/11-16-0765-00-000m-revmc-brc-june-3-telecon-minutes.docx</a:t>
            </a:r>
            <a:r>
              <a:rPr lang="en-US" altLang="en-US" sz="1400" dirty="0" smtClean="0"/>
              <a:t> </a:t>
            </a:r>
          </a:p>
          <a:p>
            <a:pPr lvl="1">
              <a:lnSpc>
                <a:spcPct val="90000"/>
              </a:lnSpc>
            </a:pPr>
            <a:r>
              <a:rPr lang="en-US" altLang="en-US" sz="1400" dirty="0">
                <a:hlinkClick r:id="rId5"/>
              </a:rPr>
              <a:t>https://</a:t>
            </a:r>
            <a:r>
              <a:rPr lang="en-US" altLang="en-US" sz="1400" dirty="0" smtClean="0">
                <a:hlinkClick r:id="rId5"/>
              </a:rPr>
              <a:t>mentor.ieee.org/802.11/dcn/16/11-16-0825-01-000m-revmc-brc-july-8-and-15-telecon-minutes.docx</a:t>
            </a:r>
            <a:r>
              <a:rPr lang="en-US" altLang="en-US" sz="1400" dirty="0" smtClean="0"/>
              <a:t> </a:t>
            </a:r>
          </a:p>
          <a:p>
            <a:pPr lvl="1">
              <a:lnSpc>
                <a:spcPct val="90000"/>
              </a:lnSpc>
            </a:pPr>
            <a:r>
              <a:rPr lang="en-US" altLang="en-US" sz="1400" dirty="0">
                <a:hlinkClick r:id="rId6"/>
              </a:rPr>
              <a:t>https://</a:t>
            </a:r>
            <a:r>
              <a:rPr lang="en-US" altLang="en-US" sz="1400" dirty="0" smtClean="0">
                <a:hlinkClick r:id="rId6"/>
              </a:rPr>
              <a:t>mentor.ieee.org/802.11/dcn/16/11-16-0854-01-000m-revmc-brc-july-19-and-21-telecon-minutes.docx</a:t>
            </a:r>
            <a:r>
              <a:rPr lang="en-US" altLang="en-US" sz="1400" dirty="0" smtClean="0"/>
              <a:t> </a:t>
            </a:r>
            <a:endParaRPr lang="en-US" altLang="en-US" sz="1400" dirty="0"/>
          </a:p>
          <a:p>
            <a:pPr lvl="1">
              <a:lnSpc>
                <a:spcPct val="90000"/>
              </a:lnSpc>
            </a:pPr>
            <a:endParaRPr lang="en-US" altLang="en-US" sz="1400" dirty="0" smtClean="0"/>
          </a:p>
          <a:p>
            <a:pPr>
              <a:lnSpc>
                <a:spcPct val="90000"/>
              </a:lnSpc>
            </a:pPr>
            <a:r>
              <a:rPr lang="en-US" altLang="en-US" dirty="0" smtClean="0"/>
              <a:t>Editor Report (Adrian Stephens)</a:t>
            </a:r>
          </a:p>
          <a:p>
            <a:pPr lvl="1">
              <a:lnSpc>
                <a:spcPct val="90000"/>
              </a:lnSpc>
            </a:pPr>
            <a:r>
              <a:rPr lang="en-US" altLang="en-US" sz="1800" dirty="0" smtClean="0"/>
              <a:t>Editor </a:t>
            </a:r>
            <a:r>
              <a:rPr lang="en-US" altLang="en-US" sz="1800" dirty="0"/>
              <a:t>report: </a:t>
            </a:r>
            <a:r>
              <a:rPr lang="en-US" altLang="en-US" sz="1800" dirty="0">
                <a:hlinkClick r:id="rId7"/>
              </a:rPr>
              <a:t>https://</a:t>
            </a:r>
            <a:r>
              <a:rPr lang="en-US" altLang="en-US" sz="1800" dirty="0" smtClean="0">
                <a:hlinkClick r:id="rId7"/>
              </a:rPr>
              <a:t>mentor.ieee.org/802.11/dcn/13/11-13-0095-32-000m-editor-reports.pptx</a:t>
            </a:r>
            <a:r>
              <a:rPr lang="en-US" altLang="en-US" sz="1800" dirty="0" smtClean="0"/>
              <a:t> </a:t>
            </a:r>
            <a:endParaRPr lang="en-US" altLang="en-US"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7</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(continued)</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524000"/>
            <a:ext cx="8305800" cy="4800600"/>
          </a:xfrm>
        </p:spPr>
        <p:txBody>
          <a:bodyPr/>
          <a:lstStyle/>
          <a:p>
            <a:pPr>
              <a:lnSpc>
                <a:spcPct val="90000"/>
              </a:lnSpc>
            </a:pPr>
            <a:r>
              <a:rPr lang="en-US" dirty="0" smtClean="0"/>
              <a:t>WG </a:t>
            </a:r>
            <a:r>
              <a:rPr lang="en-US" dirty="0"/>
              <a:t>chair has delegated </a:t>
            </a:r>
            <a:r>
              <a:rPr lang="en-US" dirty="0" smtClean="0"/>
              <a:t>BRC </a:t>
            </a:r>
            <a:r>
              <a:rPr lang="en-US" altLang="en-US" dirty="0"/>
              <a:t>Ballot Resolution </a:t>
            </a:r>
            <a:r>
              <a:rPr lang="en-US" altLang="en-US" dirty="0" smtClean="0"/>
              <a:t>Committee </a:t>
            </a:r>
            <a:r>
              <a:rPr lang="en-US" dirty="0" smtClean="0"/>
              <a:t>responsibility </a:t>
            </a:r>
            <a:r>
              <a:rPr lang="en-US" dirty="0"/>
              <a:t>to </a:t>
            </a:r>
            <a:r>
              <a:rPr lang="en-US" dirty="0" err="1" smtClean="0"/>
              <a:t>TGmc</a:t>
            </a:r>
            <a:r>
              <a:rPr lang="en-US" dirty="0"/>
              <a:t>: </a:t>
            </a:r>
            <a:r>
              <a:rPr lang="en-US" dirty="0" smtClean="0"/>
              <a:t> </a:t>
            </a:r>
            <a:r>
              <a:rPr lang="en-US" dirty="0" smtClean="0">
                <a:hlinkClick r:id="rId3"/>
              </a:rPr>
              <a:t>ttp</a:t>
            </a:r>
            <a:r>
              <a:rPr lang="en-US" dirty="0">
                <a:hlinkClick r:id="rId3"/>
              </a:rPr>
              <a:t>://</a:t>
            </a:r>
            <a:r>
              <a:rPr lang="en-US" dirty="0" smtClean="0">
                <a:hlinkClick r:id="rId3"/>
              </a:rPr>
              <a:t>www.ieee802.org/11/email/stds-802-11/msg01475.html</a:t>
            </a:r>
            <a:r>
              <a:rPr lang="en-US" dirty="0" smtClean="0"/>
              <a:t> </a:t>
            </a:r>
          </a:p>
          <a:p>
            <a:pPr lvl="1"/>
            <a:r>
              <a:rPr lang="en-US" i="1" dirty="0" smtClean="0"/>
              <a:t>“</a:t>
            </a:r>
            <a:r>
              <a:rPr lang="en-US" sz="2000" b="0" i="1" dirty="0" smtClean="0"/>
              <a:t>The </a:t>
            </a:r>
            <a:r>
              <a:rPr lang="en-US" sz="2000" b="0" i="1" dirty="0"/>
              <a:t>resolution of comments is delegated to </a:t>
            </a:r>
            <a:r>
              <a:rPr lang="en-US" sz="2000" b="0" i="1" dirty="0" err="1"/>
              <a:t>TGmc</a:t>
            </a:r>
            <a:r>
              <a:rPr lang="en-US" sz="2000" b="0" i="1" dirty="0"/>
              <a:t>, acting as a sponsor Ballot Resolution Committee (BRC):</a:t>
            </a:r>
          </a:p>
          <a:p>
            <a:pPr lvl="1"/>
            <a:r>
              <a:rPr lang="en-US" sz="1800" b="0" i="1" dirty="0" smtClean="0"/>
              <a:t>For </a:t>
            </a:r>
            <a:r>
              <a:rPr lang="en-US" sz="1800" b="0" i="1" dirty="0"/>
              <a:t>convenience, we will continue to use the term “</a:t>
            </a:r>
            <a:r>
              <a:rPr lang="en-US" sz="1800" b="0" i="1" dirty="0" err="1"/>
              <a:t>TGmc</a:t>
            </a:r>
            <a:r>
              <a:rPr lang="en-US" sz="1800" b="0" i="1" dirty="0"/>
              <a:t>” to represent this </a:t>
            </a:r>
            <a:r>
              <a:rPr lang="en-US" sz="1800" b="0" i="1" dirty="0" smtClean="0"/>
              <a:t>BRC</a:t>
            </a:r>
          </a:p>
          <a:p>
            <a:pPr lvl="1"/>
            <a:r>
              <a:rPr lang="en-US" sz="1800" b="0" i="1" dirty="0" smtClean="0"/>
              <a:t>Any </a:t>
            </a:r>
            <a:r>
              <a:rPr lang="en-US" sz="1800" b="0" i="1" dirty="0"/>
              <a:t>voting member of 802.11 can vote at </a:t>
            </a:r>
            <a:r>
              <a:rPr lang="en-US" sz="1800" b="0" i="1" dirty="0" err="1"/>
              <a:t>TGmc</a:t>
            </a:r>
            <a:r>
              <a:rPr lang="en-US" sz="1800" b="0" i="1" dirty="0"/>
              <a:t> </a:t>
            </a:r>
            <a:r>
              <a:rPr lang="en-US" sz="1800" b="0" i="1" dirty="0" smtClean="0"/>
              <a:t>meetings</a:t>
            </a:r>
          </a:p>
          <a:p>
            <a:pPr lvl="1"/>
            <a:r>
              <a:rPr lang="en-US" sz="1800" b="0" i="1" dirty="0" err="1" smtClean="0"/>
              <a:t>TGmc</a:t>
            </a:r>
            <a:r>
              <a:rPr lang="en-US" sz="1800" b="0" i="1" dirty="0" smtClean="0"/>
              <a:t> </a:t>
            </a:r>
            <a:r>
              <a:rPr lang="en-US" sz="1800" b="0" i="1" dirty="0"/>
              <a:t>can consider motions (e.g. comment resolution,  other changes to the draft, to recirculate) in any of its meetings – including </a:t>
            </a:r>
            <a:r>
              <a:rPr lang="en-US" sz="1800" b="0" i="1" dirty="0" err="1" smtClean="0"/>
              <a:t>telecons</a:t>
            </a:r>
            <a:endParaRPr lang="en-US" sz="1800" i="1" dirty="0" smtClean="0"/>
          </a:p>
          <a:p>
            <a:pPr lvl="1"/>
            <a:r>
              <a:rPr lang="en-US" sz="1800" b="0" i="1" dirty="0" err="1" smtClean="0"/>
              <a:t>TGmc</a:t>
            </a:r>
            <a:r>
              <a:rPr lang="en-US" sz="1800" b="0" i="1" dirty="0" smtClean="0"/>
              <a:t> </a:t>
            </a:r>
            <a:r>
              <a:rPr lang="en-US" sz="1800" b="0" i="1" dirty="0"/>
              <a:t>will meet during 802.11 F2F meetings</a:t>
            </a:r>
          </a:p>
          <a:p>
            <a:pPr lvl="1"/>
            <a:endParaRPr lang="en-US" sz="1800" b="0" i="1" dirty="0"/>
          </a:p>
          <a:p>
            <a:pPr lvl="1"/>
            <a:r>
              <a:rPr lang="en-US" sz="1800" b="0" i="1" dirty="0"/>
              <a:t>Ultimately the WG is required to approve any request to the executive committee to move </a:t>
            </a:r>
            <a:r>
              <a:rPr lang="en-US" sz="1800" b="0" i="1" dirty="0" smtClean="0"/>
              <a:t>the project </a:t>
            </a:r>
            <a:r>
              <a:rPr lang="en-US" sz="1800" b="0" i="1" dirty="0"/>
              <a:t>to the standards board for approval</a:t>
            </a:r>
            <a:r>
              <a:rPr lang="en-US" sz="1800" b="0" i="1" dirty="0" smtClean="0"/>
              <a:t>.”</a:t>
            </a:r>
            <a:endParaRPr lang="en-US" sz="1800" b="0" i="1" dirty="0"/>
          </a:p>
          <a:p>
            <a:pPr lvl="1">
              <a:lnSpc>
                <a:spcPct val="90000"/>
              </a:lnSpc>
            </a:pPr>
            <a:endParaRPr lang="en-US" altLang="en-US" dirty="0" smtClean="0"/>
          </a:p>
        </p:txBody>
      </p:sp>
    </p:spTree>
    <p:extLst>
      <p:ext uri="{BB962C8B-B14F-4D97-AF65-F5344CB8AC3E}">
        <p14:creationId xmlns:p14="http://schemas.microsoft.com/office/powerpoint/2010/main" val="18471573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8</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8</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Plan of Record - modified</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a:solidFill>
                  <a:srgbClr val="006600"/>
                </a:solidFill>
              </a:rPr>
              <a:t>20 July 2012 – 12 Sept 2012 – Call for Comment/Input</a:t>
            </a:r>
          </a:p>
          <a:p>
            <a:pPr>
              <a:lnSpc>
                <a:spcPct val="80000"/>
              </a:lnSpc>
            </a:pPr>
            <a:r>
              <a:rPr lang="en-US" altLang="en-US" sz="2000" dirty="0">
                <a:solidFill>
                  <a:srgbClr val="006600"/>
                </a:solidFill>
              </a:rPr>
              <a:t>29-30 Aug 2012 – </a:t>
            </a:r>
            <a:r>
              <a:rPr lang="en-US" altLang="en-US" sz="2000" dirty="0" err="1">
                <a:solidFill>
                  <a:srgbClr val="006600"/>
                </a:solidFill>
              </a:rPr>
              <a:t>NesCom</a:t>
            </a:r>
            <a:r>
              <a:rPr lang="en-US" altLang="en-US" sz="2000" dirty="0">
                <a:solidFill>
                  <a:srgbClr val="006600"/>
                </a:solidFill>
              </a:rPr>
              <a:t>, SASB PAR Approval</a:t>
            </a:r>
          </a:p>
          <a:p>
            <a:pPr>
              <a:lnSpc>
                <a:spcPct val="80000"/>
              </a:lnSpc>
            </a:pPr>
            <a:r>
              <a:rPr lang="en-US" altLang="en-US" sz="2000" dirty="0">
                <a:solidFill>
                  <a:srgbClr val="006600"/>
                </a:solidFill>
              </a:rPr>
              <a:t>Sept 2012 – Begin to process CC input, 11aa, 11ae integration</a:t>
            </a:r>
          </a:p>
          <a:p>
            <a:pPr>
              <a:lnSpc>
                <a:spcPct val="80000"/>
              </a:lnSpc>
            </a:pPr>
            <a:r>
              <a:rPr lang="en-US" altLang="en-US" sz="2000" dirty="0">
                <a:solidFill>
                  <a:srgbClr val="006600"/>
                </a:solidFill>
              </a:rPr>
              <a:t>Dec 2012 – March/May 2013  – 11ad integration </a:t>
            </a:r>
          </a:p>
          <a:p>
            <a:pPr>
              <a:lnSpc>
                <a:spcPct val="80000"/>
              </a:lnSpc>
            </a:pPr>
            <a:r>
              <a:rPr lang="en-US" altLang="en-US" sz="2000" dirty="0">
                <a:solidFill>
                  <a:srgbClr val="006600"/>
                </a:solidFill>
              </a:rPr>
              <a:t>Jan 2013 – First WG Letter ballot  - without 11ad – on D1.0</a:t>
            </a:r>
          </a:p>
          <a:p>
            <a:pPr>
              <a:lnSpc>
                <a:spcPct val="80000"/>
              </a:lnSpc>
            </a:pPr>
            <a:r>
              <a:rPr lang="en-US" altLang="en-US" sz="2000" dirty="0">
                <a:solidFill>
                  <a:srgbClr val="006600"/>
                </a:solidFill>
              </a:rPr>
              <a:t>Sept 2013 – Letter ballot on D2.0</a:t>
            </a:r>
          </a:p>
          <a:p>
            <a:pPr>
              <a:lnSpc>
                <a:spcPct val="80000"/>
              </a:lnSpc>
            </a:pPr>
            <a:r>
              <a:rPr lang="en-US" altLang="en-US" sz="2000" dirty="0">
                <a:solidFill>
                  <a:srgbClr val="006600"/>
                </a:solidFill>
              </a:rPr>
              <a:t>Dec 2013 – May 2014 – 11ac, 11af integration – D3.0 in May 2014</a:t>
            </a:r>
          </a:p>
          <a:p>
            <a:pPr>
              <a:lnSpc>
                <a:spcPct val="80000"/>
              </a:lnSpc>
            </a:pPr>
            <a:r>
              <a:rPr lang="en-US" altLang="en-US" sz="2000" dirty="0">
                <a:solidFill>
                  <a:srgbClr val="006600"/>
                </a:solidFill>
              </a:rPr>
              <a:t>July 2014 – Mandatory Draft Review</a:t>
            </a:r>
          </a:p>
          <a:p>
            <a:pPr>
              <a:lnSpc>
                <a:spcPct val="80000"/>
              </a:lnSpc>
            </a:pPr>
            <a:r>
              <a:rPr lang="en-US" altLang="en-US" sz="2000" dirty="0">
                <a:solidFill>
                  <a:srgbClr val="006600"/>
                </a:solidFill>
              </a:rPr>
              <a:t>Jan 2015 – D4.0 Recirculation</a:t>
            </a:r>
          </a:p>
          <a:p>
            <a:pPr>
              <a:lnSpc>
                <a:spcPct val="80000"/>
              </a:lnSpc>
            </a:pPr>
            <a:r>
              <a:rPr lang="en-US" altLang="en-US" sz="2000" dirty="0">
                <a:solidFill>
                  <a:srgbClr val="006600"/>
                </a:solidFill>
              </a:rPr>
              <a:t>Form Sponsor Pool:  Open Dec 15th or so, close Feb 20, 2015 –good for 6 months (end of July 2015) </a:t>
            </a:r>
            <a:endParaRPr lang="en-US" altLang="en-US" sz="2000" dirty="0" smtClean="0">
              <a:solidFill>
                <a:srgbClr val="006600"/>
              </a:solidFill>
            </a:endParaRPr>
          </a:p>
          <a:p>
            <a:pPr>
              <a:lnSpc>
                <a:spcPct val="80000"/>
              </a:lnSpc>
            </a:pPr>
            <a:r>
              <a:rPr lang="en-US" altLang="en-US" sz="2000" dirty="0" smtClean="0">
                <a:solidFill>
                  <a:srgbClr val="006600"/>
                </a:solidFill>
              </a:rPr>
              <a:t>D4.0 Initial Sponsor Ballot 2015-03-27 through 2015-04-26</a:t>
            </a:r>
            <a:endParaRPr lang="en-US" altLang="en-US" sz="2000" dirty="0">
              <a:solidFill>
                <a:srgbClr val="006600"/>
              </a:solidFill>
            </a:endParaRPr>
          </a:p>
          <a:p>
            <a:pPr>
              <a:lnSpc>
                <a:spcPct val="80000"/>
              </a:lnSpc>
            </a:pPr>
            <a:r>
              <a:rPr lang="en-US" altLang="en-US" sz="2000" dirty="0">
                <a:solidFill>
                  <a:srgbClr val="006600"/>
                </a:solidFill>
              </a:rPr>
              <a:t>D5.0 </a:t>
            </a:r>
            <a:r>
              <a:rPr lang="en-US" altLang="en-US" sz="2000" dirty="0" smtClean="0">
                <a:solidFill>
                  <a:srgbClr val="006600"/>
                </a:solidFill>
              </a:rPr>
              <a:t>Initial </a:t>
            </a:r>
            <a:r>
              <a:rPr lang="en-US" altLang="en-US" sz="2000" dirty="0">
                <a:solidFill>
                  <a:srgbClr val="006600"/>
                </a:solidFill>
              </a:rPr>
              <a:t>SB </a:t>
            </a:r>
            <a:r>
              <a:rPr lang="en-US" altLang="en-US" sz="2000" dirty="0" smtClean="0">
                <a:solidFill>
                  <a:srgbClr val="006600"/>
                </a:solidFill>
              </a:rPr>
              <a:t>recirculation 2016-01-11 through 2016-01-26</a:t>
            </a:r>
            <a:endParaRPr lang="en-US" altLang="en-US" sz="2000" dirty="0">
              <a:solidFill>
                <a:srgbClr val="006600"/>
              </a:solidFill>
            </a:endParaRPr>
          </a:p>
          <a:p>
            <a:pPr>
              <a:lnSpc>
                <a:spcPct val="80000"/>
              </a:lnSpc>
            </a:pPr>
            <a:r>
              <a:rPr lang="en-US" altLang="en-US" sz="2000" dirty="0" smtClean="0">
                <a:solidFill>
                  <a:srgbClr val="006600"/>
                </a:solidFill>
              </a:rPr>
              <a:t>D6.0 Second Recirculation 2016-06-07 through 2016-06-30</a:t>
            </a:r>
          </a:p>
          <a:p>
            <a:pPr>
              <a:lnSpc>
                <a:spcPct val="80000"/>
              </a:lnSpc>
            </a:pPr>
            <a:r>
              <a:rPr lang="en-US" altLang="en-US" sz="2000" dirty="0" smtClean="0">
                <a:solidFill>
                  <a:schemeClr val="accent2"/>
                </a:solidFill>
              </a:rPr>
              <a:t>D7.0 August/September Third/Fourth (unchanged) Recirculation</a:t>
            </a:r>
            <a:endParaRPr lang="en-US" altLang="en-US" sz="2000" dirty="0">
              <a:solidFill>
                <a:schemeClr val="accent2"/>
              </a:solidFill>
            </a:endParaRPr>
          </a:p>
          <a:p>
            <a:pPr>
              <a:lnSpc>
                <a:spcPct val="80000"/>
              </a:lnSpc>
            </a:pPr>
            <a:r>
              <a:rPr lang="en-US" altLang="en-US" sz="2000" dirty="0">
                <a:solidFill>
                  <a:schemeClr val="accent2"/>
                </a:solidFill>
              </a:rPr>
              <a:t>October 2016 – WG/EC Final Approval Oct 4th </a:t>
            </a:r>
            <a:r>
              <a:rPr lang="en-US" altLang="en-US" sz="2000" dirty="0" err="1">
                <a:solidFill>
                  <a:schemeClr val="accent2"/>
                </a:solidFill>
              </a:rPr>
              <a:t>telecon</a:t>
            </a:r>
            <a:endParaRPr lang="en-US" altLang="en-US" sz="2000" dirty="0">
              <a:solidFill>
                <a:schemeClr val="accent2"/>
              </a:solidFill>
            </a:endParaRPr>
          </a:p>
          <a:p>
            <a:pPr>
              <a:lnSpc>
                <a:spcPct val="80000"/>
              </a:lnSpc>
            </a:pPr>
            <a:r>
              <a:rPr lang="en-US" altLang="en-US" sz="2000" dirty="0">
                <a:solidFill>
                  <a:schemeClr val="accent2"/>
                </a:solidFill>
              </a:rPr>
              <a:t>December  2016 – </a:t>
            </a:r>
            <a:r>
              <a:rPr lang="en-US" altLang="en-US" sz="2000" dirty="0" err="1">
                <a:solidFill>
                  <a:schemeClr val="accent2"/>
                </a:solidFill>
              </a:rPr>
              <a:t>RevCom</a:t>
            </a:r>
            <a:r>
              <a:rPr lang="en-US" altLang="en-US" sz="2000" dirty="0">
                <a:solidFill>
                  <a:schemeClr val="accent2"/>
                </a:solidFill>
              </a:rPr>
              <a:t>/SASB Approval</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9</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9</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SB Planning</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8001000" cy="5029200"/>
          </a:xfrm>
        </p:spPr>
        <p:txBody>
          <a:bodyPr/>
          <a:lstStyle/>
          <a:p>
            <a:pPr>
              <a:lnSpc>
                <a:spcPct val="80000"/>
              </a:lnSpc>
            </a:pPr>
            <a:r>
              <a:rPr lang="en-US" altLang="en-US" sz="2000" dirty="0" smtClean="0"/>
              <a:t>June 2016</a:t>
            </a:r>
          </a:p>
          <a:p>
            <a:pPr lvl="1">
              <a:lnSpc>
                <a:spcPct val="80000"/>
              </a:lnSpc>
            </a:pPr>
            <a:r>
              <a:rPr lang="en-US" altLang="en-US" sz="1800" dirty="0" smtClean="0"/>
              <a:t>2</a:t>
            </a:r>
            <a:r>
              <a:rPr lang="en-US" altLang="en-US" sz="1800" baseline="30000" dirty="0" smtClean="0"/>
              <a:t>rd</a:t>
            </a:r>
            <a:r>
              <a:rPr lang="en-US" altLang="en-US" sz="1800" dirty="0" smtClean="0"/>
              <a:t> recirculation D6.0 2016-06-07 to 2016-06-30</a:t>
            </a:r>
          </a:p>
          <a:p>
            <a:pPr>
              <a:lnSpc>
                <a:spcPct val="80000"/>
              </a:lnSpc>
            </a:pPr>
            <a:r>
              <a:rPr lang="en-US" altLang="en-US" sz="2200" dirty="0" smtClean="0"/>
              <a:t>July 2016</a:t>
            </a:r>
          </a:p>
          <a:p>
            <a:pPr lvl="1">
              <a:lnSpc>
                <a:spcPct val="80000"/>
              </a:lnSpc>
            </a:pPr>
            <a:r>
              <a:rPr lang="en-US" altLang="en-US" sz="1800" dirty="0" smtClean="0"/>
              <a:t>Comment resolution on D6.0</a:t>
            </a:r>
          </a:p>
          <a:p>
            <a:pPr marL="457200" lvl="1" indent="0">
              <a:lnSpc>
                <a:spcPct val="80000"/>
              </a:lnSpc>
              <a:buNone/>
            </a:pPr>
            <a:endParaRPr lang="en-US" altLang="en-US" sz="1800" dirty="0" smtClean="0"/>
          </a:p>
          <a:p>
            <a:pPr>
              <a:lnSpc>
                <a:spcPct val="80000"/>
              </a:lnSpc>
            </a:pPr>
            <a:r>
              <a:rPr lang="en-US" altLang="en-US" sz="2200" dirty="0" smtClean="0"/>
              <a:t>August/Sept 2016</a:t>
            </a:r>
          </a:p>
          <a:p>
            <a:pPr lvl="1"/>
            <a:r>
              <a:rPr lang="en-GB" sz="1800" dirty="0"/>
              <a:t>July 30 – Aug 15 editing and review of editing</a:t>
            </a:r>
            <a:endParaRPr lang="en-US" sz="1800" dirty="0"/>
          </a:p>
          <a:p>
            <a:pPr lvl="1">
              <a:lnSpc>
                <a:spcPct val="80000"/>
              </a:lnSpc>
            </a:pPr>
            <a:r>
              <a:rPr lang="en-US" altLang="en-US" sz="1800" dirty="0"/>
              <a:t>3th recirculation D7.0 August 15-30</a:t>
            </a:r>
          </a:p>
          <a:p>
            <a:pPr lvl="1"/>
            <a:r>
              <a:rPr lang="en-GB" sz="1800" dirty="0"/>
              <a:t>On or before Sept 9: Complete comment resolution (goal unchanged draft)</a:t>
            </a:r>
            <a:endParaRPr lang="en-US" sz="1800" dirty="0"/>
          </a:p>
          <a:p>
            <a:pPr lvl="1">
              <a:lnSpc>
                <a:spcPct val="80000"/>
              </a:lnSpc>
            </a:pPr>
            <a:r>
              <a:rPr lang="en-US" altLang="en-US" sz="1800" dirty="0"/>
              <a:t>4th recirculation D7.0 unchanged  </a:t>
            </a:r>
            <a:r>
              <a:rPr lang="en-GB" sz="1800" dirty="0" smtClean="0"/>
              <a:t>Sept </a:t>
            </a:r>
            <a:r>
              <a:rPr lang="en-GB" sz="1800" dirty="0"/>
              <a:t>10 -</a:t>
            </a:r>
            <a:r>
              <a:rPr lang="en-GB" sz="1800" dirty="0" smtClean="0"/>
              <a:t> </a:t>
            </a:r>
            <a:r>
              <a:rPr lang="en-GB" sz="1800" dirty="0"/>
              <a:t>20: 10 day recirculation of unchanged </a:t>
            </a:r>
            <a:r>
              <a:rPr lang="en-GB" sz="1800" dirty="0" smtClean="0"/>
              <a:t>draft</a:t>
            </a:r>
          </a:p>
          <a:p>
            <a:pPr lvl="1">
              <a:lnSpc>
                <a:spcPct val="80000"/>
              </a:lnSpc>
            </a:pPr>
            <a:endParaRPr lang="en-US" sz="1800" dirty="0"/>
          </a:p>
          <a:p>
            <a:pPr lvl="0">
              <a:lnSpc>
                <a:spcPct val="80000"/>
              </a:lnSpc>
            </a:pPr>
            <a:r>
              <a:rPr lang="en-GB" sz="2200" dirty="0"/>
              <a:t>October 4th: EC teleconference approval – requests for unconditional approval for </a:t>
            </a:r>
            <a:r>
              <a:rPr lang="en-GB" sz="2200" dirty="0" err="1" smtClean="0"/>
              <a:t>TGmc</a:t>
            </a:r>
            <a:r>
              <a:rPr lang="en-GB" sz="2200" dirty="0" smtClean="0"/>
              <a:t> </a:t>
            </a:r>
          </a:p>
          <a:p>
            <a:pPr lvl="1">
              <a:lnSpc>
                <a:spcPct val="80000"/>
              </a:lnSpc>
            </a:pPr>
            <a:r>
              <a:rPr lang="en-GB" sz="1800" dirty="0" smtClean="0"/>
              <a:t>October 17</a:t>
            </a:r>
            <a:r>
              <a:rPr lang="en-GB" sz="1800" baseline="30000" dirty="0" smtClean="0"/>
              <a:t>th</a:t>
            </a:r>
            <a:r>
              <a:rPr lang="en-GB" sz="1800" dirty="0" smtClean="0"/>
              <a:t> deadline for submission to </a:t>
            </a:r>
            <a:r>
              <a:rPr lang="en-GB" sz="1800" dirty="0" err="1" smtClean="0"/>
              <a:t>Revcom</a:t>
            </a:r>
            <a:endParaRPr lang="en-US" sz="1800" dirty="0"/>
          </a:p>
          <a:p>
            <a:pPr lvl="1">
              <a:lnSpc>
                <a:spcPct val="80000"/>
              </a:lnSpc>
            </a:pPr>
            <a:endParaRPr lang="en-US" altLang="en-US" sz="1800" dirty="0" smtClean="0"/>
          </a:p>
          <a:p>
            <a:pPr>
              <a:lnSpc>
                <a:spcPct val="80000"/>
              </a:lnSpc>
            </a:pPr>
            <a:r>
              <a:rPr lang="en-US" altLang="en-US" sz="2000" dirty="0" smtClean="0"/>
              <a:t>December </a:t>
            </a:r>
            <a:r>
              <a:rPr lang="en-US" altLang="en-US" sz="2000" dirty="0"/>
              <a:t>2016 – </a:t>
            </a:r>
            <a:r>
              <a:rPr lang="en-US" altLang="en-US" sz="2000" dirty="0" err="1"/>
              <a:t>RevCom</a:t>
            </a:r>
            <a:r>
              <a:rPr lang="en-US" altLang="en-US" sz="2000" dirty="0"/>
              <a:t>/SASB </a:t>
            </a:r>
            <a:r>
              <a:rPr lang="en-US" altLang="en-US" sz="2000" dirty="0" smtClean="0"/>
              <a:t>Approval </a:t>
            </a:r>
          </a:p>
        </p:txBody>
      </p:sp>
    </p:spTree>
    <p:extLst>
      <p:ext uri="{BB962C8B-B14F-4D97-AF65-F5344CB8AC3E}">
        <p14:creationId xmlns:p14="http://schemas.microsoft.com/office/powerpoint/2010/main" val="72654353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450281</TotalTime>
  <Words>1860</Words>
  <Application>Microsoft Office PowerPoint</Application>
  <PresentationFormat>On-screen Show (4:3)</PresentationFormat>
  <Paragraphs>369</Paragraphs>
  <Slides>20</Slides>
  <Notes>20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802-11-Submission</vt:lpstr>
      <vt:lpstr>Document</vt:lpstr>
      <vt:lpstr>IEEE 802.11 TGmc July 2016 Agenda</vt:lpstr>
      <vt:lpstr>Abstract</vt:lpstr>
      <vt:lpstr>TGmc Agenda</vt:lpstr>
      <vt:lpstr>TGmc Agenda</vt:lpstr>
      <vt:lpstr>Current IEEE 802, 802.11 rules documents </vt:lpstr>
      <vt:lpstr>Tuesday PM1  </vt:lpstr>
      <vt:lpstr>Tuesday PM1 (continued) </vt:lpstr>
      <vt:lpstr>TGmc Plan of Record - modified</vt:lpstr>
      <vt:lpstr>TGmc SB Planning</vt:lpstr>
      <vt:lpstr>Motion 272 – July 19 &amp; 21 teleconferences </vt:lpstr>
      <vt:lpstr>Motion 273  – Editorials - pulled </vt:lpstr>
      <vt:lpstr>Motion 274  – CID 8056</vt:lpstr>
      <vt:lpstr>Motion PAR Extension</vt:lpstr>
      <vt:lpstr>Motion 275 – Monday &amp; Tuesday CIDs </vt:lpstr>
      <vt:lpstr>Motion 276  – CID 8116</vt:lpstr>
      <vt:lpstr>Motion – Wednesday &amp; Thursday AM CIDs </vt:lpstr>
      <vt:lpstr>Motion SB Recirculation </vt:lpstr>
      <vt:lpstr>Motion Forward P802.11REVmc to RevCom </vt:lpstr>
      <vt:lpstr>July - September 2016 Meeting Planning</vt:lpstr>
      <vt:lpstr>References</vt:lpstr>
    </vt:vector>
  </TitlesOfParts>
  <Company>Hewlett Packard Enterprise (HPE)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lastModifiedBy>Dorothy Stanley</cp:lastModifiedBy>
  <cp:revision>2713</cp:revision>
  <cp:lastPrinted>1998-02-10T13:28:06Z</cp:lastPrinted>
  <dcterms:created xsi:type="dcterms:W3CDTF">2005-01-04T21:26:55Z</dcterms:created>
  <dcterms:modified xsi:type="dcterms:W3CDTF">2016-07-28T20:29:40Z</dcterms:modified>
</cp:coreProperties>
</file>