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417" r:id="rId4"/>
    <p:sldId id="589" r:id="rId5"/>
    <p:sldId id="517" r:id="rId6"/>
    <p:sldId id="579" r:id="rId7"/>
    <p:sldId id="557" r:id="rId8"/>
    <p:sldId id="580" r:id="rId9"/>
    <p:sldId id="606" r:id="rId10"/>
    <p:sldId id="609" r:id="rId11"/>
    <p:sldId id="610" r:id="rId12"/>
    <p:sldId id="612" r:id="rId13"/>
    <p:sldId id="607" r:id="rId14"/>
    <p:sldId id="608" r:id="rId15"/>
    <p:sldId id="611" r:id="rId16"/>
    <p:sldId id="605" r:id="rId17"/>
    <p:sldId id="590" r:id="rId18"/>
    <p:sldId id="516" r:id="rId19"/>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100" d="100"/>
          <a:sy n="100" d="100"/>
        </p:scale>
        <p:origin x="-1020" y="16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802.11-16/0785r1</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802.11-16/0785r6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32-54-000m-revmc-sponsor-ballot-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839-02-000m-resolutions-for-some-comments-on-11mc-d6-0-sbmc2.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759-00-000m-revmc-brc-may-27-telecon-minutes.docx" TargetMode="External"/><Relationship Id="rId7" Type="http://schemas.openxmlformats.org/officeDocument/2006/relationships/hyperlink" Target="https://mentor.ieee.org/802.11/dcn/13/11-13-0095-32-000m-editor-reports.ppt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854-01-000m-revmc-brc-july-19-and-21-telecon-minutes.docx" TargetMode="External"/><Relationship Id="rId5" Type="http://schemas.openxmlformats.org/officeDocument/2006/relationships/hyperlink" Target="https://mentor.ieee.org/802.11/dcn/16/11-16-0825-01-000m-revmc-brc-july-8-and-15-telecon-minutes.docx" TargetMode="External"/><Relationship Id="rId4" Type="http://schemas.openxmlformats.org/officeDocument/2006/relationships/hyperlink" Target="https://mentor.ieee.org/802.11/dcn/16/11-16-0765-00-000m-revmc-brc-june-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5/11-15-0665-40-000m-revmc-sb-gen-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2016-07-26</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124"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273  </a:t>
            </a:r>
            <a:r>
              <a:rPr lang="en-US" altLang="en-US" dirty="0" smtClean="0"/>
              <a:t>– Editorials - pulled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smtClean="0"/>
              <a:t>“</a:t>
            </a:r>
            <a:r>
              <a:rPr lang="en-US" dirty="0" smtClean="0"/>
              <a:t>Editorials </a:t>
            </a:r>
            <a:r>
              <a:rPr lang="en-US" dirty="0"/>
              <a:t>- </a:t>
            </a:r>
            <a:r>
              <a:rPr lang="en-US" dirty="0" smtClean="0"/>
              <a:t>pulled” tab </a:t>
            </a:r>
            <a:r>
              <a:rPr lang="en-US" dirty="0"/>
              <a:t>in </a:t>
            </a:r>
            <a:r>
              <a:rPr lang="en-US" dirty="0">
                <a:hlinkClick r:id="rId3"/>
              </a:rPr>
              <a:t>https://</a:t>
            </a:r>
            <a:r>
              <a:rPr lang="en-US" dirty="0" smtClean="0">
                <a:hlinkClick r:id="rId3"/>
              </a:rPr>
              <a:t>mentor.ieee.org/802.11/dcn/15/11-15-0532-54-000m-revmc-sponsor-ballot-comments.xls</a:t>
            </a:r>
            <a:r>
              <a:rPr lang="en-US" dirty="0" smtClean="0"/>
              <a:t> </a:t>
            </a:r>
            <a:r>
              <a:rPr lang="en-US" dirty="0" smtClean="0"/>
              <a:t>, except for CID 8116, and in the </a:t>
            </a:r>
            <a:r>
              <a:rPr lang="en-US" dirty="0" smtClean="0"/>
              <a:t>resolution to CID 8292, change “144.52” to “1144.52”</a:t>
            </a:r>
            <a:endParaRPr lang="en-GB" u="sng" dirty="0" smtClean="0"/>
          </a:p>
          <a:p>
            <a:r>
              <a:rPr lang="en-US" dirty="0" smtClean="0"/>
              <a:t>Moved: </a:t>
            </a:r>
            <a:r>
              <a:rPr lang="en-US" dirty="0" smtClean="0"/>
              <a:t>Adrian Stephens</a:t>
            </a:r>
            <a:endParaRPr lang="en-US" dirty="0"/>
          </a:p>
          <a:p>
            <a:r>
              <a:rPr lang="en-US" dirty="0" smtClean="0"/>
              <a:t>Seconded: Menzo Wentink</a:t>
            </a:r>
            <a:endParaRPr lang="en-US" dirty="0" smtClean="0"/>
          </a:p>
          <a:p>
            <a:r>
              <a:rPr lang="en-US" dirty="0" smtClean="0"/>
              <a:t>Result</a:t>
            </a:r>
            <a:r>
              <a:rPr lang="en-US" dirty="0" smtClean="0"/>
              <a:t>: Tabled (</a:t>
            </a:r>
            <a:r>
              <a:rPr lang="en-US" dirty="0"/>
              <a:t>A</a:t>
            </a:r>
            <a:r>
              <a:rPr lang="en-US" dirty="0" smtClean="0"/>
              <a:t>drian/Jouni)</a:t>
            </a:r>
            <a:endParaRPr lang="en-US" dirty="0" smtClean="0"/>
          </a:p>
          <a:p>
            <a:endParaRPr lang="en-GB" sz="2000" dirty="0" smtClean="0"/>
          </a:p>
        </p:txBody>
      </p:sp>
    </p:spTree>
    <p:extLst>
      <p:ext uri="{BB962C8B-B14F-4D97-AF65-F5344CB8AC3E}">
        <p14:creationId xmlns:p14="http://schemas.microsoft.com/office/powerpoint/2010/main" val="4252191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274  </a:t>
            </a:r>
            <a:r>
              <a:rPr lang="en-US" altLang="en-US" dirty="0" smtClean="0"/>
              <a:t>– </a:t>
            </a:r>
            <a:r>
              <a:rPr lang="en-US" altLang="en-US" dirty="0" smtClean="0"/>
              <a:t>CID 8056</a:t>
            </a:r>
            <a:endParaRPr lang="en-US" altLang="en-US" dirty="0" smtClean="0"/>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8056 as “Revised” with a resolution of “Incorporate the text changes under CID 8056 </a:t>
            </a:r>
            <a:r>
              <a:rPr lang="en-US" dirty="0"/>
              <a:t>in </a:t>
            </a:r>
            <a:r>
              <a:rPr lang="en-US" dirty="0">
                <a:hlinkClick r:id="rId3"/>
              </a:rPr>
              <a:t>https://</a:t>
            </a:r>
            <a:r>
              <a:rPr lang="en-US" dirty="0" smtClean="0">
                <a:hlinkClick r:id="rId3"/>
              </a:rPr>
              <a:t>mentor.ieee.org/802.11/dcn/16/11-16-0839-02-000m-resolutions-for-some-comments-on-11mc-d6-0-sbmc2.docx</a:t>
            </a:r>
            <a:r>
              <a:rPr lang="en-US" dirty="0" smtClean="0"/>
              <a:t> ”</a:t>
            </a:r>
            <a:endParaRPr lang="en-US" dirty="0"/>
          </a:p>
          <a:p>
            <a:endParaRPr lang="en-US" dirty="0" smtClean="0"/>
          </a:p>
          <a:p>
            <a:r>
              <a:rPr lang="en-US" dirty="0" smtClean="0"/>
              <a:t>Moved</a:t>
            </a:r>
            <a:r>
              <a:rPr lang="en-US" dirty="0" smtClean="0"/>
              <a:t>: </a:t>
            </a:r>
            <a:r>
              <a:rPr lang="en-US" dirty="0" smtClean="0"/>
              <a:t>Mark Rison</a:t>
            </a:r>
            <a:endParaRPr lang="en-US" dirty="0"/>
          </a:p>
          <a:p>
            <a:r>
              <a:rPr lang="en-US" dirty="0" smtClean="0"/>
              <a:t>Seconded</a:t>
            </a:r>
            <a:r>
              <a:rPr lang="en-US" dirty="0" smtClean="0"/>
              <a:t>: David Hunter</a:t>
            </a:r>
            <a:endParaRPr lang="en-US" dirty="0" smtClean="0"/>
          </a:p>
          <a:p>
            <a:r>
              <a:rPr lang="en-US" dirty="0" smtClean="0"/>
              <a:t>Result</a:t>
            </a:r>
            <a:r>
              <a:rPr lang="en-US" dirty="0" smtClean="0"/>
              <a:t>: Unanimous consent</a:t>
            </a:r>
            <a:endParaRPr lang="en-US" dirty="0" smtClean="0"/>
          </a:p>
          <a:p>
            <a:endParaRPr lang="en-GB" sz="2000" dirty="0" smtClean="0"/>
          </a:p>
        </p:txBody>
      </p:sp>
    </p:spTree>
    <p:extLst>
      <p:ext uri="{BB962C8B-B14F-4D97-AF65-F5344CB8AC3E}">
        <p14:creationId xmlns:p14="http://schemas.microsoft.com/office/powerpoint/2010/main" val="3564055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r>
              <a:rPr lang="en-US" altLang="en-US" dirty="0" smtClean="0"/>
              <a:t>CID 8116</a:t>
            </a:r>
            <a:endParaRPr lang="en-US" altLang="en-US" dirty="0" smtClean="0"/>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8116 as “Rejected” with a resolution </a:t>
            </a:r>
            <a:r>
              <a:rPr lang="en-US" dirty="0"/>
              <a:t>of “AIFS[</a:t>
            </a:r>
            <a:r>
              <a:rPr lang="en-US" dirty="0" err="1"/>
              <a:t>i</a:t>
            </a:r>
            <a:r>
              <a:rPr lang="en-US" dirty="0"/>
              <a:t>] unambiguously indicates indexing of an array of such values.   It is not necessary to specify here that the index is an access category,  as this is specified elsewhere (e.g. 1276.18 and about 70 other locations).  The proposed change introduces its own unexplained notation of an AC&lt;prime&gt;.”</a:t>
            </a:r>
            <a:endParaRPr lang="en-US" dirty="0"/>
          </a:p>
          <a:p>
            <a:endParaRPr lang="en-US" dirty="0" smtClean="0"/>
          </a:p>
          <a:p>
            <a:r>
              <a:rPr lang="en-US" dirty="0" smtClean="0"/>
              <a:t>Moved</a:t>
            </a:r>
            <a:r>
              <a:rPr lang="en-US" dirty="0" smtClean="0"/>
              <a:t>: </a:t>
            </a:r>
            <a:endParaRPr lang="en-US" dirty="0"/>
          </a:p>
          <a:p>
            <a:r>
              <a:rPr lang="en-US" dirty="0" smtClean="0"/>
              <a:t>Seconded:</a:t>
            </a:r>
          </a:p>
          <a:p>
            <a:r>
              <a:rPr lang="en-US" dirty="0" smtClean="0"/>
              <a:t>Result:</a:t>
            </a:r>
          </a:p>
          <a:p>
            <a:endParaRPr lang="en-GB" sz="2000" dirty="0" smtClean="0"/>
          </a:p>
        </p:txBody>
      </p:sp>
    </p:spTree>
    <p:extLst>
      <p:ext uri="{BB962C8B-B14F-4D97-AF65-F5344CB8AC3E}">
        <p14:creationId xmlns:p14="http://schemas.microsoft.com/office/powerpoint/2010/main" val="1412493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a:t>
            </a:r>
            <a:r>
              <a:rPr lang="en-GB" b="1" dirty="0" smtClean="0"/>
              <a:t>extension document</a:t>
            </a:r>
            <a:r>
              <a:rPr lang="en-GB" b="1" dirty="0"/>
              <a:t>: </a:t>
            </a:r>
            <a:r>
              <a:rPr lang="en-GB" b="1" dirty="0">
                <a:hlinkClick r:id="rId3"/>
              </a:rPr>
              <a:t>https://</a:t>
            </a:r>
            <a:r>
              <a:rPr lang="en-GB" b="1" dirty="0" smtClean="0">
                <a:hlinkClick r:id="rId3"/>
              </a:rPr>
              <a:t>mentor.ieee.org/802.11/dcn/16/11-16-0978-01-000m-tgmc-par-extension-document.docx</a:t>
            </a:r>
            <a:r>
              <a:rPr lang="en-GB" b="1" dirty="0" smtClean="0"/>
              <a:t> </a:t>
            </a:r>
            <a:r>
              <a:rPr lang="en-US" dirty="0"/>
              <a:t> </a:t>
            </a:r>
          </a:p>
          <a:p>
            <a:pPr lvl="0"/>
            <a:endParaRPr lang="en-GB" dirty="0" smtClean="0"/>
          </a:p>
          <a:p>
            <a:pPr lvl="0"/>
            <a:r>
              <a:rPr lang="en-GB" dirty="0" smtClean="0"/>
              <a:t>Moved: Emily Qi</a:t>
            </a:r>
            <a:endParaRPr lang="en-GB" dirty="0" smtClean="0"/>
          </a:p>
          <a:p>
            <a:pPr lvl="0"/>
            <a:r>
              <a:rPr lang="en-US" dirty="0" smtClean="0"/>
              <a:t>Second</a:t>
            </a:r>
            <a:r>
              <a:rPr lang="en-US" dirty="0" smtClean="0"/>
              <a:t>: Menzo Wentink</a:t>
            </a:r>
            <a:endParaRPr lang="en-US" dirty="0" smtClean="0"/>
          </a:p>
          <a:p>
            <a:pPr lvl="0"/>
            <a:r>
              <a:rPr lang="en-US" dirty="0" smtClean="0"/>
              <a:t>Result:18-0-0 Passes</a:t>
            </a:r>
            <a:endParaRPr lang="en-US" dirty="0"/>
          </a:p>
          <a:p>
            <a:endParaRPr lang="en-GB" sz="2000" dirty="0" smtClean="0"/>
          </a:p>
        </p:txBody>
      </p:sp>
    </p:spTree>
    <p:extLst>
      <p:ext uri="{BB962C8B-B14F-4D97-AF65-F5344CB8AC3E}">
        <p14:creationId xmlns:p14="http://schemas.microsoft.com/office/powerpoint/2010/main" val="313702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SB Recirculation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D6.0 </a:t>
            </a:r>
            <a:r>
              <a:rPr lang="en-GB" dirty="0"/>
              <a:t>as contained in documents </a:t>
            </a:r>
            <a:r>
              <a:rPr lang="en-GB" dirty="0" smtClean="0"/>
              <a:t>11-15-0665rxx, 11-15-0565rxx, </a:t>
            </a:r>
            <a:r>
              <a:rPr lang="en-GB" dirty="0"/>
              <a:t>and </a:t>
            </a:r>
            <a:r>
              <a:rPr lang="en-GB" dirty="0" smtClean="0"/>
              <a:t>11-15-0532rxx</a:t>
            </a:r>
            <a:endParaRPr lang="en-US" dirty="0"/>
          </a:p>
          <a:p>
            <a:r>
              <a:rPr lang="en-GB" dirty="0" smtClean="0"/>
              <a:t>Instruct the editor to prepare Draft 7.0 incorporating these resolutions and</a:t>
            </a:r>
            <a:endParaRPr lang="en-US" dirty="0" smtClean="0"/>
          </a:p>
          <a:p>
            <a:r>
              <a:rPr lang="en-GB" dirty="0" smtClean="0"/>
              <a:t>Approve </a:t>
            </a:r>
            <a:r>
              <a:rPr lang="en-GB" dirty="0"/>
              <a:t>a </a:t>
            </a:r>
            <a:r>
              <a:rPr lang="en-GB" dirty="0" smtClean="0"/>
              <a:t>10 </a:t>
            </a:r>
            <a:r>
              <a:rPr lang="en-GB" dirty="0"/>
              <a:t>day Sponsor Recirculation Ballot asking the question “Should P802.11REVmc </a:t>
            </a:r>
            <a:r>
              <a:rPr lang="en-GB" dirty="0" smtClean="0"/>
              <a:t>D7.0 </a:t>
            </a:r>
            <a:r>
              <a:rPr lang="en-GB" dirty="0"/>
              <a:t>be forwarded to </a:t>
            </a:r>
            <a:r>
              <a:rPr lang="en-GB" dirty="0" err="1"/>
              <a:t>RevCom</a:t>
            </a:r>
            <a:r>
              <a:rPr lang="en-GB" dirty="0"/>
              <a:t>?”</a:t>
            </a:r>
            <a:endParaRPr lang="en-US" dirty="0"/>
          </a:p>
          <a:p>
            <a:r>
              <a:rPr lang="en-US" sz="2000" dirty="0" smtClean="0"/>
              <a:t>Moved: Seconded:</a:t>
            </a:r>
          </a:p>
          <a:p>
            <a:r>
              <a:rPr lang="en-US" sz="2000" dirty="0" smtClean="0"/>
              <a:t>Result:</a:t>
            </a:r>
          </a:p>
          <a:p>
            <a:endParaRPr lang="en-GB" sz="2000" dirty="0" smtClean="0"/>
          </a:p>
        </p:txBody>
      </p:sp>
    </p:spTree>
    <p:extLst>
      <p:ext uri="{BB962C8B-B14F-4D97-AF65-F5344CB8AC3E}">
        <p14:creationId xmlns:p14="http://schemas.microsoft.com/office/powerpoint/2010/main" val="375962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 (WG)</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document:  &lt;doc-ref&gt;</a:t>
            </a:r>
            <a:endParaRPr lang="en-US" dirty="0"/>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1914376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Forward P802.11REVmc to </a:t>
            </a:r>
            <a:r>
              <a:rPr lang="en-US" altLang="en-US" dirty="0" err="1" smtClean="0"/>
              <a:t>RevCom</a:t>
            </a:r>
            <a:r>
              <a:rPr lang="en-US" altLang="en-US" dirty="0" smtClean="0"/>
              <a:t> </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US" dirty="0" smtClean="0"/>
              <a:t>Approve </a:t>
            </a:r>
            <a:r>
              <a:rPr lang="en-US" dirty="0"/>
              <a:t>document &lt;doc-ref&gt; as the report to the IEEE 802 Executive Committee on the requirements for </a:t>
            </a:r>
            <a:r>
              <a:rPr lang="en-US" dirty="0" smtClean="0"/>
              <a:t>unconditional </a:t>
            </a:r>
            <a:r>
              <a:rPr lang="en-US" dirty="0"/>
              <a:t>approval to forward P802.11&lt;x&gt; to </a:t>
            </a:r>
            <a:r>
              <a:rPr lang="en-US" dirty="0" err="1"/>
              <a:t>RevCom</a:t>
            </a:r>
            <a:r>
              <a:rPr lang="en-US" dirty="0"/>
              <a:t>, and</a:t>
            </a:r>
          </a:p>
          <a:p>
            <a:pPr lvl="0"/>
            <a:r>
              <a:rPr lang="en-US" dirty="0"/>
              <a:t>Request the IEEE 802 Executive Committee to </a:t>
            </a:r>
            <a:r>
              <a:rPr lang="en-US" dirty="0" smtClean="0"/>
              <a:t>approve </a:t>
            </a:r>
            <a:r>
              <a:rPr lang="en-US" dirty="0"/>
              <a:t>forwarding </a:t>
            </a:r>
            <a:r>
              <a:rPr lang="en-US" dirty="0" smtClean="0"/>
              <a:t>P802.11REVmc to </a:t>
            </a:r>
            <a:r>
              <a:rPr lang="en-US" dirty="0" err="1"/>
              <a:t>RevCom</a:t>
            </a:r>
            <a:r>
              <a:rPr lang="en-US" dirty="0"/>
              <a:t>.</a:t>
            </a:r>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Third/Fourth  recirculation and comment resolution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With 10 day notice</a:t>
            </a:r>
          </a:p>
          <a:p>
            <a:r>
              <a:rPr lang="en-US" altLang="en-US" sz="2000" dirty="0" smtClean="0"/>
              <a:t>Schedule review</a:t>
            </a:r>
          </a:p>
          <a:p>
            <a:r>
              <a:rPr lang="en-US" altLang="en-US" sz="2000" dirty="0" smtClean="0"/>
              <a:t>Availability of 11mc in the IEEE store</a:t>
            </a:r>
          </a:p>
          <a:p>
            <a:pPr lvl="1"/>
            <a:r>
              <a:rPr lang="en-US" altLang="en-US" sz="1800" dirty="0" smtClean="0"/>
              <a:t>D6.0 is available ,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mentor.ieee.org/802.11/dcn/15/11-15-0532-54-000m-revmc-sponsor-ballot-comments.xls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a:t>
            </a:r>
          </a:p>
          <a:p>
            <a:pPr lvl="1"/>
            <a:r>
              <a:rPr lang="en-US" altLang="en-US" sz="1400" dirty="0" smtClean="0"/>
              <a:t>Chair’s </a:t>
            </a:r>
            <a:r>
              <a:rPr lang="en-US" altLang="en-US" sz="1400" dirty="0"/>
              <a:t>Welcome, </a:t>
            </a:r>
            <a:r>
              <a:rPr lang="en-US" altLang="en-US" sz="1400" dirty="0" smtClean="0"/>
              <a:t>Patent reminder, Status</a:t>
            </a:r>
            <a:r>
              <a:rPr lang="en-US" altLang="en-US" sz="1400" dirty="0"/>
              <a:t>, Review of Objectives, Approve </a:t>
            </a:r>
            <a:r>
              <a:rPr lang="en-US" altLang="en-US" sz="1400" dirty="0" smtClean="0"/>
              <a:t>agenda </a:t>
            </a:r>
          </a:p>
          <a:p>
            <a:pPr lvl="1"/>
            <a:r>
              <a:rPr lang="en-US" altLang="en-US" sz="1400" dirty="0" smtClean="0"/>
              <a:t>Editor’s Report</a:t>
            </a:r>
          </a:p>
          <a:p>
            <a:pPr lvl="1"/>
            <a:r>
              <a:rPr lang="en-GB" sz="1400" dirty="0" smtClean="0"/>
              <a:t>Comment resolution</a:t>
            </a:r>
            <a:r>
              <a:rPr lang="en-GB" sz="1400" dirty="0"/>
              <a:t>: CID 8202 M. </a:t>
            </a:r>
            <a:r>
              <a:rPr lang="en-GB" sz="1400" dirty="0" smtClean="0"/>
              <a:t>Hamilton,</a:t>
            </a:r>
          </a:p>
          <a:p>
            <a:pPr lvl="1"/>
            <a:r>
              <a:rPr lang="en-GB" sz="1400" dirty="0" smtClean="0"/>
              <a:t>11-16-820 Adrian</a:t>
            </a:r>
            <a:endParaRPr lang="en-GB" sz="1400" dirty="0" smtClean="0"/>
          </a:p>
          <a:p>
            <a:pPr lvl="1"/>
            <a:r>
              <a:rPr lang="en-GB" sz="1400" dirty="0" smtClean="0"/>
              <a:t>11-16-839 </a:t>
            </a:r>
            <a:r>
              <a:rPr lang="en-GB" sz="1400" dirty="0" smtClean="0"/>
              <a:t>Mark </a:t>
            </a:r>
            <a:r>
              <a:rPr lang="en-GB" sz="1400" dirty="0" smtClean="0"/>
              <a:t>Rison</a:t>
            </a:r>
            <a:r>
              <a:rPr lang="en-GB" sz="1600" dirty="0" smtClean="0"/>
              <a:t/>
            </a:r>
            <a:br>
              <a:rPr lang="en-GB" sz="1600" dirty="0" smtClean="0"/>
            </a:br>
            <a:endParaRPr lang="en-GB" sz="1600" dirty="0" smtClean="0"/>
          </a:p>
        </p:txBody>
      </p:sp>
      <p:sp>
        <p:nvSpPr>
          <p:cNvPr id="10" name="Rectangle 35"/>
          <p:cNvSpPr>
            <a:spLocks noChangeArrowheads="1"/>
          </p:cNvSpPr>
          <p:nvPr/>
        </p:nvSpPr>
        <p:spPr bwMode="auto">
          <a:xfrm>
            <a:off x="277091" y="3429000"/>
            <a:ext cx="464379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AM1</a:t>
            </a:r>
            <a:endParaRPr lang="en-US" altLang="en-US" sz="1800" dirty="0"/>
          </a:p>
          <a:p>
            <a:pPr lvl="1">
              <a:lnSpc>
                <a:spcPct val="80000"/>
              </a:lnSpc>
            </a:pPr>
            <a:r>
              <a:rPr lang="en-GB" altLang="en-US" sz="1400" dirty="0" smtClean="0"/>
              <a:t>Comment resolution </a:t>
            </a:r>
            <a:r>
              <a:rPr lang="en-GB" altLang="en-US" sz="1400" dirty="0" smtClean="0"/>
              <a:t>– </a:t>
            </a:r>
          </a:p>
          <a:p>
            <a:pPr lvl="1">
              <a:lnSpc>
                <a:spcPct val="80000"/>
              </a:lnSpc>
            </a:pPr>
            <a:r>
              <a:rPr lang="en-GB" sz="1400" dirty="0" smtClean="0"/>
              <a:t>11-16-1001, CID 8147 - </a:t>
            </a:r>
            <a:r>
              <a:rPr lang="en-GB" sz="1400" dirty="0" err="1" smtClean="0"/>
              <a:t>Sigurd</a:t>
            </a:r>
            <a:endParaRPr lang="en-GB" sz="1400" dirty="0" smtClean="0"/>
          </a:p>
          <a:p>
            <a:pPr lvl="1">
              <a:lnSpc>
                <a:spcPct val="80000"/>
              </a:lnSpc>
            </a:pPr>
            <a:r>
              <a:rPr lang="en-GB" sz="1400" dirty="0" smtClean="0"/>
              <a:t>11-16-933 </a:t>
            </a:r>
            <a:r>
              <a:rPr lang="en-GB" sz="1400" dirty="0" smtClean="0"/>
              <a:t>Jouni</a:t>
            </a:r>
          </a:p>
          <a:p>
            <a:pPr lvl="1">
              <a:lnSpc>
                <a:spcPct val="80000"/>
              </a:lnSpc>
            </a:pPr>
            <a:r>
              <a:rPr lang="en-GB" altLang="en-US" sz="1400" dirty="0"/>
              <a:t>11-16-839 Mark </a:t>
            </a:r>
            <a:r>
              <a:rPr lang="en-GB" altLang="en-US" sz="1400" dirty="0" smtClean="0"/>
              <a:t>Rison (8168, 8169)</a:t>
            </a:r>
            <a:endParaRPr lang="en-GB" altLang="en-US" sz="1400" dirty="0"/>
          </a:p>
          <a:p>
            <a:pPr lvl="1">
              <a:lnSpc>
                <a:spcPct val="80000"/>
              </a:lnSpc>
            </a:pPr>
            <a:r>
              <a:rPr lang="en-GB" altLang="en-US" sz="1400" dirty="0" smtClean="0"/>
              <a:t>Motions, including prior minutes</a:t>
            </a:r>
            <a:endParaRPr lang="en-GB" altLang="en-US" sz="1400" dirty="0" smtClean="0"/>
          </a:p>
        </p:txBody>
      </p:sp>
      <p:sp>
        <p:nvSpPr>
          <p:cNvPr id="16" name="Rectangle 35"/>
          <p:cNvSpPr>
            <a:spLocks noChangeArrowheads="1"/>
          </p:cNvSpPr>
          <p:nvPr/>
        </p:nvSpPr>
        <p:spPr bwMode="auto">
          <a:xfrm>
            <a:off x="4648200" y="28194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US" altLang="en-US" sz="1400" dirty="0" smtClean="0"/>
              <a:t>Comment </a:t>
            </a:r>
            <a:r>
              <a:rPr lang="en-US" altLang="en-US" sz="1400" dirty="0" smtClean="0"/>
              <a:t>resolution</a:t>
            </a:r>
          </a:p>
          <a:p>
            <a:pPr lvl="1"/>
            <a:r>
              <a:rPr lang="en-GB" sz="1400" dirty="0"/>
              <a:t>11-16-820 </a:t>
            </a:r>
            <a:r>
              <a:rPr lang="en-GB" sz="1400" dirty="0" smtClean="0"/>
              <a:t>Adrian</a:t>
            </a:r>
          </a:p>
          <a:p>
            <a:pPr lvl="1"/>
            <a:r>
              <a:rPr lang="en-GB" altLang="en-US" sz="1400" dirty="0"/>
              <a:t>Jon Rosdahl CIDs</a:t>
            </a:r>
          </a:p>
          <a:p>
            <a:pPr lvl="1"/>
            <a:r>
              <a:rPr lang="en-GB" altLang="en-US" sz="1400" dirty="0" smtClean="0"/>
              <a:t>Solomon 11-16-851, 11-16-1005</a:t>
            </a:r>
          </a:p>
          <a:p>
            <a:pPr lvl="1"/>
            <a:r>
              <a:rPr lang="en-GB" altLang="en-US" sz="1400" dirty="0" smtClean="0"/>
              <a:t>Mark Hamilton CIDs – 8062, 8061 </a:t>
            </a:r>
            <a:endParaRPr lang="en-US" altLang="en-US" sz="1400" dirty="0" smtClean="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3" name="Rectangle 35"/>
          <p:cNvSpPr>
            <a:spLocks noChangeArrowheads="1"/>
          </p:cNvSpPr>
          <p:nvPr/>
        </p:nvSpPr>
        <p:spPr bwMode="auto">
          <a:xfrm>
            <a:off x="4714875" y="4495800"/>
            <a:ext cx="37274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p>
          <a:p>
            <a:pPr lvl="1"/>
            <a:r>
              <a:rPr lang="en-US" altLang="en-US" sz="1400" dirty="0"/>
              <a:t>Comment </a:t>
            </a:r>
            <a:r>
              <a:rPr lang="en-US" altLang="en-US" sz="1400" dirty="0" smtClean="0"/>
              <a:t>resolution - Jouni</a:t>
            </a:r>
            <a:endParaRPr lang="en-US" altLang="en-US" sz="1400" dirty="0" smtClean="0"/>
          </a:p>
          <a:p>
            <a:pPr lvl="1"/>
            <a:r>
              <a:rPr lang="en-US" altLang="en-US" sz="1400" dirty="0" smtClean="0"/>
              <a:t>Motions</a:t>
            </a:r>
            <a:endParaRPr lang="en-US" altLang="en-US" sz="1400" dirty="0"/>
          </a:p>
          <a:p>
            <a:pPr lvl="1">
              <a:lnSpc>
                <a:spcPct val="80000"/>
              </a:lnSpc>
            </a:pPr>
            <a:r>
              <a:rPr lang="en-US" altLang="en-US" sz="1400" dirty="0" smtClean="0"/>
              <a:t>Plans for July - September</a:t>
            </a:r>
            <a:endParaRPr lang="en-US" altLang="en-US" sz="1400" dirty="0"/>
          </a:p>
          <a:p>
            <a:pPr lvl="1">
              <a:lnSpc>
                <a:spcPct val="80000"/>
              </a:lnSpc>
            </a:pPr>
            <a:r>
              <a:rPr lang="en-US" altLang="en-US" sz="1400" dirty="0"/>
              <a:t>Schedule,  AOB, Adjourn</a:t>
            </a:r>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
        <p:nvSpPr>
          <p:cNvPr id="11" name="Rectangle 35"/>
          <p:cNvSpPr>
            <a:spLocks noChangeArrowheads="1"/>
          </p:cNvSpPr>
          <p:nvPr/>
        </p:nvSpPr>
        <p:spPr bwMode="auto">
          <a:xfrm>
            <a:off x="305666" y="4953000"/>
            <a:ext cx="464379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a:t>
            </a:r>
            <a:endParaRPr lang="en-US" altLang="en-US" sz="1800" dirty="0"/>
          </a:p>
          <a:p>
            <a:pPr lvl="1">
              <a:lnSpc>
                <a:spcPct val="80000"/>
              </a:lnSpc>
            </a:pPr>
            <a:r>
              <a:rPr lang="en-GB" altLang="en-US" sz="1400" dirty="0" smtClean="0"/>
              <a:t>Comment resolution </a:t>
            </a:r>
            <a:r>
              <a:rPr lang="en-GB" altLang="en-US" sz="1400" dirty="0" smtClean="0"/>
              <a:t>–Assaf 11-16-888, 11-16-980 </a:t>
            </a:r>
            <a:endParaRPr lang="en-GB" sz="1400" dirty="0" smtClean="0"/>
          </a:p>
          <a:p>
            <a:pPr lvl="1">
              <a:lnSpc>
                <a:spcPct val="80000"/>
              </a:lnSpc>
            </a:pPr>
            <a:r>
              <a:rPr lang="en-GB" altLang="en-US" sz="1400" dirty="0" err="1" smtClean="0"/>
              <a:t>Kaz</a:t>
            </a:r>
            <a:r>
              <a:rPr lang="en-GB" altLang="en-US" sz="1400" dirty="0" smtClean="0"/>
              <a:t> – 11-16-837</a:t>
            </a:r>
          </a:p>
          <a:p>
            <a:pPr lvl="1">
              <a:lnSpc>
                <a:spcPct val="80000"/>
              </a:lnSpc>
            </a:pPr>
            <a:r>
              <a:rPr lang="en-US" altLang="en-US" sz="1400" dirty="0" err="1" smtClean="0"/>
              <a:t>Payam</a:t>
            </a:r>
            <a:r>
              <a:rPr lang="en-US" altLang="en-US" sz="1400" dirty="0" smtClean="0"/>
              <a:t> – 11-16-0996 </a:t>
            </a:r>
            <a:r>
              <a:rPr lang="en-US" altLang="en-US" sz="1400" dirty="0"/>
              <a:t>for CIDs 8329, 8334</a:t>
            </a:r>
            <a:endParaRPr lang="en-GB" altLang="en-US" sz="1400" dirty="0" smtClean="0"/>
          </a:p>
          <a:p>
            <a:pPr lvl="1">
              <a:lnSpc>
                <a:spcPct val="80000"/>
              </a:lnSpc>
            </a:pPr>
            <a:r>
              <a:rPr lang="en-GB" altLang="en-US" sz="1400" dirty="0" smtClean="0"/>
              <a:t>PAR Extension, see 11-16-978</a:t>
            </a:r>
            <a:endParaRPr lang="en-GB" altLang="en-US" sz="1400" dirty="0" smtClean="0"/>
          </a:p>
        </p:txBody>
      </p:sp>
      <p:sp>
        <p:nvSpPr>
          <p:cNvPr id="12" name="Rectangle 35"/>
          <p:cNvSpPr>
            <a:spLocks noChangeArrowheads="1"/>
          </p:cNvSpPr>
          <p:nvPr/>
        </p:nvSpPr>
        <p:spPr bwMode="auto">
          <a:xfrm>
            <a:off x="4648200" y="1371600"/>
            <a:ext cx="411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400" dirty="0" smtClean="0"/>
              <a:t>Comment resolution – 11-16-855/CID </a:t>
            </a:r>
            <a:r>
              <a:rPr lang="en-GB" altLang="en-US" sz="1400" dirty="0" smtClean="0"/>
              <a:t>8027</a:t>
            </a:r>
          </a:p>
          <a:p>
            <a:pPr lvl="1">
              <a:lnSpc>
                <a:spcPct val="80000"/>
              </a:lnSpc>
            </a:pPr>
            <a:r>
              <a:rPr lang="en-GB" altLang="en-US" sz="1400" dirty="0" smtClean="0"/>
              <a:t>11-16-820 </a:t>
            </a:r>
            <a:r>
              <a:rPr lang="en-GB" altLang="en-US" sz="1400" dirty="0" smtClean="0"/>
              <a:t>– Adrian</a:t>
            </a:r>
          </a:p>
          <a:p>
            <a:pPr lvl="1">
              <a:lnSpc>
                <a:spcPct val="80000"/>
              </a:lnSpc>
            </a:pPr>
            <a:r>
              <a:rPr lang="en-GB" altLang="en-US" sz="1400" dirty="0" smtClean="0"/>
              <a:t>11-16-933 - Jouni</a:t>
            </a:r>
            <a:endParaRPr lang="en-GB" altLang="en-US" sz="1400" dirty="0" smtClean="0"/>
          </a:p>
          <a:p>
            <a:pPr lvl="1">
              <a:lnSpc>
                <a:spcPct val="80000"/>
              </a:lnSpc>
            </a:pPr>
            <a:r>
              <a:rPr lang="en-GB" altLang="en-US" sz="1400" dirty="0" smtClean="0"/>
              <a:t>Motions</a:t>
            </a:r>
            <a:endParaRPr lang="en-GB" alt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mentor.ieee.org/802.11/dcn/16/11-16-0717-00-000m-minutes-for-revmc-brc-face-to-face-meeting-may-17-19-waikoloa.docx</a:t>
            </a:r>
          </a:p>
          <a:p>
            <a:pPr lvl="1">
              <a:lnSpc>
                <a:spcPct val="90000"/>
              </a:lnSpc>
            </a:pPr>
            <a:r>
              <a:rPr lang="en-US" altLang="en-US" sz="1400" dirty="0" smtClean="0">
                <a:hlinkClick r:id="rId3"/>
              </a:rPr>
              <a:t>https</a:t>
            </a:r>
            <a:r>
              <a:rPr lang="en-US" altLang="en-US" sz="1400" dirty="0">
                <a:hlinkClick r:id="rId3"/>
              </a:rPr>
              <a:t>://</a:t>
            </a:r>
            <a:r>
              <a:rPr lang="en-US" altLang="en-US" sz="1400" dirty="0" smtClean="0">
                <a:hlinkClick r:id="rId3"/>
              </a:rPr>
              <a:t>mentor.ieee.org/802.11/dcn/16/11-16-0759-00-000m-revmc-brc-may-27-telecon-minutes.docx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mentor.ieee.org/802.11/dcn/16/11-16-0765-00-000m-revmc-brc-june-3-telecon-minutes.docx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mentor.ieee.org/802.11/dcn/16/11-16-0825-01-000m-revmc-brc-july-8-and-15-telecon-minutes.docx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mentor.ieee.org/802.11/dcn/16/11-16-0854-01-000m-revmc-brc-july-19-and-21-telecon-minutes.docx</a:t>
            </a:r>
            <a:r>
              <a:rPr lang="en-US" altLang="en-US" sz="1400" dirty="0" smtClean="0"/>
              <a:t> </a:t>
            </a:r>
            <a:endParaRPr lang="en-US" altLang="en-US" sz="1400" dirty="0"/>
          </a:p>
          <a:p>
            <a:pPr lvl="1">
              <a:lnSpc>
                <a:spcPct val="90000"/>
              </a:lnSpc>
            </a:pPr>
            <a:endParaRPr lang="en-US" altLang="en-US" sz="1400" dirty="0" smtClean="0"/>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7"/>
              </a:rPr>
              <a:t>https://</a:t>
            </a:r>
            <a:r>
              <a:rPr lang="en-US" altLang="en-US" sz="1800" dirty="0" smtClean="0">
                <a:hlinkClick r:id="rId7"/>
              </a:rPr>
              <a:t>mentor.ieee.org/802.11/dcn/13/11-13-0095-32-000m-editor-reports.pptx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Initial </a:t>
            </a:r>
            <a:r>
              <a:rPr lang="en-US" altLang="en-US" sz="2000" dirty="0">
                <a:solidFill>
                  <a:srgbClr val="006600"/>
                </a:solidFill>
              </a:rPr>
              <a:t>SB </a:t>
            </a:r>
            <a:r>
              <a:rPr lang="en-US" altLang="en-US" sz="2000" dirty="0" smtClean="0">
                <a:solidFill>
                  <a:srgbClr val="006600"/>
                </a:solidFill>
              </a:rPr>
              <a:t>recirculation 2016-01-11 through 2016-01-26</a:t>
            </a:r>
            <a:endParaRPr lang="en-US" altLang="en-US" sz="2000" dirty="0">
              <a:solidFill>
                <a:srgbClr val="006600"/>
              </a:solidFill>
            </a:endParaRPr>
          </a:p>
          <a:p>
            <a:pPr>
              <a:lnSpc>
                <a:spcPct val="80000"/>
              </a:lnSpc>
            </a:pPr>
            <a:r>
              <a:rPr lang="en-US" altLang="en-US" sz="2000" dirty="0" smtClean="0">
                <a:solidFill>
                  <a:srgbClr val="006600"/>
                </a:solidFill>
              </a:rPr>
              <a:t>D6.0 Second Recirculation 2016-06-07 through 2016-06-30</a:t>
            </a:r>
          </a:p>
          <a:p>
            <a:pPr>
              <a:lnSpc>
                <a:spcPct val="80000"/>
              </a:lnSpc>
            </a:pPr>
            <a:r>
              <a:rPr lang="en-US" altLang="en-US" sz="2000" dirty="0" smtClean="0">
                <a:solidFill>
                  <a:schemeClr val="accent2"/>
                </a:solidFill>
              </a:rPr>
              <a:t>D7.0 August/September Third/Fourth (unchanged) Recirculation</a:t>
            </a:r>
            <a:endParaRPr lang="en-US" altLang="en-US" sz="2000" dirty="0">
              <a:solidFill>
                <a:schemeClr val="accent2"/>
              </a:solidFill>
            </a:endParaRPr>
          </a:p>
          <a:p>
            <a:pPr>
              <a:lnSpc>
                <a:spcPct val="80000"/>
              </a:lnSpc>
            </a:pPr>
            <a:r>
              <a:rPr lang="en-US" altLang="en-US" sz="2000" dirty="0">
                <a:solidFill>
                  <a:schemeClr val="accent2"/>
                </a:solidFill>
              </a:rPr>
              <a:t>October 2016 – WG/EC Final Approval Oct 4th </a:t>
            </a:r>
            <a:r>
              <a:rPr lang="en-US" altLang="en-US" sz="2000" dirty="0" err="1">
                <a:solidFill>
                  <a:schemeClr val="accent2"/>
                </a:solidFill>
              </a:rPr>
              <a:t>telecon</a:t>
            </a:r>
            <a:endParaRPr lang="en-US" altLang="en-US" sz="2000" dirty="0">
              <a:solidFill>
                <a:schemeClr val="accent2"/>
              </a:solidFill>
            </a:endParaRPr>
          </a:p>
          <a:p>
            <a:pPr>
              <a:lnSpc>
                <a:spcPct val="80000"/>
              </a:lnSpc>
            </a:pPr>
            <a:r>
              <a:rPr lang="en-US" altLang="en-US" sz="2000" dirty="0">
                <a:solidFill>
                  <a:schemeClr val="accent2"/>
                </a:solidFill>
              </a:rPr>
              <a:t>December  2016 – </a:t>
            </a:r>
            <a:r>
              <a:rPr lang="en-US" altLang="en-US" sz="2000" dirty="0" err="1">
                <a:solidFill>
                  <a:schemeClr val="accent2"/>
                </a:solidFill>
              </a:rPr>
              <a:t>RevCom</a:t>
            </a:r>
            <a:r>
              <a:rPr lang="en-US" altLang="en-US" sz="2000" dirty="0">
                <a:solidFill>
                  <a:schemeClr val="accent2"/>
                </a:solidFill>
              </a:rPr>
              <a:t>/SASB Approval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5029200"/>
          </a:xfrm>
        </p:spPr>
        <p:txBody>
          <a:bodyPr/>
          <a:lstStyle/>
          <a:p>
            <a:pPr>
              <a:lnSpc>
                <a:spcPct val="80000"/>
              </a:lnSpc>
            </a:pPr>
            <a:r>
              <a:rPr lang="en-US" altLang="en-US" sz="2000" dirty="0" smtClean="0"/>
              <a:t>June 2016</a:t>
            </a:r>
          </a:p>
          <a:p>
            <a:pPr lvl="1">
              <a:lnSpc>
                <a:spcPct val="80000"/>
              </a:lnSpc>
            </a:pPr>
            <a:r>
              <a:rPr lang="en-US" altLang="en-US" sz="1800" dirty="0" smtClean="0"/>
              <a:t>2</a:t>
            </a:r>
            <a:r>
              <a:rPr lang="en-US" altLang="en-US" sz="1800" baseline="30000" dirty="0" smtClean="0"/>
              <a:t>rd</a:t>
            </a:r>
            <a:r>
              <a:rPr lang="en-US" altLang="en-US" sz="1800" dirty="0" smtClean="0"/>
              <a:t> recirculation D6.0 2016-06-07 to 2016-06-30</a:t>
            </a:r>
          </a:p>
          <a:p>
            <a:pPr>
              <a:lnSpc>
                <a:spcPct val="80000"/>
              </a:lnSpc>
            </a:pPr>
            <a:r>
              <a:rPr lang="en-US" altLang="en-US" sz="2200" dirty="0" smtClean="0"/>
              <a:t>July 2016</a:t>
            </a:r>
          </a:p>
          <a:p>
            <a:pPr lvl="1">
              <a:lnSpc>
                <a:spcPct val="80000"/>
              </a:lnSpc>
            </a:pPr>
            <a:r>
              <a:rPr lang="en-US" altLang="en-US" sz="1800" dirty="0" smtClean="0"/>
              <a:t>Comment resolution on D6.0</a:t>
            </a:r>
          </a:p>
          <a:p>
            <a:pPr marL="457200" lvl="1" indent="0">
              <a:lnSpc>
                <a:spcPct val="80000"/>
              </a:lnSpc>
              <a:buNone/>
            </a:pPr>
            <a:endParaRPr lang="en-US" altLang="en-US" sz="1800" dirty="0" smtClean="0"/>
          </a:p>
          <a:p>
            <a:pPr>
              <a:lnSpc>
                <a:spcPct val="80000"/>
              </a:lnSpc>
            </a:pPr>
            <a:r>
              <a:rPr lang="en-US" altLang="en-US" sz="2200" dirty="0" smtClean="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15-30</a:t>
            </a:r>
          </a:p>
          <a:p>
            <a:pPr lvl="1"/>
            <a:r>
              <a:rPr lang="en-GB" sz="1800" dirty="0"/>
              <a:t>On or before Sept 9: Complete comment resolution (goal unchanged draft)</a:t>
            </a:r>
            <a:endParaRPr lang="en-US" sz="1800" dirty="0"/>
          </a:p>
          <a:p>
            <a:pPr lvl="1">
              <a:lnSpc>
                <a:spcPct val="80000"/>
              </a:lnSpc>
            </a:pPr>
            <a:r>
              <a:rPr lang="en-US" altLang="en-US" sz="1800" dirty="0"/>
              <a:t>4th recirculation D7.0 unchanged  </a:t>
            </a:r>
            <a:r>
              <a:rPr lang="en-GB" sz="1800" dirty="0" smtClean="0"/>
              <a:t>Sept </a:t>
            </a:r>
            <a:r>
              <a:rPr lang="en-GB" sz="1800" dirty="0"/>
              <a:t>10 -</a:t>
            </a:r>
            <a:r>
              <a:rPr lang="en-GB" sz="1800" dirty="0" smtClean="0"/>
              <a:t> </a:t>
            </a:r>
            <a:r>
              <a:rPr lang="en-GB" sz="1800" dirty="0"/>
              <a:t>20: 10 day recirculation of unchanged </a:t>
            </a:r>
            <a:r>
              <a:rPr lang="en-GB" sz="1800" dirty="0" smtClean="0"/>
              <a:t>draft</a:t>
            </a:r>
          </a:p>
          <a:p>
            <a:pPr lvl="1">
              <a:lnSpc>
                <a:spcPct val="80000"/>
              </a:lnSpc>
            </a:pPr>
            <a:endParaRPr lang="en-US" sz="1800" dirty="0"/>
          </a:p>
          <a:p>
            <a:pPr lvl="0">
              <a:lnSpc>
                <a:spcPct val="80000"/>
              </a:lnSpc>
            </a:pPr>
            <a:r>
              <a:rPr lang="en-GB" sz="2200" dirty="0"/>
              <a:t>October 4th: EC teleconference approval – requests for unconditional approval for </a:t>
            </a:r>
            <a:r>
              <a:rPr lang="en-GB" sz="2200" dirty="0" err="1" smtClean="0"/>
              <a:t>TGmc</a:t>
            </a:r>
            <a:r>
              <a:rPr lang="en-GB" sz="2200" dirty="0" smtClean="0"/>
              <a:t> </a:t>
            </a:r>
          </a:p>
          <a:p>
            <a:pPr lvl="1">
              <a:lnSpc>
                <a:spcPct val="80000"/>
              </a:lnSpc>
            </a:pPr>
            <a:r>
              <a:rPr lang="en-GB" sz="1800" dirty="0" smtClean="0"/>
              <a:t>October 17</a:t>
            </a:r>
            <a:r>
              <a:rPr lang="en-GB" sz="1800" baseline="30000" dirty="0" smtClean="0"/>
              <a:t>th</a:t>
            </a:r>
            <a:r>
              <a:rPr lang="en-GB" sz="1800" dirty="0" smtClean="0"/>
              <a:t> deadline for submission to </a:t>
            </a:r>
            <a:r>
              <a:rPr lang="en-GB" sz="1800" dirty="0" err="1" smtClean="0"/>
              <a:t>Revcom</a:t>
            </a:r>
            <a:endParaRPr lang="en-US" sz="1800" dirty="0"/>
          </a:p>
          <a:p>
            <a:pPr lvl="1">
              <a:lnSpc>
                <a:spcPct val="80000"/>
              </a:lnSpc>
            </a:pPr>
            <a:endParaRPr lang="en-US" altLang="en-US" sz="1800" dirty="0" smtClean="0"/>
          </a:p>
          <a:p>
            <a:pPr>
              <a:lnSpc>
                <a:spcPct val="80000"/>
              </a:lnSpc>
            </a:pPr>
            <a:r>
              <a:rPr lang="en-US" altLang="en-US" sz="2000" dirty="0" smtClean="0"/>
              <a:t>December </a:t>
            </a:r>
            <a:r>
              <a:rPr lang="en-US" altLang="en-US" sz="2000" dirty="0"/>
              <a:t>2016 – </a:t>
            </a:r>
            <a:r>
              <a:rPr lang="en-US" altLang="en-US" sz="2000" dirty="0" err="1"/>
              <a:t>RevCom</a:t>
            </a:r>
            <a:r>
              <a:rPr lang="en-US" altLang="en-US" sz="2000" dirty="0"/>
              <a:t>/SASB </a:t>
            </a:r>
            <a:r>
              <a:rPr lang="en-US" altLang="en-US" sz="2000" dirty="0" smtClean="0"/>
              <a:t>Approval </a:t>
            </a:r>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272 – July 19 &amp; 21 teleconferences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Motion-MAC-CB” </a:t>
            </a:r>
            <a:r>
              <a:rPr lang="en-GB" dirty="0"/>
              <a:t>tab in </a:t>
            </a:r>
            <a:r>
              <a:rPr lang="en-GB" u="sng" dirty="0">
                <a:hlinkClick r:id="rId3"/>
              </a:rPr>
              <a:t>https://</a:t>
            </a:r>
            <a:r>
              <a:rPr lang="en-GB" u="sng" dirty="0" smtClean="0">
                <a:hlinkClick r:id="rId3"/>
              </a:rPr>
              <a:t>mentor.ieee.org/802.11/dcn/15/11-15-0565-50-000m-revmc-sb-mac-comments.xls</a:t>
            </a:r>
            <a:r>
              <a:rPr lang="en-GB" u="sng" dirty="0" smtClean="0"/>
              <a:t> </a:t>
            </a:r>
            <a:endParaRPr lang="en-GB" dirty="0" smtClean="0"/>
          </a:p>
          <a:p>
            <a:pPr lvl="1"/>
            <a:r>
              <a:rPr lang="en-GB" dirty="0" smtClean="0"/>
              <a:t>“”GEN-21July” </a:t>
            </a:r>
            <a:r>
              <a:rPr lang="en-GB" dirty="0"/>
              <a:t>tab in </a:t>
            </a:r>
            <a:r>
              <a:rPr lang="en-GB" u="sng" dirty="0">
                <a:hlinkClick r:id="rId4"/>
              </a:rPr>
              <a:t>https://</a:t>
            </a:r>
            <a:r>
              <a:rPr lang="en-GB" u="sng" dirty="0" smtClean="0">
                <a:hlinkClick r:id="rId4"/>
              </a:rPr>
              <a:t>mentor.ieee.org/802.11/dcn/15/11-15-0665-40-000m-revmc-sb-gen-adhoc-comments.xlsx</a:t>
            </a:r>
            <a:r>
              <a:rPr lang="en-GB" u="sng" dirty="0" smtClean="0"/>
              <a:t> </a:t>
            </a:r>
          </a:p>
          <a:p>
            <a:pPr lvl="1"/>
            <a:r>
              <a:rPr lang="en-GB" dirty="0" smtClean="0"/>
              <a:t>“</a:t>
            </a:r>
            <a:r>
              <a:rPr lang="en-US" dirty="0" smtClean="0"/>
              <a:t>Editorials </a:t>
            </a:r>
            <a:r>
              <a:rPr lang="en-US" dirty="0"/>
              <a:t>- motion </a:t>
            </a:r>
            <a:r>
              <a:rPr lang="en-US" dirty="0" smtClean="0"/>
              <a:t>20160715” tab </a:t>
            </a:r>
            <a:r>
              <a:rPr lang="en-US" dirty="0"/>
              <a:t>in </a:t>
            </a:r>
            <a:r>
              <a:rPr lang="en-US" dirty="0">
                <a:hlinkClick r:id="rId5"/>
              </a:rPr>
              <a:t>https://</a:t>
            </a:r>
            <a:r>
              <a:rPr lang="en-US" dirty="0" smtClean="0">
                <a:hlinkClick r:id="rId5"/>
              </a:rPr>
              <a:t>mentor.ieee.org/802.11/dcn/15/11-15-0532-54-000m-revmc-sponsor-ballot-comments.xls</a:t>
            </a:r>
            <a:r>
              <a:rPr lang="en-US" dirty="0" smtClean="0"/>
              <a:t> </a:t>
            </a:r>
            <a:endParaRPr lang="en-GB" u="sng" dirty="0" smtClean="0"/>
          </a:p>
          <a:p>
            <a:r>
              <a:rPr lang="en-US" dirty="0" smtClean="0"/>
              <a:t>Moved: </a:t>
            </a:r>
            <a:r>
              <a:rPr lang="en-US" dirty="0" smtClean="0"/>
              <a:t>Adrian Stephens</a:t>
            </a:r>
            <a:endParaRPr lang="en-US" dirty="0"/>
          </a:p>
          <a:p>
            <a:r>
              <a:rPr lang="en-US" dirty="0" smtClean="0"/>
              <a:t>Seconded</a:t>
            </a:r>
            <a:r>
              <a:rPr lang="en-US" dirty="0" smtClean="0"/>
              <a:t>: Graham Smith</a:t>
            </a:r>
            <a:endParaRPr lang="en-US" dirty="0" smtClean="0"/>
          </a:p>
          <a:p>
            <a:r>
              <a:rPr lang="en-US" dirty="0" smtClean="0"/>
              <a:t>Result</a:t>
            </a:r>
            <a:r>
              <a:rPr lang="en-US" dirty="0" smtClean="0"/>
              <a:t>: 17-0-0 Passes</a:t>
            </a:r>
            <a:endParaRPr lang="en-US" dirty="0" smtClean="0"/>
          </a:p>
          <a:p>
            <a:endParaRPr lang="en-GB" sz="2000" dirty="0" smtClean="0"/>
          </a:p>
        </p:txBody>
      </p:sp>
    </p:spTree>
    <p:extLst>
      <p:ext uri="{BB962C8B-B14F-4D97-AF65-F5344CB8AC3E}">
        <p14:creationId xmlns:p14="http://schemas.microsoft.com/office/powerpoint/2010/main" val="1277187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448789</TotalTime>
  <Words>1552</Words>
  <Application>Microsoft Office PowerPoint</Application>
  <PresentationFormat>On-screen Show (4:3)</PresentationFormat>
  <Paragraphs>330</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IEEE 802.11 TGmc July 2016 Agenda</vt:lpstr>
      <vt:lpstr>Abstract</vt:lpstr>
      <vt:lpstr>TGmc Agenda</vt:lpstr>
      <vt:lpstr>Current IEEE 802, 802.11 rules documents </vt:lpstr>
      <vt:lpstr>Tuesday PM1  </vt:lpstr>
      <vt:lpstr>Tuesday PM1 (continued) </vt:lpstr>
      <vt:lpstr>TGmc Plan of Record - modified</vt:lpstr>
      <vt:lpstr>TGmc SB Planning</vt:lpstr>
      <vt:lpstr>Motion 272 – July 19 &amp; 21 teleconferences </vt:lpstr>
      <vt:lpstr>Motion 273  – Editorials - pulled </vt:lpstr>
      <vt:lpstr>Motion 274  – CID 8056</vt:lpstr>
      <vt:lpstr>Motion  – CID 8116</vt:lpstr>
      <vt:lpstr>Motion PAR Extension</vt:lpstr>
      <vt:lpstr>Motion SB Recirculation </vt:lpstr>
      <vt:lpstr>Motion PAR Extension (WG)</vt:lpstr>
      <vt:lpstr>Motion Forward P802.11REVmc to RevCom </vt:lpstr>
      <vt:lpstr>July - September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2679</cp:revision>
  <cp:lastPrinted>1998-02-10T13:28:06Z</cp:lastPrinted>
  <dcterms:created xsi:type="dcterms:W3CDTF">2005-01-04T21:26:55Z</dcterms:created>
  <dcterms:modified xsi:type="dcterms:W3CDTF">2016-07-27T16:36:03Z</dcterms:modified>
</cp:coreProperties>
</file>