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78" r:id="rId3"/>
    <p:sldId id="417" r:id="rId4"/>
    <p:sldId id="589" r:id="rId5"/>
    <p:sldId id="517" r:id="rId6"/>
    <p:sldId id="579" r:id="rId7"/>
    <p:sldId id="557" r:id="rId8"/>
    <p:sldId id="580" r:id="rId9"/>
    <p:sldId id="606" r:id="rId10"/>
    <p:sldId id="607" r:id="rId11"/>
    <p:sldId id="605" r:id="rId12"/>
    <p:sldId id="590" r:id="rId13"/>
    <p:sldId id="516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02" autoAdjust="0"/>
    <p:restoredTop sz="97842" autoAdjust="0"/>
  </p:normalViewPr>
  <p:slideViewPr>
    <p:cSldViewPr>
      <p:cViewPr>
        <p:scale>
          <a:sx n="100" d="100"/>
          <a:sy n="100" d="100"/>
        </p:scale>
        <p:origin x="-2916" y="-104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52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802.11-16/0785r1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802.11-16/0785r1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802.11-16/0785r1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02219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F4F34E98-D62A-4186-8764-CE3AA6FA445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571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802.11-16/0785r1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2016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802.11-16/0785r2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5/11-15-0532-53-000m-revmc-sponsor-ballot-comments.xls" TargetMode="External"/><Relationship Id="rId4" Type="http://schemas.openxmlformats.org/officeDocument/2006/relationships/hyperlink" Target="https://mentor.ieee.org/802.11/dcn/13/11-13-0233-56-000m-revmc-wg-ballot-comments.xl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PNP/approved/IEEE_802_Chairs_guidelines_v23.pdf" TargetMode="External"/><Relationship Id="rId3" Type="http://schemas.openxmlformats.org/officeDocument/2006/relationships/hyperlink" Target="https://development.standards.ieee.org/myproject/Public/mytools/mob/slideset.ppt" TargetMode="External"/><Relationship Id="rId7" Type="http://schemas.openxmlformats.org/officeDocument/2006/relationships/hyperlink" Target="http://grouper.ieee.org/groups/802/PNP/approved/IEEE_802_LMSC_OM_approved_120725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ieee802.org/PNP/approved/IEEE_802_WG_PandP_v18.1.pdf" TargetMode="External"/><Relationship Id="rId11" Type="http://schemas.openxmlformats.org/officeDocument/2006/relationships/hyperlink" Target="http://www.ieee802.org/devdocs.shtml" TargetMode="External"/><Relationship Id="rId5" Type="http://schemas.openxmlformats.org/officeDocument/2006/relationships/hyperlink" Target="http://www.ieee802.org/PNP/approved/IEEE_802_OM_v18.pdf" TargetMode="External"/><Relationship Id="rId10" Type="http://schemas.openxmlformats.org/officeDocument/2006/relationships/hyperlink" Target="http://www.ieee802.org/11/Rules/rules.shtml" TargetMode="External"/><Relationship Id="rId4" Type="http://schemas.openxmlformats.org/officeDocument/2006/relationships/hyperlink" Target="http://standards.ieee.org/board/aud/LMSC.pdf" TargetMode="External"/><Relationship Id="rId9" Type="http://schemas.openxmlformats.org/officeDocument/2006/relationships/hyperlink" Target="https://mentor.ieee.org/802.11/dcn/14/11-14-0629-14-0000-802-11-operations-manual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759-00-000m-revmc-brc-may-27-telecon-minutes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3/11-13-0095-32-000m-editor-reports.pptx" TargetMode="External"/><Relationship Id="rId5" Type="http://schemas.openxmlformats.org/officeDocument/2006/relationships/hyperlink" Target="https://mentor.ieee.org/802.11/dcn/16/11-16-0825-01-000m-revmc-brc-july-8-and-15-telecon-minutes.docx" TargetMode="External"/><Relationship Id="rId4" Type="http://schemas.openxmlformats.org/officeDocument/2006/relationships/hyperlink" Target="https://mentor.ieee.org/802.11/dcn/16/11-16-0765-00-000m-revmc-brc-june-3-telecon-minutes.doc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1/email/stds-802-11/msg01475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July 2016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2016-07-18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5890967"/>
              </p:ext>
            </p:extLst>
          </p:nvPr>
        </p:nvGraphicFramePr>
        <p:xfrm>
          <a:off x="520700" y="2274888"/>
          <a:ext cx="8186738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Document" r:id="rId4" imgW="8248712" imgH="2546007" progId="Word.Document.8">
                  <p:embed/>
                </p:oleObj>
              </mc:Choice>
              <mc:Fallback>
                <p:oleObj name="Document" r:id="rId4" imgW="8248712" imgH="254600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4888"/>
                        <a:ext cx="8186738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PAR </a:t>
            </a:r>
            <a:r>
              <a:rPr lang="en-US" altLang="en-US" dirty="0" smtClean="0"/>
              <a:t>Extension</a:t>
            </a:r>
            <a:endParaRPr lang="en-US" altLang="en-US" dirty="0" smtClean="0"/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953000"/>
          </a:xfrm>
        </p:spPr>
        <p:txBody>
          <a:bodyPr/>
          <a:lstStyle/>
          <a:p>
            <a:pPr lvl="0"/>
            <a:r>
              <a:rPr lang="en-GB" dirty="0"/>
              <a:t>Approve sending the PAR </a:t>
            </a:r>
            <a:r>
              <a:rPr lang="en-GB" dirty="0" smtClean="0"/>
              <a:t>extension </a:t>
            </a:r>
            <a:r>
              <a:rPr lang="en-GB" dirty="0"/>
              <a:t>information </a:t>
            </a:r>
            <a:r>
              <a:rPr lang="en-GB" dirty="0" smtClean="0"/>
              <a:t>for P802.11REVmc </a:t>
            </a:r>
            <a:r>
              <a:rPr lang="en-GB" dirty="0"/>
              <a:t>cited below to </a:t>
            </a:r>
            <a:r>
              <a:rPr lang="en-GB" dirty="0" err="1"/>
              <a:t>NesCom</a:t>
            </a:r>
            <a:r>
              <a:rPr lang="en-GB" dirty="0"/>
              <a:t>.</a:t>
            </a:r>
            <a:endParaRPr lang="en-US" dirty="0"/>
          </a:p>
          <a:p>
            <a:pPr lvl="0"/>
            <a:r>
              <a:rPr lang="en-GB" dirty="0"/>
              <a:t> </a:t>
            </a:r>
            <a:endParaRPr lang="en-US" dirty="0"/>
          </a:p>
          <a:p>
            <a:pPr lvl="1"/>
            <a:r>
              <a:rPr lang="en-GB" b="1" dirty="0"/>
              <a:t>PAR document:  &lt;doc-ref&gt;</a:t>
            </a:r>
            <a:endParaRPr lang="en-US" dirty="0"/>
          </a:p>
          <a:p>
            <a:r>
              <a:rPr lang="en-US" dirty="0"/>
              <a:t> </a:t>
            </a:r>
          </a:p>
          <a:p>
            <a:pPr lvl="0"/>
            <a:r>
              <a:rPr lang="en-GB" dirty="0" smtClean="0"/>
              <a:t>Moved </a:t>
            </a:r>
            <a:r>
              <a:rPr lang="en-GB" dirty="0"/>
              <a:t>by </a:t>
            </a:r>
            <a:r>
              <a:rPr lang="en-GB" dirty="0" smtClean="0"/>
              <a:t>Dorothy Stanley on </a:t>
            </a:r>
            <a:r>
              <a:rPr lang="en-GB" dirty="0"/>
              <a:t>behalf of </a:t>
            </a:r>
            <a:r>
              <a:rPr lang="en-US" dirty="0" err="1" smtClean="0"/>
              <a:t>TGmc</a:t>
            </a:r>
            <a:r>
              <a:rPr lang="en-US" dirty="0" smtClean="0"/>
              <a:t> (BRC)</a:t>
            </a:r>
          </a:p>
          <a:p>
            <a:pPr lvl="0"/>
            <a:r>
              <a:rPr lang="en-US" dirty="0" smtClean="0"/>
              <a:t>Second:</a:t>
            </a:r>
          </a:p>
          <a:p>
            <a:pPr lvl="0"/>
            <a:r>
              <a:rPr lang="en-US" dirty="0" smtClean="0"/>
              <a:t>Result:</a:t>
            </a:r>
            <a:endParaRPr lang="en-US" dirty="0"/>
          </a:p>
          <a:p>
            <a:pPr lvl="0"/>
            <a:r>
              <a:rPr lang="en-GB" sz="1800" dirty="0" err="1" smtClean="0"/>
              <a:t>TGmc</a:t>
            </a:r>
            <a:r>
              <a:rPr lang="en-GB" sz="1800" dirty="0" smtClean="0"/>
              <a:t> vote</a:t>
            </a:r>
            <a:r>
              <a:rPr lang="en-GB" sz="1800" dirty="0"/>
              <a:t>: </a:t>
            </a:r>
            <a:r>
              <a:rPr lang="en-GB" sz="1800" dirty="0" smtClean="0"/>
              <a:t>Moved</a:t>
            </a:r>
            <a:r>
              <a:rPr lang="en-GB" sz="1800" dirty="0"/>
              <a:t>: &lt;name&gt;,  Seconded: &lt;name&gt;, Result: </a:t>
            </a:r>
            <a:r>
              <a:rPr lang="en-GB" sz="1800" dirty="0" smtClean="0"/>
              <a:t>y-n-a</a:t>
            </a:r>
            <a:endParaRPr lang="en-US" sz="1800" dirty="0"/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13702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Forward P802.11REVmc to </a:t>
            </a:r>
            <a:r>
              <a:rPr lang="en-US" altLang="en-US" dirty="0" err="1" smtClean="0"/>
              <a:t>RevCom</a:t>
            </a:r>
            <a:r>
              <a:rPr lang="en-US" altLang="en-US" dirty="0" smtClean="0"/>
              <a:t> (Conditional)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953000"/>
          </a:xfrm>
        </p:spPr>
        <p:txBody>
          <a:bodyPr/>
          <a:lstStyle/>
          <a:p>
            <a:pPr lvl="0"/>
            <a:r>
              <a:rPr lang="en-US" dirty="0" smtClean="0"/>
              <a:t>Approve </a:t>
            </a:r>
            <a:r>
              <a:rPr lang="en-US" dirty="0"/>
              <a:t>document &lt;doc-ref&gt; as the report to the IEEE 802 Executive Committee on the requirements for </a:t>
            </a:r>
            <a:r>
              <a:rPr lang="en-US" dirty="0" smtClean="0"/>
              <a:t>unconditional </a:t>
            </a:r>
            <a:r>
              <a:rPr lang="en-US" dirty="0"/>
              <a:t>approval to forward P802.11&lt;x&gt; to </a:t>
            </a:r>
            <a:r>
              <a:rPr lang="en-US" dirty="0" err="1"/>
              <a:t>RevCom</a:t>
            </a:r>
            <a:r>
              <a:rPr lang="en-US" dirty="0"/>
              <a:t>, and</a:t>
            </a:r>
          </a:p>
          <a:p>
            <a:pPr lvl="0"/>
            <a:r>
              <a:rPr lang="en-US" dirty="0"/>
              <a:t>Request the IEEE 802 Executive Committee to </a:t>
            </a:r>
            <a:r>
              <a:rPr lang="en-US" dirty="0" smtClean="0"/>
              <a:t>approve </a:t>
            </a:r>
            <a:r>
              <a:rPr lang="en-US" dirty="0"/>
              <a:t>forwarding </a:t>
            </a:r>
            <a:r>
              <a:rPr lang="en-US" dirty="0" smtClean="0"/>
              <a:t>P802.11REVmc to </a:t>
            </a:r>
            <a:r>
              <a:rPr lang="en-US" dirty="0" err="1"/>
              <a:t>RevCom</a:t>
            </a:r>
            <a:r>
              <a:rPr lang="en-US" dirty="0"/>
              <a:t>.</a:t>
            </a:r>
          </a:p>
          <a:p>
            <a:r>
              <a:rPr lang="en-US" dirty="0"/>
              <a:t> </a:t>
            </a:r>
          </a:p>
          <a:p>
            <a:pPr lvl="0"/>
            <a:r>
              <a:rPr lang="en-GB" dirty="0" smtClean="0"/>
              <a:t>Moved </a:t>
            </a:r>
            <a:r>
              <a:rPr lang="en-GB" dirty="0"/>
              <a:t>by </a:t>
            </a:r>
            <a:r>
              <a:rPr lang="en-GB" dirty="0" smtClean="0"/>
              <a:t>Dorothy Stanley on </a:t>
            </a:r>
            <a:r>
              <a:rPr lang="en-GB" dirty="0"/>
              <a:t>behalf of </a:t>
            </a:r>
            <a:r>
              <a:rPr lang="en-US" dirty="0" err="1" smtClean="0"/>
              <a:t>TGmc</a:t>
            </a:r>
            <a:r>
              <a:rPr lang="en-US" dirty="0" smtClean="0"/>
              <a:t> (BRC)</a:t>
            </a:r>
          </a:p>
          <a:p>
            <a:pPr lvl="0"/>
            <a:r>
              <a:rPr lang="en-US" dirty="0" smtClean="0"/>
              <a:t>Second:</a:t>
            </a:r>
          </a:p>
          <a:p>
            <a:pPr lvl="0"/>
            <a:r>
              <a:rPr lang="en-US" dirty="0" smtClean="0"/>
              <a:t>Result:</a:t>
            </a:r>
            <a:endParaRPr lang="en-US" dirty="0"/>
          </a:p>
          <a:p>
            <a:pPr lvl="0"/>
            <a:r>
              <a:rPr lang="en-GB" sz="1800" dirty="0" err="1" smtClean="0"/>
              <a:t>TGmc</a:t>
            </a:r>
            <a:r>
              <a:rPr lang="en-GB" sz="1800" dirty="0" smtClean="0"/>
              <a:t> vote</a:t>
            </a:r>
            <a:r>
              <a:rPr lang="en-GB" sz="1800" dirty="0"/>
              <a:t>: </a:t>
            </a:r>
            <a:r>
              <a:rPr lang="en-GB" sz="1800" dirty="0" smtClean="0"/>
              <a:t>Moved</a:t>
            </a:r>
            <a:r>
              <a:rPr lang="en-GB" sz="1800" dirty="0"/>
              <a:t>: &lt;name&gt;,  Seconded: &lt;name&gt;, Result: </a:t>
            </a:r>
            <a:r>
              <a:rPr lang="en-GB" sz="1800" dirty="0" smtClean="0"/>
              <a:t>y-n-a</a:t>
            </a:r>
            <a:endParaRPr lang="en-US" sz="1800" dirty="0"/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33171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July - September 2016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sz="2000" dirty="0" smtClean="0"/>
              <a:t>Objectives: Third/Fourth  recirculation and comment resolution</a:t>
            </a:r>
          </a:p>
          <a:p>
            <a:r>
              <a:rPr lang="en-US" altLang="en-US" sz="2000" dirty="0" smtClean="0"/>
              <a:t>Conference </a:t>
            </a:r>
            <a:r>
              <a:rPr lang="en-US" altLang="en-US" sz="2000" dirty="0"/>
              <a:t>c</a:t>
            </a:r>
            <a:r>
              <a:rPr lang="en-US" altLang="en-US" sz="2000" dirty="0" smtClean="0"/>
              <a:t>alls 10am Eastern  2 hours </a:t>
            </a:r>
          </a:p>
          <a:p>
            <a:pPr lvl="1"/>
            <a:r>
              <a:rPr lang="en-US" altLang="en-US" sz="1800" dirty="0" smtClean="0"/>
              <a:t>With 10 day notice</a:t>
            </a:r>
          </a:p>
          <a:p>
            <a:r>
              <a:rPr lang="en-US" altLang="en-US" sz="2000" dirty="0" smtClean="0"/>
              <a:t>Ballot Resolution Committee meeting – </a:t>
            </a:r>
          </a:p>
          <a:p>
            <a:pPr lvl="1"/>
            <a:r>
              <a:rPr lang="en-US" altLang="en-US" sz="1800" dirty="0" smtClean="0"/>
              <a:t>If needed</a:t>
            </a:r>
          </a:p>
          <a:p>
            <a:r>
              <a:rPr lang="en-US" altLang="en-US" sz="2000" dirty="0" smtClean="0"/>
              <a:t>Schedule review</a:t>
            </a:r>
          </a:p>
          <a:p>
            <a:r>
              <a:rPr lang="en-US" altLang="en-US" sz="2000" dirty="0" smtClean="0"/>
              <a:t>Availability of 11mc in the IEEE store</a:t>
            </a:r>
          </a:p>
          <a:p>
            <a:pPr lvl="1"/>
            <a:r>
              <a:rPr lang="en-US" altLang="en-US" sz="1800" dirty="0" smtClean="0"/>
              <a:t>D6.0 </a:t>
            </a:r>
            <a:r>
              <a:rPr lang="en-US" altLang="en-US" sz="1800" dirty="0" smtClean="0"/>
              <a:t>is available </a:t>
            </a:r>
            <a:r>
              <a:rPr lang="en-US" altLang="en-US" sz="1800" dirty="0" smtClean="0"/>
              <a:t>, </a:t>
            </a:r>
            <a:r>
              <a:rPr lang="en-US" altLang="en-US" sz="1800" dirty="0"/>
              <a:t>see </a:t>
            </a:r>
            <a:r>
              <a:rPr lang="en-US" altLang="en-US" sz="1800" dirty="0">
                <a:hlinkClick r:id="rId3"/>
              </a:rPr>
              <a:t>http://</a:t>
            </a:r>
            <a:r>
              <a:rPr lang="en-US" altLang="en-US" sz="1800" dirty="0" smtClean="0">
                <a:hlinkClick r:id="rId3"/>
              </a:rPr>
              <a:t>www.techstreet.com/ieee/products/1867583</a:t>
            </a:r>
            <a:r>
              <a:rPr lang="en-US" altLang="en-US" sz="1800" dirty="0" smtClean="0"/>
              <a:t> </a:t>
            </a:r>
          </a:p>
          <a:p>
            <a:r>
              <a:rPr lang="en-US" altLang="en-US" sz="2000" dirty="0" smtClean="0"/>
              <a:t>Forward to ISO JTC1/SC6 WG1</a:t>
            </a:r>
          </a:p>
          <a:p>
            <a:pPr lvl="1"/>
            <a:r>
              <a:rPr lang="en-US" altLang="en-US" sz="1800" dirty="0" smtClean="0"/>
              <a:t>D5.0 forwarded; D6.0 will be forwarded upon SB approval</a:t>
            </a:r>
          </a:p>
        </p:txBody>
      </p:sp>
    </p:spTree>
    <p:extLst>
      <p:ext uri="{BB962C8B-B14F-4D97-AF65-F5344CB8AC3E}">
        <p14:creationId xmlns:p14="http://schemas.microsoft.com/office/powerpoint/2010/main" val="313388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mentor.ieee.org/802.11/dcn/13/11-13-0233-56-000m-revmc-wg-ballot-comments.xls</a:t>
            </a:r>
            <a:r>
              <a:rPr lang="en-US" altLang="en-US" sz="2000" dirty="0" smtClean="0"/>
              <a:t> </a:t>
            </a:r>
          </a:p>
          <a:p>
            <a:r>
              <a:rPr lang="en-US" altLang="en-US" sz="2000" dirty="0">
                <a:hlinkClick r:id="rId5"/>
              </a:rPr>
              <a:t>https://</a:t>
            </a:r>
            <a:r>
              <a:rPr lang="en-US" altLang="en-US" sz="2000" dirty="0" smtClean="0">
                <a:hlinkClick r:id="rId5"/>
              </a:rPr>
              <a:t>mentor.ieee.org/802.11/dcn/15/11-15-0532-53-000m-revmc-sponsor-ballot-comments.xls</a:t>
            </a:r>
            <a:r>
              <a:rPr lang="en-US" altLang="en-US" sz="2000" dirty="0" smtClean="0"/>
              <a:t> </a:t>
            </a:r>
            <a:endParaRPr lang="en-US" alt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July 2016 session.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is operating as the Ballot Resolution Committee for P802.11REVmc.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05666" y="1371600"/>
            <a:ext cx="401002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Monday </a:t>
            </a:r>
            <a:r>
              <a:rPr lang="en-US" altLang="en-US" sz="1800" dirty="0"/>
              <a:t>PM1 </a:t>
            </a:r>
          </a:p>
          <a:p>
            <a:pPr lvl="1"/>
            <a:r>
              <a:rPr lang="en-US" altLang="en-US" sz="1400" dirty="0" smtClean="0"/>
              <a:t>Chair’s </a:t>
            </a:r>
            <a:r>
              <a:rPr lang="en-US" altLang="en-US" sz="1400" dirty="0"/>
              <a:t>Welcome, </a:t>
            </a:r>
            <a:r>
              <a:rPr lang="en-US" altLang="en-US" sz="1400" dirty="0" smtClean="0"/>
              <a:t>Patent reminder, Status</a:t>
            </a:r>
            <a:r>
              <a:rPr lang="en-US" altLang="en-US" sz="1400" dirty="0"/>
              <a:t>, Review of Objectives, Approve </a:t>
            </a:r>
            <a:r>
              <a:rPr lang="en-US" altLang="en-US" sz="1400" dirty="0" smtClean="0"/>
              <a:t>agenda </a:t>
            </a:r>
          </a:p>
          <a:p>
            <a:pPr lvl="1"/>
            <a:r>
              <a:rPr lang="en-US" altLang="en-US" sz="1400" dirty="0" smtClean="0"/>
              <a:t>Editor’s Report</a:t>
            </a:r>
          </a:p>
          <a:p>
            <a:pPr lvl="1"/>
            <a:r>
              <a:rPr lang="en-GB" sz="1400" dirty="0" smtClean="0"/>
              <a:t>Comment resolution</a:t>
            </a:r>
          </a:p>
          <a:p>
            <a:pPr lvl="1"/>
            <a:r>
              <a:rPr lang="en-GB" sz="1400" dirty="0" smtClean="0"/>
              <a:t>PAR </a:t>
            </a:r>
            <a:r>
              <a:rPr lang="en-GB" sz="1400" dirty="0" smtClean="0"/>
              <a:t>extension 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277091" y="3238500"/>
            <a:ext cx="464379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A</a:t>
            </a:r>
            <a:r>
              <a:rPr lang="en-US" altLang="en-US" sz="1800" dirty="0" smtClean="0"/>
              <a:t>M1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GB" altLang="en-US" sz="1400" dirty="0" smtClean="0"/>
              <a:t>Comment </a:t>
            </a:r>
            <a:r>
              <a:rPr lang="en-GB" altLang="en-US" sz="1400" dirty="0" smtClean="0"/>
              <a:t>resolution</a:t>
            </a:r>
            <a:endParaRPr lang="en-GB" altLang="en-US" sz="1400" dirty="0" smtClean="0"/>
          </a:p>
        </p:txBody>
      </p:sp>
      <p:sp>
        <p:nvSpPr>
          <p:cNvPr id="16" name="Rectangle 35"/>
          <p:cNvSpPr>
            <a:spLocks noChangeArrowheads="1"/>
          </p:cNvSpPr>
          <p:nvPr/>
        </p:nvSpPr>
        <p:spPr bwMode="auto">
          <a:xfrm>
            <a:off x="4648200" y="2667000"/>
            <a:ext cx="4343400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</a:t>
            </a:r>
            <a:r>
              <a:rPr lang="en-US" altLang="en-US" sz="1800" dirty="0"/>
              <a:t>PM2 </a:t>
            </a:r>
          </a:p>
          <a:p>
            <a:pPr lvl="1"/>
            <a:r>
              <a:rPr lang="en-US" altLang="en-US" sz="1400" dirty="0" smtClean="0"/>
              <a:t>Comment </a:t>
            </a:r>
            <a:r>
              <a:rPr lang="en-US" altLang="en-US" sz="1400" dirty="0" smtClean="0"/>
              <a:t>resolution</a:t>
            </a:r>
          </a:p>
          <a:p>
            <a:pPr lvl="1"/>
            <a:endParaRPr lang="en-GB" sz="1200" dirty="0"/>
          </a:p>
          <a:p>
            <a:pPr lvl="1"/>
            <a:endParaRPr lang="en-US" altLang="en-US" sz="1200" dirty="0" smtClean="0"/>
          </a:p>
          <a:p>
            <a:pPr lvl="1"/>
            <a:endParaRPr lang="en-US" altLang="en-US" sz="1400" dirty="0" smtClean="0"/>
          </a:p>
          <a:p>
            <a:pPr marL="457200" lvl="1" indent="0">
              <a:buNone/>
            </a:pPr>
            <a:endParaRPr lang="en-GB" altLang="en-US" sz="1200" dirty="0"/>
          </a:p>
          <a:p>
            <a:pPr lvl="1"/>
            <a:endParaRPr lang="en-US" altLang="en-US" sz="1200" dirty="0" smtClean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 smtClean="0"/>
          </a:p>
        </p:txBody>
      </p:sp>
      <p:sp>
        <p:nvSpPr>
          <p:cNvPr id="13" name="Rectangle 35"/>
          <p:cNvSpPr>
            <a:spLocks noChangeArrowheads="1"/>
          </p:cNvSpPr>
          <p:nvPr/>
        </p:nvSpPr>
        <p:spPr bwMode="auto">
          <a:xfrm>
            <a:off x="4714875" y="3886200"/>
            <a:ext cx="372745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</a:t>
            </a:r>
          </a:p>
          <a:p>
            <a:pPr lvl="1"/>
            <a:r>
              <a:rPr lang="en-US" altLang="en-US" sz="1400" dirty="0"/>
              <a:t>Comment </a:t>
            </a:r>
            <a:r>
              <a:rPr lang="en-US" altLang="en-US" sz="1400" dirty="0" smtClean="0"/>
              <a:t>resolution</a:t>
            </a:r>
          </a:p>
          <a:p>
            <a:pPr lvl="1"/>
            <a:r>
              <a:rPr lang="en-US" altLang="en-US" sz="1400" dirty="0" smtClean="0"/>
              <a:t>Motions</a:t>
            </a:r>
            <a:endParaRPr lang="en-US" altLang="en-US" sz="1400" dirty="0"/>
          </a:p>
          <a:p>
            <a:pPr lvl="1"/>
            <a:r>
              <a:rPr lang="en-US" sz="1400" dirty="0"/>
              <a:t>Report to </a:t>
            </a:r>
            <a:r>
              <a:rPr lang="en-US" sz="1400" dirty="0" smtClean="0"/>
              <a:t>EC</a:t>
            </a:r>
            <a:endParaRPr lang="en-GB" sz="1400" dirty="0"/>
          </a:p>
          <a:p>
            <a:pPr lvl="1">
              <a:lnSpc>
                <a:spcPct val="80000"/>
              </a:lnSpc>
            </a:pPr>
            <a:r>
              <a:rPr lang="en-US" altLang="en-US" sz="1400" dirty="0" smtClean="0"/>
              <a:t>Plans for July - September</a:t>
            </a:r>
            <a:endParaRPr lang="en-US" altLang="en-US" sz="1400" dirty="0"/>
          </a:p>
          <a:p>
            <a:pPr lvl="1">
              <a:lnSpc>
                <a:spcPct val="80000"/>
              </a:lnSpc>
            </a:pPr>
            <a:r>
              <a:rPr lang="en-US" altLang="en-US" sz="1400" dirty="0"/>
              <a:t>Schedule,  AOB, Adjourn</a:t>
            </a:r>
          </a:p>
          <a:p>
            <a:pPr lvl="1">
              <a:lnSpc>
                <a:spcPct val="80000"/>
              </a:lnSpc>
            </a:pPr>
            <a:endParaRPr lang="en-US" altLang="en-US" sz="1200" dirty="0"/>
          </a:p>
          <a:p>
            <a:pPr lvl="1">
              <a:lnSpc>
                <a:spcPct val="80000"/>
              </a:lnSpc>
            </a:pPr>
            <a:endParaRPr lang="en-GB" sz="1200" dirty="0"/>
          </a:p>
          <a:p>
            <a:pPr lvl="1">
              <a:lnSpc>
                <a:spcPct val="80000"/>
              </a:lnSpc>
            </a:pPr>
            <a:endParaRPr lang="en-US" altLang="en-US" sz="1200" dirty="0"/>
          </a:p>
        </p:txBody>
      </p:sp>
      <p:sp>
        <p:nvSpPr>
          <p:cNvPr id="11" name="Rectangle 35"/>
          <p:cNvSpPr>
            <a:spLocks noChangeArrowheads="1"/>
          </p:cNvSpPr>
          <p:nvPr/>
        </p:nvSpPr>
        <p:spPr bwMode="auto">
          <a:xfrm>
            <a:off x="305666" y="4229100"/>
            <a:ext cx="464379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GB" altLang="en-US" sz="1400" dirty="0" smtClean="0"/>
              <a:t>Comment </a:t>
            </a:r>
            <a:r>
              <a:rPr lang="en-GB" altLang="en-US" sz="1400" dirty="0" smtClean="0"/>
              <a:t>resolution</a:t>
            </a:r>
            <a:endParaRPr lang="en-GB" altLang="en-US" sz="1400" dirty="0" smtClean="0"/>
          </a:p>
        </p:txBody>
      </p:sp>
      <p:sp>
        <p:nvSpPr>
          <p:cNvPr id="12" name="Rectangle 35"/>
          <p:cNvSpPr>
            <a:spLocks noChangeArrowheads="1"/>
          </p:cNvSpPr>
          <p:nvPr/>
        </p:nvSpPr>
        <p:spPr bwMode="auto">
          <a:xfrm>
            <a:off x="4648200" y="1371600"/>
            <a:ext cx="464379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GB" altLang="en-US" sz="1400" dirty="0" smtClean="0"/>
              <a:t>Comment </a:t>
            </a:r>
            <a:r>
              <a:rPr lang="en-GB" altLang="en-US" sz="1400" dirty="0" smtClean="0"/>
              <a:t>resolution</a:t>
            </a:r>
          </a:p>
          <a:p>
            <a:pPr lvl="1">
              <a:lnSpc>
                <a:spcPct val="80000"/>
              </a:lnSpc>
            </a:pPr>
            <a:r>
              <a:rPr lang="en-GB" altLang="en-US" sz="1400" dirty="0" smtClean="0"/>
              <a:t>Motions</a:t>
            </a:r>
            <a:endParaRPr lang="en-GB" alt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2016</a:t>
            </a:r>
            <a:endParaRPr lang="en-US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Current IEEE 802, 802.11 rules documents 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8229600" cy="5181600"/>
          </a:xfrm>
          <a:noFill/>
        </p:spPr>
        <p:txBody>
          <a:bodyPr/>
          <a:lstStyle/>
          <a:p>
            <a:r>
              <a:rPr lang="en-US" sz="1800" dirty="0" smtClean="0"/>
              <a:t>Patent policy slides</a:t>
            </a:r>
          </a:p>
          <a:p>
            <a:pPr lvl="1"/>
            <a:r>
              <a:rPr lang="en-US" sz="1400" dirty="0">
                <a:hlinkClick r:id="rId3"/>
              </a:rPr>
              <a:t>https://</a:t>
            </a:r>
            <a:r>
              <a:rPr lang="en-US" sz="1400" dirty="0" smtClean="0">
                <a:hlinkClick r:id="rId3"/>
              </a:rPr>
              <a:t>development.standards.ieee.org/myproject/Public/mytools/mob/slideset.ppt</a:t>
            </a:r>
            <a:r>
              <a:rPr lang="en-US" sz="1400" dirty="0" smtClean="0"/>
              <a:t> </a:t>
            </a:r>
            <a:endParaRPr lang="en-US" sz="1400" dirty="0"/>
          </a:p>
          <a:p>
            <a:r>
              <a:rPr lang="en-US" sz="1800" dirty="0" smtClean="0"/>
              <a:t>IEEE </a:t>
            </a:r>
            <a:r>
              <a:rPr lang="en-US" sz="1800" dirty="0"/>
              <a:t>802 Policies &amp; Procedures </a:t>
            </a:r>
          </a:p>
          <a:p>
            <a:pPr lvl="1"/>
            <a:r>
              <a:rPr lang="en-US" sz="1400" dirty="0"/>
              <a:t>(link to </a:t>
            </a:r>
            <a:r>
              <a:rPr lang="en-US" sz="1400" dirty="0" err="1"/>
              <a:t>AudCom</a:t>
            </a:r>
            <a:r>
              <a:rPr lang="en-US" sz="1400" dirty="0"/>
              <a:t>, approved by IEEE-SA Standards Board June 2014) </a:t>
            </a:r>
          </a:p>
          <a:p>
            <a:pPr lvl="1"/>
            <a:r>
              <a:rPr lang="en-US" sz="1400" dirty="0">
                <a:hlinkClick r:id="rId4"/>
              </a:rPr>
              <a:t>http://standards.ieee.org/board/aud/LMSC.pdf</a:t>
            </a:r>
            <a:endParaRPr lang="en-US" sz="1400" dirty="0"/>
          </a:p>
          <a:p>
            <a:r>
              <a:rPr lang="en-US" sz="1800" dirty="0"/>
              <a:t>IEEE 802 Operations Manual </a:t>
            </a:r>
            <a:r>
              <a:rPr lang="en-US" sz="1800" dirty="0" smtClean="0"/>
              <a:t>(13 Nov 2015)</a:t>
            </a:r>
            <a:endParaRPr lang="en-US" sz="1800" dirty="0"/>
          </a:p>
          <a:p>
            <a:pPr lvl="1">
              <a:lnSpc>
                <a:spcPct val="80000"/>
              </a:lnSpc>
              <a:defRPr/>
            </a:pPr>
            <a:r>
              <a:rPr lang="en-US" altLang="en-US" sz="1400" dirty="0" smtClean="0">
                <a:hlinkClick r:id="rId5"/>
              </a:rPr>
              <a:t>http://www.ieee802.org/PNP/approved/IEEE_802_OM_v18.pdf</a:t>
            </a:r>
            <a:endParaRPr lang="en-US" alt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800" dirty="0" smtClean="0"/>
              <a:t>IEEE 802 Working Group Policies &amp;Procedures (13 Nov 2015)</a:t>
            </a:r>
            <a:r>
              <a:rPr lang="en-US" altLang="en-US" sz="1400" dirty="0" smtClean="0"/>
              <a:t> </a:t>
            </a:r>
          </a:p>
          <a:p>
            <a:pPr lvl="1"/>
            <a:r>
              <a:rPr lang="en-US" altLang="en-US" sz="1400" dirty="0">
                <a:hlinkClick r:id="rId6"/>
              </a:rPr>
              <a:t>http://</a:t>
            </a:r>
            <a:r>
              <a:rPr lang="en-US" altLang="en-US" sz="1400" dirty="0" smtClean="0">
                <a:hlinkClick r:id="rId6"/>
              </a:rPr>
              <a:t>www.ieee802.org/PNP/approved/IEEE_802_WG_PandP_v18.1.pdf</a:t>
            </a:r>
            <a:r>
              <a:rPr lang="en-US" altLang="en-US" sz="1400" dirty="0" smtClean="0"/>
              <a:t> (editor update)</a:t>
            </a:r>
          </a:p>
          <a:p>
            <a:r>
              <a:rPr lang="en-US" sz="1800" dirty="0" smtClean="0"/>
              <a:t>IEEE </a:t>
            </a:r>
            <a:r>
              <a:rPr lang="en-US" sz="1800" dirty="0"/>
              <a:t>802 LMSC Chair's Guidelines </a:t>
            </a:r>
            <a:r>
              <a:rPr lang="en-US" sz="1800" dirty="0" smtClean="0"/>
              <a:t>(18 Mar 2016)</a:t>
            </a:r>
            <a:endParaRPr lang="en-US" sz="1800" dirty="0">
              <a:hlinkClick r:id="rId7"/>
            </a:endParaRPr>
          </a:p>
          <a:p>
            <a:pPr lvl="1"/>
            <a:r>
              <a:rPr lang="en-US" sz="1400" dirty="0" smtClean="0">
                <a:hlinkClick r:id="rId8"/>
              </a:rPr>
              <a:t>http</a:t>
            </a:r>
            <a:r>
              <a:rPr lang="en-US" sz="1400" dirty="0">
                <a:hlinkClick r:id="rId8"/>
              </a:rPr>
              <a:t>://</a:t>
            </a:r>
            <a:r>
              <a:rPr lang="en-US" sz="1400" dirty="0" smtClean="0">
                <a:hlinkClick r:id="rId8"/>
              </a:rPr>
              <a:t>www.ieee802.org/PNP/approved/IEEE_802_Chairs_guidelines_v23.pdf</a:t>
            </a:r>
            <a:r>
              <a:rPr lang="en-US" sz="1400" dirty="0" smtClean="0"/>
              <a:t> </a:t>
            </a:r>
          </a:p>
          <a:p>
            <a:r>
              <a:rPr lang="en-US" sz="1800" dirty="0" smtClean="0"/>
              <a:t>IEEE </a:t>
            </a:r>
            <a:r>
              <a:rPr lang="en-US" sz="1800" dirty="0"/>
              <a:t>802.11 WG OM: </a:t>
            </a:r>
            <a:r>
              <a:rPr lang="en-US" sz="1800" dirty="0" smtClean="0"/>
              <a:t>(13 Nov 2015)</a:t>
            </a:r>
            <a:endParaRPr lang="en-US" sz="1800" dirty="0"/>
          </a:p>
          <a:p>
            <a:pPr lvl="1"/>
            <a:r>
              <a:rPr lang="en-US" altLang="en-US" sz="1400" dirty="0">
                <a:hlinkClick r:id="rId9"/>
              </a:rPr>
              <a:t>https://</a:t>
            </a:r>
            <a:r>
              <a:rPr lang="en-US" altLang="en-US" sz="1400" dirty="0" smtClean="0">
                <a:hlinkClick r:id="rId9"/>
              </a:rPr>
              <a:t>mentor.ieee.org/802.11/dcn/14/11-14-0629-14-0000-802-11-operations-manual.docx</a:t>
            </a:r>
            <a:r>
              <a:rPr lang="en-US" altLang="en-US" sz="1400" dirty="0" smtClean="0"/>
              <a:t>   </a:t>
            </a:r>
          </a:p>
          <a:p>
            <a:r>
              <a:rPr lang="en-US" sz="1800" dirty="0" smtClean="0"/>
              <a:t>Policies </a:t>
            </a:r>
            <a:r>
              <a:rPr lang="en-US" sz="1800" dirty="0"/>
              <a:t>and Procedures hierarchy</a:t>
            </a:r>
          </a:p>
          <a:p>
            <a:pPr lvl="1"/>
            <a:r>
              <a:rPr lang="en-US" sz="1400" dirty="0">
                <a:hlinkClick r:id="rId10"/>
              </a:rPr>
              <a:t>http://</a:t>
            </a:r>
            <a:r>
              <a:rPr lang="en-US" sz="1400" dirty="0" smtClean="0">
                <a:hlinkClick r:id="rId10"/>
              </a:rPr>
              <a:t>www.ieee802.org/11/Rules/rules.shtml</a:t>
            </a:r>
            <a:endParaRPr lang="en-US" sz="1400" dirty="0"/>
          </a:p>
          <a:p>
            <a:pPr marL="342900" lvl="1" indent="-342900">
              <a:buFontTx/>
              <a:buChar char="•"/>
            </a:pPr>
            <a:r>
              <a:rPr lang="en-US" altLang="en-US" sz="1800" b="1" dirty="0"/>
              <a:t>IEEE 802 Procedural document website: </a:t>
            </a:r>
            <a:r>
              <a:rPr lang="en-US" altLang="en-US" sz="1600" dirty="0">
                <a:hlinkClick r:id="rId11"/>
              </a:rPr>
              <a:t>http://www.ieee802.org/devdocs.shtml</a:t>
            </a:r>
            <a:r>
              <a:rPr lang="en-US" altLang="en-US" sz="1600" dirty="0"/>
              <a:t> </a:t>
            </a:r>
          </a:p>
          <a:p>
            <a:endParaRPr lang="en-US" dirty="0" smtClean="0"/>
          </a:p>
          <a:p>
            <a:pPr lvl="1"/>
            <a:endParaRPr lang="en-US" sz="1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149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Tuesday PM1 </a:t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Operate as the Ballot Resolution Group for P802.11-REVmc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Minutes</a:t>
            </a:r>
          </a:p>
          <a:p>
            <a:pPr lvl="1">
              <a:lnSpc>
                <a:spcPct val="90000"/>
              </a:lnSpc>
            </a:pPr>
            <a:r>
              <a:rPr lang="en-US" altLang="en-US" sz="1400" dirty="0">
                <a:hlinkClick r:id="rId3"/>
              </a:rPr>
              <a:t>https://</a:t>
            </a:r>
            <a:r>
              <a:rPr lang="en-US" altLang="en-US" sz="1400" dirty="0" smtClean="0">
                <a:hlinkClick r:id="rId3"/>
              </a:rPr>
              <a:t>mentor.ieee.org/802.11/dcn/16/11-16-0717-00-000m-minutes-for-revmc-brc-face-to-face-meeting-may-17-19-waikoloa.docx</a:t>
            </a:r>
          </a:p>
          <a:p>
            <a:pPr lvl="1">
              <a:lnSpc>
                <a:spcPct val="90000"/>
              </a:lnSpc>
            </a:pPr>
            <a:r>
              <a:rPr lang="en-US" altLang="en-US" sz="1400" dirty="0" smtClean="0">
                <a:hlinkClick r:id="rId3"/>
              </a:rPr>
              <a:t>https</a:t>
            </a:r>
            <a:r>
              <a:rPr lang="en-US" altLang="en-US" sz="1400" dirty="0">
                <a:hlinkClick r:id="rId3"/>
              </a:rPr>
              <a:t>://</a:t>
            </a:r>
            <a:r>
              <a:rPr lang="en-US" altLang="en-US" sz="1400" dirty="0" smtClean="0">
                <a:hlinkClick r:id="rId3"/>
              </a:rPr>
              <a:t>mentor.ieee.org/802.11/dcn/16/11-16-0759-00-000m-revmc-brc-may-27-telecon-minutes.docx</a:t>
            </a:r>
            <a:r>
              <a:rPr lang="en-US" altLang="en-US" sz="14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sz="1400" dirty="0">
                <a:hlinkClick r:id="rId4"/>
              </a:rPr>
              <a:t>https://</a:t>
            </a:r>
            <a:r>
              <a:rPr lang="en-US" altLang="en-US" sz="1400" dirty="0" smtClean="0">
                <a:hlinkClick r:id="rId4"/>
              </a:rPr>
              <a:t>mentor.ieee.org/802.11/dcn/16/11-16-0765-00-000m-revmc-brc-june-3-telecon-minutes.docx</a:t>
            </a:r>
            <a:r>
              <a:rPr lang="en-US" altLang="en-US" sz="1400" dirty="0" smtClean="0"/>
              <a:t> </a:t>
            </a:r>
            <a:endParaRPr lang="en-US" altLang="en-US" sz="1400" dirty="0" smtClean="0"/>
          </a:p>
          <a:p>
            <a:pPr lvl="1">
              <a:lnSpc>
                <a:spcPct val="90000"/>
              </a:lnSpc>
            </a:pPr>
            <a:r>
              <a:rPr lang="en-US" altLang="en-US" sz="1400" dirty="0">
                <a:hlinkClick r:id="rId5"/>
              </a:rPr>
              <a:t>https://</a:t>
            </a:r>
            <a:r>
              <a:rPr lang="en-US" altLang="en-US" sz="1400" dirty="0" smtClean="0">
                <a:hlinkClick r:id="rId5"/>
              </a:rPr>
              <a:t>mentor.ieee.org/802.11/dcn/16/11-16-0825-01-000m-revmc-brc-july-8-and-15-telecon-minutes.docx</a:t>
            </a:r>
            <a:r>
              <a:rPr lang="en-US" altLang="en-US" sz="1400" dirty="0" smtClean="0"/>
              <a:t> </a:t>
            </a:r>
            <a:endParaRPr lang="en-US" altLang="en-US" sz="1400" dirty="0"/>
          </a:p>
          <a:p>
            <a:pPr lvl="1">
              <a:lnSpc>
                <a:spcPct val="90000"/>
              </a:lnSpc>
            </a:pPr>
            <a:endParaRPr lang="en-US" altLang="en-US" sz="1400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 smtClean="0"/>
              <a:t>Editor </a:t>
            </a:r>
            <a:r>
              <a:rPr lang="en-US" altLang="en-US" sz="1800" dirty="0"/>
              <a:t>report: </a:t>
            </a:r>
            <a:r>
              <a:rPr lang="en-US" altLang="en-US" sz="1800" dirty="0">
                <a:hlinkClick r:id="rId6"/>
              </a:rPr>
              <a:t>https://</a:t>
            </a:r>
            <a:r>
              <a:rPr lang="en-US" altLang="en-US" sz="1800" dirty="0" smtClean="0">
                <a:hlinkClick r:id="rId6"/>
              </a:rPr>
              <a:t>mentor.ieee.org/802.11/dcn/13/11-13-0095-32-000m-editor-reports.pptx</a:t>
            </a:r>
            <a:r>
              <a:rPr lang="en-US" altLang="en-US" sz="1800" dirty="0" smtClean="0"/>
              <a:t> </a:t>
            </a:r>
            <a:endParaRPr lang="en-US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dirty="0" smtClean="0"/>
              <a:t>Tuesday PM1 (continued)</a:t>
            </a:r>
            <a:br>
              <a:rPr lang="en-US" altLang="en-US" dirty="0" smtClean="0"/>
            </a:br>
            <a:endParaRPr lang="en-US" altLang="en-US" sz="1800" dirty="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83058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WG </a:t>
            </a:r>
            <a:r>
              <a:rPr lang="en-US" dirty="0"/>
              <a:t>chair has delegated </a:t>
            </a:r>
            <a:r>
              <a:rPr lang="en-US" dirty="0" smtClean="0"/>
              <a:t>BRC </a:t>
            </a:r>
            <a:r>
              <a:rPr lang="en-US" altLang="en-US" dirty="0"/>
              <a:t>Ballot Resolution </a:t>
            </a:r>
            <a:r>
              <a:rPr lang="en-US" altLang="en-US" dirty="0" smtClean="0"/>
              <a:t>Committee </a:t>
            </a:r>
            <a:r>
              <a:rPr lang="en-US" dirty="0" smtClean="0"/>
              <a:t>responsibility </a:t>
            </a:r>
            <a:r>
              <a:rPr lang="en-US" dirty="0"/>
              <a:t>to </a:t>
            </a:r>
            <a:r>
              <a:rPr lang="en-US" dirty="0" err="1" smtClean="0"/>
              <a:t>TGmc</a:t>
            </a:r>
            <a:r>
              <a:rPr lang="en-US" dirty="0"/>
              <a:t>: 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www.ieee802.org/11/email/stds-802-11/msg01475.html</a:t>
            </a:r>
            <a:r>
              <a:rPr lang="en-US" dirty="0" smtClean="0"/>
              <a:t> </a:t>
            </a:r>
          </a:p>
          <a:p>
            <a:pPr lvl="1"/>
            <a:r>
              <a:rPr lang="en-US" i="1" dirty="0" smtClean="0"/>
              <a:t>“</a:t>
            </a:r>
            <a:r>
              <a:rPr lang="en-US" sz="2000" b="0" i="1" dirty="0" smtClean="0"/>
              <a:t>The </a:t>
            </a:r>
            <a:r>
              <a:rPr lang="en-US" sz="2000" b="0" i="1" dirty="0"/>
              <a:t>resolution of comments is delegated to </a:t>
            </a:r>
            <a:r>
              <a:rPr lang="en-US" sz="2000" b="0" i="1" dirty="0" err="1"/>
              <a:t>TGmc</a:t>
            </a:r>
            <a:r>
              <a:rPr lang="en-US" sz="2000" b="0" i="1" dirty="0"/>
              <a:t>, acting as a sponsor Ballot Resolution Committee (BRC):</a:t>
            </a:r>
          </a:p>
          <a:p>
            <a:pPr lvl="1"/>
            <a:r>
              <a:rPr lang="en-US" sz="1800" b="0" i="1" dirty="0" smtClean="0"/>
              <a:t>For </a:t>
            </a:r>
            <a:r>
              <a:rPr lang="en-US" sz="1800" b="0" i="1" dirty="0"/>
              <a:t>convenience, we will continue to use the term “</a:t>
            </a:r>
            <a:r>
              <a:rPr lang="en-US" sz="1800" b="0" i="1" dirty="0" err="1"/>
              <a:t>TGmc</a:t>
            </a:r>
            <a:r>
              <a:rPr lang="en-US" sz="1800" b="0" i="1" dirty="0"/>
              <a:t>” to represent this </a:t>
            </a:r>
            <a:r>
              <a:rPr lang="en-US" sz="1800" b="0" i="1" dirty="0" smtClean="0"/>
              <a:t>BRC</a:t>
            </a:r>
          </a:p>
          <a:p>
            <a:pPr lvl="1"/>
            <a:r>
              <a:rPr lang="en-US" sz="1800" b="0" i="1" dirty="0" smtClean="0"/>
              <a:t>Any </a:t>
            </a:r>
            <a:r>
              <a:rPr lang="en-US" sz="1800" b="0" i="1" dirty="0"/>
              <a:t>voting member of 802.11 can vote at </a:t>
            </a:r>
            <a:r>
              <a:rPr lang="en-US" sz="1800" b="0" i="1" dirty="0" err="1"/>
              <a:t>TGmc</a:t>
            </a:r>
            <a:r>
              <a:rPr lang="en-US" sz="1800" b="0" i="1" dirty="0"/>
              <a:t> </a:t>
            </a:r>
            <a:r>
              <a:rPr lang="en-US" sz="1800" b="0" i="1" dirty="0" smtClean="0"/>
              <a:t>meetings</a:t>
            </a:r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can consider motions (e.g. comment resolution,  other changes to the draft, to recirculate) in any of its meetings – including </a:t>
            </a:r>
            <a:r>
              <a:rPr lang="en-US" sz="1800" b="0" i="1" dirty="0" err="1" smtClean="0"/>
              <a:t>telecons</a:t>
            </a:r>
            <a:endParaRPr lang="en-US" sz="1800" i="1" dirty="0" smtClean="0"/>
          </a:p>
          <a:p>
            <a:pPr lvl="1"/>
            <a:r>
              <a:rPr lang="en-US" sz="1800" b="0" i="1" dirty="0" err="1" smtClean="0"/>
              <a:t>TGmc</a:t>
            </a:r>
            <a:r>
              <a:rPr lang="en-US" sz="1800" b="0" i="1" dirty="0" smtClean="0"/>
              <a:t> </a:t>
            </a:r>
            <a:r>
              <a:rPr lang="en-US" sz="1800" b="0" i="1" dirty="0"/>
              <a:t>will meet during 802.11 F2F meetings</a:t>
            </a:r>
          </a:p>
          <a:p>
            <a:pPr lvl="1"/>
            <a:endParaRPr lang="en-US" sz="1800" b="0" i="1" dirty="0"/>
          </a:p>
          <a:p>
            <a:pPr lvl="1"/>
            <a:r>
              <a:rPr lang="en-US" sz="1800" b="0" i="1" dirty="0"/>
              <a:t>Ultimately the WG is required to approve any request to the executive committee to move </a:t>
            </a:r>
            <a:r>
              <a:rPr lang="en-US" sz="1800" b="0" i="1" dirty="0" smtClean="0"/>
              <a:t>the project </a:t>
            </a:r>
            <a:r>
              <a:rPr lang="en-US" sz="1800" b="0" i="1" dirty="0"/>
              <a:t>to the standards board for approval</a:t>
            </a:r>
            <a:r>
              <a:rPr lang="en-US" sz="1800" b="0" i="1" dirty="0" smtClean="0"/>
              <a:t>.”</a:t>
            </a:r>
            <a:endParaRPr lang="en-US" sz="1800" b="0" i="1" dirty="0"/>
          </a:p>
          <a:p>
            <a:pPr lvl="1">
              <a:lnSpc>
                <a:spcPct val="90000"/>
              </a:lnSpc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715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7772400" cy="52101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D4.0 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D5.0 </a:t>
            </a:r>
            <a:r>
              <a:rPr lang="en-US" altLang="en-US" sz="2000" dirty="0" smtClean="0">
                <a:solidFill>
                  <a:srgbClr val="006600"/>
                </a:solidFill>
              </a:rPr>
              <a:t>Initial </a:t>
            </a:r>
            <a:r>
              <a:rPr lang="en-US" altLang="en-US" sz="2000" dirty="0">
                <a:solidFill>
                  <a:srgbClr val="006600"/>
                </a:solidFill>
              </a:rPr>
              <a:t>SB </a:t>
            </a:r>
            <a:r>
              <a:rPr lang="en-US" altLang="en-US" sz="2000" dirty="0" smtClean="0">
                <a:solidFill>
                  <a:srgbClr val="006600"/>
                </a:solidFill>
              </a:rPr>
              <a:t>recirculation 2016-01-11 through 2016-01-26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D6.0 Second Recirculation 2016-06-07 through 2016-06-30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D7.0 August/September </a:t>
            </a:r>
            <a:r>
              <a:rPr lang="en-US" altLang="en-US" sz="2000" dirty="0" smtClean="0">
                <a:solidFill>
                  <a:schemeClr val="accent2"/>
                </a:solidFill>
              </a:rPr>
              <a:t>Third/Fourth (unchanged) Recirculation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October </a:t>
            </a:r>
            <a:r>
              <a:rPr lang="en-US" altLang="en-US" sz="2000" dirty="0">
                <a:solidFill>
                  <a:schemeClr val="accent2"/>
                </a:solidFill>
              </a:rPr>
              <a:t>2016 – WG/EC Final </a:t>
            </a:r>
            <a:r>
              <a:rPr lang="en-US" altLang="en-US" sz="2000" dirty="0">
                <a:solidFill>
                  <a:schemeClr val="accent2"/>
                </a:solidFill>
              </a:rPr>
              <a:t>Approval Oct 4th </a:t>
            </a:r>
            <a:r>
              <a:rPr lang="en-US" altLang="en-US" sz="2000" dirty="0" err="1">
                <a:solidFill>
                  <a:schemeClr val="accent2"/>
                </a:solidFill>
              </a:rPr>
              <a:t>telecon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December  2016 – </a:t>
            </a:r>
            <a:r>
              <a:rPr lang="en-US" altLang="en-US" sz="2000" dirty="0" err="1">
                <a:solidFill>
                  <a:schemeClr val="accent2"/>
                </a:solidFill>
              </a:rPr>
              <a:t>RevCom</a:t>
            </a:r>
            <a:r>
              <a:rPr lang="en-US" altLang="en-US" sz="2000" dirty="0">
                <a:solidFill>
                  <a:schemeClr val="accent2"/>
                </a:solidFill>
              </a:rPr>
              <a:t>/SASB</a:t>
            </a:r>
            <a:r>
              <a:rPr lang="en-US" altLang="en-US" sz="2000" dirty="0">
                <a:solidFill>
                  <a:schemeClr val="accent2"/>
                </a:solidFill>
              </a:rPr>
              <a:t> 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SB Planning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371600"/>
            <a:ext cx="80010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June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2</a:t>
            </a:r>
            <a:r>
              <a:rPr lang="en-US" altLang="en-US" sz="1800" baseline="30000" dirty="0" smtClean="0"/>
              <a:t>rd</a:t>
            </a:r>
            <a:r>
              <a:rPr lang="en-US" altLang="en-US" sz="1800" dirty="0" smtClean="0"/>
              <a:t> recirculation D6.0 </a:t>
            </a:r>
            <a:r>
              <a:rPr lang="en-US" altLang="en-US" sz="1800" dirty="0" smtClean="0"/>
              <a:t>2016-06-07 to 2016-06-30</a:t>
            </a: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200" dirty="0" smtClean="0"/>
              <a:t>July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Comment resolution on D6.0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200" dirty="0" smtClean="0"/>
              <a:t>August/Sept </a:t>
            </a:r>
            <a:r>
              <a:rPr lang="en-US" altLang="en-US" sz="2200" dirty="0" smtClean="0"/>
              <a:t>2016</a:t>
            </a:r>
          </a:p>
          <a:p>
            <a:pPr lvl="1"/>
            <a:r>
              <a:rPr lang="en-GB" sz="1800" dirty="0"/>
              <a:t>July 30 – Aug 15 editing and review of editing</a:t>
            </a: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3th recirculation D7.0 August 15-30</a:t>
            </a:r>
          </a:p>
          <a:p>
            <a:pPr lvl="1"/>
            <a:r>
              <a:rPr lang="en-GB" sz="1800" dirty="0"/>
              <a:t>On or before Sept 9: Complete comment resolution (goal unchanged draft)</a:t>
            </a:r>
            <a:endParaRPr lang="en-US" sz="1800" dirty="0"/>
          </a:p>
          <a:p>
            <a:pPr lvl="1">
              <a:lnSpc>
                <a:spcPct val="80000"/>
              </a:lnSpc>
            </a:pPr>
            <a:r>
              <a:rPr lang="en-US" altLang="en-US" sz="1800" dirty="0"/>
              <a:t>4th recirculation D7.0 unchanged </a:t>
            </a:r>
            <a:r>
              <a:rPr lang="en-US" altLang="en-US" sz="1800" dirty="0"/>
              <a:t> </a:t>
            </a:r>
            <a:r>
              <a:rPr lang="en-GB" sz="1800" dirty="0" smtClean="0"/>
              <a:t>Sept </a:t>
            </a:r>
            <a:r>
              <a:rPr lang="en-GB" sz="1800" dirty="0"/>
              <a:t>10 </a:t>
            </a:r>
            <a:r>
              <a:rPr lang="en-GB" sz="1800" dirty="0"/>
              <a:t>-</a:t>
            </a:r>
            <a:r>
              <a:rPr lang="en-GB" sz="1800" dirty="0" smtClean="0"/>
              <a:t> </a:t>
            </a:r>
            <a:r>
              <a:rPr lang="en-GB" sz="1800" dirty="0"/>
              <a:t>20: 10 day recirculation of unchanged </a:t>
            </a:r>
            <a:r>
              <a:rPr lang="en-GB" sz="1800" dirty="0" smtClean="0"/>
              <a:t>draft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 lvl="0">
              <a:lnSpc>
                <a:spcPct val="80000"/>
              </a:lnSpc>
            </a:pPr>
            <a:r>
              <a:rPr lang="en-GB" sz="2200" dirty="0"/>
              <a:t>October </a:t>
            </a:r>
            <a:r>
              <a:rPr lang="en-GB" sz="2200" dirty="0"/>
              <a:t>4th: EC teleconference approval – requests for unconditional approval for </a:t>
            </a:r>
            <a:r>
              <a:rPr lang="en-GB" sz="2200" dirty="0" err="1" smtClean="0"/>
              <a:t>TGmc</a:t>
            </a:r>
            <a:r>
              <a:rPr lang="en-GB" sz="22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GB" sz="1800" dirty="0" smtClean="0"/>
              <a:t>October 17</a:t>
            </a:r>
            <a:r>
              <a:rPr lang="en-GB" sz="1800" baseline="30000" dirty="0" smtClean="0"/>
              <a:t>th</a:t>
            </a:r>
            <a:r>
              <a:rPr lang="en-GB" sz="1800" dirty="0" smtClean="0"/>
              <a:t> deadline for submission to </a:t>
            </a:r>
            <a:r>
              <a:rPr lang="en-GB" sz="1800" dirty="0" err="1" smtClean="0"/>
              <a:t>Revcom</a:t>
            </a:r>
            <a:endParaRPr lang="en-US" sz="1800" dirty="0"/>
          </a:p>
          <a:p>
            <a:pPr lvl="1"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December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 </a:t>
            </a:r>
          </a:p>
        </p:txBody>
      </p:sp>
    </p:spTree>
    <p:extLst>
      <p:ext uri="{BB962C8B-B14F-4D97-AF65-F5344CB8AC3E}">
        <p14:creationId xmlns:p14="http://schemas.microsoft.com/office/powerpoint/2010/main" val="72654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July 2016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SB Recirculation 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GB" sz="2000" dirty="0" smtClean="0"/>
              <a:t>Havi</a:t>
            </a:r>
            <a:r>
              <a:rPr lang="en-GB" dirty="0" smtClean="0"/>
              <a:t>ng </a:t>
            </a:r>
            <a:r>
              <a:rPr lang="en-GB" dirty="0"/>
              <a:t>approved comment resolutions for all of the comments received from the initial Sponsor Ballot on P802.11REVmc </a:t>
            </a:r>
            <a:r>
              <a:rPr lang="en-GB" dirty="0" smtClean="0"/>
              <a:t>D6.0 </a:t>
            </a:r>
            <a:r>
              <a:rPr lang="en-GB" dirty="0"/>
              <a:t>as contained in documents </a:t>
            </a:r>
            <a:r>
              <a:rPr lang="en-GB" dirty="0" smtClean="0"/>
              <a:t>11-15-0665rxx, 11-15-0565rxx, </a:t>
            </a:r>
            <a:r>
              <a:rPr lang="en-GB" dirty="0"/>
              <a:t>and </a:t>
            </a:r>
            <a:r>
              <a:rPr lang="en-GB" dirty="0" smtClean="0"/>
              <a:t>11-15-0532rxx</a:t>
            </a:r>
            <a:endParaRPr lang="en-US" dirty="0"/>
          </a:p>
          <a:p>
            <a:r>
              <a:rPr lang="en-GB" dirty="0" smtClean="0"/>
              <a:t>Instruct the editor to prepare Draft 7.0 incorporating these resolutions and</a:t>
            </a:r>
            <a:endParaRPr lang="en-US" dirty="0" smtClean="0"/>
          </a:p>
          <a:p>
            <a:r>
              <a:rPr lang="en-GB" dirty="0" smtClean="0"/>
              <a:t>Approve </a:t>
            </a:r>
            <a:r>
              <a:rPr lang="en-GB" dirty="0"/>
              <a:t>a 15 day Sponsor Recirculation Ballot asking the question “Should P802.11REVmc </a:t>
            </a:r>
            <a:r>
              <a:rPr lang="en-GB" dirty="0" smtClean="0"/>
              <a:t>D7.0 </a:t>
            </a:r>
            <a:r>
              <a:rPr lang="en-GB" dirty="0"/>
              <a:t>be forwarded to </a:t>
            </a:r>
            <a:r>
              <a:rPr lang="en-GB" dirty="0" err="1"/>
              <a:t>RevCom</a:t>
            </a:r>
            <a:r>
              <a:rPr lang="en-GB" dirty="0"/>
              <a:t>?”</a:t>
            </a:r>
            <a:endParaRPr lang="en-US" dirty="0"/>
          </a:p>
          <a:p>
            <a:r>
              <a:rPr lang="en-US" sz="2000" dirty="0" smtClean="0"/>
              <a:t>Moved: Seconded:</a:t>
            </a:r>
          </a:p>
          <a:p>
            <a:r>
              <a:rPr lang="en-US" sz="2000" dirty="0" smtClean="0"/>
              <a:t>Result:</a:t>
            </a:r>
          </a:p>
          <a:p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27718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443398</TotalTime>
  <Words>1091</Words>
  <Application>Microsoft Office PowerPoint</Application>
  <PresentationFormat>On-screen Show (4:3)</PresentationFormat>
  <Paragraphs>249</Paragraphs>
  <Slides>13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IEEE 802.11 TGmc July 2016 Agenda</vt:lpstr>
      <vt:lpstr>Abstract</vt:lpstr>
      <vt:lpstr>TGmc Agenda</vt:lpstr>
      <vt:lpstr>Current IEEE 802, 802.11 rules documents </vt:lpstr>
      <vt:lpstr>Tuesday PM1  </vt:lpstr>
      <vt:lpstr>Tuesday PM1 (continued) </vt:lpstr>
      <vt:lpstr>TGmc Plan of Record - modified</vt:lpstr>
      <vt:lpstr>TGmc SB Planning</vt:lpstr>
      <vt:lpstr>Motion SB Recirculation </vt:lpstr>
      <vt:lpstr>Motion PAR Extension</vt:lpstr>
      <vt:lpstr>Motion Forward P802.11REVmc to RevCom (Conditional)</vt:lpstr>
      <vt:lpstr>July - September 2016 Meeting Planning</vt:lpstr>
      <vt:lpstr>References</vt:lpstr>
    </vt:vector>
  </TitlesOfParts>
  <Company>Hewlett Packard Enterprise (HPE)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2642</cp:revision>
  <cp:lastPrinted>1998-02-10T13:28:06Z</cp:lastPrinted>
  <dcterms:created xsi:type="dcterms:W3CDTF">2005-01-04T21:26:55Z</dcterms:created>
  <dcterms:modified xsi:type="dcterms:W3CDTF">2016-07-18T23:29:57Z</dcterms:modified>
</cp:coreProperties>
</file>