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448" r:id="rId2"/>
    <p:sldId id="449" r:id="rId3"/>
    <p:sldId id="602" r:id="rId4"/>
    <p:sldId id="604" r:id="rId5"/>
    <p:sldId id="589" r:id="rId6"/>
    <p:sldId id="590" r:id="rId7"/>
    <p:sldId id="458" r:id="rId8"/>
    <p:sldId id="592" r:id="rId9"/>
    <p:sldId id="614" r:id="rId10"/>
    <p:sldId id="591" r:id="rId11"/>
    <p:sldId id="617" r:id="rId12"/>
    <p:sldId id="615" r:id="rId13"/>
    <p:sldId id="612" r:id="rId14"/>
    <p:sldId id="613" r:id="rId15"/>
    <p:sldId id="627" r:id="rId16"/>
    <p:sldId id="619" r:id="rId17"/>
    <p:sldId id="620" r:id="rId18"/>
    <p:sldId id="622" r:id="rId19"/>
    <p:sldId id="623" r:id="rId20"/>
    <p:sldId id="624" r:id="rId21"/>
    <p:sldId id="625" r:id="rId22"/>
    <p:sldId id="626" r:id="rId23"/>
    <p:sldId id="611" r:id="rId24"/>
  </p:sldIdLst>
  <p:sldSz cx="9144000" cy="6858000" type="screen4x3"/>
  <p:notesSz cx="6934200" cy="9280525"/>
  <p:custDataLst>
    <p:tags r:id="rId27"/>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387"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866" y="-365"/>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July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15</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16</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17</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73322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73322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802.11-16/0783r6</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2016-07-28</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z="2800" dirty="0" smtClean="0"/>
              <a:t>Tentative 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July 28, 2016 08:00 – 10:00</a:t>
            </a:r>
          </a:p>
          <a:p>
            <a:pPr lvl="1">
              <a:lnSpc>
                <a:spcPct val="90000"/>
              </a:lnSpc>
            </a:pPr>
            <a:r>
              <a:rPr lang="en-US" altLang="zh-CN" sz="2000" dirty="0" smtClean="0"/>
              <a:t>Resolution for Comments on </a:t>
            </a:r>
            <a:r>
              <a:rPr lang="en-US" altLang="zh-CN" sz="2000" dirty="0" err="1" smtClean="0"/>
              <a:t>TGaj</a:t>
            </a:r>
            <a:r>
              <a:rPr lang="en-US" altLang="zh-CN" sz="2000" dirty="0" smtClean="0"/>
              <a:t> D2.0 Recirculation Letter Ballot </a:t>
            </a:r>
          </a:p>
          <a:p>
            <a:pPr lvl="2">
              <a:lnSpc>
                <a:spcPct val="90000"/>
              </a:lnSpc>
            </a:pPr>
            <a:r>
              <a:rPr lang="en-US" sz="1800" dirty="0" smtClean="0">
                <a:solidFill>
                  <a:srgbClr val="000000"/>
                </a:solidFill>
              </a:rPr>
              <a:t>11-16/0973r0 - Proposed resolution to CID 412</a:t>
            </a:r>
            <a:r>
              <a:rPr lang="en-GB" sz="1800" dirty="0" smtClean="0">
                <a:solidFill>
                  <a:srgbClr val="000000"/>
                </a:solidFill>
              </a:rPr>
              <a:t> and 413 </a:t>
            </a:r>
            <a:r>
              <a:rPr lang="en-US" sz="1800" dirty="0" smtClean="0">
                <a:solidFill>
                  <a:srgbClr val="000000"/>
                </a:solidFill>
              </a:rPr>
              <a:t>in LB220</a:t>
            </a:r>
            <a:endParaRPr lang="en-US" sz="2000" dirty="0" smtClean="0"/>
          </a:p>
          <a:p>
            <a:pPr>
              <a:lnSpc>
                <a:spcPct val="90000"/>
              </a:lnSpc>
            </a:pPr>
            <a:r>
              <a:rPr lang="en-US" altLang="zh-CN" sz="2400" dirty="0" smtClean="0"/>
              <a:t>Thursday, July 28,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2000" dirty="0" smtClean="0"/>
              <a:t>Resolution for Comments on </a:t>
            </a:r>
            <a:r>
              <a:rPr lang="en-US" sz="2000" dirty="0" err="1" smtClean="0"/>
              <a:t>TGaj</a:t>
            </a:r>
            <a:r>
              <a:rPr lang="en-US" sz="2000" dirty="0" smtClean="0"/>
              <a:t> D2.0 Recirculation Letter Ballot </a:t>
            </a:r>
            <a:endParaRPr lang="en-US" sz="2000" dirty="0" smtClean="0">
              <a:solidFill>
                <a:srgbClr val="FF0000"/>
              </a:solidFill>
            </a:endParaRPr>
          </a:p>
          <a:p>
            <a:pPr lvl="1">
              <a:lnSpc>
                <a:spcPct val="90000"/>
              </a:lnSpc>
            </a:pPr>
            <a:r>
              <a:rPr lang="en-US" altLang="zh-CN" sz="2000" dirty="0" smtClean="0"/>
              <a:t>Review Task Group timeline</a:t>
            </a:r>
            <a:endParaRPr lang="en-US" sz="2000" dirty="0" smtClean="0"/>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September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000" dirty="0" smtClean="0"/>
              <a:t>Tuesday, July 26, 2016 08:00 – 10:00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May meeting (11-16/0758r0)</a:t>
            </a:r>
          </a:p>
          <a:p>
            <a:pPr lvl="1"/>
            <a:r>
              <a:rPr lang="en-US" altLang="zh-CN" sz="2000" dirty="0" smtClean="0"/>
              <a:t>Discuss and approve the PAR extension request (11-16/0987r1)</a:t>
            </a:r>
          </a:p>
          <a:p>
            <a:pPr lvl="1"/>
            <a:r>
              <a:rPr lang="en-US" altLang="zh-CN" sz="2000" dirty="0" err="1" smtClean="0"/>
              <a:t>TGaj</a:t>
            </a:r>
            <a:r>
              <a:rPr lang="en-US" altLang="zh-CN" sz="2000" dirty="0" smtClean="0"/>
              <a:t> Editor Report for LB220 (11-16/1002r0)</a:t>
            </a:r>
          </a:p>
          <a:p>
            <a:pPr lvl="1"/>
            <a:r>
              <a:rPr lang="en-US" sz="2000" dirty="0" err="1" smtClean="0"/>
              <a:t>TGaj</a:t>
            </a:r>
            <a:r>
              <a:rPr lang="en-US" sz="2000" dirty="0" smtClean="0"/>
              <a:t> comments database for LB220 (11-16/0811r1)</a:t>
            </a:r>
          </a:p>
          <a:p>
            <a:pPr lvl="1">
              <a:lnSpc>
                <a:spcPct val="90000"/>
              </a:lnSpc>
            </a:pPr>
            <a:r>
              <a:rPr lang="en-US" sz="2000" dirty="0" smtClean="0"/>
              <a:t>Resolution for Comments on </a:t>
            </a:r>
            <a:r>
              <a:rPr lang="en-US" sz="2000" dirty="0" err="1" smtClean="0"/>
              <a:t>TGaj</a:t>
            </a:r>
            <a:r>
              <a:rPr lang="en-US" sz="2000" dirty="0" smtClean="0"/>
              <a:t> D1.0 Initial Letter Ballot</a:t>
            </a:r>
          </a:p>
          <a:p>
            <a:pPr lvl="2">
              <a:lnSpc>
                <a:spcPct val="90000"/>
              </a:lnSpc>
            </a:pPr>
            <a:r>
              <a:rPr lang="en-US" sz="1600" dirty="0" smtClean="0"/>
              <a:t>11-16/0979r0 - Proposed resolution to CID 96, 123 and 172 in LB217</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lvl="2">
              <a:lnSpc>
                <a:spcPct val="90000"/>
              </a:lnSpc>
            </a:pPr>
            <a:r>
              <a:rPr lang="en-US" sz="1600" dirty="0" smtClean="0"/>
              <a:t>11-16/0972r0 - Proposed resolution to CID 401, 402, 408, 416, 423, 424, 427, 431, 436, 437, 404, 406, 407, 409, 410, 411, 418, 419, 422, 425, 426, and 428 in LB220</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meeting minutes</a:t>
            </a:r>
          </a:p>
        </p:txBody>
      </p:sp>
      <p:sp>
        <p:nvSpPr>
          <p:cNvPr id="46082" name="Content Placeholder 2"/>
          <p:cNvSpPr>
            <a:spLocks noGrp="1"/>
          </p:cNvSpPr>
          <p:nvPr>
            <p:ph idx="1"/>
          </p:nvPr>
        </p:nvSpPr>
        <p:spPr/>
        <p:txBody>
          <a:bodyPr/>
          <a:lstStyle/>
          <a:p>
            <a:r>
              <a:rPr lang="en-US" altLang="zh-CN" dirty="0" smtClean="0"/>
              <a:t>IEEE 802.11aj March meeting minutes (11-16/0758r0)</a:t>
            </a:r>
          </a:p>
          <a:p>
            <a:endParaRPr lang="en-US" altLang="zh-CN" dirty="0" smtClean="0"/>
          </a:p>
          <a:p>
            <a:pPr lvl="1">
              <a:lnSpc>
                <a:spcPct val="90000"/>
              </a:lnSpc>
            </a:pPr>
            <a:r>
              <a:rPr lang="en-US" altLang="zh-CN" sz="2400" dirty="0" smtClean="0"/>
              <a:t>Move:  </a:t>
            </a:r>
            <a:r>
              <a:rPr lang="en-US" altLang="zh-CN" sz="2400" dirty="0" err="1" smtClean="0"/>
              <a:t>Haiming</a:t>
            </a:r>
            <a:r>
              <a:rPr lang="en-US" altLang="zh-CN" sz="2400" dirty="0" smtClean="0"/>
              <a:t> Wang</a:t>
            </a:r>
          </a:p>
          <a:p>
            <a:pPr lvl="1">
              <a:lnSpc>
                <a:spcPct val="90000"/>
              </a:lnSpc>
            </a:pPr>
            <a:r>
              <a:rPr lang="en-US" altLang="zh-CN" sz="2400" dirty="0" smtClean="0"/>
              <a:t>Second:  </a:t>
            </a:r>
            <a:r>
              <a:rPr lang="en-US" altLang="zh-CN" sz="2400" dirty="0" err="1" smtClean="0"/>
              <a:t>Dejian</a:t>
            </a:r>
            <a:r>
              <a:rPr lang="en-US" altLang="zh-CN" sz="2400" dirty="0" smtClean="0"/>
              <a:t> Li</a:t>
            </a:r>
          </a:p>
          <a:p>
            <a:pPr lvl="1">
              <a:lnSpc>
                <a:spcPct val="90000"/>
              </a:lnSpc>
            </a:pPr>
            <a:r>
              <a:rPr lang="en-US" altLang="zh-CN" sz="2400" dirty="0" smtClean="0"/>
              <a:t>Result: Approved by unanimous consent</a:t>
            </a:r>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12</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942566" cy="276999"/>
          </a:xfrm>
        </p:spPr>
        <p:txBody>
          <a:bodyPr/>
          <a:lstStyle/>
          <a:p>
            <a:pPr>
              <a:defRPr/>
            </a:pPr>
            <a:r>
              <a:rPr lang="en-US" dirty="0" smtClean="0"/>
              <a:t>July 2016</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a:t>
            </a:r>
            <a:br>
              <a:rPr lang="en-US" altLang="ja-JP" dirty="0" smtClean="0"/>
            </a:br>
            <a:r>
              <a:rPr lang="en-US" altLang="ja-JP" sz="2800" dirty="0" smtClean="0"/>
              <a:t>(</a:t>
            </a:r>
            <a:r>
              <a:rPr lang="en-US" sz="2800" dirty="0" smtClean="0"/>
              <a:t>Re-approval of 5C</a:t>
            </a:r>
            <a:r>
              <a:rPr lang="en-US" altLang="ja-JP" sz="2800" dirty="0" smtClean="0"/>
              <a:t>)</a:t>
            </a:r>
            <a:endParaRPr lang="ja-JP" altLang="en-US" sz="2800" dirty="0"/>
          </a:p>
        </p:txBody>
      </p:sp>
      <p:sp>
        <p:nvSpPr>
          <p:cNvPr id="3" name="コンテンツ プレースホルダ 2"/>
          <p:cNvSpPr>
            <a:spLocks noGrp="1"/>
          </p:cNvSpPr>
          <p:nvPr>
            <p:ph idx="1"/>
          </p:nvPr>
        </p:nvSpPr>
        <p:spPr/>
        <p:txBody>
          <a:bodyPr/>
          <a:lstStyle/>
          <a:p>
            <a:pPr lvl="0"/>
            <a:r>
              <a:rPr lang="en-GB" dirty="0" smtClean="0"/>
              <a:t>Believing that the Five Criteria contained in the document referenced below meets IEEE 802 guidelines,</a:t>
            </a:r>
            <a:endParaRPr lang="ja-JP" altLang="en-US" dirty="0" smtClean="0"/>
          </a:p>
          <a:p>
            <a:pPr lvl="0"/>
            <a:r>
              <a:rPr lang="en-GB" dirty="0" smtClean="0"/>
              <a:t>Request that the Five Criteria contained in 11-12/0141r7 be posted to the IEEE 802 Executive Committee (EC) agenda for WG 802 preview and EC approval.</a:t>
            </a:r>
            <a:endParaRPr lang="ja-JP" altLang="en-US" dirty="0" smtClean="0"/>
          </a:p>
          <a:p>
            <a:pPr>
              <a:buNone/>
            </a:pPr>
            <a:endParaRPr lang="ja-JP" altLang="en-US" dirty="0" smtClean="0"/>
          </a:p>
          <a:p>
            <a:pPr lvl="1"/>
            <a:r>
              <a:rPr lang="en-GB" altLang="zh-CN" sz="2400" dirty="0" smtClean="0"/>
              <a:t>Moved: </a:t>
            </a:r>
            <a:r>
              <a:rPr lang="en-GB" altLang="zh-CN" sz="2400" dirty="0" err="1" smtClean="0"/>
              <a:t>Haiming</a:t>
            </a:r>
            <a:r>
              <a:rPr lang="en-GB" altLang="zh-CN" sz="2400" dirty="0" smtClean="0"/>
              <a:t> Wang</a:t>
            </a:r>
          </a:p>
          <a:p>
            <a:pPr lvl="1"/>
            <a:r>
              <a:rPr lang="en-GB" altLang="zh-CN" sz="2400" dirty="0" smtClean="0"/>
              <a:t>Seconded: </a:t>
            </a:r>
            <a:r>
              <a:rPr lang="en-GB" altLang="zh-CN" sz="2400" dirty="0" err="1" smtClean="0"/>
              <a:t>Pei</a:t>
            </a:r>
            <a:r>
              <a:rPr lang="en-GB" altLang="zh-CN" sz="2400" dirty="0" smtClean="0"/>
              <a:t> Liu </a:t>
            </a:r>
          </a:p>
          <a:p>
            <a:pPr lvl="1"/>
            <a:r>
              <a:rPr lang="en-GB" altLang="zh-CN" sz="2400" dirty="0" smtClean="0"/>
              <a:t>Result: </a:t>
            </a:r>
            <a:r>
              <a:rPr lang="en-US" altLang="zh-CN" sz="2400" dirty="0" smtClean="0"/>
              <a:t>Y- 9  N-0   A-1</a:t>
            </a:r>
            <a:endParaRPr lang="ja-JP" altLang="en-US" sz="2400" dirty="0" smtClean="0"/>
          </a:p>
        </p:txBody>
      </p:sp>
      <p:sp>
        <p:nvSpPr>
          <p:cNvPr id="4" name="日付プレースホルダ 3"/>
          <p:cNvSpPr>
            <a:spLocks noGrp="1"/>
          </p:cNvSpPr>
          <p:nvPr>
            <p:ph type="dt" sz="half" idx="10"/>
          </p:nvPr>
        </p:nvSpPr>
        <p:spPr>
          <a:xfrm>
            <a:off x="696913" y="333375"/>
            <a:ext cx="942566" cy="276999"/>
          </a:xfrm>
        </p:spPr>
        <p:txBody>
          <a:bodyPr/>
          <a:lstStyle/>
          <a:p>
            <a:pPr>
              <a:defRPr/>
            </a:pPr>
            <a:r>
              <a:rPr lang="en-US" altLang="ja-JP" dirty="0" smtClean="0"/>
              <a:t>July 2016</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
        <p:nvSpPr>
          <p:cNvPr id="7"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2</a:t>
            </a:r>
            <a:br>
              <a:rPr lang="en-GB" dirty="0" smtClean="0"/>
            </a:br>
            <a:r>
              <a:rPr lang="en-GB" sz="2800" dirty="0" smtClean="0"/>
              <a:t>(</a:t>
            </a:r>
            <a:r>
              <a:rPr lang="en-US" altLang="zh-CN" sz="2800" dirty="0" smtClean="0"/>
              <a:t>A</a:t>
            </a:r>
            <a:r>
              <a:rPr lang="en-US" sz="2800" dirty="0" smtClean="0"/>
              <a:t>pproval of </a:t>
            </a:r>
            <a:r>
              <a:rPr lang="en-GB" sz="2800" dirty="0" smtClean="0"/>
              <a:t>PAR </a:t>
            </a:r>
            <a:r>
              <a:rPr lang="en-GB" altLang="zh-CN" sz="2800" dirty="0" smtClean="0"/>
              <a:t>extension </a:t>
            </a:r>
            <a:r>
              <a:rPr lang="en-GB" sz="2800" dirty="0" smtClean="0"/>
              <a:t>) </a:t>
            </a:r>
            <a:endParaRPr lang="ja-JP" altLang="en-US" dirty="0"/>
          </a:p>
        </p:txBody>
      </p:sp>
      <p:sp>
        <p:nvSpPr>
          <p:cNvPr id="3" name="コンテンツ プレースホルダ 2"/>
          <p:cNvSpPr>
            <a:spLocks noGrp="1"/>
          </p:cNvSpPr>
          <p:nvPr>
            <p:ph idx="1"/>
          </p:nvPr>
        </p:nvSpPr>
        <p:spPr/>
        <p:txBody>
          <a:bodyPr>
            <a:normAutofit lnSpcReduction="10000"/>
          </a:bodyPr>
          <a:lstStyle/>
          <a:p>
            <a:pPr lvl="0"/>
            <a:r>
              <a:rPr lang="en-GB" dirty="0" smtClean="0"/>
              <a:t>Believing that the PAR extension contained in the document referenced below meets IEEE-SA guidelines,</a:t>
            </a:r>
            <a:endParaRPr lang="ja-JP" altLang="en-US" dirty="0" smtClean="0"/>
          </a:p>
          <a:p>
            <a:pPr lvl="0"/>
            <a:r>
              <a:rPr lang="en-GB" dirty="0" smtClean="0"/>
              <a:t>Request that the PAR extension contained in 11-16/0987r1 be posted to the IEEE 802 Executive Committee (EC) agenda for approval to submit to </a:t>
            </a:r>
            <a:r>
              <a:rPr lang="en-GB" dirty="0" err="1" smtClean="0"/>
              <a:t>NesCom</a:t>
            </a:r>
            <a:r>
              <a:rPr lang="en-GB" dirty="0" smtClean="0"/>
              <a:t>.</a:t>
            </a:r>
            <a:endParaRPr lang="ja-JP" altLang="en-US" dirty="0" smtClean="0"/>
          </a:p>
          <a:p>
            <a:pPr>
              <a:buNone/>
            </a:pPr>
            <a:endParaRPr lang="ja-JP" altLang="en-US" dirty="0" smtClean="0"/>
          </a:p>
          <a:p>
            <a:pPr lvl="1"/>
            <a:r>
              <a:rPr lang="en-GB" altLang="zh-CN" sz="2400" dirty="0" smtClean="0"/>
              <a:t>Moved: </a:t>
            </a:r>
            <a:r>
              <a:rPr lang="en-GB" altLang="zh-CN" sz="2400" dirty="0" err="1" smtClean="0"/>
              <a:t>Haiming</a:t>
            </a:r>
            <a:r>
              <a:rPr lang="en-GB" altLang="zh-CN" sz="2400" dirty="0" smtClean="0"/>
              <a:t> Wang</a:t>
            </a:r>
          </a:p>
          <a:p>
            <a:pPr lvl="1"/>
            <a:r>
              <a:rPr lang="en-GB" altLang="zh-CN" sz="2400" dirty="0" smtClean="0"/>
              <a:t>Seconded:  </a:t>
            </a:r>
            <a:r>
              <a:rPr lang="en-GB" altLang="zh-CN" sz="2400" dirty="0" err="1" smtClean="0"/>
              <a:t>Pei</a:t>
            </a:r>
            <a:r>
              <a:rPr lang="en-GB" altLang="zh-CN" sz="2400" dirty="0" smtClean="0"/>
              <a:t> Liu</a:t>
            </a:r>
          </a:p>
          <a:p>
            <a:pPr lvl="1"/>
            <a:r>
              <a:rPr lang="en-GB" altLang="zh-CN" sz="2400" dirty="0" smtClean="0"/>
              <a:t>Result: </a:t>
            </a:r>
            <a:r>
              <a:rPr lang="en-US" altLang="zh-CN" sz="2400" dirty="0" smtClean="0"/>
              <a:t>Y- 9  N-0   A-1</a:t>
            </a:r>
            <a:endParaRPr lang="ja-JP" altLang="en-US" sz="2400" dirty="0" smtClean="0"/>
          </a:p>
          <a:p>
            <a:pPr>
              <a:buNone/>
            </a:pPr>
            <a:endParaRPr lang="ja-JP" altLang="en-US" dirty="0" smtClean="0"/>
          </a:p>
          <a:p>
            <a:endParaRPr lang="ja-JP" altLang="en-US" dirty="0"/>
          </a:p>
        </p:txBody>
      </p:sp>
      <p:sp>
        <p:nvSpPr>
          <p:cNvPr id="4" name="日付プレースホルダ 3"/>
          <p:cNvSpPr>
            <a:spLocks noGrp="1"/>
          </p:cNvSpPr>
          <p:nvPr>
            <p:ph type="dt" sz="half" idx="10"/>
          </p:nvPr>
        </p:nvSpPr>
        <p:spPr>
          <a:xfrm>
            <a:off x="696913" y="333375"/>
            <a:ext cx="942566" cy="276999"/>
          </a:xfrm>
        </p:spPr>
        <p:txBody>
          <a:bodyPr/>
          <a:lstStyle/>
          <a:p>
            <a:pPr>
              <a:defRPr/>
            </a:pPr>
            <a:r>
              <a:rPr lang="en-US" altLang="ja-JP" dirty="0" smtClean="0"/>
              <a:t>July 2016</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
        <p:nvSpPr>
          <p:cNvPr id="7"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Tuesday,  July 26, 2016 16:00 – 18:00</a:t>
            </a:r>
          </a:p>
          <a:p>
            <a:pPr lvl="1">
              <a:lnSpc>
                <a:spcPct val="90000"/>
              </a:lnSpc>
            </a:pPr>
            <a:r>
              <a:rPr lang="en-US" altLang="zh-CN" dirty="0" smtClean="0"/>
              <a:t>Resolution for Comments on </a:t>
            </a:r>
            <a:r>
              <a:rPr lang="en-US" altLang="zh-CN" dirty="0" err="1" smtClean="0"/>
              <a:t>TGaj</a:t>
            </a:r>
            <a:r>
              <a:rPr lang="en-US" altLang="zh-CN" dirty="0" smtClean="0"/>
              <a:t> D2.0 Recirculation Letter Ballot </a:t>
            </a:r>
          </a:p>
          <a:p>
            <a:pPr lvl="2">
              <a:lnSpc>
                <a:spcPct val="90000"/>
              </a:lnSpc>
            </a:pPr>
            <a:r>
              <a:rPr lang="en-US" sz="1800" dirty="0" smtClean="0">
                <a:solidFill>
                  <a:srgbClr val="000000"/>
                </a:solidFill>
              </a:rPr>
              <a:t>11-16/0832r0 - </a:t>
            </a:r>
            <a:r>
              <a:rPr lang="en-US" sz="1800" dirty="0" smtClean="0"/>
              <a:t>Proposed Resolution to CID 3,5,15,17,20,21, and 38 on </a:t>
            </a:r>
            <a:r>
              <a:rPr lang="en-US" sz="1800" dirty="0" err="1" smtClean="0"/>
              <a:t>TGaj</a:t>
            </a:r>
            <a:r>
              <a:rPr lang="en-US" sz="1800" dirty="0" smtClean="0"/>
              <a:t> D2.0 in LB220</a:t>
            </a:r>
            <a:endParaRPr lang="en-US" sz="1800" dirty="0" smtClean="0">
              <a:solidFill>
                <a:srgbClr val="000000"/>
              </a:solidFill>
            </a:endParaRPr>
          </a:p>
          <a:p>
            <a:pPr lvl="2">
              <a:lnSpc>
                <a:spcPct val="90000"/>
              </a:lnSpc>
            </a:pPr>
            <a:r>
              <a:rPr lang="en-US" sz="1800" dirty="0" smtClean="0">
                <a:solidFill>
                  <a:srgbClr val="000000"/>
                </a:solidFill>
              </a:rPr>
              <a:t>11-16/0944r0 -</a:t>
            </a:r>
            <a:r>
              <a:rPr lang="en-US" sz="1800" dirty="0" smtClean="0"/>
              <a:t> Proposed resolutions to CID 429, 430, 432 - 435 in LB220</a:t>
            </a:r>
            <a:endParaRPr lang="en-US" altLang="zh-CN" sz="2400" dirty="0" smtClean="0"/>
          </a:p>
          <a:p>
            <a:pPr>
              <a:lnSpc>
                <a:spcPct val="90000"/>
              </a:lnSpc>
            </a:pPr>
            <a:r>
              <a:rPr lang="en-US" altLang="zh-CN" sz="2400" dirty="0" smtClean="0"/>
              <a:t>Wednesday,  July 27, 2016 08:00 – 10:00</a:t>
            </a:r>
          </a:p>
          <a:p>
            <a:pPr lvl="1">
              <a:lnSpc>
                <a:spcPct val="90000"/>
              </a:lnSpc>
            </a:pPr>
            <a:r>
              <a:rPr lang="en-US" sz="2000" dirty="0" smtClean="0"/>
              <a:t>Canceled </a:t>
            </a:r>
          </a:p>
          <a:p>
            <a:pPr>
              <a:lnSpc>
                <a:spcPct val="90000"/>
              </a:lnSpc>
            </a:pPr>
            <a:r>
              <a:rPr lang="en-US" altLang="zh-CN" sz="2400" dirty="0" smtClean="0"/>
              <a:t>Wednesday, July 27, 2016 16:00 – 18:00</a:t>
            </a:r>
            <a:endParaRPr lang="en-US" sz="2000" dirty="0" smtClean="0"/>
          </a:p>
          <a:p>
            <a:pPr lvl="1">
              <a:lnSpc>
                <a:spcPct val="90000"/>
              </a:lnSpc>
            </a:pPr>
            <a:r>
              <a:rPr lang="en-US" sz="2000" dirty="0" smtClean="0"/>
              <a:t>Canceled</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15</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July 28, 2016 08:00 – 10:00</a:t>
            </a:r>
          </a:p>
          <a:p>
            <a:pPr lvl="1">
              <a:lnSpc>
                <a:spcPct val="90000"/>
              </a:lnSpc>
            </a:pPr>
            <a:r>
              <a:rPr lang="en-US" altLang="zh-CN" sz="2000" dirty="0" smtClean="0"/>
              <a:t>Resolution for Comments on </a:t>
            </a:r>
            <a:r>
              <a:rPr lang="en-US" altLang="zh-CN" sz="2000" dirty="0" err="1" smtClean="0"/>
              <a:t>TGaj</a:t>
            </a:r>
            <a:r>
              <a:rPr lang="en-US" altLang="zh-CN" sz="2000" dirty="0" smtClean="0"/>
              <a:t> D2.0 Recirculation Letter Ballot </a:t>
            </a:r>
          </a:p>
          <a:p>
            <a:pPr lvl="2">
              <a:lnSpc>
                <a:spcPct val="90000"/>
              </a:lnSpc>
            </a:pPr>
            <a:r>
              <a:rPr lang="en-US" sz="1800" dirty="0" smtClean="0"/>
              <a:t>11</a:t>
            </a:r>
            <a:r>
              <a:rPr lang="en-US" altLang="zh-CN" sz="1800" dirty="0" smtClean="0"/>
              <a:t>-16/1032r0 - LB</a:t>
            </a:r>
            <a:r>
              <a:rPr lang="en-US" sz="1800" dirty="0" smtClean="0"/>
              <a:t>220 comment resolutions to cid 14</a:t>
            </a:r>
            <a:endParaRPr lang="en-US" sz="1800" dirty="0" smtClean="0">
              <a:solidFill>
                <a:srgbClr val="000000"/>
              </a:solidFill>
            </a:endParaRPr>
          </a:p>
          <a:p>
            <a:pPr lvl="2">
              <a:lnSpc>
                <a:spcPct val="90000"/>
              </a:lnSpc>
            </a:pPr>
            <a:r>
              <a:rPr lang="en-US" sz="1800" dirty="0" smtClean="0">
                <a:solidFill>
                  <a:srgbClr val="000000"/>
                </a:solidFill>
              </a:rPr>
              <a:t>11-16/0973r0 - Proposed resolution to CID 412</a:t>
            </a:r>
            <a:r>
              <a:rPr lang="en-GB" sz="1800" dirty="0" smtClean="0">
                <a:solidFill>
                  <a:srgbClr val="000000"/>
                </a:solidFill>
              </a:rPr>
              <a:t> and 413 </a:t>
            </a:r>
            <a:r>
              <a:rPr lang="en-US" sz="1800" dirty="0" smtClean="0">
                <a:solidFill>
                  <a:srgbClr val="000000"/>
                </a:solidFill>
              </a:rPr>
              <a:t>in LB220</a:t>
            </a:r>
            <a:endParaRPr lang="en-US" sz="2000" dirty="0" smtClean="0"/>
          </a:p>
          <a:p>
            <a:pPr>
              <a:lnSpc>
                <a:spcPct val="90000"/>
              </a:lnSpc>
            </a:pPr>
            <a:r>
              <a:rPr lang="en-US" altLang="zh-CN" sz="2400" dirty="0" smtClean="0"/>
              <a:t>Thursday, July 28,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2000" dirty="0" smtClean="0"/>
              <a:t>Resolution for Comments on </a:t>
            </a:r>
            <a:r>
              <a:rPr lang="en-US" sz="2000" dirty="0" err="1" smtClean="0"/>
              <a:t>TGaj</a:t>
            </a:r>
            <a:r>
              <a:rPr lang="en-US" sz="2000" dirty="0" smtClean="0"/>
              <a:t> D2.0 Recirculation Letter Ballot </a:t>
            </a:r>
            <a:endParaRPr lang="en-US" sz="2000" dirty="0" smtClean="0">
              <a:solidFill>
                <a:srgbClr val="FF0000"/>
              </a:solidFill>
            </a:endParaRPr>
          </a:p>
          <a:p>
            <a:pPr lvl="1">
              <a:lnSpc>
                <a:spcPct val="90000"/>
              </a:lnSpc>
            </a:pPr>
            <a:r>
              <a:rPr lang="en-US" altLang="zh-CN" sz="2000" dirty="0" smtClean="0"/>
              <a:t>Review Task Group timeline</a:t>
            </a:r>
            <a:endParaRPr lang="en-US" sz="2000" dirty="0" smtClean="0"/>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September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16</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July 2016)</a:t>
            </a:r>
            <a:endParaRPr lang="en-US" altLang="zh-CN" dirty="0" smtClean="0">
              <a:solidFill>
                <a:schemeClr val="tx1"/>
              </a:solidFill>
            </a:endParaRP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a:lnSpc>
                <a:spcPct val="90000"/>
              </a:lnSpc>
            </a:pPr>
            <a:r>
              <a:rPr lang="en-US" altLang="zh-CN" sz="1400" dirty="0" smtClean="0"/>
              <a:t>12-2013: China 45GHz spectrum approved</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03-2014: Call for Proposal (CFP) for 45GHz</a:t>
            </a:r>
            <a:endParaRPr lang="en-US" altLang="ja-JP" sz="1400" dirty="0" smtClean="0"/>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solidFill>
                  <a:srgbClr val="0000FF"/>
                </a:solidFill>
              </a:rPr>
              <a:t>07-2016: WG Letter Ballot Recirculation 2</a:t>
            </a:r>
          </a:p>
          <a:p>
            <a:pPr>
              <a:lnSpc>
                <a:spcPct val="90000"/>
              </a:lnSpc>
            </a:pPr>
            <a:r>
              <a:rPr lang="en-US" altLang="zh-CN" sz="1400" dirty="0" smtClean="0">
                <a:solidFill>
                  <a:srgbClr val="0000FF"/>
                </a:solidFill>
              </a:rPr>
              <a:t>09-2016: Mandatory Draft Review (MDR)</a:t>
            </a:r>
          </a:p>
          <a:p>
            <a:pPr>
              <a:lnSpc>
                <a:spcPct val="90000"/>
              </a:lnSpc>
            </a:pPr>
            <a:r>
              <a:rPr lang="en-US" altLang="zh-CN" sz="1400" dirty="0" smtClean="0">
                <a:solidFill>
                  <a:srgbClr val="0000FF"/>
                </a:solidFill>
              </a:rPr>
              <a:t>11-2016: Form Sponsor Ballot Pool and MDR done</a:t>
            </a:r>
          </a:p>
          <a:p>
            <a:pPr>
              <a:lnSpc>
                <a:spcPct val="90000"/>
              </a:lnSpc>
            </a:pPr>
            <a:r>
              <a:rPr lang="en-US" altLang="zh-CN" sz="1400" dirty="0" smtClean="0">
                <a:solidFill>
                  <a:srgbClr val="0000FF"/>
                </a:solidFill>
              </a:rPr>
              <a:t>11-2016: Sponsor Ballot Initial</a:t>
            </a:r>
          </a:p>
          <a:p>
            <a:pPr>
              <a:lnSpc>
                <a:spcPct val="90000"/>
              </a:lnSpc>
            </a:pPr>
            <a:r>
              <a:rPr lang="en-US" altLang="zh-CN" sz="1400" dirty="0" smtClean="0">
                <a:solidFill>
                  <a:srgbClr val="0000FF"/>
                </a:solidFill>
              </a:rPr>
              <a:t>01-2017: </a:t>
            </a:r>
            <a:r>
              <a:rPr lang="en-US" altLang="zh-CN" sz="1400" dirty="0" smtClean="0">
                <a:solidFill>
                  <a:srgbClr val="0000FF"/>
                </a:solidFill>
              </a:rPr>
              <a:t>Sponsor Ballot Recirculation 1</a:t>
            </a:r>
          </a:p>
          <a:p>
            <a:pPr>
              <a:lnSpc>
                <a:spcPct val="90000"/>
              </a:lnSpc>
            </a:pPr>
            <a:r>
              <a:rPr lang="en-US" altLang="zh-CN" sz="1400" dirty="0" smtClean="0">
                <a:solidFill>
                  <a:srgbClr val="0000FF"/>
                </a:solidFill>
              </a:rPr>
              <a:t>03-2017: Sponsor Ballot Recirculation 2</a:t>
            </a:r>
          </a:p>
          <a:p>
            <a:pPr>
              <a:lnSpc>
                <a:spcPct val="90000"/>
              </a:lnSpc>
            </a:pPr>
            <a:r>
              <a:rPr lang="en-US" altLang="zh-CN" sz="1400" dirty="0" smtClean="0">
                <a:solidFill>
                  <a:srgbClr val="0000FF"/>
                </a:solidFill>
              </a:rPr>
              <a:t>07-2017: Final WG and EC approval</a:t>
            </a:r>
          </a:p>
          <a:p>
            <a:pPr>
              <a:lnSpc>
                <a:spcPct val="90000"/>
              </a:lnSpc>
            </a:pPr>
            <a:r>
              <a:rPr lang="en-US" altLang="zh-CN" sz="1400" dirty="0" smtClean="0">
                <a:solidFill>
                  <a:srgbClr val="0000FF"/>
                </a:solidFill>
              </a:rPr>
              <a:t>07-2017: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17</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en-US" dirty="0" smtClean="0"/>
              <a:t>Motion 3</a:t>
            </a:r>
            <a:endParaRPr lang="zh-CN" altLang="en-US" dirty="0"/>
          </a:p>
        </p:txBody>
      </p:sp>
      <p:sp>
        <p:nvSpPr>
          <p:cNvPr id="3" name="日期占位符 2"/>
          <p:cNvSpPr>
            <a:spLocks noGrp="1"/>
          </p:cNvSpPr>
          <p:nvPr>
            <p:ph type="dt" sz="half" idx="10"/>
          </p:nvPr>
        </p:nvSpPr>
        <p:spPr/>
        <p:txBody>
          <a:bodyPr/>
          <a:lstStyle/>
          <a:p>
            <a:pPr>
              <a:defRPr/>
            </a:pPr>
            <a:r>
              <a:rPr lang="en-US" altLang="zh-CN" dirty="0" smtClean="0"/>
              <a:t>July 2016</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A3360ABF-F91C-4C7E-90D5-CCF452F2CA01}" type="slidenum">
              <a:rPr lang="en-US" altLang="zh-CN" smtClean="0"/>
              <a:pPr/>
              <a:t>18</a:t>
            </a:fld>
            <a:endParaRPr lang="en-US" altLang="zh-CN"/>
          </a:p>
        </p:txBody>
      </p:sp>
      <p:sp>
        <p:nvSpPr>
          <p:cNvPr id="5" name="页脚占位符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Rectangle 3"/>
          <p:cNvSpPr txBox="1">
            <a:spLocks noChangeArrowheads="1"/>
          </p:cNvSpPr>
          <p:nvPr/>
        </p:nvSpPr>
        <p:spPr bwMode="auto">
          <a:xfrm>
            <a:off x="685800" y="1676400"/>
            <a:ext cx="7772400" cy="4114800"/>
          </a:xfrm>
          <a:prstGeom prst="rect">
            <a:avLst/>
          </a:prstGeom>
          <a:noFill/>
          <a:ln w="9525">
            <a:noFill/>
            <a:miter lim="800000"/>
            <a:headEnd/>
            <a:tailEnd/>
          </a:ln>
        </p:spPr>
        <p:txBody>
          <a:bodyPr lIns="92075" tIns="46038" rIns="92075" bIns="46038"/>
          <a:lstStyle/>
          <a:p>
            <a:pPr marL="342900" lvl="1" indent="-342900" algn="just">
              <a:spcBef>
                <a:spcPct val="20000"/>
              </a:spcBef>
              <a:buFontTx/>
              <a:buChar char="•"/>
              <a:defRPr/>
            </a:pPr>
            <a:r>
              <a:rPr lang="en-US" altLang="en-US" sz="2400" b="1" dirty="0" smtClean="0"/>
              <a:t>Motion to approve updated </a:t>
            </a:r>
            <a:r>
              <a:rPr lang="en-US" altLang="en-US" sz="2400" b="1" dirty="0" err="1" smtClean="0"/>
              <a:t>TGaj</a:t>
            </a:r>
            <a:r>
              <a:rPr lang="en-US" altLang="en-US" sz="2400" b="1" dirty="0" smtClean="0"/>
              <a:t> Timeline contained in 11-16/0783r5</a:t>
            </a:r>
          </a:p>
          <a:p>
            <a:pPr marL="342900" lvl="1" indent="-342900" algn="just">
              <a:spcBef>
                <a:spcPct val="20000"/>
              </a:spcBef>
              <a:buFontTx/>
              <a:buChar char="•"/>
              <a:defRPr/>
            </a:pPr>
            <a:endParaRPr lang="en-US" sz="2400" b="1" dirty="0" smtClean="0"/>
          </a:p>
          <a:p>
            <a:pPr marL="742950" lvl="1" indent="-285750" eaLnBrk="0" hangingPunct="0">
              <a:lnSpc>
                <a:spcPct val="90000"/>
              </a:lnSpc>
              <a:spcBef>
                <a:spcPct val="20000"/>
              </a:spcBef>
              <a:buChar char="–"/>
            </a:pPr>
            <a:r>
              <a:rPr lang="en-GB" altLang="en-US" sz="2400" dirty="0" smtClean="0">
                <a:latin typeface="+mn-lt"/>
                <a:cs typeface="MS PGothic" charset="0"/>
              </a:rPr>
              <a:t>Move</a:t>
            </a:r>
            <a:r>
              <a:rPr lang="en-GB" altLang="en-US" sz="2400" dirty="0" smtClean="0">
                <a:latin typeface="+mn-lt"/>
                <a:cs typeface="MS PGothic" charset="0"/>
              </a:rPr>
              <a:t>: </a:t>
            </a:r>
            <a:r>
              <a:rPr lang="en-GB" altLang="en-US" sz="2400" dirty="0" err="1" smtClean="0">
                <a:latin typeface="+mn-lt"/>
                <a:cs typeface="MS PGothic" charset="0"/>
              </a:rPr>
              <a:t>Haiming</a:t>
            </a:r>
            <a:r>
              <a:rPr lang="en-GB" altLang="en-US" sz="2400" dirty="0" smtClean="0">
                <a:latin typeface="+mn-lt"/>
                <a:cs typeface="MS PGothic" charset="0"/>
              </a:rPr>
              <a:t> Wang</a:t>
            </a:r>
            <a:endParaRPr lang="en-GB" altLang="en-US" sz="2400" dirty="0" smtClean="0">
              <a:latin typeface="+mn-lt"/>
              <a:cs typeface="MS PGothic" charset="0"/>
            </a:endParaRPr>
          </a:p>
          <a:p>
            <a:pPr marL="742950" lvl="1" indent="-285750" eaLnBrk="0" hangingPunct="0">
              <a:lnSpc>
                <a:spcPct val="90000"/>
              </a:lnSpc>
              <a:spcBef>
                <a:spcPct val="20000"/>
              </a:spcBef>
              <a:buChar char="–"/>
            </a:pPr>
            <a:r>
              <a:rPr lang="en-GB" altLang="en-US" sz="2400" dirty="0" smtClean="0">
                <a:latin typeface="+mn-lt"/>
                <a:cs typeface="MS PGothic" charset="0"/>
              </a:rPr>
              <a:t>Second</a:t>
            </a:r>
            <a:r>
              <a:rPr lang="en-GB" altLang="en-US" sz="2400" dirty="0" smtClean="0">
                <a:latin typeface="+mn-lt"/>
                <a:cs typeface="MS PGothic" charset="0"/>
              </a:rPr>
              <a:t>: </a:t>
            </a:r>
            <a:r>
              <a:rPr lang="en-GB" altLang="en-US" sz="2400" dirty="0" err="1" smtClean="0">
                <a:latin typeface="+mn-lt"/>
                <a:cs typeface="MS PGothic" charset="0"/>
              </a:rPr>
              <a:t>Pei</a:t>
            </a:r>
            <a:r>
              <a:rPr lang="en-GB" altLang="en-US" sz="2400" dirty="0" smtClean="0">
                <a:latin typeface="+mn-lt"/>
                <a:cs typeface="MS PGothic" charset="0"/>
              </a:rPr>
              <a:t> Liu</a:t>
            </a:r>
            <a:endParaRPr lang="en-GB" altLang="en-US" sz="2400" dirty="0" smtClean="0">
              <a:latin typeface="+mn-lt"/>
              <a:cs typeface="MS PGothic" charset="0"/>
            </a:endParaRPr>
          </a:p>
          <a:p>
            <a:pPr marL="742950" lvl="1" indent="-285750" eaLnBrk="0" hangingPunct="0">
              <a:lnSpc>
                <a:spcPct val="90000"/>
              </a:lnSpc>
              <a:spcBef>
                <a:spcPct val="20000"/>
              </a:spcBef>
              <a:buChar char="–"/>
            </a:pPr>
            <a:r>
              <a:rPr lang="en-GB" altLang="en-US" sz="2400" dirty="0" smtClean="0">
                <a:latin typeface="+mn-lt"/>
                <a:cs typeface="MS PGothic" charset="0"/>
              </a:rPr>
              <a:t>Result: </a:t>
            </a:r>
            <a:r>
              <a:rPr lang="en-GB" altLang="en-US" sz="2400" dirty="0" smtClean="0">
                <a:latin typeface="+mn-lt"/>
                <a:cs typeface="MS PGothic" charset="0"/>
              </a:rPr>
              <a:t>Y-8  N-0  </a:t>
            </a:r>
            <a:r>
              <a:rPr lang="en-GB" altLang="en-US" sz="2400" dirty="0" smtClean="0">
                <a:latin typeface="+mn-lt"/>
                <a:cs typeface="MS PGothic" charset="0"/>
              </a:rPr>
              <a:t>A-0 </a:t>
            </a:r>
            <a:endParaRPr lang="en-GB" altLang="en-US" sz="2400" dirty="0" smtClean="0">
              <a:latin typeface="+mn-lt"/>
              <a:cs typeface="MS PGothic" charset="0"/>
            </a:endParaRPr>
          </a:p>
          <a:p>
            <a:pPr marL="742950" lvl="1" indent="-285750">
              <a:spcBef>
                <a:spcPct val="20000"/>
              </a:spcBef>
              <a:buFontTx/>
              <a:buChar char="–"/>
              <a:defRPr/>
            </a:pP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Date Placeholder 2"/>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19</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following comment resolutions and proposals to be incorporated into </a:t>
            </a:r>
            <a:r>
              <a:rPr lang="en-US" dirty="0" err="1" smtClean="0"/>
              <a:t>TGaj</a:t>
            </a:r>
            <a:r>
              <a:rPr lang="en-US" dirty="0" smtClean="0"/>
              <a:t> technical draft D5.0</a:t>
            </a:r>
          </a:p>
          <a:p>
            <a:pPr lvl="1">
              <a:lnSpc>
                <a:spcPct val="90000"/>
              </a:lnSpc>
            </a:pPr>
            <a:r>
              <a:rPr lang="en-US" sz="1600" dirty="0" smtClean="0"/>
              <a:t>11-16/0979r0 – Proposed resolution to CID 96, 123 and 172 in lb217</a:t>
            </a:r>
            <a:endParaRPr lang="en-US" sz="1600" dirty="0" smtClean="0"/>
          </a:p>
          <a:p>
            <a:pPr lvl="1">
              <a:lnSpc>
                <a:spcPct val="90000"/>
              </a:lnSpc>
            </a:pPr>
            <a:r>
              <a:rPr lang="en-US" sz="1600" dirty="0" smtClean="0"/>
              <a:t>11-16/0972r1 </a:t>
            </a:r>
            <a:r>
              <a:rPr lang="en-US" sz="1600" dirty="0" smtClean="0"/>
              <a:t>- Proposed resolution to CID 401, 402, 408, 416, 423, 424, 427, 431, 436, 437, 404, 406, 407, 409, 410, 411, 418, 419, 422, 425, 426, and 428 in LB220</a:t>
            </a:r>
          </a:p>
          <a:p>
            <a:pPr lvl="1">
              <a:lnSpc>
                <a:spcPct val="90000"/>
              </a:lnSpc>
            </a:pPr>
            <a:r>
              <a:rPr lang="en-US" sz="1600" dirty="0" smtClean="0"/>
              <a:t>11-16/0832r1 - Proposed Resolution to CID 403, 405, 415, 417, 420, 421, and 438 on </a:t>
            </a:r>
            <a:r>
              <a:rPr lang="en-US" sz="1600" dirty="0" err="1" smtClean="0"/>
              <a:t>TGaj</a:t>
            </a:r>
            <a:r>
              <a:rPr lang="en-US" sz="1600" dirty="0" smtClean="0"/>
              <a:t> D2.0 in LB220</a:t>
            </a:r>
          </a:p>
          <a:p>
            <a:pPr lvl="1">
              <a:lnSpc>
                <a:spcPct val="90000"/>
              </a:lnSpc>
            </a:pPr>
            <a:r>
              <a:rPr lang="en-US" sz="1600" dirty="0" smtClean="0"/>
              <a:t>11-16/0944r1 - Proposed resolutions to CID 429, 430, 432 - 435 in LB220</a:t>
            </a:r>
          </a:p>
          <a:p>
            <a:pPr lvl="1">
              <a:lnSpc>
                <a:spcPct val="90000"/>
              </a:lnSpc>
            </a:pPr>
            <a:r>
              <a:rPr lang="en-US" sz="1600" dirty="0" smtClean="0"/>
              <a:t>11-16/1032r0 - LB220 comment resolutions to cid 414</a:t>
            </a:r>
          </a:p>
          <a:p>
            <a:pPr lvl="1">
              <a:lnSpc>
                <a:spcPct val="90000"/>
              </a:lnSpc>
            </a:pPr>
            <a:r>
              <a:rPr lang="en-US" sz="1600" dirty="0" smtClean="0"/>
              <a:t>11-16/0973r1 - Proposed resolution to CID 412 and 413 in LB220</a:t>
            </a:r>
          </a:p>
          <a:p>
            <a:pPr lvl="1">
              <a:lnSpc>
                <a:spcPct val="90000"/>
              </a:lnSpc>
            </a:pPr>
            <a:endParaRPr lang="en-US" sz="1400" dirty="0" smtClean="0"/>
          </a:p>
          <a:p>
            <a:pPr lvl="1">
              <a:lnSpc>
                <a:spcPct val="90000"/>
              </a:lnSpc>
            </a:pPr>
            <a:r>
              <a:rPr lang="en-US" altLang="zh-CN" sz="2400" dirty="0" smtClean="0"/>
              <a:t>Move: </a:t>
            </a:r>
            <a:r>
              <a:rPr lang="en-US" altLang="zh-CN" sz="2400" dirty="0" smtClean="0"/>
              <a:t> </a:t>
            </a:r>
            <a:r>
              <a:rPr lang="en-US" altLang="zh-CN" sz="2400" dirty="0" err="1" smtClean="0"/>
              <a:t>Haiming</a:t>
            </a:r>
            <a:r>
              <a:rPr lang="en-US" altLang="zh-CN" sz="2400" dirty="0" smtClean="0"/>
              <a:t> Wang </a:t>
            </a:r>
            <a:endParaRPr lang="en-US" altLang="zh-CN" sz="2400" dirty="0" smtClean="0"/>
          </a:p>
          <a:p>
            <a:pPr lvl="1">
              <a:lnSpc>
                <a:spcPct val="90000"/>
              </a:lnSpc>
            </a:pPr>
            <a:r>
              <a:rPr lang="en-US" altLang="zh-CN" sz="2400" dirty="0" smtClean="0"/>
              <a:t>Second</a:t>
            </a:r>
            <a:r>
              <a:rPr lang="en-US" altLang="zh-CN" sz="2400" dirty="0" smtClean="0"/>
              <a:t>: Pei Liu</a:t>
            </a:r>
            <a:endParaRPr lang="en-US" altLang="zh-CN" sz="2400" dirty="0" smtClean="0"/>
          </a:p>
          <a:p>
            <a:pPr lvl="1">
              <a:lnSpc>
                <a:spcPct val="90000"/>
              </a:lnSpc>
            </a:pPr>
            <a:r>
              <a:rPr lang="en-GB" altLang="en-US" sz="2400" dirty="0" smtClean="0"/>
              <a:t>Result: </a:t>
            </a:r>
            <a:r>
              <a:rPr lang="en-GB" altLang="en-US" sz="2400" dirty="0" smtClean="0"/>
              <a:t>Y-8  N-0  A-0 </a:t>
            </a:r>
            <a:endParaRPr lang="en-GB" altLang="en-US" sz="2400" dirty="0" smtClean="0"/>
          </a:p>
          <a:p>
            <a:pPr lvl="1">
              <a:lnSpc>
                <a:spcPct val="90000"/>
              </a:lnSpc>
            </a:pPr>
            <a:endParaRPr lang="en-US" altLang="zh-CN" sz="2400" b="1" dirty="0" smtClean="0"/>
          </a:p>
        </p:txBody>
      </p:sp>
    </p:spTree>
    <p:extLst>
      <p:ext uri="{BB962C8B-B14F-4D97-AF65-F5344CB8AC3E}">
        <p14:creationId xmlns="" xmlns:p14="http://schemas.microsoft.com/office/powerpoint/2010/main" val="222132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July 2016, </a:t>
            </a:r>
            <a:r>
              <a:rPr lang="en-US" altLang="zh-CN" sz="2800" dirty="0" smtClean="0">
                <a:latin typeface="Times New Roman" charset="0"/>
              </a:rPr>
              <a:t>San Diego</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5</a:t>
            </a:r>
            <a:endParaRPr lang="en-US" dirty="0"/>
          </a:p>
        </p:txBody>
      </p:sp>
      <p:sp>
        <p:nvSpPr>
          <p:cNvPr id="3" name="Content Placeholder 2"/>
          <p:cNvSpPr>
            <a:spLocks noGrp="1"/>
          </p:cNvSpPr>
          <p:nvPr>
            <p:ph idx="1"/>
          </p:nvPr>
        </p:nvSpPr>
        <p:spPr>
          <a:xfrm>
            <a:off x="611560" y="1484784"/>
            <a:ext cx="8136904" cy="5087488"/>
          </a:xfrm>
        </p:spPr>
        <p:txBody>
          <a:bodyPr/>
          <a:lstStyle/>
          <a:p>
            <a:r>
              <a:rPr lang="en-US" altLang="en-US" dirty="0" smtClean="0"/>
              <a:t>Having approved comment resolutions for all of the comments received from WG Recirculation Letter Ballot on P802.11aj D2.0 (LB220) as specified in </a:t>
            </a:r>
            <a:r>
              <a:rPr lang="en-US" altLang="en-US" dirty="0" smtClean="0"/>
              <a:t>11-16/1042r0 as well as resolutions for 3 CIDs from</a:t>
            </a:r>
            <a:r>
              <a:rPr lang="en-US" altLang="en-US" dirty="0" smtClean="0"/>
              <a:t> LB217 on D1.0 </a:t>
            </a:r>
            <a:r>
              <a:rPr lang="en-US" altLang="en-US" dirty="0" smtClean="0"/>
              <a:t>contained in 11-16/0979r0</a:t>
            </a:r>
            <a:endParaRPr lang="en-GB" altLang="en-US" dirty="0" smtClean="0">
              <a:solidFill>
                <a:srgbClr val="FF0000"/>
              </a:solidFill>
            </a:endParaRPr>
          </a:p>
          <a:p>
            <a:r>
              <a:rPr lang="en-GB" altLang="en-US" dirty="0" smtClean="0"/>
              <a:t>Instruct the editor to generate P802.11aj D5.0,  and</a:t>
            </a:r>
          </a:p>
          <a:p>
            <a:r>
              <a:rPr lang="en-GB" altLang="en-US" dirty="0" smtClean="0"/>
              <a:t>Approve a 15-day Working Group Technical 2</a:t>
            </a:r>
            <a:r>
              <a:rPr lang="en-GB" altLang="en-US" baseline="30000" dirty="0" smtClean="0"/>
              <a:t>nd</a:t>
            </a:r>
            <a:r>
              <a:rPr lang="en-GB" altLang="en-US" dirty="0" smtClean="0"/>
              <a:t> Recirculation</a:t>
            </a:r>
            <a:r>
              <a:rPr lang="en-GB" altLang="en-US" dirty="0" smtClean="0">
                <a:solidFill>
                  <a:srgbClr val="FF0000"/>
                </a:solidFill>
              </a:rPr>
              <a:t> </a:t>
            </a:r>
            <a:r>
              <a:rPr lang="en-GB" altLang="en-US" dirty="0" smtClean="0"/>
              <a:t>Letter Ballot asking the question “Should P802.11aj D5.0 be forwarded to Sponsor Ballot?”</a:t>
            </a:r>
          </a:p>
          <a:p>
            <a:pPr lvl="1">
              <a:lnSpc>
                <a:spcPct val="90000"/>
              </a:lnSpc>
            </a:pPr>
            <a:r>
              <a:rPr lang="en-GB" altLang="en-US" sz="2400" dirty="0" smtClean="0"/>
              <a:t>Move</a:t>
            </a:r>
            <a:r>
              <a:rPr lang="en-GB" altLang="en-US" sz="2400" dirty="0" smtClean="0"/>
              <a:t>: </a:t>
            </a:r>
            <a:r>
              <a:rPr lang="en-GB" altLang="en-US" sz="2400" dirty="0" err="1" smtClean="0"/>
              <a:t>Haiming</a:t>
            </a:r>
            <a:r>
              <a:rPr lang="en-GB" altLang="en-US" sz="2400" dirty="0" smtClean="0"/>
              <a:t> Wang </a:t>
            </a:r>
            <a:endParaRPr lang="en-GB" altLang="en-US" sz="2400" dirty="0" smtClean="0"/>
          </a:p>
          <a:p>
            <a:pPr lvl="1">
              <a:lnSpc>
                <a:spcPct val="90000"/>
              </a:lnSpc>
            </a:pPr>
            <a:r>
              <a:rPr lang="en-GB" altLang="en-US" sz="2400" dirty="0" smtClean="0"/>
              <a:t>Second: </a:t>
            </a:r>
            <a:r>
              <a:rPr lang="en-GB" altLang="en-US" sz="2400" dirty="0" smtClean="0"/>
              <a:t> </a:t>
            </a:r>
            <a:r>
              <a:rPr lang="en-GB" altLang="en-US" sz="2400" dirty="0" err="1" smtClean="0"/>
              <a:t>Lan</a:t>
            </a:r>
            <a:r>
              <a:rPr lang="en-GB" altLang="en-US" sz="2400" dirty="0" smtClean="0"/>
              <a:t> </a:t>
            </a:r>
            <a:r>
              <a:rPr lang="en-GB" altLang="en-US" sz="2400" dirty="0" err="1" smtClean="0"/>
              <a:t>Zhuo</a:t>
            </a:r>
            <a:endParaRPr lang="en-GB" altLang="en-US" sz="2400" dirty="0" smtClean="0"/>
          </a:p>
          <a:p>
            <a:pPr lvl="1">
              <a:lnSpc>
                <a:spcPct val="90000"/>
              </a:lnSpc>
            </a:pPr>
            <a:r>
              <a:rPr lang="en-GB" altLang="en-US" sz="2400" dirty="0" smtClean="0"/>
              <a:t>Result: </a:t>
            </a:r>
            <a:r>
              <a:rPr lang="en-GB" altLang="en-US" sz="2400" dirty="0" smtClean="0"/>
              <a:t>Y-8  N-0  A-0 </a:t>
            </a:r>
            <a:endParaRPr lang="en-GB" altLang="en-US" sz="2400" dirty="0" smtClean="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20</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9848541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dirty="0" smtClean="0"/>
              <a:t>September meeting</a:t>
            </a:r>
            <a:endParaRPr lang="en-US" dirty="0"/>
          </a:p>
        </p:txBody>
      </p:sp>
      <p:sp>
        <p:nvSpPr>
          <p:cNvPr id="3" name="Content Placeholder 2"/>
          <p:cNvSpPr>
            <a:spLocks noGrp="1"/>
          </p:cNvSpPr>
          <p:nvPr>
            <p:ph idx="1"/>
          </p:nvPr>
        </p:nvSpPr>
        <p:spPr/>
        <p:txBody>
          <a:bodyPr/>
          <a:lstStyle/>
          <a:p>
            <a:r>
              <a:rPr lang="en-US" sz="2800" dirty="0" smtClean="0"/>
              <a:t>Comment resolution for 802.11aj D5.0 WG 2</a:t>
            </a:r>
            <a:r>
              <a:rPr lang="en-US" sz="2800" baseline="30000" dirty="0" smtClean="0"/>
              <a:t>nd</a:t>
            </a:r>
            <a:r>
              <a:rPr lang="en-US" sz="2800" dirty="0" smtClean="0"/>
              <a:t> </a:t>
            </a:r>
            <a:r>
              <a:rPr lang="en-US" sz="2800" dirty="0" smtClean="0"/>
              <a:t>Recirculation </a:t>
            </a:r>
            <a:r>
              <a:rPr lang="en-US" sz="2800" dirty="0" smtClean="0"/>
              <a:t>Letter Ballot</a:t>
            </a:r>
          </a:p>
          <a:p>
            <a:endParaRPr lang="en-US" sz="2800" dirty="0" smtClean="0"/>
          </a:p>
          <a:p>
            <a:r>
              <a:rPr lang="en-US" sz="2800" dirty="0" smtClean="0"/>
              <a:t>Conditional MDR</a:t>
            </a:r>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21</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9757014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600" b="1" dirty="0" smtClean="0"/>
              <a:t>1</a:t>
            </a:r>
            <a:r>
              <a:rPr lang="en-US" altLang="zh-CN" sz="2600" b="1" baseline="30000" dirty="0" smtClean="0"/>
              <a:t>st</a:t>
            </a:r>
            <a:r>
              <a:rPr lang="en-US" altLang="zh-CN" sz="2600" b="1" dirty="0" smtClean="0"/>
              <a:t>  September, 2016, </a:t>
            </a:r>
            <a:r>
              <a:rPr lang="en-US" altLang="zh-CN" sz="2600" b="1" dirty="0"/>
              <a:t>9pm </a:t>
            </a:r>
            <a:r>
              <a:rPr lang="en-US" altLang="zh-CN" sz="2600" b="1" dirty="0" smtClean="0"/>
              <a:t>ET for 1 hour</a:t>
            </a:r>
            <a:endParaRPr lang="en-US" altLang="zh-CN" sz="2600" b="1" dirty="0"/>
          </a:p>
          <a:p>
            <a:pPr marL="801688" lvl="1" indent="-176213">
              <a:buNone/>
            </a:pPr>
            <a:r>
              <a:rPr lang="en-US" altLang="zh-CN" sz="2400" b="1" dirty="0"/>
              <a:t>   </a:t>
            </a:r>
            <a:r>
              <a:rPr lang="en-US" altLang="zh-CN" sz="2400" b="1" dirty="0" smtClean="0"/>
              <a:t>(2</a:t>
            </a:r>
            <a:r>
              <a:rPr lang="en-US" altLang="zh-CN" sz="2400" b="1" baseline="30000" dirty="0" smtClean="0"/>
              <a:t>nd</a:t>
            </a:r>
            <a:r>
              <a:rPr lang="en-US" altLang="zh-CN" sz="2400" b="1" dirty="0" smtClean="0"/>
              <a:t>  September, 2016, 9am </a:t>
            </a:r>
            <a:r>
              <a:rPr lang="en-US" altLang="zh-CN" sz="2400" b="1" dirty="0"/>
              <a:t>Beijing </a:t>
            </a:r>
            <a:r>
              <a:rPr lang="en-US" altLang="zh-CN" sz="2400" b="1" dirty="0" smtClean="0"/>
              <a:t>Time)</a:t>
            </a:r>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22</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23</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828800"/>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July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May meeting</a:t>
            </a:r>
          </a:p>
          <a:p>
            <a:r>
              <a:rPr lang="en-US" altLang="zh-CN" b="0" dirty="0" smtClean="0">
                <a:latin typeface="+mj-lt"/>
                <a:cs typeface="Arial" panose="020B0604020202020204" pitchFamily="34" charset="0"/>
              </a:rPr>
              <a:t>Approve the meeting minutes for May meeting</a:t>
            </a:r>
          </a:p>
          <a:p>
            <a:r>
              <a:rPr lang="en-US" altLang="zh-CN" b="0" dirty="0" smtClean="0">
                <a:latin typeface="+mj-lt"/>
                <a:cs typeface="Arial" panose="020B0604020202020204" pitchFamily="34" charset="0"/>
              </a:rPr>
              <a:t>Discuss and approve the PAR extension request</a:t>
            </a:r>
          </a:p>
          <a:p>
            <a:r>
              <a:rPr lang="en-US" altLang="zh-CN" b="0" dirty="0" smtClean="0">
                <a:latin typeface="+mj-lt"/>
                <a:cs typeface="Arial" panose="020B0604020202020204" pitchFamily="34" charset="0"/>
              </a:rPr>
              <a:t>Comment Resolution for WG Letter Ballot</a:t>
            </a:r>
            <a:endParaRPr lang="en-US" altLang="zh-CN" b="0" dirty="0" smtClean="0">
              <a:solidFill>
                <a:srgbClr val="FF0000"/>
              </a:solidFill>
              <a:latin typeface="+mj-lt"/>
              <a:cs typeface="Arial" panose="020B0604020202020204" pitchFamily="34" charset="0"/>
            </a:endParaRPr>
          </a:p>
          <a:p>
            <a:r>
              <a:rPr lang="en-US" altLang="zh-CN" b="0" dirty="0" smtClean="0"/>
              <a:t>Review Task Group timeline</a:t>
            </a:r>
          </a:p>
          <a:p>
            <a:r>
              <a:rPr lang="en-US" b="0" dirty="0" smtClean="0"/>
              <a:t>Motion</a:t>
            </a:r>
          </a:p>
          <a:p>
            <a:r>
              <a:rPr lang="en-US" altLang="zh-CN" b="0" dirty="0" smtClean="0">
                <a:latin typeface="+mj-lt"/>
                <a:cs typeface="Arial" panose="020B0604020202020204" pitchFamily="34" charset="0"/>
              </a:rPr>
              <a:t>Planning for September 2016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sz="2800" dirty="0" smtClean="0"/>
              <a:t>Tentative 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000" dirty="0" smtClean="0"/>
              <a:t>Tuesday, July 26, 2016 08:00 – 10:00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May meeting (11-16/0758r0)</a:t>
            </a:r>
          </a:p>
          <a:p>
            <a:pPr lvl="1"/>
            <a:r>
              <a:rPr lang="en-US" altLang="zh-CN" sz="2000" dirty="0" smtClean="0"/>
              <a:t>Discuss and approve the PAR extension request</a:t>
            </a:r>
          </a:p>
          <a:p>
            <a:pPr lvl="1"/>
            <a:r>
              <a:rPr lang="en-US" altLang="zh-CN" sz="2000" dirty="0" err="1" smtClean="0"/>
              <a:t>TGaj</a:t>
            </a:r>
            <a:r>
              <a:rPr lang="en-US" altLang="zh-CN" sz="2000" dirty="0" smtClean="0"/>
              <a:t> Editor Report for LB220 (11-16/1002r0)</a:t>
            </a:r>
          </a:p>
          <a:p>
            <a:pPr lvl="1"/>
            <a:r>
              <a:rPr lang="en-US" sz="2000" dirty="0" err="1" smtClean="0"/>
              <a:t>TGaj</a:t>
            </a:r>
            <a:r>
              <a:rPr lang="en-US" sz="2000" dirty="0" smtClean="0"/>
              <a:t> comments database for LB220 (11-16/0811r1)</a:t>
            </a:r>
          </a:p>
          <a:p>
            <a:pPr lvl="1">
              <a:lnSpc>
                <a:spcPct val="90000"/>
              </a:lnSpc>
            </a:pPr>
            <a:r>
              <a:rPr lang="en-US" sz="2000" dirty="0" smtClean="0"/>
              <a:t>Resolution for Comments on </a:t>
            </a:r>
            <a:r>
              <a:rPr lang="en-US" sz="2000" dirty="0" err="1" smtClean="0"/>
              <a:t>TGaj</a:t>
            </a:r>
            <a:r>
              <a:rPr lang="en-US" sz="2000" dirty="0" smtClean="0"/>
              <a:t> D1.0 Initial Letter Ballot</a:t>
            </a:r>
          </a:p>
          <a:p>
            <a:pPr lvl="2">
              <a:lnSpc>
                <a:spcPct val="90000"/>
              </a:lnSpc>
            </a:pPr>
            <a:r>
              <a:rPr lang="en-US" sz="1600" dirty="0" smtClean="0"/>
              <a:t>11-16/0979r0 - Proposed resolution to CID 96, 123 and 172 in LB217</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lvl="2">
              <a:lnSpc>
                <a:spcPct val="90000"/>
              </a:lnSpc>
            </a:pPr>
            <a:r>
              <a:rPr lang="en-US" sz="1600" dirty="0" smtClean="0"/>
              <a:t>11-16/0972r0 - Proposed resolution to CID 401, 402, 408, 416, 423, 424, 427, 431, 436, 437, 404, 406, 407, 409, 410, 411, 418, 419, 422, 425, 426, and 428 in LB220</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sz="2800" dirty="0" smtClean="0"/>
              <a:t>Tentative 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Tuesday,  July 26, 2016 16:00 – 18:00</a:t>
            </a:r>
          </a:p>
          <a:p>
            <a:pPr lvl="1">
              <a:lnSpc>
                <a:spcPct val="90000"/>
              </a:lnSpc>
            </a:pPr>
            <a:r>
              <a:rPr lang="en-US" altLang="zh-CN" dirty="0" smtClean="0"/>
              <a:t>Resolution for Comments on </a:t>
            </a:r>
            <a:r>
              <a:rPr lang="en-US" altLang="zh-CN" dirty="0" err="1" smtClean="0"/>
              <a:t>TGaj</a:t>
            </a:r>
            <a:r>
              <a:rPr lang="en-US" altLang="zh-CN" dirty="0" smtClean="0"/>
              <a:t> D2.0 Recirculation Letter Ballot </a:t>
            </a:r>
          </a:p>
          <a:p>
            <a:pPr lvl="2">
              <a:lnSpc>
                <a:spcPct val="90000"/>
              </a:lnSpc>
            </a:pPr>
            <a:r>
              <a:rPr lang="en-US" sz="1800" dirty="0" smtClean="0">
                <a:solidFill>
                  <a:srgbClr val="000000"/>
                </a:solidFill>
              </a:rPr>
              <a:t>11-16/0832r0 - </a:t>
            </a:r>
            <a:r>
              <a:rPr lang="en-US" sz="1800" dirty="0" smtClean="0"/>
              <a:t>Proposed Resolution to CID 3,5,15,17,20,21, and 38 on </a:t>
            </a:r>
            <a:r>
              <a:rPr lang="en-US" sz="1800" dirty="0" err="1" smtClean="0"/>
              <a:t>TGaj</a:t>
            </a:r>
            <a:r>
              <a:rPr lang="en-US" sz="1800" dirty="0" smtClean="0"/>
              <a:t> D2.0 in LB220</a:t>
            </a:r>
            <a:endParaRPr lang="en-US" sz="1800" dirty="0" smtClean="0">
              <a:solidFill>
                <a:srgbClr val="000000"/>
              </a:solidFill>
            </a:endParaRPr>
          </a:p>
          <a:p>
            <a:pPr lvl="2">
              <a:lnSpc>
                <a:spcPct val="90000"/>
              </a:lnSpc>
            </a:pPr>
            <a:r>
              <a:rPr lang="en-US" sz="1800" dirty="0" smtClean="0">
                <a:solidFill>
                  <a:srgbClr val="000000"/>
                </a:solidFill>
              </a:rPr>
              <a:t>11-16/0944r0 -</a:t>
            </a:r>
            <a:r>
              <a:rPr lang="en-US" sz="1800" dirty="0" smtClean="0"/>
              <a:t> Proposed resolutions to CID 429, 430, 432 - 435 in LB220</a:t>
            </a:r>
            <a:endParaRPr lang="en-US" altLang="zh-CN" sz="2400" dirty="0" smtClean="0"/>
          </a:p>
          <a:p>
            <a:pPr>
              <a:lnSpc>
                <a:spcPct val="90000"/>
              </a:lnSpc>
            </a:pPr>
            <a:r>
              <a:rPr lang="en-US" altLang="zh-CN" sz="2400" dirty="0" smtClean="0"/>
              <a:t>Wednesday,  July 27, 2016 08:00 – 10:00</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a:lnSpc>
                <a:spcPct val="90000"/>
              </a:lnSpc>
            </a:pPr>
            <a:r>
              <a:rPr lang="en-US" altLang="zh-CN" sz="2400" dirty="0" smtClean="0"/>
              <a:t>Wednesday, July 27, 2016 16:00 – 18:00</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D2.0 Recirculation Letter Ballot </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122754</TotalTime>
  <Words>2127</Words>
  <Application>Microsoft Office PowerPoint</Application>
  <PresentationFormat>全屏显示(4:3)</PresentationFormat>
  <Paragraphs>315</Paragraphs>
  <Slides>23</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25"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Tentative IEEE 802.11aj Agenda for the Week</vt:lpstr>
      <vt:lpstr>Tentative IEEE 802.11aj Agenda for the Week</vt:lpstr>
      <vt:lpstr>Tentative IEEE 802.11aj Agenda for the Week</vt:lpstr>
      <vt:lpstr>IEEE 802.11aj Agenda for the Week</vt:lpstr>
      <vt:lpstr>Approve the meeting minutes</vt:lpstr>
      <vt:lpstr>Motion 1 (Re-approval of 5C)</vt:lpstr>
      <vt:lpstr>Motion 2 (Approval of PAR extension ) </vt:lpstr>
      <vt:lpstr>IEEE 802.11aj Agenda for the Week</vt:lpstr>
      <vt:lpstr>IEEE 802.11aj Agenda for the Week</vt:lpstr>
      <vt:lpstr>Official Time Line for 802.11aj  (Updated in July 2016)</vt:lpstr>
      <vt:lpstr>Motion 3</vt:lpstr>
      <vt:lpstr>Motion 4</vt:lpstr>
      <vt:lpstr>Motion 5</vt:lpstr>
      <vt:lpstr>Plan for September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3748</cp:revision>
  <cp:lastPrinted>1998-02-10T13:28:06Z</cp:lastPrinted>
  <dcterms:created xsi:type="dcterms:W3CDTF">2007-04-17T18:10:23Z</dcterms:created>
  <dcterms:modified xsi:type="dcterms:W3CDTF">2016-07-29T00:31:18Z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1468404653</vt:lpwstr>
  </property>
</Properties>
</file>