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448" r:id="rId2"/>
    <p:sldId id="449" r:id="rId3"/>
    <p:sldId id="602" r:id="rId4"/>
    <p:sldId id="604" r:id="rId5"/>
    <p:sldId id="589" r:id="rId6"/>
    <p:sldId id="590" r:id="rId7"/>
    <p:sldId id="458" r:id="rId8"/>
    <p:sldId id="592" r:id="rId9"/>
    <p:sldId id="614" r:id="rId10"/>
    <p:sldId id="591" r:id="rId11"/>
    <p:sldId id="617" r:id="rId12"/>
    <p:sldId id="615" r:id="rId13"/>
    <p:sldId id="612" r:id="rId14"/>
    <p:sldId id="613" r:id="rId15"/>
    <p:sldId id="627" r:id="rId16"/>
    <p:sldId id="619" r:id="rId17"/>
    <p:sldId id="620" r:id="rId18"/>
    <p:sldId id="622" r:id="rId19"/>
    <p:sldId id="623" r:id="rId20"/>
    <p:sldId id="624" r:id="rId21"/>
    <p:sldId id="625" r:id="rId22"/>
    <p:sldId id="626" r:id="rId23"/>
    <p:sldId id="611" r:id="rId24"/>
  </p:sldIdLst>
  <p:sldSz cx="9144000" cy="6858000" type="screen4x3"/>
  <p:notesSz cx="6934200" cy="9280525"/>
  <p:custDataLst>
    <p:tags r:id="rId2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38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802.11-16/0783r4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Tentative 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solidFill>
                  <a:srgbClr val="000000"/>
                </a:solidFill>
              </a:rPr>
              <a:t>11-16/0973r0 </a:t>
            </a:r>
            <a:r>
              <a:rPr lang="en-US" sz="1800" dirty="0" smtClean="0">
                <a:solidFill>
                  <a:srgbClr val="000000"/>
                </a:solidFill>
              </a:rPr>
              <a:t>-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 (11-16/0987r1)</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12</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t>
            </a:r>
            <a:br>
              <a:rPr lang="en-US" altLang="ja-JP" dirty="0" smtClean="0"/>
            </a:br>
            <a:r>
              <a:rPr lang="en-US" altLang="ja-JP" sz="2800" dirty="0" smtClean="0"/>
              <a:t>(</a:t>
            </a:r>
            <a:r>
              <a:rPr lang="en-US" sz="2800" dirty="0" smtClean="0"/>
              <a:t>Re-approval of 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 </a:t>
            </a:r>
          </a:p>
          <a:p>
            <a:pPr lvl="1"/>
            <a:r>
              <a:rPr lang="en-GB" altLang="zh-CN" sz="2400" dirty="0" smtClean="0"/>
              <a:t>Result: </a:t>
            </a:r>
            <a:r>
              <a:rPr lang="en-US" altLang="zh-CN" sz="2400" dirty="0" smtClean="0"/>
              <a:t>Y- 9  N-0   A-1</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2</a:t>
            </a:r>
            <a:br>
              <a:rPr lang="en-GB" dirty="0" smtClean="0"/>
            </a:br>
            <a:r>
              <a:rPr lang="en-GB" sz="2800" dirty="0" smtClean="0"/>
              <a:t>(</a:t>
            </a:r>
            <a:r>
              <a:rPr lang="en-US" altLang="zh-CN" sz="2800" dirty="0" smtClean="0"/>
              <a:t>A</a:t>
            </a:r>
            <a:r>
              <a:rPr lang="en-US" sz="2800" dirty="0" smtClean="0"/>
              <a:t>pproval 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11-16/0987r1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a:t>
            </a:r>
          </a:p>
          <a:p>
            <a:pPr lvl="1"/>
            <a:r>
              <a:rPr lang="en-GB" altLang="zh-CN" sz="2400" dirty="0" smtClean="0"/>
              <a:t>Result: </a:t>
            </a:r>
            <a:r>
              <a:rPr lang="en-US" altLang="zh-CN" sz="2400" dirty="0" smtClean="0"/>
              <a:t>Y- 9  N-0   A-1</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Canceled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Canceled</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-16/1032r0 </a:t>
            </a:r>
            <a:r>
              <a:rPr lang="en-US" altLang="zh-CN" sz="1800" dirty="0" smtClean="0"/>
              <a:t>-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01-2016: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3</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18</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a:t>
            </a:r>
            <a:r>
              <a:rPr lang="en-US" altLang="en-US" sz="2400" b="1" dirty="0" smtClean="0"/>
              <a:t>updated </a:t>
            </a:r>
            <a:r>
              <a:rPr lang="en-US" altLang="en-US" sz="2400" b="1" dirty="0" err="1" smtClean="0"/>
              <a:t>TGaj</a:t>
            </a:r>
            <a:r>
              <a:rPr lang="en-US" altLang="en-US" sz="2400" b="1" dirty="0" smtClean="0"/>
              <a:t> Timeline contained </a:t>
            </a:r>
            <a:r>
              <a:rPr lang="en-US" altLang="en-US" sz="2400" b="1" dirty="0" smtClean="0"/>
              <a:t>in 11-16/0783r5</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b="1" dirty="0" smtClean="0">
                <a:latin typeface="+mn-lt"/>
                <a:cs typeface="MS PGothic" charset="0"/>
              </a:rPr>
              <a:t>Move:</a:t>
            </a:r>
          </a:p>
          <a:p>
            <a:pPr marL="742950" lvl="1" indent="-285750" eaLnBrk="0" hangingPunct="0">
              <a:lnSpc>
                <a:spcPct val="90000"/>
              </a:lnSpc>
              <a:spcBef>
                <a:spcPct val="20000"/>
              </a:spcBef>
              <a:buChar char="–"/>
            </a:pPr>
            <a:r>
              <a:rPr lang="en-GB" altLang="en-US" sz="2400" b="1" dirty="0" smtClean="0">
                <a:latin typeface="+mn-lt"/>
                <a:cs typeface="MS PGothic" charset="0"/>
              </a:rPr>
              <a:t>Second:</a:t>
            </a:r>
          </a:p>
          <a:p>
            <a:pPr marL="742950" lvl="1" indent="-285750" eaLnBrk="0" hangingPunct="0">
              <a:lnSpc>
                <a:spcPct val="90000"/>
              </a:lnSpc>
              <a:spcBef>
                <a:spcPct val="20000"/>
              </a:spcBef>
              <a:buChar char="–"/>
            </a:pPr>
            <a:r>
              <a:rPr lang="en-GB" altLang="en-US" sz="2400" b="1" dirty="0" smtClean="0">
                <a:latin typeface="+mn-lt"/>
                <a:cs typeface="MS PGothic" charset="0"/>
              </a:rPr>
              <a:t>Result: Y-  N-  A- </a:t>
            </a: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19</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D5.0</a:t>
            </a:r>
          </a:p>
          <a:p>
            <a:pPr lvl="1">
              <a:lnSpc>
                <a:spcPct val="90000"/>
              </a:lnSpc>
            </a:pPr>
            <a:r>
              <a:rPr lang="en-US" sz="1600" dirty="0" smtClean="0"/>
              <a:t>11-16/0972r1 </a:t>
            </a:r>
            <a:r>
              <a:rPr lang="en-US" sz="1600" dirty="0" smtClean="0"/>
              <a:t>- Proposed resolution to CID 401, 402, 408, 416, 423, 424, 427, 431, 436, 437, 404, 406, 407, 409, 410, 411, 418, 419, 422, 425, 426, and 428 in LB220</a:t>
            </a:r>
          </a:p>
          <a:p>
            <a:pPr lvl="1">
              <a:lnSpc>
                <a:spcPct val="90000"/>
              </a:lnSpc>
            </a:pPr>
            <a:r>
              <a:rPr lang="en-US" sz="1600" dirty="0" smtClean="0"/>
              <a:t>11-16/0832r1 </a:t>
            </a:r>
            <a:r>
              <a:rPr lang="en-US" sz="1600" dirty="0" smtClean="0"/>
              <a:t>- Proposed Resolution to CID 403, 405, 415, 417, 420, 421, and 438 on </a:t>
            </a:r>
            <a:r>
              <a:rPr lang="en-US" sz="1600" dirty="0" err="1" smtClean="0"/>
              <a:t>TGaj</a:t>
            </a:r>
            <a:r>
              <a:rPr lang="en-US" sz="1600" dirty="0" smtClean="0"/>
              <a:t> D2.0 in LB220</a:t>
            </a:r>
          </a:p>
          <a:p>
            <a:pPr lvl="1">
              <a:lnSpc>
                <a:spcPct val="90000"/>
              </a:lnSpc>
            </a:pPr>
            <a:r>
              <a:rPr lang="en-US" sz="1600" dirty="0" smtClean="0"/>
              <a:t>11-16/0944r1 </a:t>
            </a:r>
            <a:r>
              <a:rPr lang="en-US" sz="1600" dirty="0" smtClean="0"/>
              <a:t>- Proposed resolutions to CID 429, 430, 432 - 435 in LB220</a:t>
            </a:r>
          </a:p>
          <a:p>
            <a:pPr lvl="1">
              <a:lnSpc>
                <a:spcPct val="90000"/>
              </a:lnSpc>
            </a:pPr>
            <a:r>
              <a:rPr lang="en-US" sz="1600" dirty="0" smtClean="0"/>
              <a:t>11-16/1032r0 </a:t>
            </a:r>
            <a:r>
              <a:rPr lang="en-US" sz="1600" dirty="0" smtClean="0"/>
              <a:t>- LB220 comment resolutions to cid 414</a:t>
            </a:r>
          </a:p>
          <a:p>
            <a:pPr lvl="1">
              <a:lnSpc>
                <a:spcPct val="90000"/>
              </a:lnSpc>
            </a:pPr>
            <a:r>
              <a:rPr lang="en-US" sz="1600" dirty="0" smtClean="0"/>
              <a:t>11-16/0973r1 </a:t>
            </a:r>
            <a:r>
              <a:rPr lang="en-US" sz="1600" dirty="0" smtClean="0"/>
              <a:t>- Proposed resolution to CID 412 and 413 in LB220</a:t>
            </a:r>
          </a:p>
          <a:p>
            <a:pPr lvl="1">
              <a:lnSpc>
                <a:spcPct val="90000"/>
              </a:lnSpc>
            </a:pPr>
            <a:endParaRPr lang="en-US" sz="1400" dirty="0" smtClean="0"/>
          </a:p>
          <a:p>
            <a:pPr lvl="1">
              <a:lnSpc>
                <a:spcPct val="90000"/>
              </a:lnSpc>
            </a:pPr>
            <a:r>
              <a:rPr lang="en-US" altLang="zh-CN" sz="2400" b="1" dirty="0" smtClean="0"/>
              <a:t>Move: </a:t>
            </a:r>
          </a:p>
          <a:p>
            <a:pPr lvl="1">
              <a:lnSpc>
                <a:spcPct val="90000"/>
              </a:lnSpc>
            </a:pPr>
            <a:r>
              <a:rPr lang="en-US" altLang="zh-CN" sz="2400" b="1" dirty="0" smtClean="0"/>
              <a:t>Second:</a:t>
            </a:r>
          </a:p>
          <a:p>
            <a:pPr lvl="1">
              <a:lnSpc>
                <a:spcPct val="90000"/>
              </a:lnSpc>
            </a:pPr>
            <a:r>
              <a:rPr lang="en-GB" altLang="en-US" sz="2400" b="1" dirty="0" smtClean="0"/>
              <a:t>Result: Y-  N-  A- </a:t>
            </a:r>
          </a:p>
          <a:p>
            <a:pPr lvl="1">
              <a:lnSpc>
                <a:spcPct val="90000"/>
              </a:lnSpc>
            </a:pP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5</a:t>
            </a:r>
            <a:endParaRPr lang="en-US" dirty="0"/>
          </a:p>
        </p:txBody>
      </p:sp>
      <p:sp>
        <p:nvSpPr>
          <p:cNvPr id="3" name="Content Placeholder 2"/>
          <p:cNvSpPr>
            <a:spLocks noGrp="1"/>
          </p:cNvSpPr>
          <p:nvPr>
            <p:ph idx="1"/>
          </p:nvPr>
        </p:nvSpPr>
        <p:spPr>
          <a:xfrm>
            <a:off x="611560" y="1484784"/>
            <a:ext cx="8136904" cy="4752528"/>
          </a:xfrm>
        </p:spPr>
        <p:txBody>
          <a:bodyPr/>
          <a:lstStyle/>
          <a:p>
            <a:r>
              <a:rPr lang="en-US" altLang="en-US" dirty="0" smtClean="0"/>
              <a:t>Having approved comment resolutions for all of the comments received from WG Recirculation Letter Ballot on P802.11aj D2.0 (LB220) as specified in </a:t>
            </a:r>
            <a:r>
              <a:rPr lang="en-US" altLang="en-US" dirty="0" smtClean="0"/>
              <a:t>11-16/1042r0</a:t>
            </a:r>
            <a:endParaRPr lang="en-GB" altLang="en-US" dirty="0" smtClean="0">
              <a:solidFill>
                <a:srgbClr val="FF0000"/>
              </a:solidFill>
            </a:endParaRPr>
          </a:p>
          <a:p>
            <a:r>
              <a:rPr lang="en-GB" altLang="en-US" dirty="0" smtClean="0"/>
              <a:t>Instruct the editor to generate P802.11aj D5.0,  and</a:t>
            </a:r>
          </a:p>
          <a:p>
            <a:r>
              <a:rPr lang="en-GB" altLang="en-US" dirty="0" smtClean="0"/>
              <a:t>Approve a </a:t>
            </a:r>
            <a:r>
              <a:rPr lang="en-GB" altLang="en-US" dirty="0" smtClean="0"/>
              <a:t>15-day </a:t>
            </a:r>
            <a:r>
              <a:rPr lang="en-GB" altLang="en-US" dirty="0" smtClean="0"/>
              <a:t>Working Group Technical 2</a:t>
            </a:r>
            <a:r>
              <a:rPr lang="en-GB" altLang="en-US" baseline="30000" dirty="0" smtClean="0"/>
              <a:t>nd</a:t>
            </a:r>
            <a:r>
              <a:rPr lang="en-GB" altLang="en-US" dirty="0" smtClean="0"/>
              <a:t> Recirculation</a:t>
            </a:r>
            <a:r>
              <a:rPr lang="en-GB" altLang="en-US" dirty="0" smtClean="0">
                <a:solidFill>
                  <a:srgbClr val="FF0000"/>
                </a:solidFill>
              </a:rPr>
              <a:t> </a:t>
            </a:r>
            <a:r>
              <a:rPr lang="en-GB" altLang="en-US" dirty="0" smtClean="0"/>
              <a:t>Letter Ballot asking the question “Should P802.11aj D5.0 be forwarded to Sponsor Ballot?”</a:t>
            </a:r>
          </a:p>
          <a:p>
            <a:endParaRPr lang="en-GB" altLang="en-US" sz="1800" b="0" dirty="0" smtClean="0"/>
          </a:p>
          <a:p>
            <a:pPr lvl="1">
              <a:lnSpc>
                <a:spcPct val="90000"/>
              </a:lnSpc>
            </a:pPr>
            <a:r>
              <a:rPr lang="en-GB" altLang="en-US" sz="2400" b="1" dirty="0" smtClean="0"/>
              <a:t>Move: </a:t>
            </a:r>
          </a:p>
          <a:p>
            <a:pPr lvl="1">
              <a:lnSpc>
                <a:spcPct val="90000"/>
              </a:lnSpc>
            </a:pPr>
            <a:r>
              <a:rPr lang="en-GB" altLang="en-US" sz="2400" b="1" dirty="0" smtClean="0"/>
              <a:t>Second: </a:t>
            </a:r>
          </a:p>
          <a:p>
            <a:pPr lvl="1">
              <a:lnSpc>
                <a:spcPct val="90000"/>
              </a:lnSpc>
            </a:pPr>
            <a:r>
              <a:rPr lang="en-GB" altLang="en-US" sz="2400" b="1" dirty="0" smtClean="0"/>
              <a:t>Result: Y-  N-  A- </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September meeting</a:t>
            </a:r>
            <a:endParaRPr lang="en-US" dirty="0"/>
          </a:p>
        </p:txBody>
      </p:sp>
      <p:sp>
        <p:nvSpPr>
          <p:cNvPr id="3" name="Content Placeholder 2"/>
          <p:cNvSpPr>
            <a:spLocks noGrp="1"/>
          </p:cNvSpPr>
          <p:nvPr>
            <p:ph idx="1"/>
          </p:nvPr>
        </p:nvSpPr>
        <p:spPr/>
        <p:txBody>
          <a:bodyPr/>
          <a:lstStyle/>
          <a:p>
            <a:r>
              <a:rPr lang="en-US" sz="2800" dirty="0" smtClean="0"/>
              <a:t>Comment resolution for 802.11aj D5.0 WG 2</a:t>
            </a:r>
            <a:r>
              <a:rPr lang="en-US" sz="2800" baseline="30000" dirty="0" smtClean="0"/>
              <a:t>nd</a:t>
            </a:r>
            <a:r>
              <a:rPr lang="en-US" sz="2800" dirty="0" smtClean="0"/>
              <a:t> recirculation Letter Ballot</a:t>
            </a:r>
          </a:p>
          <a:p>
            <a:endParaRPr lang="en-US" sz="2800" dirty="0" smtClean="0"/>
          </a:p>
          <a:p>
            <a:r>
              <a:rPr lang="en-US" sz="2800" dirty="0" smtClean="0"/>
              <a:t>Conditional MDR</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1</a:t>
            </a:r>
            <a:r>
              <a:rPr lang="en-US" altLang="zh-CN" sz="2600" b="1" baseline="30000" dirty="0" smtClean="0"/>
              <a:t>st</a:t>
            </a:r>
            <a:r>
              <a:rPr lang="en-US" altLang="zh-CN" sz="2600" b="1" dirty="0" smtClean="0"/>
              <a:t>  September,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(2</a:t>
            </a:r>
            <a:r>
              <a:rPr lang="en-US" altLang="zh-CN" sz="2400" b="1" baseline="30000" dirty="0" smtClean="0"/>
              <a:t>nd</a:t>
            </a:r>
            <a:r>
              <a:rPr lang="en-US" altLang="zh-CN" sz="2400" b="1" dirty="0" smtClean="0"/>
              <a:t>  September, 2016, 9am </a:t>
            </a:r>
            <a:r>
              <a:rPr lang="en-US" altLang="zh-CN" sz="2400" b="1" dirty="0"/>
              <a:t>Beijing </a:t>
            </a:r>
            <a:r>
              <a:rPr lang="en-US" altLang="zh-CN" sz="2400" b="1" dirty="0" smtClean="0"/>
              <a:t>Time)</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23</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122529</TotalTime>
  <Words>2088</Words>
  <Application>Microsoft Office PowerPoint</Application>
  <PresentationFormat>全屏显示(4:3)</PresentationFormat>
  <Paragraphs>315</Paragraphs>
  <Slides>23</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Tentative IEEE 802.11aj Agenda for the Week</vt:lpstr>
      <vt:lpstr>Tentative IEEE 802.11aj Agenda for the Week</vt:lpstr>
      <vt:lpstr>Tentative IEEE 802.11aj Agenda for the Week</vt:lpstr>
      <vt:lpstr>IEEE 802.11aj Agenda for the Week</vt:lpstr>
      <vt:lpstr>Approve the meeting minutes</vt:lpstr>
      <vt:lpstr>Motion 1 (Re-approval of 5C)</vt:lpstr>
      <vt:lpstr>Motion 2 (Approval of PAR extension ) </vt:lpstr>
      <vt:lpstr>IEEE 802.11aj Agenda for the Week</vt:lpstr>
      <vt:lpstr>IEEE 802.11aj Agenda for the Week</vt:lpstr>
      <vt:lpstr>Official Time Line for 802.11aj  (Updated in July 2016)</vt:lpstr>
      <vt:lpstr>Motion 3</vt:lpstr>
      <vt:lpstr>Motion 4</vt:lpstr>
      <vt:lpstr>Motion 5</vt:lpstr>
      <vt:lpstr>Plan for September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3735</cp:revision>
  <cp:lastPrinted>1998-02-10T13:28:06Z</cp:lastPrinted>
  <dcterms:created xsi:type="dcterms:W3CDTF">2007-04-17T18:10:23Z</dcterms:created>
  <dcterms:modified xsi:type="dcterms:W3CDTF">2016-07-28T17:59:04Z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