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448" r:id="rId2"/>
    <p:sldId id="449" r:id="rId3"/>
    <p:sldId id="602" r:id="rId4"/>
    <p:sldId id="604" r:id="rId5"/>
    <p:sldId id="589" r:id="rId6"/>
    <p:sldId id="590" r:id="rId7"/>
    <p:sldId id="458" r:id="rId8"/>
    <p:sldId id="592" r:id="rId9"/>
    <p:sldId id="614" r:id="rId10"/>
    <p:sldId id="591" r:id="rId11"/>
    <p:sldId id="617" r:id="rId12"/>
    <p:sldId id="618" r:id="rId13"/>
    <p:sldId id="619" r:id="rId14"/>
    <p:sldId id="615" r:id="rId15"/>
    <p:sldId id="612" r:id="rId16"/>
    <p:sldId id="613" r:id="rId17"/>
    <p:sldId id="611" r:id="rId18"/>
  </p:sldIdLst>
  <p:sldSz cx="9144000" cy="6858000" type="screen4x3"/>
  <p:notesSz cx="6934200" cy="9280525"/>
  <p:custDataLst>
    <p:tags r:id="rId21"/>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866" y="-365"/>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July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73322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73322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802.11-16/0783r3</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2016-07-26</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z="2800" dirty="0" smtClean="0"/>
              <a:t>Tentative IEEE 802.11aj Agenda for the Week</a:t>
            </a:r>
            <a:endParaRPr lang="en-US" altLang="zh-CN" sz="2800" dirty="0" smtClean="0"/>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July 28, 2016 08:00 – 10:00</a:t>
            </a:r>
          </a:p>
          <a:p>
            <a:pPr lvl="1">
              <a:lnSpc>
                <a:spcPct val="90000"/>
              </a:lnSpc>
            </a:pPr>
            <a:r>
              <a:rPr lang="en-US" altLang="zh-CN" sz="2000" dirty="0" smtClean="0"/>
              <a:t>Resolution for Comments on </a:t>
            </a:r>
            <a:r>
              <a:rPr lang="en-US" altLang="zh-CN" sz="2000" dirty="0" err="1" smtClean="0"/>
              <a:t>TGaj</a:t>
            </a:r>
            <a:r>
              <a:rPr lang="en-US" altLang="zh-CN" sz="2000" dirty="0" smtClean="0"/>
              <a:t> D2.0 Recirculation Letter Ballot </a:t>
            </a:r>
          </a:p>
          <a:p>
            <a:pPr lvl="2">
              <a:lnSpc>
                <a:spcPct val="90000"/>
              </a:lnSpc>
            </a:pPr>
            <a:r>
              <a:rPr lang="en-US" sz="1800" dirty="0" smtClean="0"/>
              <a:t>11</a:t>
            </a:r>
            <a:r>
              <a:rPr lang="en-US" altLang="zh-CN" sz="1800" dirty="0" smtClean="0"/>
              <a:t>-16/1019r0 - LB</a:t>
            </a:r>
            <a:r>
              <a:rPr lang="en-US" sz="1800" dirty="0" smtClean="0"/>
              <a:t>220 comment resolutions to cid 14</a:t>
            </a:r>
            <a:endParaRPr lang="en-US" sz="1800" dirty="0" smtClean="0">
              <a:solidFill>
                <a:srgbClr val="000000"/>
              </a:solidFill>
            </a:endParaRPr>
          </a:p>
          <a:p>
            <a:pPr lvl="2">
              <a:lnSpc>
                <a:spcPct val="90000"/>
              </a:lnSpc>
            </a:pPr>
            <a:r>
              <a:rPr lang="en-US" sz="1800" dirty="0" smtClean="0">
                <a:solidFill>
                  <a:srgbClr val="000000"/>
                </a:solidFill>
              </a:rPr>
              <a:t>11-16/0973r0 - Proposed resolution to CID 412</a:t>
            </a:r>
            <a:r>
              <a:rPr lang="en-GB" sz="1800" dirty="0" smtClean="0">
                <a:solidFill>
                  <a:srgbClr val="000000"/>
                </a:solidFill>
              </a:rPr>
              <a:t> and 413 </a:t>
            </a:r>
            <a:r>
              <a:rPr lang="en-US" sz="1800" dirty="0" smtClean="0">
                <a:solidFill>
                  <a:srgbClr val="000000"/>
                </a:solidFill>
              </a:rPr>
              <a:t>in LB220</a:t>
            </a:r>
            <a:endParaRPr lang="en-US" sz="2000" dirty="0" smtClean="0"/>
          </a:p>
          <a:p>
            <a:pPr>
              <a:lnSpc>
                <a:spcPct val="90000"/>
              </a:lnSpc>
            </a:pPr>
            <a:r>
              <a:rPr lang="en-US" altLang="zh-CN" sz="2400" dirty="0" smtClean="0"/>
              <a:t>Thursday, July 28,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2000" dirty="0" smtClean="0"/>
              <a:t>Resolution for Comments on </a:t>
            </a:r>
            <a:r>
              <a:rPr lang="en-US" sz="2000" dirty="0" err="1" smtClean="0"/>
              <a:t>TGaj</a:t>
            </a:r>
            <a:r>
              <a:rPr lang="en-US" sz="2000" dirty="0" smtClean="0"/>
              <a:t> D2.0 Recirculation Letter Ballot </a:t>
            </a:r>
            <a:endParaRPr lang="en-US" sz="2000" dirty="0" smtClean="0">
              <a:solidFill>
                <a:srgbClr val="FF0000"/>
              </a:solidFill>
            </a:endParaRPr>
          </a:p>
          <a:p>
            <a:pPr lvl="1">
              <a:lnSpc>
                <a:spcPct val="90000"/>
              </a:lnSpc>
            </a:pPr>
            <a:r>
              <a:rPr lang="en-US" altLang="zh-CN" sz="2000" dirty="0" smtClean="0"/>
              <a:t>Review Task Group timeline</a:t>
            </a:r>
            <a:endParaRPr lang="en-US" sz="2000" dirty="0" smtClean="0"/>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September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000" dirty="0" smtClean="0"/>
              <a:t>Tuesday, July 26,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May meeting (11-16/0758r0)</a:t>
            </a:r>
          </a:p>
          <a:p>
            <a:pPr lvl="1"/>
            <a:r>
              <a:rPr lang="en-US" altLang="zh-CN" sz="2000" dirty="0" smtClean="0"/>
              <a:t>Discuss and approve the PAR extension request (11-16/0987r1)</a:t>
            </a:r>
          </a:p>
          <a:p>
            <a:pPr lvl="1"/>
            <a:r>
              <a:rPr lang="en-US" altLang="zh-CN" sz="2000" dirty="0" err="1" smtClean="0"/>
              <a:t>TGaj</a:t>
            </a:r>
            <a:r>
              <a:rPr lang="en-US" altLang="zh-CN" sz="2000" dirty="0" smtClean="0"/>
              <a:t> Editor Report for LB220 (11-16/1002r0)</a:t>
            </a:r>
          </a:p>
          <a:p>
            <a:pPr lvl="1"/>
            <a:r>
              <a:rPr lang="en-US" sz="2000" dirty="0" err="1" smtClean="0"/>
              <a:t>TGaj</a:t>
            </a:r>
            <a:r>
              <a:rPr lang="en-US" sz="2000" dirty="0" smtClean="0"/>
              <a:t> comments database for LB220 (11-16/0811r1)</a:t>
            </a:r>
          </a:p>
          <a:p>
            <a:pPr lvl="1">
              <a:lnSpc>
                <a:spcPct val="90000"/>
              </a:lnSpc>
            </a:pPr>
            <a:r>
              <a:rPr lang="en-US" sz="2000" dirty="0" smtClean="0"/>
              <a:t>Resolution for Comments on </a:t>
            </a:r>
            <a:r>
              <a:rPr lang="en-US" sz="2000" dirty="0" err="1" smtClean="0"/>
              <a:t>TGaj</a:t>
            </a:r>
            <a:r>
              <a:rPr lang="en-US" sz="2000" dirty="0" smtClean="0"/>
              <a:t> D1.0 Initial Letter Ballot</a:t>
            </a:r>
          </a:p>
          <a:p>
            <a:pPr lvl="2">
              <a:lnSpc>
                <a:spcPct val="90000"/>
              </a:lnSpc>
            </a:pPr>
            <a:r>
              <a:rPr lang="en-US" sz="1600" dirty="0" smtClean="0"/>
              <a:t>11-16/0979r0 - Proposed resolution to CID 96, 123 and 172 in LB217</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lvl="2">
              <a:lnSpc>
                <a:spcPct val="90000"/>
              </a:lnSpc>
            </a:pPr>
            <a:r>
              <a:rPr lang="en-US" sz="1600" dirty="0" smtClean="0"/>
              <a:t>11-16/0972r0 - Proposed resolution to CID 401, 402, 408, 416, 423, 424, 427, 431, 436, 437, 404, 406, 407, 409, 410, 411, 418, 419, 422, 425, 426, and 428 in LB220</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Tuesday,  July 26, 2016 16:00 – 18:00</a:t>
            </a:r>
          </a:p>
          <a:p>
            <a:pPr lvl="1">
              <a:lnSpc>
                <a:spcPct val="90000"/>
              </a:lnSpc>
            </a:pPr>
            <a:r>
              <a:rPr lang="en-US" altLang="zh-CN" dirty="0" smtClean="0"/>
              <a:t>Resolution for Comments on </a:t>
            </a:r>
            <a:r>
              <a:rPr lang="en-US" altLang="zh-CN" dirty="0" err="1" smtClean="0"/>
              <a:t>TGaj</a:t>
            </a:r>
            <a:r>
              <a:rPr lang="en-US" altLang="zh-CN" dirty="0" smtClean="0"/>
              <a:t> D2.0 Recirculation Letter Ballot </a:t>
            </a:r>
          </a:p>
          <a:p>
            <a:pPr lvl="2">
              <a:lnSpc>
                <a:spcPct val="90000"/>
              </a:lnSpc>
            </a:pPr>
            <a:r>
              <a:rPr lang="en-US" sz="1800" dirty="0" smtClean="0">
                <a:solidFill>
                  <a:srgbClr val="000000"/>
                </a:solidFill>
              </a:rPr>
              <a:t>11-16/0832r0 - </a:t>
            </a:r>
            <a:r>
              <a:rPr lang="en-US" sz="1800" dirty="0" smtClean="0"/>
              <a:t>Proposed Resolution to CID 3,5,15,17,20,21, and 38 on </a:t>
            </a:r>
            <a:r>
              <a:rPr lang="en-US" sz="1800" dirty="0" err="1" smtClean="0"/>
              <a:t>TGaj</a:t>
            </a:r>
            <a:r>
              <a:rPr lang="en-US" sz="1800" dirty="0" smtClean="0"/>
              <a:t> D2.0 in LB220</a:t>
            </a:r>
            <a:endParaRPr lang="en-US" sz="1800" dirty="0" smtClean="0">
              <a:solidFill>
                <a:srgbClr val="000000"/>
              </a:solidFill>
            </a:endParaRPr>
          </a:p>
          <a:p>
            <a:pPr lvl="2">
              <a:lnSpc>
                <a:spcPct val="90000"/>
              </a:lnSpc>
            </a:pPr>
            <a:r>
              <a:rPr lang="en-US" sz="1800" dirty="0" smtClean="0">
                <a:solidFill>
                  <a:srgbClr val="000000"/>
                </a:solidFill>
              </a:rPr>
              <a:t>11-16/0944r0 -</a:t>
            </a:r>
            <a:r>
              <a:rPr lang="en-US" sz="1800" dirty="0" smtClean="0"/>
              <a:t> Proposed resolutions to CID 429, 430, 432 - 435 in LB220</a:t>
            </a:r>
            <a:endParaRPr lang="en-US" altLang="zh-CN" sz="2400" dirty="0" smtClean="0"/>
          </a:p>
          <a:p>
            <a:pPr>
              <a:lnSpc>
                <a:spcPct val="90000"/>
              </a:lnSpc>
            </a:pPr>
            <a:r>
              <a:rPr lang="en-US" altLang="zh-CN" sz="2400" dirty="0" smtClean="0"/>
              <a:t>Wednesday,  July 27, 2016 08:00 – 10:00</a:t>
            </a:r>
          </a:p>
          <a:p>
            <a:pPr lvl="1">
              <a:lnSpc>
                <a:spcPct val="90000"/>
              </a:lnSpc>
            </a:pPr>
            <a:r>
              <a:rPr lang="en-US" sz="2000" dirty="0" smtClean="0"/>
              <a:t>Canceled </a:t>
            </a:r>
            <a:endParaRPr lang="en-US" sz="2000" dirty="0" smtClean="0"/>
          </a:p>
          <a:p>
            <a:pPr>
              <a:lnSpc>
                <a:spcPct val="90000"/>
              </a:lnSpc>
            </a:pPr>
            <a:r>
              <a:rPr lang="en-US" altLang="zh-CN" sz="2400" dirty="0" smtClean="0"/>
              <a:t>Wednesday</a:t>
            </a:r>
            <a:r>
              <a:rPr lang="en-US" altLang="zh-CN" sz="2400" dirty="0" smtClean="0"/>
              <a:t>, July 27, 2016 16:00 – 18:00</a:t>
            </a:r>
            <a:endParaRPr lang="en-US" sz="2000" dirty="0" smtClean="0"/>
          </a:p>
          <a:p>
            <a:pPr lvl="1">
              <a:lnSpc>
                <a:spcPct val="90000"/>
              </a:lnSpc>
            </a:pPr>
            <a:r>
              <a:rPr lang="en-US" sz="2000" dirty="0" smtClean="0"/>
              <a:t>Canceled</a:t>
            </a:r>
            <a:endParaRPr lang="en-US" sz="20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July 28, 2016 08:00 – 10:00</a:t>
            </a:r>
          </a:p>
          <a:p>
            <a:pPr lvl="1">
              <a:lnSpc>
                <a:spcPct val="90000"/>
              </a:lnSpc>
            </a:pPr>
            <a:r>
              <a:rPr lang="en-US" altLang="zh-CN" sz="2000" dirty="0" smtClean="0"/>
              <a:t>Resolution for Comments on </a:t>
            </a:r>
            <a:r>
              <a:rPr lang="en-US" altLang="zh-CN" sz="2000" dirty="0" err="1" smtClean="0"/>
              <a:t>TGaj</a:t>
            </a:r>
            <a:r>
              <a:rPr lang="en-US" altLang="zh-CN" sz="2000" dirty="0" smtClean="0"/>
              <a:t> D2.0 Recirculation Letter Ballot </a:t>
            </a:r>
          </a:p>
          <a:p>
            <a:pPr lvl="2">
              <a:lnSpc>
                <a:spcPct val="90000"/>
              </a:lnSpc>
            </a:pPr>
            <a:r>
              <a:rPr lang="en-US" sz="1800" dirty="0" smtClean="0"/>
              <a:t>11</a:t>
            </a:r>
            <a:r>
              <a:rPr lang="en-US" altLang="zh-CN" sz="1800" dirty="0" smtClean="0"/>
              <a:t>-16/1019r0 - LB</a:t>
            </a:r>
            <a:r>
              <a:rPr lang="en-US" sz="1800" dirty="0" smtClean="0"/>
              <a:t>220 comment resolutions to cid 14</a:t>
            </a:r>
            <a:endParaRPr lang="en-US" sz="1800" dirty="0" smtClean="0">
              <a:solidFill>
                <a:srgbClr val="000000"/>
              </a:solidFill>
            </a:endParaRPr>
          </a:p>
          <a:p>
            <a:pPr lvl="2">
              <a:lnSpc>
                <a:spcPct val="90000"/>
              </a:lnSpc>
            </a:pPr>
            <a:r>
              <a:rPr lang="en-US" sz="1800" dirty="0" smtClean="0">
                <a:solidFill>
                  <a:srgbClr val="000000"/>
                </a:solidFill>
              </a:rPr>
              <a:t>11-16/0973r0 - Proposed resolution to CID 412</a:t>
            </a:r>
            <a:r>
              <a:rPr lang="en-GB" sz="1800" dirty="0" smtClean="0">
                <a:solidFill>
                  <a:srgbClr val="000000"/>
                </a:solidFill>
              </a:rPr>
              <a:t> and 413 </a:t>
            </a:r>
            <a:r>
              <a:rPr lang="en-US" sz="1800" dirty="0" smtClean="0">
                <a:solidFill>
                  <a:srgbClr val="000000"/>
                </a:solidFill>
              </a:rPr>
              <a:t>in LB220</a:t>
            </a:r>
            <a:endParaRPr lang="en-US" sz="2000" dirty="0" smtClean="0"/>
          </a:p>
          <a:p>
            <a:pPr>
              <a:lnSpc>
                <a:spcPct val="90000"/>
              </a:lnSpc>
            </a:pPr>
            <a:r>
              <a:rPr lang="en-US" altLang="zh-CN" sz="2400" dirty="0" smtClean="0"/>
              <a:t>Thursday, July 28,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2000" dirty="0" smtClean="0"/>
              <a:t>Resolution for Comments on </a:t>
            </a:r>
            <a:r>
              <a:rPr lang="en-US" sz="2000" dirty="0" err="1" smtClean="0"/>
              <a:t>TGaj</a:t>
            </a:r>
            <a:r>
              <a:rPr lang="en-US" sz="2000" dirty="0" smtClean="0"/>
              <a:t> D2.0 Recirculation Letter Ballot </a:t>
            </a:r>
            <a:endParaRPr lang="en-US" sz="2000" dirty="0" smtClean="0">
              <a:solidFill>
                <a:srgbClr val="FF0000"/>
              </a:solidFill>
            </a:endParaRPr>
          </a:p>
          <a:p>
            <a:pPr lvl="1">
              <a:lnSpc>
                <a:spcPct val="90000"/>
              </a:lnSpc>
            </a:pPr>
            <a:r>
              <a:rPr lang="en-US" altLang="zh-CN" sz="2000" dirty="0" smtClean="0"/>
              <a:t>Review Task Group timeline</a:t>
            </a:r>
            <a:endParaRPr lang="en-US" sz="2000" dirty="0" smtClean="0"/>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September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March meeting minutes (11-16/0758r0)</a:t>
            </a:r>
          </a:p>
          <a:p>
            <a:endParaRPr lang="en-US" altLang="zh-CN" dirty="0" smtClean="0"/>
          </a:p>
          <a:p>
            <a:pPr lvl="1">
              <a:lnSpc>
                <a:spcPct val="90000"/>
              </a:lnSpc>
            </a:pPr>
            <a:r>
              <a:rPr lang="en-US" altLang="zh-CN" sz="2400" dirty="0" smtClean="0"/>
              <a:t>Move:  </a:t>
            </a:r>
            <a:r>
              <a:rPr lang="en-US" altLang="zh-CN" sz="2400" dirty="0" err="1" smtClean="0"/>
              <a:t>Haiming</a:t>
            </a:r>
            <a:r>
              <a:rPr lang="en-US" altLang="zh-CN" sz="2400" dirty="0" smtClean="0"/>
              <a:t> Wang</a:t>
            </a:r>
          </a:p>
          <a:p>
            <a:pPr lvl="1">
              <a:lnSpc>
                <a:spcPct val="90000"/>
              </a:lnSpc>
            </a:pPr>
            <a:r>
              <a:rPr lang="en-US" altLang="zh-CN" sz="2400" dirty="0" smtClean="0"/>
              <a:t>Second:  </a:t>
            </a:r>
            <a:r>
              <a:rPr lang="en-US" altLang="zh-CN" sz="2400" dirty="0" err="1" smtClean="0"/>
              <a:t>Dejian</a:t>
            </a:r>
            <a:r>
              <a:rPr lang="en-US" altLang="zh-CN" sz="2400" dirty="0" smtClean="0"/>
              <a:t> Li</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14</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42566" cy="276999"/>
          </a:xfrm>
        </p:spPr>
        <p:txBody>
          <a:bodyPr/>
          <a:lstStyle/>
          <a:p>
            <a:pPr>
              <a:defRPr/>
            </a:pPr>
            <a:r>
              <a:rPr lang="en-US" dirty="0" smtClean="0"/>
              <a:t>July 2016</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a:t>
            </a:r>
            <a:br>
              <a:rPr lang="en-US" altLang="ja-JP" dirty="0" smtClean="0"/>
            </a:br>
            <a:r>
              <a:rPr lang="en-US" altLang="ja-JP" sz="2800" dirty="0" smtClean="0"/>
              <a:t>(</a:t>
            </a:r>
            <a:r>
              <a:rPr lang="en-US" sz="2800" dirty="0" smtClean="0"/>
              <a:t>Re-approval of 5C</a:t>
            </a:r>
            <a:r>
              <a:rPr lang="en-US" altLang="ja-JP" sz="2800" dirty="0" smtClean="0"/>
              <a:t>)</a:t>
            </a:r>
            <a:endParaRPr lang="ja-JP" altLang="en-US" sz="2800" dirty="0"/>
          </a:p>
        </p:txBody>
      </p:sp>
      <p:sp>
        <p:nvSpPr>
          <p:cNvPr id="3" name="コンテンツ プレースホルダ 2"/>
          <p:cNvSpPr>
            <a:spLocks noGrp="1"/>
          </p:cNvSpPr>
          <p:nvPr>
            <p:ph idx="1"/>
          </p:nvPr>
        </p:nvSpPr>
        <p:spPr/>
        <p:txBody>
          <a:bodyPr/>
          <a:lstStyle/>
          <a:p>
            <a:pPr lvl="0"/>
            <a:r>
              <a:rPr lang="en-GB" dirty="0" smtClean="0"/>
              <a:t>Believing that the Five Criteria contained in the document referenced below meets IEEE 802 guidelines,</a:t>
            </a:r>
            <a:endParaRPr lang="ja-JP" altLang="en-US" dirty="0" smtClean="0"/>
          </a:p>
          <a:p>
            <a:pPr lvl="0"/>
            <a:r>
              <a:rPr lang="en-GB" dirty="0" smtClean="0"/>
              <a:t>Request that the Five Criteria contained in 11-12/0141r7 be posted to the IEEE 802 Executive Committee (EC) agenda for WG 802 preview and EC approval.</a:t>
            </a:r>
            <a:endParaRPr lang="ja-JP" altLang="en-US" dirty="0" smtClean="0"/>
          </a:p>
          <a:p>
            <a:pPr>
              <a:buNone/>
            </a:pPr>
            <a:endParaRPr lang="ja-JP" altLang="en-US" dirty="0" smtClean="0"/>
          </a:p>
          <a:p>
            <a:pPr lvl="1"/>
            <a:r>
              <a:rPr lang="en-GB" altLang="zh-CN" sz="2400" dirty="0" smtClean="0"/>
              <a:t>Moved: </a:t>
            </a:r>
            <a:r>
              <a:rPr lang="en-GB" altLang="zh-CN" sz="2400" dirty="0" err="1" smtClean="0"/>
              <a:t>Haiming</a:t>
            </a:r>
            <a:r>
              <a:rPr lang="en-GB" altLang="zh-CN" sz="2400" dirty="0" smtClean="0"/>
              <a:t> Wang</a:t>
            </a:r>
          </a:p>
          <a:p>
            <a:pPr lvl="1"/>
            <a:r>
              <a:rPr lang="en-GB" altLang="zh-CN" sz="2400" dirty="0" smtClean="0"/>
              <a:t>Seconded: </a:t>
            </a:r>
            <a:r>
              <a:rPr lang="en-GB" altLang="zh-CN" sz="2400" dirty="0" err="1" smtClean="0"/>
              <a:t>Pei</a:t>
            </a:r>
            <a:r>
              <a:rPr lang="en-GB" altLang="zh-CN" sz="2400" dirty="0" smtClean="0"/>
              <a:t> Liu </a:t>
            </a:r>
          </a:p>
          <a:p>
            <a:pPr lvl="1"/>
            <a:r>
              <a:rPr lang="en-GB" altLang="zh-CN" sz="2400" dirty="0" smtClean="0"/>
              <a:t>Result: </a:t>
            </a:r>
            <a:r>
              <a:rPr lang="en-US" altLang="zh-CN" sz="2400" dirty="0" smtClean="0"/>
              <a:t>Y- 9  N-0   A-1</a:t>
            </a:r>
            <a:endParaRPr lang="ja-JP" altLang="en-US" sz="2400" dirty="0" smtClean="0"/>
          </a:p>
        </p:txBody>
      </p:sp>
      <p:sp>
        <p:nvSpPr>
          <p:cNvPr id="4" name="日付プレースホルダ 3"/>
          <p:cNvSpPr>
            <a:spLocks noGrp="1"/>
          </p:cNvSpPr>
          <p:nvPr>
            <p:ph type="dt" sz="half" idx="10"/>
          </p:nvPr>
        </p:nvSpPr>
        <p:spPr>
          <a:xfrm>
            <a:off x="696913" y="333375"/>
            <a:ext cx="942566" cy="276999"/>
          </a:xfrm>
        </p:spPr>
        <p:txBody>
          <a:bodyPr/>
          <a:lstStyle/>
          <a:p>
            <a:pPr>
              <a:defRPr/>
            </a:pPr>
            <a:r>
              <a:rPr lang="en-US" altLang="ja-JP" dirty="0" smtClean="0"/>
              <a:t>July 2016</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
        <p:nvSpPr>
          <p:cNvPr id="7"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a:t>
            </a:r>
            <a:br>
              <a:rPr lang="en-GB" dirty="0" smtClean="0"/>
            </a:br>
            <a:r>
              <a:rPr lang="en-GB" sz="2800" dirty="0" smtClean="0"/>
              <a:t>(</a:t>
            </a:r>
            <a:r>
              <a:rPr lang="en-US" altLang="zh-CN" sz="2800" dirty="0" smtClean="0"/>
              <a:t>A</a:t>
            </a:r>
            <a:r>
              <a:rPr lang="en-US" sz="2800" dirty="0" smtClean="0"/>
              <a:t>pproval of </a:t>
            </a:r>
            <a:r>
              <a:rPr lang="en-GB" sz="2800" dirty="0" smtClean="0"/>
              <a:t>PAR </a:t>
            </a:r>
            <a:r>
              <a:rPr lang="en-GB" altLang="zh-CN" sz="2800" dirty="0" smtClean="0"/>
              <a:t>extension </a:t>
            </a:r>
            <a:r>
              <a:rPr lang="en-GB" sz="2800" dirty="0" smtClean="0"/>
              <a:t>) </a:t>
            </a:r>
            <a:endParaRPr lang="ja-JP" altLang="en-US" dirty="0"/>
          </a:p>
        </p:txBody>
      </p:sp>
      <p:sp>
        <p:nvSpPr>
          <p:cNvPr id="3" name="コンテンツ プレースホルダ 2"/>
          <p:cNvSpPr>
            <a:spLocks noGrp="1"/>
          </p:cNvSpPr>
          <p:nvPr>
            <p:ph idx="1"/>
          </p:nvPr>
        </p:nvSpPr>
        <p:spPr/>
        <p:txBody>
          <a:bodyPr>
            <a:normAutofit lnSpcReduction="10000"/>
          </a:bodyPr>
          <a:lstStyle/>
          <a:p>
            <a:pPr lvl="0"/>
            <a:r>
              <a:rPr lang="en-GB" dirty="0" smtClean="0"/>
              <a:t>Believing that the PAR extension contained in the document referenced below meets IEEE-SA guidelines,</a:t>
            </a:r>
            <a:endParaRPr lang="ja-JP" altLang="en-US" dirty="0" smtClean="0"/>
          </a:p>
          <a:p>
            <a:pPr lvl="0"/>
            <a:r>
              <a:rPr lang="en-GB" dirty="0" smtClean="0"/>
              <a:t>Request that the PAR extension contained in 11-16/0987r1 be posted to the IEEE 802 Executive Committee (EC) agenda for approval to submit to </a:t>
            </a:r>
            <a:r>
              <a:rPr lang="en-GB" dirty="0" err="1" smtClean="0"/>
              <a:t>NesCom</a:t>
            </a:r>
            <a:r>
              <a:rPr lang="en-GB" dirty="0" smtClean="0"/>
              <a:t>.</a:t>
            </a:r>
            <a:endParaRPr lang="ja-JP" altLang="en-US" dirty="0" smtClean="0"/>
          </a:p>
          <a:p>
            <a:pPr>
              <a:buNone/>
            </a:pPr>
            <a:endParaRPr lang="ja-JP" altLang="en-US" dirty="0" smtClean="0"/>
          </a:p>
          <a:p>
            <a:pPr lvl="1"/>
            <a:r>
              <a:rPr lang="en-GB" altLang="zh-CN" sz="2400" dirty="0" smtClean="0"/>
              <a:t>Moved: </a:t>
            </a:r>
            <a:r>
              <a:rPr lang="en-GB" altLang="zh-CN" sz="2400" dirty="0" err="1" smtClean="0"/>
              <a:t>Haiming</a:t>
            </a:r>
            <a:r>
              <a:rPr lang="en-GB" altLang="zh-CN" sz="2400" dirty="0" smtClean="0"/>
              <a:t> Wang</a:t>
            </a:r>
          </a:p>
          <a:p>
            <a:pPr lvl="1"/>
            <a:r>
              <a:rPr lang="en-GB" altLang="zh-CN" sz="2400" dirty="0" smtClean="0"/>
              <a:t>Seconded:  </a:t>
            </a:r>
            <a:r>
              <a:rPr lang="en-GB" altLang="zh-CN" sz="2400" dirty="0" err="1" smtClean="0"/>
              <a:t>Pei</a:t>
            </a:r>
            <a:r>
              <a:rPr lang="en-GB" altLang="zh-CN" sz="2400" dirty="0" smtClean="0"/>
              <a:t> Liu</a:t>
            </a:r>
          </a:p>
          <a:p>
            <a:pPr lvl="1"/>
            <a:r>
              <a:rPr lang="en-GB" altLang="zh-CN" sz="2400" dirty="0" smtClean="0"/>
              <a:t>Result: </a:t>
            </a:r>
            <a:r>
              <a:rPr lang="en-US" altLang="zh-CN" sz="2400" dirty="0" smtClean="0"/>
              <a:t>Y- 9  N-0   A-1</a:t>
            </a:r>
            <a:endParaRPr lang="ja-JP" altLang="en-US" sz="2400" dirty="0" smtClean="0"/>
          </a:p>
          <a:p>
            <a:pPr>
              <a:buNone/>
            </a:pPr>
            <a:endParaRPr lang="ja-JP" altLang="en-US" dirty="0" smtClean="0"/>
          </a:p>
          <a:p>
            <a:endParaRPr lang="ja-JP" altLang="en-US" dirty="0"/>
          </a:p>
        </p:txBody>
      </p:sp>
      <p:sp>
        <p:nvSpPr>
          <p:cNvPr id="4" name="日付プレースホルダ 3"/>
          <p:cNvSpPr>
            <a:spLocks noGrp="1"/>
          </p:cNvSpPr>
          <p:nvPr>
            <p:ph type="dt" sz="half" idx="10"/>
          </p:nvPr>
        </p:nvSpPr>
        <p:spPr>
          <a:xfrm>
            <a:off x="696913" y="333375"/>
            <a:ext cx="942566" cy="276999"/>
          </a:xfrm>
        </p:spPr>
        <p:txBody>
          <a:bodyPr/>
          <a:lstStyle/>
          <a:p>
            <a:pPr>
              <a:defRPr/>
            </a:pPr>
            <a:r>
              <a:rPr lang="en-US" altLang="ja-JP" dirty="0" smtClean="0"/>
              <a:t>July 2016</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
        <p:nvSpPr>
          <p:cNvPr id="7"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July 2016, </a:t>
            </a:r>
            <a:r>
              <a:rPr lang="en-US" altLang="zh-CN" sz="2800" dirty="0" smtClean="0">
                <a:latin typeface="Times New Roman" charset="0"/>
              </a:rPr>
              <a:t>San Diego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July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May meeting</a:t>
            </a:r>
          </a:p>
          <a:p>
            <a:r>
              <a:rPr lang="en-US" altLang="zh-CN" b="0" dirty="0" smtClean="0">
                <a:latin typeface="+mj-lt"/>
                <a:cs typeface="Arial" panose="020B0604020202020204" pitchFamily="34" charset="0"/>
              </a:rPr>
              <a:t>Approve the meeting minutes for May meeting</a:t>
            </a:r>
          </a:p>
          <a:p>
            <a:r>
              <a:rPr lang="en-US" altLang="zh-CN" b="0" dirty="0" smtClean="0">
                <a:latin typeface="+mj-lt"/>
                <a:cs typeface="Arial" panose="020B0604020202020204" pitchFamily="34" charset="0"/>
              </a:rPr>
              <a:t>Discuss and approve the PAR extension request</a:t>
            </a:r>
          </a:p>
          <a:p>
            <a:r>
              <a:rPr lang="en-US" altLang="zh-CN" b="0" dirty="0" smtClean="0">
                <a:latin typeface="+mj-lt"/>
                <a:cs typeface="Arial" panose="020B0604020202020204" pitchFamily="34" charset="0"/>
              </a:rPr>
              <a:t>Comment Resolution for WG Letter Ballot</a:t>
            </a:r>
            <a:endParaRPr lang="en-US" altLang="zh-CN" b="0" dirty="0" smtClean="0">
              <a:solidFill>
                <a:srgbClr val="FF0000"/>
              </a:solidFill>
              <a:latin typeface="+mj-lt"/>
              <a:cs typeface="Arial" panose="020B0604020202020204" pitchFamily="34" charset="0"/>
            </a:endParaRPr>
          </a:p>
          <a:p>
            <a:r>
              <a:rPr lang="en-US" altLang="zh-CN" b="0" dirty="0" smtClean="0"/>
              <a:t>Review Task Group timeline</a:t>
            </a:r>
          </a:p>
          <a:p>
            <a:r>
              <a:rPr lang="en-US" b="0" dirty="0" smtClean="0"/>
              <a:t>Motion</a:t>
            </a:r>
          </a:p>
          <a:p>
            <a:r>
              <a:rPr lang="en-US" altLang="zh-CN" b="0" dirty="0" smtClean="0">
                <a:latin typeface="+mj-lt"/>
                <a:cs typeface="Arial" panose="020B0604020202020204" pitchFamily="34" charset="0"/>
              </a:rPr>
              <a:t>Planning for September 2016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sz="2800" dirty="0" smtClean="0"/>
              <a:t>Tentative IEEE </a:t>
            </a:r>
            <a:r>
              <a:rPr lang="en-US" altLang="zh-CN" sz="2800" dirty="0" smtClean="0"/>
              <a:t>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000" dirty="0" smtClean="0"/>
              <a:t>Tuesday, July 26,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May meeting (11-16/0758r0)</a:t>
            </a:r>
          </a:p>
          <a:p>
            <a:pPr lvl="1"/>
            <a:r>
              <a:rPr lang="en-US" altLang="zh-CN" sz="2000" dirty="0" smtClean="0"/>
              <a:t>Discuss and approve the PAR extension request</a:t>
            </a:r>
          </a:p>
          <a:p>
            <a:pPr lvl="1"/>
            <a:r>
              <a:rPr lang="en-US" altLang="zh-CN" sz="2000" dirty="0" err="1" smtClean="0"/>
              <a:t>TGaj</a:t>
            </a:r>
            <a:r>
              <a:rPr lang="en-US" altLang="zh-CN" sz="2000" dirty="0" smtClean="0"/>
              <a:t> Editor Report for LB220 (11-16/1002r0)</a:t>
            </a:r>
          </a:p>
          <a:p>
            <a:pPr lvl="1"/>
            <a:r>
              <a:rPr lang="en-US" sz="2000" dirty="0" err="1" smtClean="0"/>
              <a:t>TGaj</a:t>
            </a:r>
            <a:r>
              <a:rPr lang="en-US" sz="2000" dirty="0" smtClean="0"/>
              <a:t> comments database for LB220 (11-16/0811r1)</a:t>
            </a:r>
          </a:p>
          <a:p>
            <a:pPr lvl="1">
              <a:lnSpc>
                <a:spcPct val="90000"/>
              </a:lnSpc>
            </a:pPr>
            <a:r>
              <a:rPr lang="en-US" sz="2000" dirty="0" smtClean="0"/>
              <a:t>Resolution for Comments on </a:t>
            </a:r>
            <a:r>
              <a:rPr lang="en-US" sz="2000" dirty="0" err="1" smtClean="0"/>
              <a:t>TGaj</a:t>
            </a:r>
            <a:r>
              <a:rPr lang="en-US" sz="2000" dirty="0" smtClean="0"/>
              <a:t> D1.0 Initial Letter Ballot</a:t>
            </a:r>
          </a:p>
          <a:p>
            <a:pPr lvl="2">
              <a:lnSpc>
                <a:spcPct val="90000"/>
              </a:lnSpc>
            </a:pPr>
            <a:r>
              <a:rPr lang="en-US" sz="1600" dirty="0" smtClean="0"/>
              <a:t>11-16/0979r0 - Proposed resolution to CID 96, 123 and 172 in LB217</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lvl="2">
              <a:lnSpc>
                <a:spcPct val="90000"/>
              </a:lnSpc>
            </a:pPr>
            <a:r>
              <a:rPr lang="en-US" sz="1600" dirty="0" smtClean="0"/>
              <a:t>11-16/0972r0 - Proposed resolution to CID 401, 402, 408, 416, 423, 424, 427, 431, 436, 437, 404, 406, 407, 409, 410, 411, 418, 419, 422, 425, 426, and 428 in LB220</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sz="2800" dirty="0" smtClean="0"/>
              <a:t>Tentative IEEE 802.11aj Agenda for the Week</a:t>
            </a:r>
            <a:endParaRPr lang="en-US" altLang="zh-CN" sz="2800" dirty="0" smtClean="0"/>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Tuesday,  July 26, 2016 16:00 – 18:00</a:t>
            </a:r>
          </a:p>
          <a:p>
            <a:pPr lvl="1">
              <a:lnSpc>
                <a:spcPct val="90000"/>
              </a:lnSpc>
            </a:pPr>
            <a:r>
              <a:rPr lang="en-US" altLang="zh-CN" dirty="0" smtClean="0"/>
              <a:t>Resolution for Comments on </a:t>
            </a:r>
            <a:r>
              <a:rPr lang="en-US" altLang="zh-CN" dirty="0" err="1" smtClean="0"/>
              <a:t>TGaj</a:t>
            </a:r>
            <a:r>
              <a:rPr lang="en-US" altLang="zh-CN" dirty="0" smtClean="0"/>
              <a:t> D2.0 Recirculation Letter Ballot </a:t>
            </a:r>
          </a:p>
          <a:p>
            <a:pPr lvl="2">
              <a:lnSpc>
                <a:spcPct val="90000"/>
              </a:lnSpc>
            </a:pPr>
            <a:r>
              <a:rPr lang="en-US" sz="1800" dirty="0" smtClean="0">
                <a:solidFill>
                  <a:srgbClr val="000000"/>
                </a:solidFill>
              </a:rPr>
              <a:t>11-16/0832r0 - </a:t>
            </a:r>
            <a:r>
              <a:rPr lang="en-US" sz="1800" dirty="0" smtClean="0"/>
              <a:t>Proposed Resolution to CID 3,5,15,17,20,21, and 38 on </a:t>
            </a:r>
            <a:r>
              <a:rPr lang="en-US" sz="1800" dirty="0" err="1" smtClean="0"/>
              <a:t>TGaj</a:t>
            </a:r>
            <a:r>
              <a:rPr lang="en-US" sz="1800" dirty="0" smtClean="0"/>
              <a:t> D2.0 in LB220</a:t>
            </a:r>
            <a:endParaRPr lang="en-US" sz="1800" dirty="0" smtClean="0">
              <a:solidFill>
                <a:srgbClr val="000000"/>
              </a:solidFill>
            </a:endParaRPr>
          </a:p>
          <a:p>
            <a:pPr lvl="2">
              <a:lnSpc>
                <a:spcPct val="90000"/>
              </a:lnSpc>
            </a:pPr>
            <a:r>
              <a:rPr lang="en-US" sz="1800" dirty="0" smtClean="0">
                <a:solidFill>
                  <a:srgbClr val="000000"/>
                </a:solidFill>
              </a:rPr>
              <a:t>11-16/0944r0 -</a:t>
            </a:r>
            <a:r>
              <a:rPr lang="en-US" sz="1800" dirty="0" smtClean="0"/>
              <a:t> Proposed resolutions to CID 429, 430, 432 - 435 in LB220</a:t>
            </a:r>
            <a:endParaRPr lang="en-US" altLang="zh-CN" sz="2400" dirty="0" smtClean="0"/>
          </a:p>
          <a:p>
            <a:pPr>
              <a:lnSpc>
                <a:spcPct val="90000"/>
              </a:lnSpc>
            </a:pPr>
            <a:r>
              <a:rPr lang="en-US" altLang="zh-CN" sz="2400" dirty="0" smtClean="0"/>
              <a:t>Wednesday,  July 27, 2016 08:00 – 10:00</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a:lnSpc>
                <a:spcPct val="90000"/>
              </a:lnSpc>
            </a:pPr>
            <a:r>
              <a:rPr lang="en-US" altLang="zh-CN" sz="2400" dirty="0" smtClean="0"/>
              <a:t>Wednesday, July 27, 2016 16:00 – 18:00</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D2.0 Recirculation Letter Ballot </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122381</TotalTime>
  <Words>1634</Words>
  <Application>Microsoft Office PowerPoint</Application>
  <PresentationFormat>全屏显示(4:3)</PresentationFormat>
  <Paragraphs>243</Paragraphs>
  <Slides>17</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19"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Tentative IEEE 802.11aj Agenda for the Week</vt:lpstr>
      <vt:lpstr>Tentative IEEE 802.11aj Agenda for the Week</vt:lpstr>
      <vt:lpstr>Tentative IEEE 802.11aj Agenda for the Week</vt:lpstr>
      <vt:lpstr>IEEE 802.11aj Agenda for the Week</vt:lpstr>
      <vt:lpstr>IEEE 802.11aj Agenda for the Week</vt:lpstr>
      <vt:lpstr>IEEE 802.11aj Agenda for the Week</vt:lpstr>
      <vt:lpstr>Approve the meeting minutes</vt:lpstr>
      <vt:lpstr>Motion (Re-approval of 5C)</vt:lpstr>
      <vt:lpstr>Motion  (Approval of PAR extension ) </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3701</cp:revision>
  <cp:lastPrinted>1998-02-10T13:28:06Z</cp:lastPrinted>
  <dcterms:created xsi:type="dcterms:W3CDTF">2007-04-17T18:10:23Z</dcterms:created>
  <dcterms:modified xsi:type="dcterms:W3CDTF">2016-07-26T23:51:40Z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1468404653</vt:lpwstr>
  </property>
</Properties>
</file>