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48" r:id="rId2"/>
    <p:sldId id="449" r:id="rId3"/>
    <p:sldId id="451" r:id="rId4"/>
    <p:sldId id="452" r:id="rId5"/>
    <p:sldId id="464" r:id="rId6"/>
    <p:sldId id="467" r:id="rId7"/>
    <p:sldId id="466" r:id="rId8"/>
    <p:sldId id="459" r:id="rId9"/>
    <p:sldId id="46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414" autoAdjust="0"/>
    <p:restoredTop sz="94771" autoAdjust="0"/>
  </p:normalViewPr>
  <p:slideViewPr>
    <p:cSldViewPr>
      <p:cViewPr>
        <p:scale>
          <a:sx n="100" d="100"/>
          <a:sy n="100" d="100"/>
        </p:scale>
        <p:origin x="-1440" y="-40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08" y="88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doc.: IEEE 802.11-07/0570r0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April 2007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/>
              <a:t>Eldad Perahia, Intel Corporation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970093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CA" smtClean="0"/>
              <a:t>doc.: IEEE 802.11-15/0287r0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February 2015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en-CA" smtClean="0"/>
              <a:t>Dorothy Stanley, Aruba Networks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 smtClean="0"/>
              <a:t>Page </a:t>
            </a:r>
            <a:fld id="{90457F90-05FA-43B5-BE98-57963B7D9E4D}" type="slidenum">
              <a:rPr lang="en-CA" smtClean="0"/>
              <a:pPr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165682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smtClean="0"/>
              <a:t>November 2013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802.11-16/0777r3</a:t>
            </a:r>
            <a:endParaRPr lang="en-US" sz="1800" b="1" dirty="0" smtClean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1.doc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wmf"/><Relationship Id="rId4" Type="http://schemas.openxmlformats.org/officeDocument/2006/relationships/package" Target="../embeddings/Microsoft_Excel_Worksheet1.xlsx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(NEWRACOM)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2016-09-12</a:t>
            </a: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67095861"/>
              </p:ext>
            </p:extLst>
          </p:nvPr>
        </p:nvGraphicFramePr>
        <p:xfrm>
          <a:off x="685800" y="2971800"/>
          <a:ext cx="7899400" cy="2444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18" name="Document" r:id="rId3" imgW="8318389" imgH="2570909" progId="Word.Document.8">
                  <p:embed/>
                </p:oleObj>
              </mc:Choice>
              <mc:Fallback>
                <p:oleObj name="Document" r:id="rId3" imgW="8318389" imgH="257090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2971800"/>
                        <a:ext cx="7899400" cy="2444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P802.11ah Report to EC on Conditional Approval to forward draft to </a:t>
            </a:r>
            <a:r>
              <a:rPr lang="en-US" sz="3200" b="1" kern="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RevCom</a:t>
            </a: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This document contains the report to the IEEE 802 Executive Committee in support of a request for conditional approval to send IEEE P802.11ah Draft </a:t>
            </a:r>
            <a:r>
              <a:rPr lang="en-GB" dirty="0" smtClean="0">
                <a:ea typeface="ＭＳ Ｐゴシック" pitchFamily="34" charset="-128"/>
              </a:rPr>
              <a:t>10.0 </a:t>
            </a:r>
            <a:r>
              <a:rPr lang="en-GB" dirty="0" smtClean="0">
                <a:ea typeface="ＭＳ Ｐゴシック" pitchFamily="34" charset="-128"/>
              </a:rPr>
              <a:t>to </a:t>
            </a:r>
            <a:r>
              <a:rPr lang="en-GB" dirty="0" err="1" smtClean="0">
                <a:ea typeface="ＭＳ Ｐゴシック" pitchFamily="34" charset="-128"/>
              </a:rPr>
              <a:t>Revcom</a:t>
            </a:r>
            <a:r>
              <a:rPr lang="en-GB" dirty="0" smtClean="0">
                <a:ea typeface="ＭＳ Ｐゴシック" pitchFamily="34" charset="-128"/>
              </a:rPr>
              <a:t>.</a:t>
            </a:r>
          </a:p>
          <a:p>
            <a:r>
              <a:rPr lang="en-GB" altLang="ko-KR" dirty="0">
                <a:ea typeface="ＭＳ Ｐゴシック" pitchFamily="34" charset="-128"/>
              </a:rPr>
              <a:t>This document was approved during the </a:t>
            </a:r>
            <a:r>
              <a:rPr lang="en-GB" altLang="ko-KR" dirty="0" smtClean="0">
                <a:ea typeface="ＭＳ Ｐゴシック" pitchFamily="34" charset="-128"/>
              </a:rPr>
              <a:t>plenary session </a:t>
            </a:r>
            <a:r>
              <a:rPr lang="en-GB" altLang="ko-KR" dirty="0">
                <a:ea typeface="ＭＳ Ｐゴシック" pitchFamily="34" charset="-128"/>
              </a:rPr>
              <a:t>of the 802.11 working group on </a:t>
            </a:r>
            <a:r>
              <a:rPr lang="en-GB" altLang="ko-KR" dirty="0" smtClean="0">
                <a:ea typeface="ＭＳ Ｐゴシック" pitchFamily="34" charset="-128"/>
              </a:rPr>
              <a:t>xx September 216.</a:t>
            </a:r>
            <a:endParaRPr lang="en-GB" altLang="ko-KR" dirty="0">
              <a:ea typeface="ＭＳ Ｐゴシック" pitchFamily="34" charset="-128"/>
            </a:endParaRPr>
          </a:p>
          <a:p>
            <a:pPr lvl="1"/>
            <a:r>
              <a:rPr lang="en-GB" altLang="ko-KR" dirty="0">
                <a:ea typeface="ＭＳ Ｐゴシック" pitchFamily="34" charset="-128"/>
              </a:rPr>
              <a:t>Passed in the Working Group  xx yes, x no , x abstain</a:t>
            </a:r>
          </a:p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Sponsor Ballot Results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009591"/>
              </p:ext>
            </p:extLst>
          </p:nvPr>
        </p:nvGraphicFramePr>
        <p:xfrm>
          <a:off x="685800" y="1628557"/>
          <a:ext cx="7772400" cy="420399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664432"/>
                <a:gridCol w="545387"/>
                <a:gridCol w="545387"/>
                <a:gridCol w="389562"/>
                <a:gridCol w="389562"/>
                <a:gridCol w="389562"/>
                <a:gridCol w="545387"/>
                <a:gridCol w="398121"/>
                <a:gridCol w="6096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138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kumimoji="0" lang="en-US" sz="14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91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92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13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 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129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95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SB4 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Post Ballot vote change (*)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151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86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9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066800" y="6016823"/>
            <a:ext cx="7162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/>
              <a:t>* </a:t>
            </a:r>
            <a:r>
              <a:rPr lang="en-US" altLang="ko-KR" sz="1400" dirty="0" smtClean="0"/>
              <a:t>SB4 </a:t>
            </a:r>
            <a:r>
              <a:rPr lang="en-US" altLang="ko-KR" sz="1400" dirty="0" smtClean="0"/>
              <a:t>Post Ballot “Approve” vote change </a:t>
            </a:r>
            <a:r>
              <a:rPr lang="en-US" altLang="ko-KR" sz="1400" dirty="0"/>
              <a:t>from </a:t>
            </a:r>
            <a:r>
              <a:rPr lang="en-US" altLang="ko-KR" sz="1400" dirty="0" smtClean="0"/>
              <a:t>xxx</a:t>
            </a:r>
            <a:r>
              <a:rPr lang="en-US" altLang="ko-KR" sz="1400" dirty="0" smtClean="0"/>
              <a:t>.</a:t>
            </a:r>
            <a:endParaRPr lang="en-US" altLang="ko-KR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chemeClr val="tx1"/>
                </a:solidFill>
                <a:ea typeface="ＭＳ Ｐゴシック" pitchFamily="34" charset="-128"/>
              </a:rPr>
              <a:t>Sponsor Ballot Comments – P802.11ah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7203950"/>
              </p:ext>
            </p:extLst>
          </p:nvPr>
        </p:nvGraphicFramePr>
        <p:xfrm>
          <a:off x="1066800" y="1663409"/>
          <a:ext cx="7086600" cy="408644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95400"/>
                <a:gridCol w="2438400"/>
                <a:gridCol w="3352800"/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</a:t>
                      </a:r>
                      <a:b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GB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(Yes and No votes)</a:t>
                      </a:r>
                      <a:endParaRPr kumimoji="0" lang="en-GB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Nov 5, 2015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Sponsor Ballot for </a:t>
                      </a:r>
                      <a:r>
                        <a:rPr kumimoji="0" lang="en-GB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552  (287T , 265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March 2, 2016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</a:t>
                      </a: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Sponsor 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</a:t>
                      </a:r>
                      <a:r>
                        <a:rPr kumimoji="0" lang="en-GB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TGah</a:t>
                      </a: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81 (66 T, 15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April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1</a:t>
                      </a:r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4, 2016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Second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Recirculation Sponsor Ballot for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7.0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24 (23 T, 1 E)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May 17, 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latin typeface="Arial" pitchFamily="34" charset="0"/>
                          <a:cs typeface="Arial" pitchFamily="34" charset="0"/>
                        </a:rPr>
                        <a:t>Third Recirculation Sponsor Ballot for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8.0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(2 T, 0 E) </a:t>
                      </a:r>
                      <a:b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</a:b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* Comments form Yes votes</a:t>
                      </a:r>
                    </a:p>
                  </a:txBody>
                  <a:tcPr/>
                </a:tc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latin typeface="Arial" pitchFamily="34" charset="0"/>
                          <a:cs typeface="Arial" pitchFamily="34" charset="0"/>
                        </a:rPr>
                        <a:t>September</a:t>
                      </a:r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 9, </a:t>
                      </a:r>
                    </a:p>
                    <a:p>
                      <a:r>
                        <a:rPr lang="en-US" sz="1400" baseline="0" dirty="0" smtClean="0">
                          <a:latin typeface="Arial" pitchFamily="34" charset="0"/>
                          <a:cs typeface="Arial" pitchFamily="34" charset="0"/>
                        </a:rPr>
                        <a:t>2016</a:t>
                      </a:r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Fourth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dirty="0" smtClean="0">
                          <a:latin typeface="Arial" pitchFamily="34" charset="0"/>
                          <a:cs typeface="Arial" pitchFamily="34" charset="0"/>
                        </a:rPr>
                        <a:t>Recirculation Sponsor Ballot for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CA" altLang="ko-KR" sz="1400" baseline="0" dirty="0" err="1" smtClean="0">
                          <a:latin typeface="Arial" pitchFamily="34" charset="0"/>
                          <a:cs typeface="Arial" pitchFamily="34" charset="0"/>
                        </a:rPr>
                        <a:t>TGah</a:t>
                      </a:r>
                      <a:r>
                        <a:rPr lang="en-CA" altLang="ko-KR" sz="1400" baseline="0" dirty="0" smtClean="0">
                          <a:latin typeface="Arial" pitchFamily="34" charset="0"/>
                          <a:cs typeface="Arial" pitchFamily="34" charset="0"/>
                        </a:rPr>
                        <a:t> draft 9.0</a:t>
                      </a:r>
                      <a:endParaRPr lang="en-CA" altLang="ko-KR" sz="1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(</a:t>
                      </a:r>
                      <a:r>
                        <a:rPr kumimoji="0" lang="en-GB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2 T, 0 E)</a:t>
                      </a:r>
                      <a:endParaRPr kumimoji="0" lang="en-GB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588365"/>
              </p:ext>
            </p:extLst>
          </p:nvPr>
        </p:nvGraphicFramePr>
        <p:xfrm>
          <a:off x="685800" y="1761248"/>
          <a:ext cx="7848602" cy="35727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06242"/>
                <a:gridCol w="1100832"/>
                <a:gridCol w="1100832"/>
                <a:gridCol w="1100832"/>
                <a:gridCol w="1100832"/>
                <a:gridCol w="1100832"/>
                <a:gridCol w="8382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Sponsor Ballot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3</a:t>
                      </a:r>
                      <a:r>
                        <a:rPr kumimoji="0" lang="en-GB" altLang="ko-KR" sz="2000" b="1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rd</a:t>
                      </a:r>
                      <a:r>
                        <a:rPr kumimoji="0" lang="en-GB" altLang="ko-KR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Re-circulation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Palm, Stephen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McCann, Stephen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Stephens, Adrian</a:t>
                      </a:r>
                      <a:endParaRPr lang="ko-KR" altLang="en-US" sz="14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</a:t>
                      </a:r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Fischer, Matthew (*)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9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Hunter, David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106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Rolfe, Benjamin </a:t>
                      </a:r>
                      <a:r>
                        <a:rPr lang="en-US" altLang="ko-KR" sz="1400" dirty="0" smtClean="0">
                          <a:latin typeface="Calibri" panose="020F0502020204030204" pitchFamily="34" charset="0"/>
                        </a:rPr>
                        <a:t>(*)</a:t>
                      </a:r>
                      <a:endParaRPr lang="en-US" sz="1400" dirty="0" smtClean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81</a:t>
                      </a:r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192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209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9" name="Textfeld 8"/>
          <p:cNvSpPr txBox="1"/>
          <p:nvPr/>
        </p:nvSpPr>
        <p:spPr>
          <a:xfrm>
            <a:off x="683568" y="5338227"/>
            <a:ext cx="785083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200" kern="1200">
                <a:solidFill>
                  <a:schemeClr val="tx1"/>
                </a:solidFill>
                <a:latin typeface="Times New Roman" pitchFamily="-103" charset="0"/>
                <a:ea typeface="+mn-ea"/>
                <a:cs typeface="+mn-cs"/>
              </a:defRPr>
            </a:lvl9pPr>
          </a:lstStyle>
          <a:p>
            <a:r>
              <a:rPr lang="en-US" sz="1400" dirty="0" smtClean="0"/>
              <a:t>(*) Commenter provided no response for contacts (June 13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 and July 11</a:t>
            </a:r>
            <a:r>
              <a:rPr lang="en-US" sz="1400" baseline="30000" dirty="0" smtClean="0"/>
              <a:t>th</a:t>
            </a:r>
            <a:r>
              <a:rPr lang="en-US" sz="1400" dirty="0" smtClean="0"/>
              <a:t>) </a:t>
            </a:r>
            <a:r>
              <a:rPr lang="en-US" altLang="ko-KR" sz="1400" dirty="0" smtClean="0"/>
              <a:t>to </a:t>
            </a:r>
            <a:r>
              <a:rPr lang="en-US" altLang="ko-KR" sz="1400" dirty="0"/>
              <a:t>ask which comments are satisfied or unsatisfied</a:t>
            </a:r>
            <a:r>
              <a:rPr lang="en-US" altLang="ko-KR" sz="1400" dirty="0" smtClean="0"/>
              <a:t>.</a:t>
            </a:r>
          </a:p>
          <a:p>
            <a:r>
              <a:rPr lang="en-US" altLang="ko-KR" sz="1400" b="1" dirty="0"/>
              <a:t>Total number of unsatisfied comments based on feedback from commenter: </a:t>
            </a:r>
            <a:r>
              <a:rPr lang="en-US" altLang="ko-KR" sz="1400" b="1" dirty="0" smtClean="0"/>
              <a:t>13</a:t>
            </a:r>
            <a:r>
              <a:rPr lang="en-US" altLang="ko-KR" sz="1400" dirty="0" smtClean="0"/>
              <a:t> </a:t>
            </a:r>
            <a:endParaRPr lang="en-US" altLang="ko-KR" sz="1400" dirty="0"/>
          </a:p>
          <a:p>
            <a:r>
              <a:rPr lang="en-US" altLang="ko-KR" sz="1400" b="1" dirty="0"/>
              <a:t>Total number of unsatisfied comments from </a:t>
            </a:r>
            <a:r>
              <a:rPr lang="en-US" altLang="ko-KR" sz="1400" b="1" u="sng" dirty="0"/>
              <a:t>unresponsive </a:t>
            </a:r>
            <a:r>
              <a:rPr lang="en-US" altLang="ko-KR" sz="1400" b="1" dirty="0"/>
              <a:t>commenter:  </a:t>
            </a:r>
            <a:r>
              <a:rPr lang="en-US" altLang="ko-KR" sz="1400" b="1" dirty="0" smtClean="0"/>
              <a:t>196</a:t>
            </a:r>
            <a:endParaRPr lang="en-US" altLang="ko-KR" sz="1400" b="1" dirty="0"/>
          </a:p>
          <a:p>
            <a:endParaRPr lang="en-US" altLang="ko-KR" dirty="0" smtClean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23987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 by topics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 smtClean="0"/>
              <a:t>Slide </a:t>
            </a:r>
            <a:fld id="{04DB4A89-15C8-4E45-B125-5017FF6EA3AB}" type="slidenum">
              <a:rPr lang="en-CA" smtClean="0"/>
              <a:pPr/>
              <a:t>6</a:t>
            </a:fld>
            <a:endParaRPr lang="en-CA" dirty="0"/>
          </a:p>
        </p:txBody>
      </p:sp>
      <p:graphicFrame>
        <p:nvGraphicFramePr>
          <p:cNvPr id="7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8161918"/>
              </p:ext>
            </p:extLst>
          </p:nvPr>
        </p:nvGraphicFramePr>
        <p:xfrm>
          <a:off x="762000" y="1433624"/>
          <a:ext cx="7696200" cy="5028136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2819400"/>
                <a:gridCol w="1981200"/>
                <a:gridCol w="1905000"/>
                <a:gridCol w="990600"/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Topic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3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Comments from unresponsive commenter</a:t>
                      </a:r>
                      <a:endParaRPr kumimoji="0" lang="en-GB" altLang="ko-KR" sz="13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3 (Definitions)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4 (General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21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5 (MAC service definition)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</a:tr>
              <a:tr h="392418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6 (Layer management)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9 (Frame formats)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27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10 (MAC sublayer functional description)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65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67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11 (MLME)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12 (Security)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Clause 23 (S1G PHY specification)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8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Annex B (PICS)</a:t>
                      </a:r>
                      <a:r>
                        <a:rPr lang="en-US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and </a:t>
                      </a:r>
                      <a:r>
                        <a:rPr lang="en-US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 (Sequences) 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3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General (PAR</a:t>
                      </a:r>
                      <a:r>
                        <a:rPr lang="en-US" altLang="ko-KR" sz="1400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Scope,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LoA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en-US" altLang="ko-KR" sz="1400" dirty="0" err="1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etc</a:t>
                      </a:r>
                      <a:r>
                        <a:rPr lang="en-US" altLang="ko-KR" sz="14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10</a:t>
                      </a:r>
                      <a:endParaRPr lang="ko-KR" altLang="en-US" sz="1400" dirty="0"/>
                    </a:p>
                  </a:txBody>
                  <a:tcPr/>
                </a:tc>
              </a:tr>
              <a:tr h="332416">
                <a:tc>
                  <a:txBody>
                    <a:bodyPr/>
                    <a:lstStyle/>
                    <a:p>
                      <a:r>
                        <a:rPr lang="en-US" altLang="ko-KR" sz="1400" b="1" dirty="0" smtClean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4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13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196</a:t>
                      </a:r>
                      <a:endParaRPr lang="ko-KR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ko-KR" sz="1400" dirty="0" smtClean="0"/>
                        <a:t>209</a:t>
                      </a:r>
                      <a:endParaRPr lang="ko-KR" alt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622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ea typeface="ＭＳ Ｐゴシック" pitchFamily="34" charset="-128"/>
              </a:rPr>
              <a:t>Unsatisfied comments</a:t>
            </a:r>
            <a:endParaRPr lang="en-CA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85800" y="1981200"/>
            <a:ext cx="3886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altLang="ko-KR" sz="1800" dirty="0">
                <a:ea typeface="ＭＳ Ｐゴシック" pitchFamily="34" charset="-128"/>
              </a:rPr>
              <a:t>The composite of all unsatisfied comments and the resolutions approved by the comment resolution committee received during working group ballot may be found in the embedded document on the right:</a:t>
            </a:r>
          </a:p>
          <a:p>
            <a:pPr lvl="1">
              <a:lnSpc>
                <a:spcPct val="80000"/>
              </a:lnSpc>
            </a:pPr>
            <a:r>
              <a:rPr lang="en-GB" altLang="ko-KR" sz="1600" dirty="0">
                <a:ea typeface="ＭＳ Ｐゴシック" pitchFamily="34" charset="-128"/>
              </a:rPr>
              <a:t>Double click on the icon to the right to open this.</a:t>
            </a:r>
          </a:p>
          <a:p>
            <a:pPr marL="0" indent="0">
              <a:lnSpc>
                <a:spcPct val="80000"/>
              </a:lnSpc>
              <a:buNone/>
            </a:pPr>
            <a:endParaRPr lang="en-GB" sz="1800" dirty="0" smtClean="0">
              <a:ea typeface="ＭＳ Ｐゴシック" pitchFamily="34" charset="-128"/>
            </a:endParaRPr>
          </a:p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CA" smtClean="0"/>
              <a:t>Slide </a:t>
            </a:r>
            <a:fld id="{04DB4A89-15C8-4E45-B125-5017FF6EA3AB}" type="slidenum">
              <a:rPr lang="en-CA" smtClean="0"/>
              <a:pPr/>
              <a:t>7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 dirty="0" smtClean="0"/>
              <a:t>Yongho </a:t>
            </a:r>
            <a:r>
              <a:rPr lang="en-US" dirty="0" err="1" smtClean="0"/>
              <a:t>Seok</a:t>
            </a:r>
            <a:r>
              <a:rPr lang="en-US" dirty="0" smtClean="0"/>
              <a:t> </a:t>
            </a:r>
            <a:r>
              <a:rPr lang="en-CA" dirty="0" smtClean="0"/>
              <a:t>(NEWRACOM)</a:t>
            </a:r>
            <a:endParaRPr lang="en-CA" dirty="0"/>
          </a:p>
        </p:txBody>
      </p:sp>
      <p:graphicFrame>
        <p:nvGraphicFramePr>
          <p:cNvPr id="4" name="개체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8528973"/>
              </p:ext>
            </p:extLst>
          </p:nvPr>
        </p:nvGraphicFramePr>
        <p:xfrm>
          <a:off x="6172200" y="2514600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18" name="워크시트" showAsIcon="1" r:id="rId4" imgW="914400" imgH="806400" progId="Excel.Sheet.12">
                  <p:embed/>
                </p:oleObj>
              </mc:Choice>
              <mc:Fallback>
                <p:oleObj name="워크시트" showAsIcon="1" r:id="rId4" imgW="914400" imgH="80640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172200" y="2514600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46606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DD3B9A4B-4D42-4642-8694-CB378EB0C87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00947966"/>
              </p:ext>
            </p:extLst>
          </p:nvPr>
        </p:nvGraphicFramePr>
        <p:xfrm>
          <a:off x="685800" y="1676400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/>
                <a:gridCol w="1219200"/>
                <a:gridCol w="1409700"/>
                <a:gridCol w="1943100"/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/>
                      </a:r>
                      <a:b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D4.0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February 2015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TGah</a:t>
            </a:r>
            <a:r>
              <a:rPr lang="en-US" dirty="0" smtClean="0"/>
              <a:t> Timeline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2016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Yongho </a:t>
            </a:r>
            <a:r>
              <a:rPr lang="en-US" altLang="ko-KR" dirty="0" err="1"/>
              <a:t>Seok</a:t>
            </a:r>
            <a:r>
              <a:rPr lang="en-US" altLang="ko-KR" dirty="0"/>
              <a:t> (NEWRACOM)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E9AA826-2D66-4D95-924A-79AB5FB12EBD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graphicFrame>
        <p:nvGraphicFramePr>
          <p:cNvPr id="6" name="Group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903742"/>
              </p:ext>
            </p:extLst>
          </p:nvPr>
        </p:nvGraphicFramePr>
        <p:xfrm>
          <a:off x="685800" y="1524000"/>
          <a:ext cx="8229600" cy="4876800"/>
        </p:xfrm>
        <a:graphic>
          <a:graphicData uri="http://schemas.openxmlformats.org/drawingml/2006/table">
            <a:tbl>
              <a:tblPr/>
              <a:tblGrid>
                <a:gridCol w="4114800"/>
                <a:gridCol w="2228850"/>
                <a:gridCol w="1885950"/>
              </a:tblGrid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D7.0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2016-03-30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2016-04-14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rd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D8.0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2016-05-02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2016-05-17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</a:t>
                      </a:r>
                      <a:r>
                        <a:rPr kumimoji="0" lang="en-US" sz="2000" b="0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</a:t>
                      </a: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Recirculation Sponsor Ballot on D9.0 (Incorporate baseline updates only)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2016-08-30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2016-09-09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</a:t>
                      </a:r>
                      <a:r>
                        <a:rPr kumimoji="0" lang="en-US" sz="2000" b="0" i="0" u="none" strike="noStrike" kern="1200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th</a:t>
                      </a: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Recirculation Sponsor Ballot on D9.0 (Unchanged) – If needed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Open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2016-09-14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Close</a:t>
                      </a:r>
                    </a:p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2016-09-23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Report to EC on meeting conditions to proceed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2016-10-04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125">
                <a:tc>
                  <a:txBody>
                    <a:bodyPr/>
                    <a:lstStyle/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Posting to </a:t>
                      </a:r>
                      <a:r>
                        <a:rPr kumimoji="0" lang="en-US" sz="20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RevCom</a:t>
                      </a:r>
                      <a:endParaRPr kumimoji="0" lang="en-US" sz="2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2016-10-17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4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84428</TotalTime>
  <Words>854</Words>
  <Application>Microsoft Office PowerPoint</Application>
  <PresentationFormat>화면 슬라이드 쇼(4:3)</PresentationFormat>
  <Paragraphs>286</Paragraphs>
  <Slides>9</Slides>
  <Notes>3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9</vt:i4>
      </vt:variant>
    </vt:vector>
  </HeadingPairs>
  <TitlesOfParts>
    <vt:vector size="12" baseType="lpstr">
      <vt:lpstr>802-11-Submission</vt:lpstr>
      <vt:lpstr>Document</vt:lpstr>
      <vt:lpstr>워크시트</vt:lpstr>
      <vt:lpstr>PowerPoint 프레젠테이션</vt:lpstr>
      <vt:lpstr>Introduction</vt:lpstr>
      <vt:lpstr>Sponsor Ballot Results – P802.11ah</vt:lpstr>
      <vt:lpstr>Sponsor Ballot Comments – P802.11ah</vt:lpstr>
      <vt:lpstr>Unsatisfied comments by commenter</vt:lpstr>
      <vt:lpstr>Unsatisfied comments by topics</vt:lpstr>
      <vt:lpstr>Unsatisfied comments</vt:lpstr>
      <vt:lpstr>Mandatory Coordination</vt:lpstr>
      <vt:lpstr>TGah Timeline</vt:lpstr>
    </vt:vector>
  </TitlesOfParts>
  <Company>Intel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TGad May 2011 Report</dc:title>
  <dc:creator>Eldad Perahia</dc:creator>
  <cp:keywords>July 2011</cp:keywords>
  <cp:lastModifiedBy>Yongho</cp:lastModifiedBy>
  <cp:revision>2771</cp:revision>
  <cp:lastPrinted>1998-02-10T13:28:06Z</cp:lastPrinted>
  <dcterms:created xsi:type="dcterms:W3CDTF">2007-04-17T18:10:23Z</dcterms:created>
  <dcterms:modified xsi:type="dcterms:W3CDTF">2016-09-12T07:16:59Z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