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64" r:id="rId6"/>
    <p:sldId id="467" r:id="rId7"/>
    <p:sldId id="466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14" autoAdjust="0"/>
    <p:restoredTop sz="94771" autoAdjust="0"/>
  </p:normalViewPr>
  <p:slideViewPr>
    <p:cSldViewPr>
      <p:cViewPr>
        <p:scale>
          <a:sx n="100" d="100"/>
          <a:sy n="100" d="100"/>
        </p:scale>
        <p:origin x="-1440" y="-4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604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61980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009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CA" smtClean="0"/>
              <a:t>doc.: IEEE 802.11-15/0287r0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February 2015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CA" smtClean="0"/>
              <a:t>Dorothy Stanley, Aruba Networks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CA" smtClean="0"/>
              <a:t>Page </a:t>
            </a:r>
            <a:fld id="{90457F90-05FA-43B5-BE98-57963B7D9E4D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656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802.11-16/0777r3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(NEWRACOM)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2016-09-12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7095861"/>
              </p:ext>
            </p:extLst>
          </p:nvPr>
        </p:nvGraphicFramePr>
        <p:xfrm>
          <a:off x="685800" y="2971800"/>
          <a:ext cx="7899400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18" name="Document" r:id="rId3" imgW="8318389" imgH="2570909" progId="Word.Document.8">
                  <p:embed/>
                </p:oleObj>
              </mc:Choice>
              <mc:Fallback>
                <p:oleObj name="Document" r:id="rId3" imgW="8318389" imgH="257090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971800"/>
                        <a:ext cx="7899400" cy="2444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P802.11ah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This document contains the report to the IEEE 802 Executive Committee in support of a request for conditional approval to send IEEE P802.11ah Draft </a:t>
            </a:r>
            <a:r>
              <a:rPr lang="en-GB" dirty="0" smtClean="0">
                <a:ea typeface="ＭＳ Ｐゴシック" pitchFamily="34" charset="-128"/>
              </a:rPr>
              <a:t>10.0 </a:t>
            </a:r>
            <a:r>
              <a:rPr lang="en-GB" dirty="0" smtClean="0">
                <a:ea typeface="ＭＳ Ｐゴシック" pitchFamily="34" charset="-128"/>
              </a:rPr>
              <a:t>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.</a:t>
            </a:r>
          </a:p>
          <a:p>
            <a:r>
              <a:rPr lang="en-GB" altLang="ko-KR" dirty="0">
                <a:ea typeface="ＭＳ Ｐゴシック" pitchFamily="34" charset="-128"/>
              </a:rPr>
              <a:t>This document was approved during the </a:t>
            </a:r>
            <a:r>
              <a:rPr lang="en-GB" altLang="ko-KR" dirty="0" smtClean="0">
                <a:ea typeface="ＭＳ Ｐゴシック" pitchFamily="34" charset="-128"/>
              </a:rPr>
              <a:t>plenary session </a:t>
            </a:r>
            <a:r>
              <a:rPr lang="en-GB" altLang="ko-KR" dirty="0">
                <a:ea typeface="ＭＳ Ｐゴシック" pitchFamily="34" charset="-128"/>
              </a:rPr>
              <a:t>of the 802.11 working group on </a:t>
            </a:r>
            <a:r>
              <a:rPr lang="en-GB" altLang="ko-KR" dirty="0" smtClean="0">
                <a:ea typeface="ＭＳ Ｐゴシック" pitchFamily="34" charset="-128"/>
              </a:rPr>
              <a:t>xx September 216.</a:t>
            </a:r>
            <a:endParaRPr lang="en-GB" altLang="ko-KR" dirty="0">
              <a:ea typeface="ＭＳ Ｐゴシック" pitchFamily="34" charset="-128"/>
            </a:endParaRPr>
          </a:p>
          <a:p>
            <a:pPr lvl="1"/>
            <a:r>
              <a:rPr lang="en-GB" altLang="ko-KR" dirty="0">
                <a:ea typeface="ＭＳ Ｐゴシック" pitchFamily="34" charset="-128"/>
              </a:rPr>
              <a:t>Passed in the Working Group  xx yes, x no , x abstain</a:t>
            </a: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009591"/>
              </p:ext>
            </p:extLst>
          </p:nvPr>
        </p:nvGraphicFramePr>
        <p:xfrm>
          <a:off x="685800" y="1628557"/>
          <a:ext cx="7772400" cy="420399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664432"/>
                <a:gridCol w="545387"/>
                <a:gridCol w="545387"/>
                <a:gridCol w="389562"/>
                <a:gridCol w="389562"/>
                <a:gridCol w="389562"/>
                <a:gridCol w="545387"/>
                <a:gridCol w="398121"/>
                <a:gridCol w="6096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22860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243841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91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92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 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129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95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SB4 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Post Ballot vote change (*)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151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86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066800" y="6016823"/>
            <a:ext cx="7162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dirty="0"/>
              <a:t>* </a:t>
            </a:r>
            <a:r>
              <a:rPr lang="en-US" altLang="ko-KR" sz="1400" dirty="0" smtClean="0"/>
              <a:t>SB4 </a:t>
            </a:r>
            <a:r>
              <a:rPr lang="en-US" altLang="ko-KR" sz="1400" dirty="0" smtClean="0"/>
              <a:t>Post Ballot “Approve” vote change </a:t>
            </a:r>
            <a:r>
              <a:rPr lang="en-US" altLang="ko-KR" sz="1400" dirty="0"/>
              <a:t>from </a:t>
            </a:r>
            <a:r>
              <a:rPr lang="en-US" altLang="ko-KR" sz="1400" dirty="0" smtClean="0"/>
              <a:t>xxx</a:t>
            </a:r>
            <a:r>
              <a:rPr lang="en-US" altLang="ko-KR" sz="1400" dirty="0" smtClean="0"/>
              <a:t>.</a:t>
            </a:r>
            <a:endParaRPr lang="en-US" altLang="ko-K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Sponsor Ballot Comments – P802.11ah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203950"/>
              </p:ext>
            </p:extLst>
          </p:nvPr>
        </p:nvGraphicFramePr>
        <p:xfrm>
          <a:off x="1066800" y="1663409"/>
          <a:ext cx="7086600" cy="4086443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95400"/>
                <a:gridCol w="2438400"/>
                <a:gridCol w="33528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</a:t>
                      </a:r>
                      <a:b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</a:b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Nov 5, 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</a:t>
                      </a:r>
                      <a:r>
                        <a:rPr kumimoji="0" lang="en-GB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552  (287T , 265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March 2,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</a:t>
                      </a:r>
                      <a:r>
                        <a:rPr kumimoji="0" lang="en-GB" sz="14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TGah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 (66 T, 15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4, 2016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Second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Recirculation Sponsor Ballot for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7.0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24 (23 T, 1 E)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May 17, 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dirty="0" smtClean="0">
                          <a:latin typeface="Arial" pitchFamily="34" charset="0"/>
                          <a:cs typeface="Arial" pitchFamily="34" charset="0"/>
                        </a:rPr>
                        <a:t>Third Recirculation Sponsor Ballot for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8.0</a:t>
                      </a:r>
                      <a:endParaRPr lang="en-CA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(2 T, 0 E) </a:t>
                      </a:r>
                      <a:b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</a:b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* Comments form Yes votes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September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9, </a:t>
                      </a:r>
                    </a:p>
                    <a:p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2016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Fourth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dirty="0" smtClean="0">
                          <a:latin typeface="Arial" pitchFamily="34" charset="0"/>
                          <a:cs typeface="Arial" pitchFamily="34" charset="0"/>
                        </a:rPr>
                        <a:t>Recirculation Sponsor Ballot for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CA" altLang="ko-KR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TGah</a:t>
                      </a:r>
                      <a:r>
                        <a:rPr lang="en-CA" altLang="ko-KR" sz="1400" baseline="0" dirty="0" smtClean="0">
                          <a:latin typeface="Arial" pitchFamily="34" charset="0"/>
                          <a:cs typeface="Arial" pitchFamily="34" charset="0"/>
                        </a:rPr>
                        <a:t> draft 9.0</a:t>
                      </a:r>
                      <a:endParaRPr lang="en-CA" altLang="ko-KR" sz="14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(</a:t>
                      </a:r>
                      <a:r>
                        <a:rPr kumimoji="0" lang="en-GB" altLang="ko-KR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2 T, 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commenter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588365"/>
              </p:ext>
            </p:extLst>
          </p:nvPr>
        </p:nvGraphicFramePr>
        <p:xfrm>
          <a:off x="685800" y="1761248"/>
          <a:ext cx="7848602" cy="3572742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506242"/>
                <a:gridCol w="1100832"/>
                <a:gridCol w="1100832"/>
                <a:gridCol w="1100832"/>
                <a:gridCol w="1100832"/>
                <a:gridCol w="1100832"/>
                <a:gridCol w="8382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altLang="ko-KR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altLang="ko-KR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Re-circulation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Palm, Stephen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McCann, Stephen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Stephens, Adrian</a:t>
                      </a:r>
                      <a:endParaRPr lang="ko-KR" altLang="en-US" sz="1400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</a:t>
                      </a:r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Fischer, Matthew (*)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Hunter, David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106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Rolfe, Benjamin </a:t>
                      </a:r>
                      <a:r>
                        <a:rPr lang="en-US" altLang="ko-KR" sz="1400" dirty="0" smtClean="0">
                          <a:latin typeface="Calibri" panose="020F0502020204030204" pitchFamily="34" charset="0"/>
                        </a:rPr>
                        <a:t>(*)</a:t>
                      </a:r>
                      <a:endParaRPr lang="en-US" sz="1400" dirty="0" smtClean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209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9" name="Textfeld 8"/>
          <p:cNvSpPr txBox="1"/>
          <p:nvPr/>
        </p:nvSpPr>
        <p:spPr>
          <a:xfrm>
            <a:off x="683568" y="5338227"/>
            <a:ext cx="78508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pitchFamily="-103" charset="0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(*) Commenter provided no response for contacts (June 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and July 11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) </a:t>
            </a:r>
            <a:r>
              <a:rPr lang="en-US" altLang="ko-KR" sz="1400" dirty="0" smtClean="0"/>
              <a:t>to </a:t>
            </a:r>
            <a:r>
              <a:rPr lang="en-US" altLang="ko-KR" sz="1400" dirty="0"/>
              <a:t>ask which comments are satisfied or unsatisfied</a:t>
            </a:r>
            <a:r>
              <a:rPr lang="en-US" altLang="ko-KR" sz="1400" dirty="0" smtClean="0"/>
              <a:t>.</a:t>
            </a:r>
          </a:p>
          <a:p>
            <a:r>
              <a:rPr lang="en-US" altLang="ko-KR" sz="1400" b="1" dirty="0"/>
              <a:t>Total number of unsatisfied comments based on feedback from commenter: </a:t>
            </a:r>
            <a:r>
              <a:rPr lang="en-US" altLang="ko-KR" sz="1400" b="1" dirty="0" smtClean="0"/>
              <a:t>13</a:t>
            </a:r>
            <a:r>
              <a:rPr lang="en-US" altLang="ko-KR" sz="1400" dirty="0" smtClean="0"/>
              <a:t> </a:t>
            </a:r>
            <a:endParaRPr lang="en-US" altLang="ko-KR" sz="1400" dirty="0"/>
          </a:p>
          <a:p>
            <a:r>
              <a:rPr lang="en-US" altLang="ko-KR" sz="1400" b="1" dirty="0"/>
              <a:t>Total number of unsatisfied comments from </a:t>
            </a:r>
            <a:r>
              <a:rPr lang="en-US" altLang="ko-KR" sz="1400" b="1" u="sng" dirty="0"/>
              <a:t>unresponsive </a:t>
            </a:r>
            <a:r>
              <a:rPr lang="en-US" altLang="ko-KR" sz="1400" b="1" dirty="0"/>
              <a:t>commenter:  </a:t>
            </a:r>
            <a:r>
              <a:rPr lang="en-US" altLang="ko-KR" sz="1400" b="1" dirty="0" smtClean="0"/>
              <a:t>196</a:t>
            </a:r>
            <a:endParaRPr lang="en-US" altLang="ko-KR" sz="1400" b="1" dirty="0"/>
          </a:p>
          <a:p>
            <a:endParaRPr lang="en-US" altLang="ko-KR" dirty="0" smtClean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398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85800"/>
            <a:ext cx="8496944" cy="1066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 by topics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CA" dirty="0" smtClean="0"/>
              <a:t>Slide </a:t>
            </a:r>
            <a:fld id="{04DB4A89-15C8-4E45-B125-5017FF6EA3AB}" type="slidenum">
              <a:rPr lang="en-CA" smtClean="0"/>
              <a:pPr/>
              <a:t>6</a:t>
            </a:fld>
            <a:endParaRPr lang="en-CA" dirty="0"/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161918"/>
              </p:ext>
            </p:extLst>
          </p:nvPr>
        </p:nvGraphicFramePr>
        <p:xfrm>
          <a:off x="762000" y="1433624"/>
          <a:ext cx="7696200" cy="502813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819400"/>
                <a:gridCol w="1981200"/>
                <a:gridCol w="1905000"/>
                <a:gridCol w="990600"/>
              </a:tblGrid>
              <a:tr h="432048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Topic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3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Comments from unresponsive commenter</a:t>
                      </a:r>
                      <a:endParaRPr kumimoji="0" lang="en-GB" altLang="ko-KR" sz="13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3 (Definitions)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4 (General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21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5 (MAC service definition)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</a:tr>
              <a:tr h="3924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6 (Layer management)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9 (Frame formats)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27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10 (MAC sublayer functional description)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65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67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11 (MLME)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12 (Security)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Clause 23 (S1G PHY specification)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8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Annex B (PICS)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 (Sequences) 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3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General (PAR</a:t>
                      </a:r>
                      <a:r>
                        <a:rPr lang="en-US" altLang="ko-KR" sz="14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Scope,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LoA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US" altLang="ko-KR" sz="140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etc</a:t>
                      </a: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10</a:t>
                      </a:r>
                      <a:endParaRPr lang="ko-KR" altLang="en-US" sz="1400" dirty="0"/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r>
                        <a:rPr lang="en-US" altLang="ko-KR" sz="1400" b="1" dirty="0" smtClean="0">
                          <a:latin typeface="Calibri" panose="020F0502020204030204" pitchFamily="34" charset="0"/>
                        </a:rPr>
                        <a:t>Total</a:t>
                      </a:r>
                      <a:endParaRPr lang="ko-KR" altLang="en-US" sz="1400" b="1" dirty="0">
                        <a:latin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13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196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400" dirty="0" smtClean="0"/>
                        <a:t>209</a:t>
                      </a:r>
                      <a:endParaRPr lang="ko-KR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22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38862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altLang="ko-KR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altLang="ko-KR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 marL="0" indent="0">
              <a:lnSpc>
                <a:spcPct val="80000"/>
              </a:lnSpc>
              <a:buNone/>
            </a:pPr>
            <a:endParaRPr lang="en-GB" sz="1800" dirty="0" smtClean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 smtClean="0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2962" y="6475413"/>
            <a:ext cx="1880963" cy="184666"/>
          </a:xfrm>
        </p:spPr>
        <p:txBody>
          <a:bodyPr/>
          <a:lstStyle/>
          <a:p>
            <a:r>
              <a:rPr lang="en-US" dirty="0" smtClean="0"/>
              <a:t>Yongho </a:t>
            </a:r>
            <a:r>
              <a:rPr lang="en-US" dirty="0" err="1" smtClean="0"/>
              <a:t>Seok</a:t>
            </a:r>
            <a:r>
              <a:rPr lang="en-US" dirty="0" smtClean="0"/>
              <a:t> </a:t>
            </a:r>
            <a:r>
              <a:rPr lang="en-CA" dirty="0" smtClean="0"/>
              <a:t>(NEWRACOM)</a:t>
            </a:r>
            <a:endParaRPr lang="en-CA" dirty="0"/>
          </a:p>
        </p:txBody>
      </p:sp>
      <p:graphicFrame>
        <p:nvGraphicFramePr>
          <p:cNvPr id="4" name="개체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528973"/>
              </p:ext>
            </p:extLst>
          </p:nvPr>
        </p:nvGraphicFramePr>
        <p:xfrm>
          <a:off x="6172200" y="25146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워크시트" showAsIcon="1" r:id="rId4" imgW="914400" imgH="806400" progId="Excel.Sheet.12">
                  <p:embed/>
                </p:oleObj>
              </mc:Choice>
              <mc:Fallback>
                <p:oleObj name="워크시트" showAsIcon="1" r:id="rId4" imgW="914400" imgH="80640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72200" y="25146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660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947966"/>
              </p:ext>
            </p:extLst>
          </p:nvPr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D4.0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February 2015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TGah</a:t>
            </a:r>
            <a:r>
              <a:rPr lang="en-US" dirty="0" smtClean="0"/>
              <a:t>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662961" y="6475413"/>
            <a:ext cx="188096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Yongho </a:t>
            </a:r>
            <a:r>
              <a:rPr lang="en-US" altLang="ko-KR" dirty="0" err="1"/>
              <a:t>Seok</a:t>
            </a:r>
            <a:r>
              <a:rPr lang="en-US" altLang="ko-KR" dirty="0"/>
              <a:t> (NEWRACOM)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03742"/>
              </p:ext>
            </p:extLst>
          </p:nvPr>
        </p:nvGraphicFramePr>
        <p:xfrm>
          <a:off x="685800" y="1524000"/>
          <a:ext cx="8229600" cy="487680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D7.0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2016-03-30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2016-04-14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D8.0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2016-05-17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 (Incorporate baseline updates only)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2016-08-30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n-US" sz="2000" b="0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altLang="ko-K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Recirculation Sponsor Ballot on D9.0 (Unchanged) – If needed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2016-09-14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2016-09-23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2016-10-04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2016-10-17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84428</TotalTime>
  <Words>854</Words>
  <Application>Microsoft Office PowerPoint</Application>
  <PresentationFormat>화면 슬라이드 쇼(4:3)</PresentationFormat>
  <Paragraphs>286</Paragraphs>
  <Slides>9</Slides>
  <Notes>3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2" baseType="lpstr">
      <vt:lpstr>802-11-Submission</vt:lpstr>
      <vt:lpstr>Document</vt:lpstr>
      <vt:lpstr>워크시트</vt:lpstr>
      <vt:lpstr>PowerPoint 프레젠테이션</vt:lpstr>
      <vt:lpstr>Introduction</vt:lpstr>
      <vt:lpstr>Sponsor Ballot Results – P802.11ah</vt:lpstr>
      <vt:lpstr>Sponsor Ballot Comments – P802.11ah</vt:lpstr>
      <vt:lpstr>Unsatisfied comments by commenter</vt:lpstr>
      <vt:lpstr>Unsatisfied comments by topics</vt:lpstr>
      <vt:lpstr>Unsatisfied comments</vt:lpstr>
      <vt:lpstr>Mandatory Coordination</vt:lpstr>
      <vt:lpstr>TGah Timeline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Yongho</cp:lastModifiedBy>
  <cp:revision>2771</cp:revision>
  <cp:lastPrinted>1998-02-10T13:28:06Z</cp:lastPrinted>
  <dcterms:created xsi:type="dcterms:W3CDTF">2007-04-17T18:10:23Z</dcterms:created>
  <dcterms:modified xsi:type="dcterms:W3CDTF">2016-09-12T07:16:59Z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(7)O48q+nWDiKNAVXoAwq58w6onvO4eaK+wzpVW8jJCkaAk5P9kKngByeTmJxmoV2pCjvvmemEH_x000d_
Bi/1Vb2TVe+tY7DxqSSUdjmKOgTB8TLyiNQBsxkECPbQ5aOgrJarIgvBMt9/xI83ilExG6vi_x000d_
S0GxhJWGGUDgHyjb+HnAnUyDOHQkWDr/J5rfnEo8Pkef1xN4QHP7egW/+34UnnUIjw3oNNjl_x000d_
OHDD9Ssc4eYTC78Pow</vt:lpwstr>
  </property>
  <property fmtid="{D5CDD505-2E9C-101B-9397-08002B2CF9AE}" pid="3" name="_ms_pID_7253431">
    <vt:lpwstr>6vpYfi/vBWCLT9AAVyRe/tVHpf6Ac/UgkG/769ZfIzu5CXBMe25Mjb_x000d_
wyk3Z2sholKs78sCReY0tK6/qoCtk3RMh2lwCRGb+Vjheswe4KrtdiCCfRyuGnkUzeDr+3Oa_x000d_
pgBXfVduOvik4Ctt4N6tW7nTykDNdCW1ja0Q63kOM1MM9z3SPmGeHA2Oj/82zkoiGNSj2uz6_x000d_
iyF2w3CyR7XJHnoqXJRq4fEMlNT4EIppcbf4</vt:lpwstr>
  </property>
  <property fmtid="{D5CDD505-2E9C-101B-9397-08002B2CF9AE}" pid="4" name="_ms_pID_7253432">
    <vt:lpwstr>pGb23zPPRlZ05V1oH18F/8JGuLq1c/5NRzHa_x000d_
fP3c8wW+rSCqGEAIsLJj5g0kRuzUdV6tE39wzbhXti+ppBdL4JUonBF/H5bhy5KGbmAq9wDL_x000d_
WQEe1FwKs3UpTInkbf2Vc4B3Xe98ZFutSUZeMomnGtxyDe8t3jANbPJRT4xgn+CsbQbT2WZB_x000d_
ZZsrxy/GtjvMeU2G15LBA30mfQfc6NpGW2DGXCFX+btathrHn9nO6Q</vt:lpwstr>
  </property>
  <property fmtid="{D5CDD505-2E9C-101B-9397-08002B2CF9AE}" pid="5" name="_ms_pID_7253433">
    <vt:lpwstr>nc12FRKBQ68I2REs/u_x000d_
WxepZKfOi7k/cPGWSl8CIlA7kJdttX17bU1pmmj+C22HHDjaJD9M03JDLv0cUEBhIiymLys0_x000d_
S8Zrf9kLXl5etDTc0gmGvBzh5K3sp8Z6GqumFqrluPyDw0+PFh9FtSA0wh58qmmFhp+Ywbhd_x000d_
4CjJSN0lqFQl0Zo//6w5seXqFt8axD8R21ZMXHYerBlhWZ9yNOB8VnfWlvNDY5hEuruJ2kqG</vt:lpwstr>
  </property>
  <property fmtid="{D5CDD505-2E9C-101B-9397-08002B2CF9AE}" pid="6" name="_ms_pID_7253434">
    <vt:lpwstr>_x000d_
8a8nLkD9QQPo0Zjl19uBvrg7Ah44u4v9LeeL2b6QYB/toj++rsNsk5L6cv2+pU+uLkGaB9Ls_x000d_
Qjyo0dXcFynypfFicT2UJZi6GUQ2lE9C5ggbx5UwniYKlC/gl6xmI7yL4k88ngb/o6gRz9cA_x000d_
Ka7Z4sFCU9+MskBB22AiDG3+sbywHPc4VNvb4eP9IFnXza/yvzpVyoe+pD9bALR8GaYiAMEv_x000d_
C6tEoxqS9RBbM81T</vt:lpwstr>
  </property>
  <property fmtid="{D5CDD505-2E9C-101B-9397-08002B2CF9AE}" pid="7" name="_ms_pID_7253435">
    <vt:lpwstr>T/m+abgw1hF35qfTU1NFZ3cq0eiyqsKXzjuAOnuvr8I6nRCRK3KS8jLJ_x000d_
xrBx92k2Js5AzBLzmpruEbTpVKhqG0EQ+o2FPDeArXFeTqnKw0JGqHN5Wiwjdcz0QoCkcBqM_x000d_
eQuc7nc2YYNWghx3pw76G1g5OIVwkvHetqKOgL9P9aTyf/o93inc/AoIUL6qpOmDC/2E6jXx_x000d_
x6MXOKt76uld1sLDeoqCA/VEkD+VwvVWrf</vt:lpwstr>
  </property>
  <property fmtid="{D5CDD505-2E9C-101B-9397-08002B2CF9AE}" pid="8" name="_ms_pID_7253436">
    <vt:lpwstr>cCso0fEQ85A5msJc92E717P1bTkQ==</vt:lpwstr>
  </property>
</Properties>
</file>