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4"/>
  </p:notesMasterIdLst>
  <p:handoutMasterIdLst>
    <p:handoutMasterId r:id="rId35"/>
  </p:handoutMasterIdLst>
  <p:sldIdLst>
    <p:sldId id="269" r:id="rId2"/>
    <p:sldId id="271" r:id="rId3"/>
    <p:sldId id="358" r:id="rId4"/>
    <p:sldId id="460" r:id="rId5"/>
    <p:sldId id="568" r:id="rId6"/>
    <p:sldId id="443" r:id="rId7"/>
    <p:sldId id="528" r:id="rId8"/>
    <p:sldId id="567" r:id="rId9"/>
    <p:sldId id="566" r:id="rId10"/>
    <p:sldId id="518" r:id="rId11"/>
    <p:sldId id="563" r:id="rId12"/>
    <p:sldId id="574" r:id="rId13"/>
    <p:sldId id="565" r:id="rId14"/>
    <p:sldId id="575" r:id="rId15"/>
    <p:sldId id="569" r:id="rId16"/>
    <p:sldId id="564" r:id="rId17"/>
    <p:sldId id="570" r:id="rId18"/>
    <p:sldId id="571" r:id="rId19"/>
    <p:sldId id="572" r:id="rId20"/>
    <p:sldId id="573" r:id="rId21"/>
    <p:sldId id="535" r:id="rId22"/>
    <p:sldId id="576" r:id="rId23"/>
    <p:sldId id="551" r:id="rId24"/>
    <p:sldId id="577" r:id="rId25"/>
    <p:sldId id="578" r:id="rId26"/>
    <p:sldId id="558" r:id="rId27"/>
    <p:sldId id="430" r:id="rId28"/>
    <p:sldId id="579" r:id="rId29"/>
    <p:sldId id="513" r:id="rId30"/>
    <p:sldId id="554" r:id="rId31"/>
    <p:sldId id="562" r:id="rId32"/>
    <p:sldId id="390" r:id="rId3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771" autoAdjust="0"/>
    <p:restoredTop sz="98109" autoAdjust="0"/>
  </p:normalViewPr>
  <p:slideViewPr>
    <p:cSldViewPr>
      <p:cViewPr varScale="1">
        <p:scale>
          <a:sx n="83" d="100"/>
          <a:sy n="83" d="100"/>
        </p:scale>
        <p:origin x="-616" y="-11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notesMaster" Target="notesMasters/notesMaster1.xml"/><Relationship Id="rId35" Type="http://schemas.openxmlformats.org/officeDocument/2006/relationships/handoutMaster" Target="handoutMasters/handoutMaster1.xml"/><Relationship Id="rId36"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hr-HR" smtClean="0"/>
              <a:t>doc.: IEEE P802.11-16/0776r7</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2016</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hr-HR" smtClean="0"/>
              <a:t>doc.: IEEE P802.11-16/0776r7</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2016</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P802.11-16/0776r7</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P802.11-16/0776r7</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10</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P802.11-16/0776r7</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11</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P802.11-16/0776r7</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12</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P802.11-16/0776r7</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P802.11-16/0776r7</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P802.11-16/0776r7</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P802.11-16/0776r7</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17</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hr-HR" sz="1400" smtClean="0"/>
              <a:t>doc.: IEEE P802.11-16/0776r7</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2016</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hr-HR" sz="1400" smtClean="0"/>
              <a:t>doc.: IEEE P802.11-16/0776r7</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2016</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P802.11-16/0776r7</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20</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P802.11-16/0776r7</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21</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P802.11-16/0776r7</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22</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P802.11-16/0776r7</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23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P802.11-16/0776r7</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24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P802.11-16/0776r7</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25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P802.11-16/0776r7</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26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P802.11-16/0776r7</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P802.11-16/0776r7</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28</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P802.11-16/0776r7</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29</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P802.11-16/0776r7</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P802.11-16/0776r7</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30</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P802.11-16/0776r7</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31</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P802.11-16/0776r7</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32</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hr-HR" smtClean="0"/>
              <a:t>doc.: IEEE P802.11-16/0776r7</a:t>
            </a:r>
            <a:endParaRPr lang="en-US"/>
          </a:p>
        </p:txBody>
      </p:sp>
      <p:sp>
        <p:nvSpPr>
          <p:cNvPr id="5" name="Date Placeholder 4"/>
          <p:cNvSpPr>
            <a:spLocks noGrp="1"/>
          </p:cNvSpPr>
          <p:nvPr>
            <p:ph type="dt" idx="11"/>
          </p:nvPr>
        </p:nvSpPr>
        <p:spPr/>
        <p:txBody>
          <a:bodyPr/>
          <a:lstStyle/>
          <a:p>
            <a:r>
              <a:rPr lang="en-US" smtClean="0"/>
              <a:t>July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hr-HR" smtClean="0"/>
              <a:t>doc.: IEEE P802.11-16/0776r7</a:t>
            </a:r>
            <a:endParaRPr lang="en-US"/>
          </a:p>
        </p:txBody>
      </p:sp>
      <p:sp>
        <p:nvSpPr>
          <p:cNvPr id="5" name="Date Placeholder 4"/>
          <p:cNvSpPr>
            <a:spLocks noGrp="1"/>
          </p:cNvSpPr>
          <p:nvPr>
            <p:ph type="dt" idx="11"/>
          </p:nvPr>
        </p:nvSpPr>
        <p:spPr/>
        <p:txBody>
          <a:bodyPr/>
          <a:lstStyle/>
          <a:p>
            <a:r>
              <a:rPr lang="en-US" smtClean="0"/>
              <a:t>July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hr-HR" smtClean="0"/>
              <a:t>doc.: IEEE P802.11-16/0776r7</a:t>
            </a:r>
            <a:endParaRPr lang="en-US"/>
          </a:p>
        </p:txBody>
      </p:sp>
      <p:sp>
        <p:nvSpPr>
          <p:cNvPr id="5" name="Date Placeholder 4"/>
          <p:cNvSpPr>
            <a:spLocks noGrp="1"/>
          </p:cNvSpPr>
          <p:nvPr>
            <p:ph type="dt" idx="11"/>
          </p:nvPr>
        </p:nvSpPr>
        <p:spPr/>
        <p:txBody>
          <a:bodyPr/>
          <a:lstStyle/>
          <a:p>
            <a:r>
              <a:rPr lang="en-US" smtClean="0"/>
              <a:t>July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6</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P802.11-16/0776r7</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P802.11-16/0776r7</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P802.11-16/0776r7</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9</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July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July 2016</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July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July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July 2016</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July 2016</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July 2016</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July 2016</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P802.11-16/0776r7</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91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dirty="0" smtClean="0"/>
              <a:t>Agenda</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3" Type="http://schemas.openxmlformats.org/officeDocument/2006/relationships/hyperlink" Target="https://development.standards.ieee.org/get-file/P802.11ak.pdf?t=77398400003" TargetMode="External"/><Relationship Id="rId4" Type="http://schemas.openxmlformats.org/officeDocument/2006/relationships/hyperlink" Target="http://www.ieee802.org/11/private/Draft_Standards/11ak/Draft%20P802.11ak_D2.3.pdf" TargetMode="External"/><Relationship Id="rId5" Type="http://schemas.openxmlformats.org/officeDocument/2006/relationships/hyperlink" Target="http://www.ieee802.org/1/files/private/bz-drafts/d2/802-1Qbz-d2-4.pdf" TargetMode="External"/><Relationship Id="rId6" Type="http://schemas.openxmlformats.org/officeDocument/2006/relationships/hyperlink" Target="http://www.ieee802.org/1/files/private/ac-rev-drafts/d3/802-1ac-rev-d3-1.pdf" TargetMode="External"/><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July 2016</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July 2016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2016-07-27</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10</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25 July2016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a:t>
            </a:r>
            <a:r>
              <a:rPr lang="en-US" dirty="0" smtClean="0">
                <a:latin typeface="Arial"/>
                <a:cs typeface="Arial"/>
              </a:rPr>
              <a:t>00, </a:t>
            </a:r>
            <a:r>
              <a:rPr lang="en-US" dirty="0">
                <a:latin typeface="Arial"/>
                <a:cs typeface="Arial"/>
              </a:rPr>
              <a:t>Seaport </a:t>
            </a:r>
            <a:r>
              <a:rPr lang="en-US" dirty="0" smtClean="0">
                <a:latin typeface="Arial"/>
                <a:cs typeface="Arial"/>
              </a:rPr>
              <a:t>H</a:t>
            </a:r>
            <a:r>
              <a:rPr lang="en-US" dirty="0">
                <a:latin typeface="Arial"/>
                <a:cs typeface="Arial"/>
              </a:rPr>
              <a:t> </a:t>
            </a:r>
            <a:r>
              <a:rPr lang="en-US" dirty="0" smtClean="0">
                <a:latin typeface="Arial"/>
                <a:cs typeface="Arial"/>
              </a:rPr>
              <a:t>Room</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a:t>
            </a:r>
            <a:r>
              <a:rPr lang="en-US" dirty="0" err="1" smtClean="0"/>
              <a:t>TGak</a:t>
            </a:r>
            <a:r>
              <a:rPr lang="en-US" dirty="0" smtClean="0"/>
              <a:t> meeting </a:t>
            </a:r>
            <a:r>
              <a:rPr lang="en-US" dirty="0"/>
              <a:t>to </a:t>
            </a:r>
            <a:r>
              <a:rPr lang="en-US" dirty="0" smtClean="0"/>
              <a:t>order</a:t>
            </a:r>
          </a:p>
          <a:p>
            <a:pPr>
              <a:lnSpc>
                <a:spcPct val="80000"/>
              </a:lnSpc>
            </a:pPr>
            <a:r>
              <a:rPr lang="en-US" b="0" dirty="0" smtClean="0"/>
              <a:t>Appointment </a:t>
            </a:r>
            <a:r>
              <a:rPr lang="en-US" b="0" dirty="0"/>
              <a:t>of </a:t>
            </a:r>
            <a:r>
              <a:rPr lang="en-US" b="0" dirty="0" smtClean="0"/>
              <a:t>Secretary</a:t>
            </a:r>
          </a:p>
          <a:p>
            <a:pPr lvl="1">
              <a:lnSpc>
                <a:spcPct val="80000"/>
              </a:lnSpc>
            </a:pPr>
            <a:r>
              <a:rPr lang="en-US" dirty="0" smtClean="0"/>
              <a:t>Mark Hamilton took notes.</a:t>
            </a:r>
            <a:endParaRPr lang="en-US" b="0" dirty="0" smtClean="0"/>
          </a:p>
          <a:p>
            <a:pPr>
              <a:lnSpc>
                <a:spcPct val="80000"/>
              </a:lnSpc>
            </a:pPr>
            <a:r>
              <a:rPr lang="en-US" b="0" dirty="0"/>
              <a:t>Review of IEEE 802 and 802.11 Policies and Procedures on Intellectual Property, Inappropriate Topics, </a:t>
            </a:r>
            <a:r>
              <a:rPr lang="en-US" b="0" dirty="0" smtClean="0"/>
              <a:t>Etc. Call for essential patents</a:t>
            </a:r>
          </a:p>
          <a:p>
            <a:pPr>
              <a:lnSpc>
                <a:spcPct val="80000"/>
              </a:lnSpc>
            </a:pPr>
            <a:r>
              <a:rPr lang="en-US" b="0" dirty="0" smtClean="0"/>
              <a:t>Attendance </a:t>
            </a:r>
            <a:r>
              <a:rPr lang="en-US" b="0" dirty="0"/>
              <a:t>Recording Reminder</a:t>
            </a:r>
          </a:p>
          <a:p>
            <a:pPr>
              <a:lnSpc>
                <a:spcPct val="80000"/>
              </a:lnSpc>
            </a:pPr>
            <a:r>
              <a:rPr lang="en-US" b="0" dirty="0" smtClean="0"/>
              <a:t>Approval of Agenda </a:t>
            </a:r>
          </a:p>
          <a:p>
            <a:pPr>
              <a:lnSpc>
                <a:spcPct val="80000"/>
              </a:lnSpc>
            </a:pPr>
            <a:endParaRPr lang="en-US" b="0" dirty="0" smtClean="0"/>
          </a:p>
          <a:p>
            <a:pPr>
              <a:lnSpc>
                <a:spcPct val="80000"/>
              </a:lnSpc>
            </a:pPr>
            <a:r>
              <a:rPr lang="en-US" dirty="0" smtClean="0"/>
              <a:t>Moved</a:t>
            </a:r>
            <a:r>
              <a:rPr lang="en-US" dirty="0"/>
              <a:t>, </a:t>
            </a:r>
            <a:r>
              <a:rPr lang="en-US" b="0" dirty="0"/>
              <a:t>to approve 11-16</a:t>
            </a:r>
            <a:r>
              <a:rPr lang="en-US" b="0" dirty="0" smtClean="0"/>
              <a:t>/749r0 </a:t>
            </a:r>
            <a:r>
              <a:rPr lang="en-US" b="0" dirty="0"/>
              <a:t>as the minutes of the Waikoloa </a:t>
            </a:r>
            <a:r>
              <a:rPr lang="en-US" b="0" dirty="0" err="1"/>
              <a:t>TGak</a:t>
            </a:r>
            <a:r>
              <a:rPr lang="en-US" b="0" dirty="0"/>
              <a:t> meeting in May.</a:t>
            </a:r>
          </a:p>
          <a:p>
            <a:pPr lvl="1">
              <a:lnSpc>
                <a:spcPct val="80000"/>
              </a:lnSpc>
            </a:pPr>
            <a:r>
              <a:rPr lang="en-US" dirty="0"/>
              <a:t>A</a:t>
            </a:r>
            <a:r>
              <a:rPr lang="en-US" dirty="0" smtClean="0"/>
              <a:t>pproved by unanimous consent</a:t>
            </a:r>
            <a:endParaRPr lang="en-US" dirty="0"/>
          </a:p>
          <a:p>
            <a:pPr>
              <a:lnSpc>
                <a:spcPct val="80000"/>
              </a:lnSpc>
            </a:pPr>
            <a:endParaRPr lang="en-US" b="0" dirty="0" smtClean="0"/>
          </a:p>
        </p:txBody>
      </p:sp>
    </p:spTree>
    <p:extLst>
      <p:ext uri="{BB962C8B-B14F-4D97-AF65-F5344CB8AC3E}">
        <p14:creationId xmlns:p14="http://schemas.microsoft.com/office/powerpoint/2010/main" val="399852873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11</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25 July2016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18:00</a:t>
            </a:r>
            <a:r>
              <a:rPr lang="en-US" dirty="0">
                <a:latin typeface="Arial"/>
                <a:cs typeface="Arial"/>
              </a:rPr>
              <a:t>, Seaport 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endParaRPr lang="en-US" dirty="0" smtClean="0"/>
          </a:p>
          <a:p>
            <a:pPr>
              <a:lnSpc>
                <a:spcPct val="80000"/>
              </a:lnSpc>
            </a:pPr>
            <a:r>
              <a:rPr lang="en-US" dirty="0" smtClean="0"/>
              <a:t>Moved</a:t>
            </a:r>
            <a:r>
              <a:rPr lang="en-US" dirty="0"/>
              <a:t>, </a:t>
            </a:r>
            <a:r>
              <a:rPr lang="en-US" b="0" dirty="0"/>
              <a:t>to approve the following minutes of </a:t>
            </a:r>
            <a:r>
              <a:rPr lang="en-US" b="0" dirty="0" err="1"/>
              <a:t>TGak</a:t>
            </a:r>
            <a:r>
              <a:rPr lang="en-US" b="0" dirty="0"/>
              <a:t> teleconferences held since the May </a:t>
            </a:r>
            <a:r>
              <a:rPr lang="en-US" b="0" dirty="0" err="1"/>
              <a:t>TGak</a:t>
            </a:r>
            <a:r>
              <a:rPr lang="en-US" b="0" dirty="0"/>
              <a:t> meeting:</a:t>
            </a:r>
          </a:p>
          <a:p>
            <a:pPr lvl="1">
              <a:lnSpc>
                <a:spcPct val="80000"/>
              </a:lnSpc>
            </a:pPr>
            <a:r>
              <a:rPr lang="en-US" dirty="0" smtClean="0"/>
              <a:t>June 6: </a:t>
            </a:r>
            <a:r>
              <a:rPr lang="en-US" dirty="0"/>
              <a:t>11-16</a:t>
            </a:r>
            <a:r>
              <a:rPr lang="en-US" dirty="0" smtClean="0"/>
              <a:t>/767r0</a:t>
            </a:r>
            <a:endParaRPr lang="en-US" dirty="0"/>
          </a:p>
          <a:p>
            <a:pPr lvl="1">
              <a:lnSpc>
                <a:spcPct val="80000"/>
              </a:lnSpc>
            </a:pPr>
            <a:r>
              <a:rPr lang="en-US" dirty="0" smtClean="0"/>
              <a:t>June 13: </a:t>
            </a:r>
            <a:r>
              <a:rPr lang="en-US" dirty="0"/>
              <a:t>11-16</a:t>
            </a:r>
            <a:r>
              <a:rPr lang="en-US" dirty="0" smtClean="0"/>
              <a:t>/782r0</a:t>
            </a:r>
            <a:endParaRPr lang="en-US" dirty="0"/>
          </a:p>
          <a:p>
            <a:pPr lvl="1">
              <a:lnSpc>
                <a:spcPct val="80000"/>
              </a:lnSpc>
            </a:pPr>
            <a:r>
              <a:rPr lang="en-US" dirty="0" smtClean="0"/>
              <a:t>June 20: 11-16/843r0</a:t>
            </a:r>
            <a:endParaRPr lang="en-US" dirty="0"/>
          </a:p>
          <a:p>
            <a:pPr lvl="1">
              <a:lnSpc>
                <a:spcPct val="80000"/>
              </a:lnSpc>
            </a:pPr>
            <a:r>
              <a:rPr lang="en-US" dirty="0" smtClean="0"/>
              <a:t>July 11: 11-16/845r0</a:t>
            </a:r>
            <a:endParaRPr lang="en-US" dirty="0"/>
          </a:p>
          <a:p>
            <a:pPr lvl="2">
              <a:lnSpc>
                <a:spcPct val="80000"/>
              </a:lnSpc>
            </a:pPr>
            <a:r>
              <a:rPr lang="en-US" sz="2000" dirty="0" smtClean="0"/>
              <a:t>Approved by unanimous consent</a:t>
            </a:r>
          </a:p>
          <a:p>
            <a:pPr>
              <a:lnSpc>
                <a:spcPct val="80000"/>
              </a:lnSpc>
            </a:pPr>
            <a:endParaRPr lang="en-US" b="0" dirty="0" smtClean="0"/>
          </a:p>
        </p:txBody>
      </p:sp>
    </p:spTree>
    <p:extLst>
      <p:ext uri="{BB962C8B-B14F-4D97-AF65-F5344CB8AC3E}">
        <p14:creationId xmlns:p14="http://schemas.microsoft.com/office/powerpoint/2010/main" val="27299976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12</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25 July2016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18:00</a:t>
            </a:r>
            <a:r>
              <a:rPr lang="en-US" dirty="0">
                <a:latin typeface="Arial"/>
                <a:cs typeface="Arial"/>
              </a:rPr>
              <a:t>, Seaport 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endParaRPr lang="en-US" dirty="0" smtClean="0"/>
          </a:p>
          <a:p>
            <a:pPr>
              <a:lnSpc>
                <a:spcPct val="80000"/>
              </a:lnSpc>
            </a:pPr>
            <a:r>
              <a:rPr lang="en-US" dirty="0" smtClean="0"/>
              <a:t>Moved</a:t>
            </a:r>
            <a:r>
              <a:rPr lang="en-US" dirty="0"/>
              <a:t>, </a:t>
            </a:r>
            <a:r>
              <a:rPr lang="en-US" b="0" dirty="0"/>
              <a:t>to approve 11-16/969r0 as the minutes of the </a:t>
            </a:r>
            <a:r>
              <a:rPr lang="en-US" b="0" dirty="0" err="1"/>
              <a:t>TGak</a:t>
            </a:r>
            <a:r>
              <a:rPr lang="en-US" b="0" dirty="0"/>
              <a:t> ad hoc meeting this morning.</a:t>
            </a:r>
          </a:p>
          <a:p>
            <a:pPr lvl="1">
              <a:lnSpc>
                <a:spcPct val="80000"/>
              </a:lnSpc>
            </a:pPr>
            <a:r>
              <a:rPr lang="en-US" dirty="0"/>
              <a:t>Mover: </a:t>
            </a:r>
            <a:r>
              <a:rPr lang="en-US" dirty="0" smtClean="0"/>
              <a:t>Michael Fischer    </a:t>
            </a:r>
            <a:r>
              <a:rPr lang="en-US" dirty="0"/>
              <a:t>Seconder: </a:t>
            </a:r>
            <a:r>
              <a:rPr lang="en-US" dirty="0" smtClean="0"/>
              <a:t>Mark Hamilton</a:t>
            </a:r>
            <a:endParaRPr lang="en-US" dirty="0"/>
          </a:p>
          <a:p>
            <a:pPr lvl="1">
              <a:lnSpc>
                <a:spcPct val="80000"/>
              </a:lnSpc>
            </a:pPr>
            <a:r>
              <a:rPr lang="en-US" dirty="0"/>
              <a:t>Yes: </a:t>
            </a:r>
            <a:r>
              <a:rPr lang="en-US" dirty="0" smtClean="0"/>
              <a:t>2   </a:t>
            </a:r>
            <a:r>
              <a:rPr lang="en-US" dirty="0"/>
              <a:t>No: </a:t>
            </a:r>
            <a:r>
              <a:rPr lang="en-US" dirty="0" smtClean="0"/>
              <a:t>0   </a:t>
            </a:r>
            <a:r>
              <a:rPr lang="en-US" dirty="0"/>
              <a:t>Abstain: </a:t>
            </a:r>
            <a:r>
              <a:rPr lang="en-US" dirty="0" smtClean="0"/>
              <a:t>1</a:t>
            </a:r>
            <a:endParaRPr lang="en-US" dirty="0"/>
          </a:p>
          <a:p>
            <a:pPr>
              <a:lnSpc>
                <a:spcPct val="80000"/>
              </a:lnSpc>
            </a:pPr>
            <a:endParaRPr lang="en-US" dirty="0" smtClean="0"/>
          </a:p>
          <a:p>
            <a:pPr>
              <a:lnSpc>
                <a:spcPct val="80000"/>
              </a:lnSpc>
            </a:pPr>
            <a:r>
              <a:rPr lang="en-US" dirty="0" smtClean="0"/>
              <a:t>Moved</a:t>
            </a:r>
            <a:r>
              <a:rPr lang="en-US" dirty="0"/>
              <a:t>, </a:t>
            </a:r>
            <a:r>
              <a:rPr lang="en-US" b="0" dirty="0"/>
              <a:t>to approve </a:t>
            </a:r>
            <a:r>
              <a:rPr lang="en-US" b="0" dirty="0" smtClean="0"/>
              <a:t>the revised </a:t>
            </a:r>
            <a:r>
              <a:rPr lang="en-US" b="0" dirty="0" err="1" smtClean="0"/>
              <a:t>TGak</a:t>
            </a:r>
            <a:r>
              <a:rPr lang="en-US" b="0" dirty="0" smtClean="0"/>
              <a:t> timeline as shown on slide 5 of 11-16/775r2.</a:t>
            </a:r>
            <a:endParaRPr lang="en-US" b="0" dirty="0"/>
          </a:p>
          <a:p>
            <a:pPr lvl="1">
              <a:lnSpc>
                <a:spcPct val="80000"/>
              </a:lnSpc>
            </a:pPr>
            <a:r>
              <a:rPr lang="en-US" dirty="0" smtClean="0"/>
              <a:t>Approved by unanimous consent</a:t>
            </a:r>
          </a:p>
          <a:p>
            <a:pPr>
              <a:lnSpc>
                <a:spcPct val="80000"/>
              </a:lnSpc>
            </a:pPr>
            <a:endParaRPr lang="en-US" dirty="0"/>
          </a:p>
          <a:p>
            <a:pPr>
              <a:lnSpc>
                <a:spcPct val="80000"/>
              </a:lnSpc>
            </a:pPr>
            <a:r>
              <a:rPr lang="en-US" b="0" dirty="0" smtClean="0"/>
              <a:t>Reviewed 5C document </a:t>
            </a:r>
            <a:r>
              <a:rPr lang="en-GB" b="0" dirty="0"/>
              <a:t>11-12/1208r0</a:t>
            </a:r>
            <a:r>
              <a:rPr lang="en-US" b="0" dirty="0"/>
              <a:t> </a:t>
            </a:r>
            <a:endParaRPr lang="en-US" b="0" dirty="0" smtClean="0"/>
          </a:p>
          <a:p>
            <a:pPr lvl="1">
              <a:lnSpc>
                <a:spcPct val="80000"/>
              </a:lnSpc>
            </a:pPr>
            <a:r>
              <a:rPr lang="en-US" dirty="0" smtClean="0"/>
              <a:t>No changes suggested</a:t>
            </a:r>
            <a:endParaRPr lang="en-US" b="0" dirty="0" smtClean="0"/>
          </a:p>
          <a:p>
            <a:pPr>
              <a:lnSpc>
                <a:spcPct val="80000"/>
              </a:lnSpc>
            </a:pPr>
            <a:endParaRPr lang="en-US" b="0" dirty="0" smtClean="0"/>
          </a:p>
        </p:txBody>
      </p:sp>
    </p:spTree>
    <p:extLst>
      <p:ext uri="{BB962C8B-B14F-4D97-AF65-F5344CB8AC3E}">
        <p14:creationId xmlns:p14="http://schemas.microsoft.com/office/powerpoint/2010/main" val="34403246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13</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25 July2016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18:00</a:t>
            </a:r>
            <a:r>
              <a:rPr lang="en-US" dirty="0">
                <a:latin typeface="Arial"/>
                <a:cs typeface="Arial"/>
              </a:rPr>
              <a:t>, Seaport 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lvl="0"/>
            <a:r>
              <a:rPr lang="en-GB" sz="2800" dirty="0" smtClean="0"/>
              <a:t>Moved</a:t>
            </a:r>
            <a:r>
              <a:rPr lang="en-GB" dirty="0"/>
              <a:t>:</a:t>
            </a:r>
            <a:r>
              <a:rPr lang="en-GB" dirty="0" smtClean="0"/>
              <a:t/>
            </a:r>
            <a:br>
              <a:rPr lang="en-GB" dirty="0" smtClean="0"/>
            </a:br>
            <a:r>
              <a:rPr lang="en-GB" dirty="0" smtClean="0"/>
              <a:t>Believing </a:t>
            </a:r>
            <a:r>
              <a:rPr lang="en-GB" dirty="0"/>
              <a:t>that the </a:t>
            </a:r>
            <a:r>
              <a:rPr lang="en-GB" dirty="0" smtClean="0"/>
              <a:t>5C contained </a:t>
            </a:r>
            <a:r>
              <a:rPr lang="en-GB" dirty="0"/>
              <a:t>in the document referenced below meets IEEE 802 guidelines,</a:t>
            </a:r>
            <a:endParaRPr lang="en-US" dirty="0"/>
          </a:p>
          <a:p>
            <a:r>
              <a:rPr lang="en-GB" dirty="0"/>
              <a:t>Request that the </a:t>
            </a:r>
            <a:r>
              <a:rPr lang="en-GB" dirty="0" smtClean="0"/>
              <a:t>5C contained </a:t>
            </a:r>
            <a:r>
              <a:rPr lang="en-GB" dirty="0"/>
              <a:t>in 11-12/</a:t>
            </a:r>
            <a:r>
              <a:rPr lang="en-GB" dirty="0" smtClean="0"/>
              <a:t>1208r0 be </a:t>
            </a:r>
            <a:r>
              <a:rPr lang="en-GB" dirty="0"/>
              <a:t>posted to the IEEE 802 Executive Committee (EC) agenda for WG 802 preview and EC </a:t>
            </a:r>
            <a:r>
              <a:rPr lang="en-GB" dirty="0" smtClean="0"/>
              <a:t>approval.</a:t>
            </a:r>
            <a:endParaRPr lang="en-US" dirty="0"/>
          </a:p>
          <a:p>
            <a:pPr lvl="1"/>
            <a:r>
              <a:rPr lang="en-GB" dirty="0" smtClean="0"/>
              <a:t>Task Group Vote:</a:t>
            </a:r>
          </a:p>
          <a:p>
            <a:pPr lvl="1"/>
            <a:r>
              <a:rPr lang="en-GB" dirty="0" smtClean="0"/>
              <a:t>Moved: Michael Fischer   Seconded: Joseph Levy</a:t>
            </a:r>
          </a:p>
          <a:p>
            <a:pPr lvl="1"/>
            <a:r>
              <a:rPr lang="en-GB" dirty="0" smtClean="0"/>
              <a:t>Yes: 3   No: 0   Abstain: 0</a:t>
            </a:r>
            <a:endParaRPr lang="en-US" dirty="0"/>
          </a:p>
          <a:p>
            <a:pPr lvl="0"/>
            <a:r>
              <a:rPr lang="en-GB" dirty="0" smtClean="0"/>
              <a:t>WG: Moved </a:t>
            </a:r>
            <a:r>
              <a:rPr lang="en-GB" dirty="0"/>
              <a:t>by </a:t>
            </a:r>
            <a:r>
              <a:rPr lang="en-GB" dirty="0" smtClean="0"/>
              <a:t>Donald Eastlake on </a:t>
            </a:r>
            <a:r>
              <a:rPr lang="en-GB" dirty="0"/>
              <a:t>behalf of </a:t>
            </a:r>
            <a:r>
              <a:rPr lang="en-US" dirty="0" err="1" smtClean="0"/>
              <a:t>TGak</a:t>
            </a:r>
            <a:endParaRPr lang="en-US" dirty="0"/>
          </a:p>
          <a:p>
            <a:pPr lvl="1"/>
            <a:r>
              <a:rPr lang="en-GB" dirty="0" smtClean="0"/>
              <a:t>Result</a:t>
            </a:r>
            <a:r>
              <a:rPr lang="en-GB" dirty="0"/>
              <a:t>: y-n-</a:t>
            </a:r>
            <a:r>
              <a:rPr lang="en-GB" dirty="0" smtClean="0"/>
              <a:t>a</a:t>
            </a:r>
            <a:endParaRPr lang="en-US" dirty="0"/>
          </a:p>
          <a:p>
            <a:pPr>
              <a:lnSpc>
                <a:spcPct val="80000"/>
              </a:lnSpc>
            </a:pPr>
            <a:endParaRPr lang="en-US" b="0" dirty="0" smtClean="0"/>
          </a:p>
        </p:txBody>
      </p:sp>
    </p:spTree>
    <p:extLst>
      <p:ext uri="{BB962C8B-B14F-4D97-AF65-F5344CB8AC3E}">
        <p14:creationId xmlns:p14="http://schemas.microsoft.com/office/powerpoint/2010/main" val="36532045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25 July2016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18:00</a:t>
            </a:r>
            <a:r>
              <a:rPr lang="en-US" dirty="0">
                <a:latin typeface="Arial"/>
                <a:cs typeface="Arial"/>
              </a:rPr>
              <a:t>, Seaport 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lvl="0"/>
            <a:r>
              <a:rPr lang="en-US" sz="2800" b="0" dirty="0" smtClean="0"/>
              <a:t>Review PAR extension questions and answers as shown in 1</a:t>
            </a:r>
            <a:r>
              <a:rPr lang="en-GB" sz="2800" b="0" dirty="0" smtClean="0"/>
              <a:t>1</a:t>
            </a:r>
            <a:r>
              <a:rPr lang="en-GB" sz="2800" b="0" dirty="0"/>
              <a:t>-16/983r0</a:t>
            </a:r>
            <a:r>
              <a:rPr lang="en-US" sz="2800" b="0" dirty="0" smtClean="0"/>
              <a:t>.</a:t>
            </a:r>
          </a:p>
          <a:p>
            <a:pPr lvl="1"/>
            <a:r>
              <a:rPr lang="en-US" dirty="0" smtClean="0"/>
              <a:t>No changes suggested.</a:t>
            </a:r>
            <a:endParaRPr lang="en-US" dirty="0"/>
          </a:p>
          <a:p>
            <a:pPr>
              <a:lnSpc>
                <a:spcPct val="80000"/>
              </a:lnSpc>
            </a:pPr>
            <a:endParaRPr lang="en-US" b="0" dirty="0" smtClean="0"/>
          </a:p>
        </p:txBody>
      </p:sp>
    </p:spTree>
    <p:extLst>
      <p:ext uri="{BB962C8B-B14F-4D97-AF65-F5344CB8AC3E}">
        <p14:creationId xmlns:p14="http://schemas.microsoft.com/office/powerpoint/2010/main" val="300746080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25 July2016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18:00</a:t>
            </a:r>
            <a:r>
              <a:rPr lang="en-US" dirty="0">
                <a:latin typeface="Arial"/>
                <a:cs typeface="Arial"/>
              </a:rPr>
              <a:t>, Seaport 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lvl="0"/>
            <a:r>
              <a:rPr lang="en-GB" u="sng" dirty="0" smtClean="0"/>
              <a:t>Moved</a:t>
            </a:r>
            <a:r>
              <a:rPr lang="en-GB" dirty="0" smtClean="0"/>
              <a:t>, </a:t>
            </a:r>
            <a:r>
              <a:rPr lang="en-GB" dirty="0"/>
              <a:t>Believing that the PAR </a:t>
            </a:r>
            <a:r>
              <a:rPr lang="en-GB" dirty="0" smtClean="0"/>
              <a:t>extension contained </a:t>
            </a:r>
            <a:r>
              <a:rPr lang="en-GB" dirty="0"/>
              <a:t>in the document referenced below meets IEEE-SA guidelines,</a:t>
            </a:r>
            <a:endParaRPr lang="en-US" dirty="0"/>
          </a:p>
          <a:p>
            <a:pPr lvl="0"/>
            <a:r>
              <a:rPr lang="en-GB" dirty="0"/>
              <a:t>Request that the PAR </a:t>
            </a:r>
            <a:r>
              <a:rPr lang="en-GB" dirty="0" smtClean="0"/>
              <a:t>extension contained </a:t>
            </a:r>
            <a:r>
              <a:rPr lang="en-GB" dirty="0"/>
              <a:t>in </a:t>
            </a:r>
            <a:r>
              <a:rPr lang="en-GB" dirty="0" smtClean="0"/>
              <a:t>11-16/983r0 be </a:t>
            </a:r>
            <a:r>
              <a:rPr lang="en-GB" dirty="0"/>
              <a:t>posted to the IEEE 802 Executive Committee (EC) agenda for WG 802 preview and EC approval to submit to </a:t>
            </a:r>
            <a:r>
              <a:rPr lang="en-GB" dirty="0" err="1"/>
              <a:t>NesCom</a:t>
            </a:r>
            <a:r>
              <a:rPr lang="en-GB" dirty="0"/>
              <a:t>.</a:t>
            </a:r>
            <a:endParaRPr lang="en-US" dirty="0"/>
          </a:p>
          <a:p>
            <a:pPr lvl="1"/>
            <a:r>
              <a:rPr lang="en-GB" dirty="0"/>
              <a:t> Task Group Vote:</a:t>
            </a:r>
          </a:p>
          <a:p>
            <a:pPr lvl="1"/>
            <a:r>
              <a:rPr lang="en-GB" dirty="0"/>
              <a:t>Moved: </a:t>
            </a:r>
            <a:r>
              <a:rPr lang="en-GB" dirty="0" smtClean="0"/>
              <a:t>Joseph Levy   </a:t>
            </a:r>
            <a:r>
              <a:rPr lang="en-GB" dirty="0"/>
              <a:t>Seconded</a:t>
            </a:r>
            <a:r>
              <a:rPr lang="en-GB" dirty="0" smtClean="0"/>
              <a:t>: Michael Fischer</a:t>
            </a:r>
            <a:endParaRPr lang="en-GB" dirty="0"/>
          </a:p>
          <a:p>
            <a:pPr lvl="1"/>
            <a:r>
              <a:rPr lang="en-GB" dirty="0"/>
              <a:t>Yes: </a:t>
            </a:r>
            <a:r>
              <a:rPr lang="en-GB" dirty="0" smtClean="0"/>
              <a:t>3   </a:t>
            </a:r>
            <a:r>
              <a:rPr lang="en-GB" dirty="0"/>
              <a:t>No: </a:t>
            </a:r>
            <a:r>
              <a:rPr lang="en-GB" dirty="0" smtClean="0"/>
              <a:t>0   Abstain: 0</a:t>
            </a:r>
            <a:endParaRPr lang="en-US" dirty="0"/>
          </a:p>
          <a:p>
            <a:r>
              <a:rPr lang="en-GB" dirty="0" smtClean="0"/>
              <a:t>WG: Moved </a:t>
            </a:r>
            <a:r>
              <a:rPr lang="en-GB" dirty="0"/>
              <a:t>by </a:t>
            </a:r>
            <a:r>
              <a:rPr lang="en-GB" dirty="0" smtClean="0"/>
              <a:t>Donald Eastlake on </a:t>
            </a:r>
            <a:r>
              <a:rPr lang="en-GB" dirty="0"/>
              <a:t>behalf of </a:t>
            </a:r>
            <a:r>
              <a:rPr lang="en-US" dirty="0" err="1" smtClean="0"/>
              <a:t>TGak</a:t>
            </a:r>
            <a:endParaRPr lang="en-US" dirty="0"/>
          </a:p>
          <a:p>
            <a:pPr lvl="0"/>
            <a:r>
              <a:rPr lang="en-GB" dirty="0" smtClean="0"/>
              <a:t>Result</a:t>
            </a:r>
            <a:r>
              <a:rPr lang="en-GB" dirty="0"/>
              <a:t>: y-n-</a:t>
            </a:r>
            <a:r>
              <a:rPr lang="en-GB" dirty="0" smtClean="0"/>
              <a:t>a</a:t>
            </a:r>
            <a:endParaRPr lang="en-US" dirty="0"/>
          </a:p>
          <a:p>
            <a:pPr>
              <a:lnSpc>
                <a:spcPct val="80000"/>
              </a:lnSpc>
            </a:pPr>
            <a:endParaRPr lang="en-US" b="0" dirty="0" smtClean="0"/>
          </a:p>
        </p:txBody>
      </p:sp>
    </p:spTree>
    <p:extLst>
      <p:ext uri="{BB962C8B-B14F-4D97-AF65-F5344CB8AC3E}">
        <p14:creationId xmlns:p14="http://schemas.microsoft.com/office/powerpoint/2010/main" val="297932957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25 July2016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18:00</a:t>
            </a:r>
            <a:r>
              <a:rPr lang="en-US" dirty="0">
                <a:latin typeface="Arial"/>
                <a:cs typeface="Arial"/>
              </a:rPr>
              <a:t>, Seaport 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Discussion </a:t>
            </a:r>
            <a:r>
              <a:rPr lang="en-US" b="0" dirty="0"/>
              <a:t>to resolve </a:t>
            </a:r>
            <a:r>
              <a:rPr lang="en-US" b="0" dirty="0" smtClean="0"/>
              <a:t>comments </a:t>
            </a:r>
            <a:r>
              <a:rPr lang="en-US" b="0" dirty="0"/>
              <a:t>and improve the </a:t>
            </a:r>
            <a:r>
              <a:rPr lang="en-US" b="0" dirty="0" err="1"/>
              <a:t>TGak</a:t>
            </a:r>
            <a:r>
              <a:rPr lang="en-US" b="0" dirty="0"/>
              <a:t> </a:t>
            </a:r>
            <a:r>
              <a:rPr lang="en-US" b="0" dirty="0" smtClean="0"/>
              <a:t>Draft</a:t>
            </a:r>
          </a:p>
          <a:p>
            <a:pPr lvl="1">
              <a:lnSpc>
                <a:spcPct val="80000"/>
              </a:lnSpc>
            </a:pPr>
            <a:r>
              <a:rPr lang="en-US" b="0" dirty="0" smtClean="0"/>
              <a:t>11-16/921r1, Donald Eastlake</a:t>
            </a:r>
          </a:p>
          <a:p>
            <a:pPr lvl="1">
              <a:lnSpc>
                <a:spcPct val="80000"/>
              </a:lnSpc>
            </a:pPr>
            <a:endParaRPr lang="en-US" b="0" dirty="0" smtClean="0"/>
          </a:p>
          <a:p>
            <a:pPr>
              <a:lnSpc>
                <a:spcPct val="80000"/>
              </a:lnSpc>
            </a:pPr>
            <a:r>
              <a:rPr lang="en-US" dirty="0" smtClean="0"/>
              <a:t>Recess until 13:30 Tuesday.</a:t>
            </a:r>
            <a:endParaRPr lang="en-US" dirty="0"/>
          </a:p>
          <a:p>
            <a:pPr>
              <a:lnSpc>
                <a:spcPct val="80000"/>
              </a:lnSpc>
            </a:pPr>
            <a:endParaRPr lang="en-US" b="0" dirty="0" smtClean="0"/>
          </a:p>
        </p:txBody>
      </p:sp>
    </p:spTree>
    <p:extLst>
      <p:ext uri="{BB962C8B-B14F-4D97-AF65-F5344CB8AC3E}">
        <p14:creationId xmlns:p14="http://schemas.microsoft.com/office/powerpoint/2010/main" val="236129027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2016</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17</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16039053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2016</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18</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94890755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2016</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19</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86157980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San Diego, California</a:t>
            </a:r>
            <a:endParaRPr lang="en-US" sz="2800" dirty="0">
              <a:latin typeface="Arial" charset="0"/>
            </a:endParaRPr>
          </a:p>
          <a:p>
            <a:pPr algn="ctr">
              <a:lnSpc>
                <a:spcPct val="90000"/>
              </a:lnSpc>
              <a:buFontTx/>
              <a:buNone/>
            </a:pPr>
            <a:r>
              <a:rPr lang="en-US" sz="2800" dirty="0" smtClean="0">
                <a:latin typeface="Arial" charset="0"/>
              </a:rPr>
              <a:t>25-28 July, 2016</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smtClean="0">
                <a:solidFill>
                  <a:srgbClr val="FF0000"/>
                </a:solidFill>
                <a:latin typeface="Arial" charset="0"/>
              </a:rPr>
              <a:t>Vacant</a:t>
            </a:r>
            <a:endParaRPr lang="en-US" sz="1800" b="0" dirty="0" smtClean="0">
              <a:solidFill>
                <a:srgbClr val="FF0000"/>
              </a:solidFill>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2016</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20</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7612168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21</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a:t>
            </a:r>
            <a:r>
              <a:rPr lang="en-US" sz="4400" dirty="0">
                <a:latin typeface="Arial" charset="0"/>
                <a:cs typeface="Arial" charset="0"/>
              </a:rPr>
              <a:t>, </a:t>
            </a:r>
            <a:r>
              <a:rPr lang="en-US" sz="4000" dirty="0" smtClean="0">
                <a:latin typeface="Arial" charset="0"/>
                <a:cs typeface="Arial" charset="0"/>
              </a:rPr>
              <a:t>26 July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13:30 – 15:30</a:t>
            </a:r>
            <a:r>
              <a:rPr lang="en-US" dirty="0">
                <a:latin typeface="Arial"/>
                <a:cs typeface="Arial"/>
              </a:rPr>
              <a:t>, Seaport 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lvl="1">
              <a:lnSpc>
                <a:spcPct val="80000"/>
              </a:lnSpc>
            </a:pPr>
            <a:r>
              <a:rPr lang="en-US" dirty="0" smtClean="0"/>
              <a:t>Donald Eastlake took notes.</a:t>
            </a:r>
            <a:endParaRPr lang="en-US" b="0" dirty="0"/>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smtClean="0"/>
              <a:t>Discussion </a:t>
            </a:r>
            <a:r>
              <a:rPr lang="en-US" b="0" dirty="0"/>
              <a:t>to resolve </a:t>
            </a:r>
            <a:r>
              <a:rPr lang="en-US" b="0" dirty="0" smtClean="0"/>
              <a:t>comments </a:t>
            </a:r>
            <a:r>
              <a:rPr lang="en-US" b="0" dirty="0"/>
              <a:t>and improve the </a:t>
            </a:r>
            <a:r>
              <a:rPr lang="en-US" b="0" dirty="0" err="1"/>
              <a:t>TGak</a:t>
            </a:r>
            <a:r>
              <a:rPr lang="en-US" b="0" dirty="0"/>
              <a:t> </a:t>
            </a:r>
            <a:r>
              <a:rPr lang="en-US" b="0" dirty="0" smtClean="0"/>
              <a:t>Draft</a:t>
            </a:r>
          </a:p>
          <a:p>
            <a:pPr lvl="1">
              <a:lnSpc>
                <a:spcPct val="80000"/>
              </a:lnSpc>
            </a:pPr>
            <a:r>
              <a:rPr lang="en-US" dirty="0" smtClean="0"/>
              <a:t>11-15/921</a:t>
            </a:r>
            <a:endParaRPr lang="en-US" b="0" dirty="0"/>
          </a:p>
          <a:p>
            <a:pPr>
              <a:lnSpc>
                <a:spcPct val="80000"/>
              </a:lnSpc>
            </a:pPr>
            <a:r>
              <a:rPr lang="en-US" dirty="0"/>
              <a:t>Recess until 19:30 </a:t>
            </a:r>
            <a:r>
              <a:rPr lang="en-US" dirty="0" smtClean="0"/>
              <a:t>today</a:t>
            </a:r>
            <a:endParaRPr lang="en-US" dirty="0"/>
          </a:p>
        </p:txBody>
      </p:sp>
    </p:spTree>
    <p:extLst>
      <p:ext uri="{BB962C8B-B14F-4D97-AF65-F5344CB8AC3E}">
        <p14:creationId xmlns:p14="http://schemas.microsoft.com/office/powerpoint/2010/main" val="389538176"/>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22</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a:t>
            </a:r>
            <a:r>
              <a:rPr lang="en-US" sz="4400" dirty="0">
                <a:latin typeface="Arial" charset="0"/>
                <a:cs typeface="Arial" charset="0"/>
              </a:rPr>
              <a:t>, </a:t>
            </a:r>
            <a:r>
              <a:rPr lang="en-US" sz="4000" dirty="0" smtClean="0">
                <a:latin typeface="Arial" charset="0"/>
                <a:cs typeface="Arial" charset="0"/>
              </a:rPr>
              <a:t>17 May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19:30 – 21:30</a:t>
            </a:r>
            <a:r>
              <a:rPr lang="en-US" dirty="0">
                <a:latin typeface="Arial"/>
                <a:cs typeface="Arial"/>
              </a:rPr>
              <a:t>, La Jolla A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lvl="1">
              <a:lnSpc>
                <a:spcPct val="80000"/>
              </a:lnSpc>
            </a:pPr>
            <a:r>
              <a:rPr lang="en-US" dirty="0" smtClean="0"/>
              <a:t>Ganesh </a:t>
            </a:r>
            <a:r>
              <a:rPr lang="en-US" dirty="0" err="1" smtClean="0"/>
              <a:t>Venkatesan</a:t>
            </a:r>
            <a:r>
              <a:rPr lang="en-US" dirty="0" smtClean="0"/>
              <a:t> took notes.</a:t>
            </a:r>
            <a:endParaRPr lang="en-US" b="0" dirty="0" smtClean="0"/>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smtClean="0"/>
              <a:t>Approval of Agenda </a:t>
            </a:r>
          </a:p>
          <a:p>
            <a:pPr>
              <a:lnSpc>
                <a:spcPct val="80000"/>
              </a:lnSpc>
            </a:pPr>
            <a:r>
              <a:rPr lang="en-US" dirty="0"/>
              <a:t>Moved, </a:t>
            </a:r>
            <a:r>
              <a:rPr lang="en-US" b="0" dirty="0"/>
              <a:t>to approve the comment resolutions in the Waikoloa3 tab of 11-15/556r29.</a:t>
            </a:r>
          </a:p>
          <a:p>
            <a:pPr lvl="1">
              <a:lnSpc>
                <a:spcPct val="80000"/>
              </a:lnSpc>
            </a:pPr>
            <a:r>
              <a:rPr lang="en-US" dirty="0"/>
              <a:t>Mover: </a:t>
            </a:r>
            <a:r>
              <a:rPr lang="en-US" dirty="0" smtClean="0"/>
              <a:t>Ganesh </a:t>
            </a:r>
            <a:r>
              <a:rPr lang="en-US" dirty="0" err="1" smtClean="0"/>
              <a:t>Venkatesan</a:t>
            </a:r>
            <a:r>
              <a:rPr lang="en-US" dirty="0" smtClean="0"/>
              <a:t>     </a:t>
            </a:r>
            <a:r>
              <a:rPr lang="en-US" dirty="0"/>
              <a:t>Seconder</a:t>
            </a:r>
            <a:r>
              <a:rPr lang="en-US" dirty="0" smtClean="0"/>
              <a:t>: </a:t>
            </a:r>
            <a:r>
              <a:rPr lang="en-US" dirty="0" err="1" smtClean="0"/>
              <a:t>MarkHamilton</a:t>
            </a:r>
            <a:endParaRPr lang="en-US" dirty="0"/>
          </a:p>
          <a:p>
            <a:pPr lvl="1">
              <a:lnSpc>
                <a:spcPct val="80000"/>
              </a:lnSpc>
            </a:pPr>
            <a:r>
              <a:rPr lang="en-US" dirty="0"/>
              <a:t>Yes: </a:t>
            </a:r>
            <a:r>
              <a:rPr lang="en-US" dirty="0" smtClean="0"/>
              <a:t>3     </a:t>
            </a:r>
            <a:r>
              <a:rPr lang="en-US" dirty="0"/>
              <a:t>No: </a:t>
            </a:r>
            <a:r>
              <a:rPr lang="en-US" dirty="0" smtClean="0"/>
              <a:t>0     </a:t>
            </a:r>
            <a:r>
              <a:rPr lang="en-US" dirty="0"/>
              <a:t>Abstain: </a:t>
            </a:r>
            <a:r>
              <a:rPr lang="en-US" dirty="0" smtClean="0"/>
              <a:t>0</a:t>
            </a:r>
            <a:endParaRPr lang="en-US" dirty="0"/>
          </a:p>
        </p:txBody>
      </p:sp>
    </p:spTree>
    <p:extLst>
      <p:ext uri="{BB962C8B-B14F-4D97-AF65-F5344CB8AC3E}">
        <p14:creationId xmlns:p14="http://schemas.microsoft.com/office/powerpoint/2010/main" val="1115037115"/>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23</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a:t>
            </a:r>
            <a:r>
              <a:rPr lang="en-US" sz="4400" dirty="0">
                <a:latin typeface="Arial" charset="0"/>
                <a:cs typeface="Arial" charset="0"/>
              </a:rPr>
              <a:t>, </a:t>
            </a:r>
            <a:r>
              <a:rPr lang="en-US" sz="4000" dirty="0" smtClean="0">
                <a:latin typeface="Arial" charset="0"/>
                <a:cs typeface="Arial" charset="0"/>
              </a:rPr>
              <a:t>17 May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19:30 – 21:30</a:t>
            </a:r>
            <a:r>
              <a:rPr lang="en-US" dirty="0">
                <a:latin typeface="Arial"/>
                <a:cs typeface="Arial"/>
              </a:rPr>
              <a:t>, La Jolla A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Discussion </a:t>
            </a:r>
            <a:r>
              <a:rPr lang="en-US" b="0" dirty="0"/>
              <a:t>to resolve comments and improve the </a:t>
            </a:r>
            <a:r>
              <a:rPr lang="en-US" b="0" dirty="0" err="1"/>
              <a:t>TGak</a:t>
            </a:r>
            <a:r>
              <a:rPr lang="en-US" b="0" dirty="0"/>
              <a:t> </a:t>
            </a:r>
            <a:r>
              <a:rPr lang="en-US" b="0" dirty="0" smtClean="0"/>
              <a:t>Draft</a:t>
            </a:r>
          </a:p>
          <a:p>
            <a:pPr lvl="1">
              <a:lnSpc>
                <a:spcPct val="80000"/>
              </a:lnSpc>
            </a:pPr>
            <a:r>
              <a:rPr lang="en-US" dirty="0" smtClean="0"/>
              <a:t>11-16/827r0, Ganesh </a:t>
            </a:r>
            <a:r>
              <a:rPr lang="en-US" dirty="0" err="1" smtClean="0"/>
              <a:t>Venkatesan</a:t>
            </a:r>
            <a:endParaRPr lang="en-US" b="0" dirty="0"/>
          </a:p>
          <a:p>
            <a:pPr>
              <a:lnSpc>
                <a:spcPct val="80000"/>
              </a:lnSpc>
            </a:pPr>
            <a:r>
              <a:rPr lang="en-US" dirty="0" smtClean="0"/>
              <a:t>Recess </a:t>
            </a:r>
            <a:r>
              <a:rPr lang="en-US" dirty="0" err="1" smtClean="0"/>
              <a:t>TGak</a:t>
            </a:r>
            <a:r>
              <a:rPr lang="en-US" dirty="0" smtClean="0"/>
              <a:t> until 13:30 tomorrow.</a:t>
            </a:r>
            <a:endParaRPr lang="en-US" dirty="0"/>
          </a:p>
        </p:txBody>
      </p:sp>
    </p:spTree>
    <p:extLst>
      <p:ext uri="{BB962C8B-B14F-4D97-AF65-F5344CB8AC3E}">
        <p14:creationId xmlns:p14="http://schemas.microsoft.com/office/powerpoint/2010/main" val="3487367709"/>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24</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 27 July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13:30 – 15:30</a:t>
            </a:r>
            <a:r>
              <a:rPr lang="en-US" dirty="0">
                <a:latin typeface="Arial"/>
                <a:cs typeface="Arial"/>
              </a:rPr>
              <a:t>, La Jolla A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lvl="1">
              <a:lnSpc>
                <a:spcPct val="80000"/>
              </a:lnSpc>
            </a:pPr>
            <a:r>
              <a:rPr lang="en-US" dirty="0" smtClean="0"/>
              <a:t>Mark Hamilton took notes</a:t>
            </a:r>
            <a:endParaRPr lang="en-US" b="0" dirty="0"/>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a:t>Discussion of agenda for Thursday </a:t>
            </a:r>
            <a:r>
              <a:rPr lang="en-US" b="0" dirty="0" smtClean="0"/>
              <a:t>morning</a:t>
            </a:r>
          </a:p>
          <a:p>
            <a:pPr lvl="1">
              <a:lnSpc>
                <a:spcPct val="80000"/>
              </a:lnSpc>
            </a:pPr>
            <a:r>
              <a:rPr lang="en-US" dirty="0"/>
              <a:t>J</a:t>
            </a:r>
            <a:r>
              <a:rPr lang="en-US" b="0" dirty="0" smtClean="0"/>
              <a:t>oint meeting</a:t>
            </a:r>
          </a:p>
          <a:p>
            <a:pPr lvl="1">
              <a:lnSpc>
                <a:spcPct val="80000"/>
              </a:lnSpc>
            </a:pPr>
            <a:r>
              <a:rPr lang="en-US" dirty="0" smtClean="0"/>
              <a:t>Teleconferences</a:t>
            </a:r>
            <a:r>
              <a:rPr lang="en-US" dirty="0"/>
              <a:t>: August 8, 15, 22, 29, Mondays at 10am Eastern US </a:t>
            </a:r>
            <a:r>
              <a:rPr lang="en-US" dirty="0" smtClean="0"/>
              <a:t>time for 1 ½ hours</a:t>
            </a:r>
            <a:endParaRPr lang="en-US" dirty="0"/>
          </a:p>
        </p:txBody>
      </p:sp>
    </p:spTree>
    <p:extLst>
      <p:ext uri="{BB962C8B-B14F-4D97-AF65-F5344CB8AC3E}">
        <p14:creationId xmlns:p14="http://schemas.microsoft.com/office/powerpoint/2010/main" val="3987361258"/>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25</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 27 July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13:30 – 15:30</a:t>
            </a:r>
            <a:r>
              <a:rPr lang="en-US" dirty="0">
                <a:latin typeface="Arial"/>
                <a:cs typeface="Arial"/>
              </a:rPr>
              <a:t>, La Jolla A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Discussion </a:t>
            </a:r>
            <a:r>
              <a:rPr lang="en-US" b="0" dirty="0"/>
              <a:t>to </a:t>
            </a:r>
            <a:r>
              <a:rPr lang="en-US" b="0" dirty="0" smtClean="0"/>
              <a:t>resolve comments </a:t>
            </a:r>
            <a:r>
              <a:rPr lang="en-US" b="0" dirty="0"/>
              <a:t>and improve the </a:t>
            </a:r>
            <a:r>
              <a:rPr lang="en-US" b="0" dirty="0" err="1"/>
              <a:t>TGak</a:t>
            </a:r>
            <a:r>
              <a:rPr lang="en-US" b="0" dirty="0"/>
              <a:t> </a:t>
            </a:r>
            <a:r>
              <a:rPr lang="en-US" b="0" dirty="0" smtClean="0"/>
              <a:t>Draft</a:t>
            </a:r>
          </a:p>
          <a:p>
            <a:pPr lvl="1">
              <a:lnSpc>
                <a:spcPct val="80000"/>
              </a:lnSpc>
            </a:pPr>
            <a:r>
              <a:rPr lang="en-US" dirty="0" smtClean="0"/>
              <a:t>11-16/921r3, Donald Eastlake</a:t>
            </a:r>
            <a:endParaRPr lang="en-US" b="0" dirty="0" smtClean="0"/>
          </a:p>
          <a:p>
            <a:pPr>
              <a:lnSpc>
                <a:spcPct val="80000"/>
              </a:lnSpc>
            </a:pPr>
            <a:r>
              <a:rPr lang="en-US" dirty="0" smtClean="0"/>
              <a:t>Recess until 16:00 Today</a:t>
            </a:r>
          </a:p>
        </p:txBody>
      </p:sp>
    </p:spTree>
    <p:extLst>
      <p:ext uri="{BB962C8B-B14F-4D97-AF65-F5344CB8AC3E}">
        <p14:creationId xmlns:p14="http://schemas.microsoft.com/office/powerpoint/2010/main" val="1541082072"/>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26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 27 July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a:t>
            </a:r>
            <a:r>
              <a:rPr lang="en-US" dirty="0">
                <a:latin typeface="Arial" charset="0"/>
                <a:cs typeface="Arial" charset="0"/>
              </a:rPr>
              <a:t>0</a:t>
            </a:r>
            <a:r>
              <a:rPr lang="en-US" dirty="0" smtClean="0">
                <a:latin typeface="Arial" charset="0"/>
                <a:cs typeface="Arial" charset="0"/>
              </a:rPr>
              <a:t>0</a:t>
            </a:r>
            <a:r>
              <a:rPr lang="en-US" dirty="0">
                <a:latin typeface="Arial"/>
                <a:cs typeface="Arial"/>
              </a:rPr>
              <a:t>, </a:t>
            </a:r>
            <a:r>
              <a:rPr lang="en-US" dirty="0" smtClean="0">
                <a:latin typeface="Arial"/>
                <a:cs typeface="Arial"/>
              </a:rPr>
              <a:t>Seaport 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lvl="1">
              <a:lnSpc>
                <a:spcPct val="80000"/>
              </a:lnSpc>
            </a:pPr>
            <a:r>
              <a:rPr lang="en-US" dirty="0" smtClean="0"/>
              <a:t>Donald Eastlake took notes</a:t>
            </a:r>
            <a:endParaRPr lang="en-US" b="0" dirty="0"/>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a:t>Discussion to </a:t>
            </a:r>
            <a:r>
              <a:rPr lang="en-US" b="0" dirty="0" smtClean="0"/>
              <a:t>resolve comments </a:t>
            </a:r>
            <a:r>
              <a:rPr lang="en-US" b="0" dirty="0"/>
              <a:t>and improve the </a:t>
            </a:r>
            <a:r>
              <a:rPr lang="en-US" b="0" dirty="0" err="1"/>
              <a:t>TGak</a:t>
            </a:r>
            <a:r>
              <a:rPr lang="en-US" b="0" dirty="0"/>
              <a:t> </a:t>
            </a:r>
            <a:r>
              <a:rPr lang="en-US" b="0" dirty="0" smtClean="0"/>
              <a:t>Draft</a:t>
            </a:r>
          </a:p>
          <a:p>
            <a:pPr>
              <a:lnSpc>
                <a:spcPct val="80000"/>
              </a:lnSpc>
            </a:pPr>
            <a:r>
              <a:rPr lang="en-US" dirty="0" smtClean="0"/>
              <a:t>Recess until 08:00 Thursday</a:t>
            </a:r>
          </a:p>
        </p:txBody>
      </p:sp>
    </p:spTree>
    <p:extLst>
      <p:ext uri="{BB962C8B-B14F-4D97-AF65-F5344CB8AC3E}">
        <p14:creationId xmlns:p14="http://schemas.microsoft.com/office/powerpoint/2010/main" val="2631640867"/>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28 July 2016</a:t>
            </a:r>
            <a:br>
              <a:rPr lang="en-US" sz="4000" dirty="0" smtClean="0">
                <a:latin typeface="Arial" charset="0"/>
                <a:cs typeface="Arial" charset="0"/>
              </a:rPr>
            </a:br>
            <a:r>
              <a:rPr lang="en-US" dirty="0" smtClean="0">
                <a:latin typeface="Arial" charset="0"/>
                <a:cs typeface="Arial" charset="0"/>
              </a:rPr>
              <a:t>08:00 – 10:00, </a:t>
            </a:r>
            <a:r>
              <a:rPr lang="en-US" sz="2800" dirty="0" smtClean="0">
                <a:latin typeface="Arial"/>
                <a:cs typeface="Arial"/>
              </a:rPr>
              <a:t>Seaport H </a:t>
            </a:r>
            <a:r>
              <a:rPr lang="en-US" sz="2800" dirty="0">
                <a:latin typeface="Arial"/>
                <a:cs typeface="Arial"/>
              </a:rPr>
              <a:t>Room</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802.11 </a:t>
            </a:r>
            <a:r>
              <a:rPr lang="en-US" dirty="0" err="1" smtClean="0"/>
              <a:t>TGak</a:t>
            </a:r>
            <a:r>
              <a:rPr lang="en-US" dirty="0" smtClean="0"/>
              <a:t> </a:t>
            </a:r>
            <a:r>
              <a:rPr lang="en-US" dirty="0"/>
              <a:t>Joint Meeting with </a:t>
            </a:r>
            <a:r>
              <a:rPr lang="en-US" dirty="0" smtClean="0"/>
              <a:t>802.11 ARC SC to Order</a:t>
            </a:r>
          </a:p>
          <a:p>
            <a:pPr>
              <a:lnSpc>
                <a:spcPct val="90000"/>
              </a:lnSpc>
            </a:pPr>
            <a:r>
              <a:rPr lang="en-US" altLang="ja-JP" b="0" dirty="0" smtClean="0">
                <a:cs typeface="ＭＳ Ｐゴシック" charset="0"/>
              </a:rPr>
              <a:t>Appointment of Secretary</a:t>
            </a:r>
          </a:p>
          <a:p>
            <a:pPr lvl="1">
              <a:lnSpc>
                <a:spcPct val="90000"/>
              </a:lnSpc>
            </a:pPr>
            <a:r>
              <a:rPr lang="en-US" altLang="ja-JP" dirty="0" smtClean="0">
                <a:cs typeface="ＭＳ Ｐゴシック" charset="0"/>
              </a:rPr>
              <a:t>Ganesh </a:t>
            </a:r>
            <a:r>
              <a:rPr lang="en-US" altLang="ja-JP" dirty="0" err="1" smtClean="0">
                <a:cs typeface="ＭＳ Ｐゴシック" charset="0"/>
              </a:rPr>
              <a:t>Venkatesan</a:t>
            </a:r>
            <a:r>
              <a:rPr lang="en-US" altLang="ja-JP" dirty="0" smtClean="0">
                <a:cs typeface="ＭＳ Ｐゴシック" charset="0"/>
              </a:rPr>
              <a:t> took notes</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Agenda approved by unanimous </a:t>
            </a:r>
            <a:r>
              <a:rPr lang="en-US" altLang="ja-JP" b="0" dirty="0" smtClean="0">
                <a:cs typeface="ＭＳ Ｐゴシック" charset="0"/>
              </a:rPr>
              <a:t>consent</a:t>
            </a:r>
            <a:endParaRPr lang="en-US" altLang="ja-JP" b="0" dirty="0" smtClean="0">
              <a:cs typeface="ＭＳ Ｐゴシック" charset="0"/>
            </a:endParaRPr>
          </a:p>
          <a:p>
            <a:pPr>
              <a:lnSpc>
                <a:spcPct val="80000"/>
              </a:lnSpc>
            </a:pPr>
            <a:r>
              <a:rPr lang="en-GB" b="0" dirty="0" smtClean="0"/>
              <a:t>802.11ak status</a:t>
            </a:r>
          </a:p>
          <a:p>
            <a:pPr>
              <a:lnSpc>
                <a:spcPct val="80000"/>
              </a:lnSpc>
            </a:pPr>
            <a:r>
              <a:rPr lang="en-US" b="0" dirty="0"/>
              <a:t>Discussion to resolve comments and improve the </a:t>
            </a:r>
            <a:r>
              <a:rPr lang="en-US" b="0" dirty="0" err="1"/>
              <a:t>TGak</a:t>
            </a:r>
            <a:r>
              <a:rPr lang="en-US" b="0" dirty="0"/>
              <a:t> </a:t>
            </a:r>
            <a:r>
              <a:rPr lang="en-US" b="0" dirty="0" smtClean="0"/>
              <a:t>Draft</a:t>
            </a:r>
          </a:p>
          <a:p>
            <a:pPr lvl="1">
              <a:lnSpc>
                <a:spcPct val="80000"/>
              </a:lnSpc>
            </a:pPr>
            <a:r>
              <a:rPr lang="en-US" dirty="0" smtClean="0"/>
              <a:t>Ganesh </a:t>
            </a:r>
            <a:r>
              <a:rPr lang="en-US" dirty="0" err="1" smtClean="0"/>
              <a:t>Venkatesan</a:t>
            </a:r>
            <a:r>
              <a:rPr lang="en-US" dirty="0" smtClean="0"/>
              <a:t> – discuss D2.3 text line 19+ page 52</a:t>
            </a:r>
          </a:p>
          <a:p>
            <a:pPr lvl="1">
              <a:lnSpc>
                <a:spcPct val="80000"/>
              </a:lnSpc>
            </a:pPr>
            <a:r>
              <a:rPr lang="en-GB" b="0" dirty="0" smtClean="0"/>
              <a:t>11-16/1004, Mark Hamilton</a:t>
            </a:r>
            <a:endParaRPr lang="en-GB" b="0" dirty="0" smtClean="0"/>
          </a:p>
          <a:p>
            <a:pPr>
              <a:lnSpc>
                <a:spcPct val="80000"/>
              </a:lnSpc>
            </a:pPr>
            <a:endParaRPr lang="en-GB" b="0" dirty="0" smtClean="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28</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28 July 2016</a:t>
            </a:r>
            <a:br>
              <a:rPr lang="en-US" sz="4000" dirty="0" smtClean="0">
                <a:latin typeface="Arial" charset="0"/>
                <a:cs typeface="Arial" charset="0"/>
              </a:rPr>
            </a:br>
            <a:r>
              <a:rPr lang="en-US" dirty="0" smtClean="0">
                <a:latin typeface="Arial" charset="0"/>
                <a:cs typeface="Arial" charset="0"/>
              </a:rPr>
              <a:t>08:00 – 10:00, </a:t>
            </a:r>
            <a:r>
              <a:rPr lang="en-US" sz="2800" dirty="0" smtClean="0">
                <a:latin typeface="Arial"/>
                <a:cs typeface="Arial"/>
              </a:rPr>
              <a:t>Seaport H </a:t>
            </a:r>
            <a:r>
              <a:rPr lang="en-US" sz="2800" dirty="0">
                <a:latin typeface="Arial"/>
                <a:cs typeface="Arial"/>
              </a:rPr>
              <a:t>Room</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smtClean="0"/>
              <a:t>Teleconferences discussion</a:t>
            </a:r>
          </a:p>
          <a:p>
            <a:pPr>
              <a:lnSpc>
                <a:spcPct val="80000"/>
              </a:lnSpc>
            </a:pPr>
            <a:r>
              <a:rPr lang="en-US" dirty="0" smtClean="0"/>
              <a:t>Moved, to hold 802.11ak Teleconferences, </a:t>
            </a:r>
            <a:r>
              <a:rPr lang="en-US" b="0" dirty="0" smtClean="0"/>
              <a:t>joint with 802.1Qbz if mutually convenient:</a:t>
            </a:r>
          </a:p>
          <a:p>
            <a:pPr lvl="1">
              <a:lnSpc>
                <a:spcPct val="80000"/>
              </a:lnSpc>
            </a:pPr>
            <a:r>
              <a:rPr lang="en-US" b="1" dirty="0" smtClean="0"/>
              <a:t>1 ½ </a:t>
            </a:r>
            <a:r>
              <a:rPr lang="en-US" dirty="0" smtClean="0"/>
              <a:t>hour teleconferences through the July 2016 802.11 meeting on Monday, August 8</a:t>
            </a:r>
            <a:r>
              <a:rPr lang="en-US" baseline="30000" dirty="0" smtClean="0"/>
              <a:t>th</a:t>
            </a:r>
            <a:r>
              <a:rPr lang="en-US" dirty="0" smtClean="0"/>
              <a:t>, 15</a:t>
            </a:r>
            <a:r>
              <a:rPr lang="en-US" baseline="30000" dirty="0" smtClean="0"/>
              <a:t>th</a:t>
            </a:r>
            <a:r>
              <a:rPr lang="en-US" dirty="0" smtClean="0"/>
              <a:t>, 22</a:t>
            </a:r>
            <a:r>
              <a:rPr lang="en-US" baseline="30000" dirty="0" smtClean="0"/>
              <a:t>nd</a:t>
            </a:r>
            <a:r>
              <a:rPr lang="en-US" dirty="0" smtClean="0"/>
              <a:t>, and 29</a:t>
            </a:r>
            <a:r>
              <a:rPr lang="en-US" baseline="30000" dirty="0" smtClean="0"/>
              <a:t>th</a:t>
            </a:r>
            <a:r>
              <a:rPr lang="en-US" dirty="0" smtClean="0"/>
              <a:t> at 10am Eastern US time.</a:t>
            </a:r>
          </a:p>
          <a:p>
            <a:pPr lvl="1">
              <a:lnSpc>
                <a:spcPct val="80000"/>
              </a:lnSpc>
            </a:pPr>
            <a:r>
              <a:rPr lang="en-US" dirty="0" smtClean="0"/>
              <a:t>Approved by unanimous consent</a:t>
            </a:r>
          </a:p>
          <a:p>
            <a:pPr lvl="1">
              <a:lnSpc>
                <a:spcPct val="80000"/>
              </a:lnSpc>
            </a:pPr>
            <a:endParaRPr lang="en-US" dirty="0" smtClean="0"/>
          </a:p>
          <a:p>
            <a:pPr>
              <a:lnSpc>
                <a:spcPct val="80000"/>
              </a:lnSpc>
            </a:pPr>
            <a:r>
              <a:rPr lang="en-US" b="0" dirty="0" smtClean="0"/>
              <a:t>Architecture discussions</a:t>
            </a:r>
          </a:p>
          <a:p>
            <a:pPr lvl="1">
              <a:lnSpc>
                <a:spcPct val="80000"/>
              </a:lnSpc>
            </a:pPr>
            <a:r>
              <a:rPr lang="en-GB" dirty="0" smtClean="0"/>
              <a:t>11-16/251r6  Figures 4-13* in the 11ak draft, wording discussed:</a:t>
            </a:r>
            <a:endParaRPr lang="en-GB" dirty="0"/>
          </a:p>
          <a:p>
            <a:pPr lvl="2">
              <a:lnSpc>
                <a:spcPct val="80000"/>
              </a:lnSpc>
            </a:pPr>
            <a:r>
              <a:rPr lang="en-US" b="0" dirty="0"/>
              <a:t>general link (GLK):  A point to point connection between two IEEE </a:t>
            </a:r>
            <a:r>
              <a:rPr lang="en-US" b="0" dirty="0" err="1"/>
              <a:t>Std</a:t>
            </a:r>
            <a:r>
              <a:rPr lang="en-US" b="0" dirty="0"/>
              <a:t> 802.1Q  ISS Service Access Points  (ISS-SAPs) over a IEEE </a:t>
            </a:r>
            <a:r>
              <a:rPr lang="en-US" b="0" dirty="0" err="1"/>
              <a:t>Std</a:t>
            </a:r>
            <a:r>
              <a:rPr lang="en-US" b="0" dirty="0"/>
              <a:t> 802.11 link, suitable for use in an IEEE </a:t>
            </a:r>
            <a:r>
              <a:rPr lang="en-US" b="0" dirty="0" err="1"/>
              <a:t>Std</a:t>
            </a:r>
            <a:r>
              <a:rPr lang="en-US" b="0" dirty="0"/>
              <a:t> 802.1Q conformant network.</a:t>
            </a:r>
          </a:p>
          <a:p>
            <a:pPr>
              <a:lnSpc>
                <a:spcPct val="80000"/>
              </a:lnSpc>
            </a:pPr>
            <a:endParaRPr lang="en-GB" b="0" dirty="0" smtClean="0"/>
          </a:p>
        </p:txBody>
      </p:sp>
    </p:spTree>
    <p:extLst>
      <p:ext uri="{BB962C8B-B14F-4D97-AF65-F5344CB8AC3E}">
        <p14:creationId xmlns:p14="http://schemas.microsoft.com/office/powerpoint/2010/main" val="2446107277"/>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29</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28 July 2016</a:t>
            </a:r>
            <a:br>
              <a:rPr lang="en-US" sz="4000" dirty="0" smtClean="0">
                <a:latin typeface="Arial" charset="0"/>
                <a:cs typeface="Arial" charset="0"/>
              </a:rPr>
            </a:br>
            <a:r>
              <a:rPr lang="en-US" dirty="0" smtClean="0">
                <a:latin typeface="Arial" charset="0"/>
                <a:cs typeface="Arial" charset="0"/>
              </a:rPr>
              <a:t>08:00 – 10:00, </a:t>
            </a:r>
            <a:r>
              <a:rPr lang="en-US" sz="2800" dirty="0" smtClean="0">
                <a:latin typeface="Arial"/>
                <a:cs typeface="Arial"/>
              </a:rPr>
              <a:t>Seaport </a:t>
            </a:r>
            <a:r>
              <a:rPr lang="en-US" sz="2800" dirty="0">
                <a:latin typeface="Arial"/>
                <a:cs typeface="Arial"/>
              </a:rPr>
              <a:t>H</a:t>
            </a:r>
            <a:r>
              <a:rPr lang="en-US" sz="2800" dirty="0" smtClean="0">
                <a:latin typeface="Arial"/>
                <a:cs typeface="Arial"/>
              </a:rPr>
              <a:t> </a:t>
            </a:r>
            <a:r>
              <a:rPr lang="en-US" sz="2800" dirty="0">
                <a:latin typeface="Arial"/>
                <a:cs typeface="Arial"/>
              </a:rPr>
              <a:t>Room</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endParaRPr lang="en-US" sz="2000" dirty="0" smtClean="0"/>
          </a:p>
          <a:p>
            <a:pPr>
              <a:lnSpc>
                <a:spcPct val="80000"/>
              </a:lnSpc>
            </a:pPr>
            <a:r>
              <a:rPr lang="en-US" sz="2000" dirty="0" smtClean="0"/>
              <a:t>Adjourn </a:t>
            </a:r>
            <a:r>
              <a:rPr lang="en-US" sz="2000" dirty="0"/>
              <a:t>802.11 ARC SC</a:t>
            </a:r>
          </a:p>
          <a:p>
            <a:pPr>
              <a:lnSpc>
                <a:spcPct val="80000"/>
              </a:lnSpc>
            </a:pPr>
            <a:r>
              <a:rPr lang="en-US" sz="2000" dirty="0" smtClean="0"/>
              <a:t>Recess </a:t>
            </a:r>
            <a:r>
              <a:rPr lang="en-US" sz="2000" dirty="0" err="1" smtClean="0"/>
              <a:t>TGak</a:t>
            </a:r>
            <a:r>
              <a:rPr lang="en-US" sz="2000" dirty="0" smtClean="0"/>
              <a:t> until 16:00 today.</a:t>
            </a:r>
            <a:endParaRPr lang="en-US" sz="2000" dirty="0"/>
          </a:p>
          <a:p>
            <a:pPr>
              <a:lnSpc>
                <a:spcPct val="80000"/>
              </a:lnSpc>
            </a:pPr>
            <a:endParaRPr lang="en-US" sz="2000" b="0" dirty="0"/>
          </a:p>
        </p:txBody>
      </p:sp>
    </p:spTree>
    <p:extLst>
      <p:ext uri="{BB962C8B-B14F-4D97-AF65-F5344CB8AC3E}">
        <p14:creationId xmlns:p14="http://schemas.microsoft.com/office/powerpoint/2010/main" val="311997672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July 2016</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10" name="Rectangle 5"/>
          <p:cNvSpPr>
            <a:spLocks noGrp="1" noChangeArrowheads="1"/>
          </p:cNvSpPr>
          <p:nvPr>
            <p:ph type="subTitle" idx="1"/>
          </p:nvPr>
        </p:nvSpPr>
        <p:spPr>
          <a:xfrm>
            <a:off x="685800" y="6019800"/>
            <a:ext cx="7772400" cy="457200"/>
          </a:xfrm>
        </p:spPr>
        <p:txBody>
          <a:bodyPr/>
          <a:lstStyle/>
          <a:p>
            <a:r>
              <a:rPr lang="en-US" dirty="0" smtClean="0">
                <a:latin typeface="Arial"/>
                <a:cs typeface="Arial"/>
              </a:rPr>
              <a:t>Manchester Grand Hyatt, San Diego, California</a:t>
            </a:r>
            <a:endParaRPr lang="en-US" dirty="0">
              <a:latin typeface="Arial"/>
              <a:cs typeface="Arial"/>
            </a:endParaRPr>
          </a:p>
        </p:txBody>
      </p:sp>
      <p:pic>
        <p:nvPicPr>
          <p:cNvPr id="2" name="Picture 1"/>
          <p:cNvPicPr>
            <a:picLocks noChangeAspect="1"/>
          </p:cNvPicPr>
          <p:nvPr/>
        </p:nvPicPr>
        <p:blipFill>
          <a:blip r:embed="rId3"/>
          <a:stretch>
            <a:fillRect/>
          </a:stretch>
        </p:blipFill>
        <p:spPr>
          <a:xfrm>
            <a:off x="990600" y="1332278"/>
            <a:ext cx="7239000" cy="4611322"/>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30</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28 July 2016</a:t>
            </a:r>
            <a:br>
              <a:rPr lang="en-US" sz="4000" dirty="0" smtClean="0">
                <a:latin typeface="Arial" charset="0"/>
                <a:cs typeface="Arial" charset="0"/>
              </a:rPr>
            </a:br>
            <a:r>
              <a:rPr lang="en-US" dirty="0" smtClean="0">
                <a:latin typeface="Arial" charset="0"/>
                <a:cs typeface="Arial" charset="0"/>
              </a:rPr>
              <a:t>16:00 – 18:00, </a:t>
            </a:r>
            <a:r>
              <a:rPr lang="en-US" dirty="0" smtClean="0">
                <a:latin typeface="Arial"/>
                <a:cs typeface="Arial"/>
              </a:rPr>
              <a:t>Seaport </a:t>
            </a:r>
            <a:r>
              <a:rPr lang="en-US" dirty="0">
                <a:latin typeface="Arial"/>
                <a:cs typeface="Arial"/>
              </a:rPr>
              <a:t>H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endParaRPr lang="en-US" dirty="0" smtClean="0"/>
          </a:p>
          <a:p>
            <a:pPr>
              <a:lnSpc>
                <a:spcPct val="80000"/>
              </a:lnSpc>
            </a:pPr>
            <a:r>
              <a:rPr lang="en-US" b="0" dirty="0" smtClean="0"/>
              <a:t>Call for essential patents</a:t>
            </a:r>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p>
          <a:p>
            <a:pPr>
              <a:lnSpc>
                <a:spcPct val="80000"/>
              </a:lnSpc>
            </a:pPr>
            <a:r>
              <a:rPr lang="en-US" b="0" dirty="0" smtClean="0"/>
              <a:t>Presentations </a:t>
            </a:r>
            <a:r>
              <a:rPr lang="en-US" b="0" dirty="0"/>
              <a:t>and discussion to </a:t>
            </a:r>
            <a:r>
              <a:rPr lang="en-US" b="0" dirty="0" smtClean="0"/>
              <a:t>resolve comments </a:t>
            </a:r>
            <a:r>
              <a:rPr lang="en-US" b="0" dirty="0"/>
              <a:t>and improve the </a:t>
            </a:r>
            <a:r>
              <a:rPr lang="en-US" b="0" dirty="0" err="1"/>
              <a:t>TGak</a:t>
            </a:r>
            <a:r>
              <a:rPr lang="en-US" b="0" dirty="0"/>
              <a:t> Draft</a:t>
            </a:r>
          </a:p>
          <a:p>
            <a:pPr>
              <a:lnSpc>
                <a:spcPct val="80000"/>
              </a:lnSpc>
            </a:pPr>
            <a:endParaRPr lang="en-US" b="0" dirty="0"/>
          </a:p>
        </p:txBody>
      </p:sp>
    </p:spTree>
    <p:extLst>
      <p:ext uri="{BB962C8B-B14F-4D97-AF65-F5344CB8AC3E}">
        <p14:creationId xmlns:p14="http://schemas.microsoft.com/office/powerpoint/2010/main" val="601095122"/>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31</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28 July 2016</a:t>
            </a:r>
            <a:br>
              <a:rPr lang="en-US" sz="4000" dirty="0" smtClean="0">
                <a:latin typeface="Arial" charset="0"/>
                <a:cs typeface="Arial" charset="0"/>
              </a:rPr>
            </a:br>
            <a:r>
              <a:rPr lang="en-US" dirty="0" smtClean="0">
                <a:latin typeface="Arial" charset="0"/>
                <a:cs typeface="Arial" charset="0"/>
              </a:rPr>
              <a:t>16:00 – 18:00, </a:t>
            </a:r>
            <a:r>
              <a:rPr lang="en-US" dirty="0" smtClean="0">
                <a:latin typeface="Arial"/>
                <a:cs typeface="Arial"/>
              </a:rPr>
              <a:t>Seaport </a:t>
            </a:r>
            <a:r>
              <a:rPr lang="en-US" dirty="0">
                <a:latin typeface="Arial"/>
                <a:cs typeface="Arial"/>
              </a:rPr>
              <a:t>H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smtClean="0"/>
              <a:t>[TBD] Moved, </a:t>
            </a:r>
            <a:r>
              <a:rPr lang="en-US" b="0" dirty="0" smtClean="0"/>
              <a:t>to approve the comment resolutions in the TBD tab of 11-15/556rTBD and direct the editor to publish a Draft DX.Y incorporating all comment resolutions approved by vote at this San Diego meeting.</a:t>
            </a:r>
            <a:endParaRPr lang="en-US" b="0" dirty="0"/>
          </a:p>
          <a:p>
            <a:pPr lvl="1">
              <a:lnSpc>
                <a:spcPct val="80000"/>
              </a:lnSpc>
            </a:pPr>
            <a:r>
              <a:rPr lang="en-US" dirty="0"/>
              <a:t>Mover:     Seconder: </a:t>
            </a:r>
          </a:p>
          <a:p>
            <a:pPr lvl="1">
              <a:lnSpc>
                <a:spcPct val="80000"/>
              </a:lnSpc>
            </a:pPr>
            <a:r>
              <a:rPr lang="en-US" dirty="0"/>
              <a:t>Yes:    No:    Abstain: </a:t>
            </a:r>
          </a:p>
          <a:p>
            <a:pPr lvl="1">
              <a:lnSpc>
                <a:spcPct val="80000"/>
              </a:lnSpc>
            </a:pPr>
            <a:endParaRPr lang="en-US" dirty="0"/>
          </a:p>
          <a:p>
            <a:pPr>
              <a:lnSpc>
                <a:spcPct val="80000"/>
              </a:lnSpc>
            </a:pPr>
            <a:r>
              <a:rPr lang="en-US" dirty="0" smtClean="0"/>
              <a:t>Adjourn </a:t>
            </a:r>
            <a:r>
              <a:rPr lang="en-US" dirty="0" err="1" smtClean="0"/>
              <a:t>TGak</a:t>
            </a:r>
            <a:endParaRPr lang="en-US" dirty="0"/>
          </a:p>
          <a:p>
            <a:pPr>
              <a:lnSpc>
                <a:spcPct val="80000"/>
              </a:lnSpc>
            </a:pPr>
            <a:endParaRPr lang="en-US" b="0" dirty="0"/>
          </a:p>
        </p:txBody>
      </p:sp>
    </p:spTree>
    <p:extLst>
      <p:ext uri="{BB962C8B-B14F-4D97-AF65-F5344CB8AC3E}">
        <p14:creationId xmlns:p14="http://schemas.microsoft.com/office/powerpoint/2010/main" val="2438932267"/>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32</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hlinkClick r:id="rId3"/>
              </a:rPr>
              <a:t>https://development.standards.ieee.org/get-file/P802.11ak.pdf?t=</a:t>
            </a:r>
            <a:r>
              <a:rPr lang="en-GB" dirty="0" smtClean="0">
                <a:hlinkClick r:id="rId3"/>
              </a:rPr>
              <a:t>77398400003</a:t>
            </a:r>
            <a:r>
              <a:rPr lang="en-GB" dirty="0" smtClean="0"/>
              <a:t> </a:t>
            </a:r>
            <a:endParaRPr lang="en-GB" dirty="0"/>
          </a:p>
          <a:p>
            <a:pPr lvl="2">
              <a:lnSpc>
                <a:spcPct val="80000"/>
              </a:lnSpc>
            </a:pPr>
            <a:r>
              <a:rPr lang="en-GB" dirty="0"/>
              <a:t>11-12/1207r1, “802.11 GLK Draft PAR</a:t>
            </a:r>
            <a:r>
              <a:rPr lang="en-GB" dirty="0" smtClean="0"/>
              <a:t>”</a:t>
            </a:r>
          </a:p>
          <a:p>
            <a:pPr lvl="2">
              <a:lnSpc>
                <a:spcPct val="80000"/>
              </a:lnSpc>
            </a:pPr>
            <a:r>
              <a:rPr lang="en-GB" dirty="0" smtClean="0"/>
              <a:t>11-12</a:t>
            </a:r>
            <a:r>
              <a:rPr lang="en-GB" dirty="0"/>
              <a:t>/1208r0, “802.11 GLK Draft 5C</a:t>
            </a:r>
            <a:r>
              <a:rPr lang="en-GB" dirty="0" smtClean="0"/>
              <a:t>”</a:t>
            </a:r>
          </a:p>
          <a:p>
            <a:pPr>
              <a:lnSpc>
                <a:spcPct val="80000"/>
              </a:lnSpc>
            </a:pPr>
            <a:r>
              <a:rPr lang="en-GB" dirty="0" smtClean="0"/>
              <a:t>Draft 2.3 of 802.11ak and results of Letter Ballot 218:</a:t>
            </a:r>
          </a:p>
          <a:p>
            <a:pPr lvl="1">
              <a:lnSpc>
                <a:spcPct val="80000"/>
              </a:lnSpc>
            </a:pPr>
            <a:r>
              <a:rPr lang="en-GB" dirty="0" smtClean="0">
                <a:hlinkClick r:id="rId4"/>
              </a:rPr>
              <a:t>http://www.ieee802.org/11/private/Draft_Standards/11ak/Draft P802.11ak_D2.3.pdf</a:t>
            </a:r>
            <a:r>
              <a:rPr lang="en-GB" dirty="0" smtClean="0"/>
              <a:t> </a:t>
            </a:r>
          </a:p>
          <a:p>
            <a:pPr lvl="1">
              <a:lnSpc>
                <a:spcPct val="80000"/>
              </a:lnSpc>
            </a:pPr>
            <a:r>
              <a:rPr lang="en-GB" dirty="0" smtClean="0"/>
              <a:t>11-15/556r29, “</a:t>
            </a:r>
            <a:r>
              <a:rPr lang="en-GB" dirty="0" err="1" smtClean="0"/>
              <a:t>TGak</a:t>
            </a:r>
            <a:r>
              <a:rPr lang="en-GB" dirty="0" smtClean="0"/>
              <a:t> LB212 Comments”</a:t>
            </a:r>
            <a:endParaRPr lang="en-GB" dirty="0"/>
          </a:p>
          <a:p>
            <a:pPr>
              <a:lnSpc>
                <a:spcPct val="80000"/>
              </a:lnSpc>
            </a:pPr>
            <a:r>
              <a:rPr lang="en-GB" dirty="0" smtClean="0"/>
              <a:t>Draft 2.4 of 802.1Qbz is at</a:t>
            </a:r>
          </a:p>
          <a:p>
            <a:pPr lvl="1">
              <a:lnSpc>
                <a:spcPct val="80000"/>
              </a:lnSpc>
            </a:pPr>
            <a:r>
              <a:rPr lang="en-GB" dirty="0" smtClean="0">
                <a:hlinkClick r:id="rId5"/>
              </a:rPr>
              <a:t>http://www.ieee802.org/1/files/private/bz-drafts/d2/802-1Qbz-d2-4.pdf</a:t>
            </a:r>
            <a:endParaRPr lang="en-GB" dirty="0" smtClean="0"/>
          </a:p>
          <a:p>
            <a:pPr>
              <a:lnSpc>
                <a:spcPct val="80000"/>
              </a:lnSpc>
            </a:pPr>
            <a:r>
              <a:rPr lang="en-US" dirty="0" smtClean="0"/>
              <a:t>Draft 3.1 of 802.1AC-REV is at</a:t>
            </a:r>
          </a:p>
          <a:p>
            <a:pPr lvl="1">
              <a:lnSpc>
                <a:spcPct val="80000"/>
              </a:lnSpc>
            </a:pPr>
            <a:r>
              <a:rPr lang="en-US" dirty="0" smtClean="0">
                <a:hlinkClick r:id="rId6"/>
              </a:rPr>
              <a:t>http://www.ieee802.org/1/files/private/ac-rev-drafts/d3/802-1ac-rev-d3-1.pdf</a:t>
            </a:r>
            <a:r>
              <a:rPr lang="en-US" dirty="0" smtClean="0"/>
              <a:t> </a:t>
            </a:r>
            <a:endParaRPr lang="en-US" dirty="0"/>
          </a:p>
          <a:p>
            <a:pPr marL="457200" lvl="1" indent="0">
              <a:lnSpc>
                <a:spcPct val="80000"/>
              </a:lnSpc>
              <a:buNone/>
            </a:pPr>
            <a:r>
              <a:rPr lang="en-US" dirty="0" smtClean="0"/>
              <a:t>(You can access 802.1 drafts with the group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 At Start of Meeting</a:t>
            </a:r>
            <a:endParaRPr lang="en-US" sz="3600"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 </a:t>
            </a:r>
            <a:r>
              <a:rPr lang="en-US" sz="2400" b="1" dirty="0">
                <a:solidFill>
                  <a:srgbClr val="008000"/>
                </a:solidFill>
                <a:latin typeface="Arial"/>
                <a:cs typeface="Arial"/>
              </a:rPr>
              <a:t>Initial WG </a:t>
            </a:r>
            <a:r>
              <a:rPr lang="en-US" sz="2400" b="1" dirty="0" smtClean="0">
                <a:solidFill>
                  <a:srgbClr val="008000"/>
                </a:solidFill>
                <a:latin typeface="Arial"/>
                <a:cs typeface="Arial"/>
              </a:rPr>
              <a:t>Letter Ballot</a:t>
            </a:r>
            <a:endParaRPr lang="en-US" sz="2400" b="1" dirty="0">
              <a:solidFill>
                <a:srgbClr val="008000"/>
              </a:solidFill>
              <a:latin typeface="Arial"/>
              <a:cs typeface="Arial"/>
            </a:endParaRPr>
          </a:p>
          <a:p>
            <a:pPr lvl="1">
              <a:lnSpc>
                <a:spcPct val="80000"/>
              </a:lnSpc>
            </a:pPr>
            <a:r>
              <a:rPr lang="en-US" sz="2400" b="1" dirty="0" smtClean="0">
                <a:solidFill>
                  <a:srgbClr val="008000"/>
                </a:solidFill>
                <a:latin typeface="Arial"/>
                <a:cs typeface="Arial"/>
              </a:rPr>
              <a:t>February 2016 – </a:t>
            </a:r>
            <a:r>
              <a:rPr lang="en-US" sz="2400" b="1" dirty="0">
                <a:solidFill>
                  <a:srgbClr val="008000"/>
                </a:solidFill>
                <a:latin typeface="Arial"/>
                <a:cs typeface="Arial"/>
              </a:rPr>
              <a:t>WG Recirculation</a:t>
            </a:r>
          </a:p>
          <a:p>
            <a:pPr lvl="1">
              <a:lnSpc>
                <a:spcPct val="80000"/>
              </a:lnSpc>
            </a:pPr>
            <a:r>
              <a:rPr lang="en-US" sz="2400" dirty="0" smtClean="0"/>
              <a:t>May 2016 – </a:t>
            </a:r>
            <a:r>
              <a:rPr lang="en-US" sz="2400" dirty="0"/>
              <a:t>Sponsor Ballot Pool Formation</a:t>
            </a:r>
          </a:p>
          <a:p>
            <a:pPr lvl="1">
              <a:lnSpc>
                <a:spcPct val="80000"/>
              </a:lnSpc>
            </a:pPr>
            <a:r>
              <a:rPr lang="en-US" sz="2400" dirty="0" smtClean="0"/>
              <a:t>July 2016 </a:t>
            </a:r>
            <a:r>
              <a:rPr lang="en-US" sz="2400" dirty="0"/>
              <a:t>– MEC/MDR Done</a:t>
            </a:r>
          </a:p>
          <a:p>
            <a:pPr lvl="1">
              <a:lnSpc>
                <a:spcPct val="80000"/>
              </a:lnSpc>
            </a:pPr>
            <a:r>
              <a:rPr lang="en-US" sz="2400" dirty="0" smtClean="0"/>
              <a:t>September 2016 </a:t>
            </a:r>
            <a:r>
              <a:rPr lang="en-US" sz="2400" dirty="0"/>
              <a:t>– Initial Sponsor Ballot</a:t>
            </a:r>
          </a:p>
          <a:p>
            <a:pPr lvl="1">
              <a:lnSpc>
                <a:spcPct val="80000"/>
              </a:lnSpc>
            </a:pPr>
            <a:r>
              <a:rPr lang="en-US" sz="2400" dirty="0" smtClean="0"/>
              <a:t>January 2017 </a:t>
            </a:r>
            <a:r>
              <a:rPr lang="en-US" sz="2400" dirty="0"/>
              <a:t>– Sponsor Recirculation</a:t>
            </a:r>
          </a:p>
          <a:p>
            <a:pPr lvl="1">
              <a:lnSpc>
                <a:spcPct val="80000"/>
              </a:lnSpc>
            </a:pPr>
            <a:r>
              <a:rPr lang="en-US" sz="2400" dirty="0" smtClean="0"/>
              <a:t>March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92739783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 </a:t>
            </a:r>
            <a:r>
              <a:rPr lang="en-US" sz="3600" u="sng" dirty="0" smtClean="0">
                <a:latin typeface="Arial"/>
                <a:cs typeface="Arial"/>
              </a:rPr>
              <a:t>Adjusted</a:t>
            </a:r>
            <a:endParaRPr lang="en-US" sz="3600" u="sng"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 </a:t>
            </a:r>
            <a:r>
              <a:rPr lang="en-US" sz="2400" b="1" dirty="0">
                <a:solidFill>
                  <a:srgbClr val="008000"/>
                </a:solidFill>
                <a:latin typeface="Arial"/>
                <a:cs typeface="Arial"/>
              </a:rPr>
              <a:t>Initial WG </a:t>
            </a:r>
            <a:r>
              <a:rPr lang="en-US" sz="2400" b="1" dirty="0" smtClean="0">
                <a:solidFill>
                  <a:srgbClr val="008000"/>
                </a:solidFill>
                <a:latin typeface="Arial"/>
                <a:cs typeface="Arial"/>
              </a:rPr>
              <a:t>Letter Ballot</a:t>
            </a:r>
            <a:endParaRPr lang="en-US" sz="2400" b="1" dirty="0">
              <a:solidFill>
                <a:srgbClr val="008000"/>
              </a:solidFill>
              <a:latin typeface="Arial"/>
              <a:cs typeface="Arial"/>
            </a:endParaRPr>
          </a:p>
          <a:p>
            <a:pPr lvl="1">
              <a:lnSpc>
                <a:spcPct val="80000"/>
              </a:lnSpc>
            </a:pPr>
            <a:r>
              <a:rPr lang="en-US" sz="2400" b="1" dirty="0" smtClean="0">
                <a:solidFill>
                  <a:srgbClr val="008000"/>
                </a:solidFill>
                <a:latin typeface="Arial"/>
                <a:cs typeface="Arial"/>
              </a:rPr>
              <a:t>February 2016 – </a:t>
            </a:r>
            <a:r>
              <a:rPr lang="en-US" sz="2400" b="1" dirty="0">
                <a:solidFill>
                  <a:srgbClr val="008000"/>
                </a:solidFill>
                <a:latin typeface="Arial"/>
                <a:cs typeface="Arial"/>
              </a:rPr>
              <a:t>WG Recirculation</a:t>
            </a:r>
          </a:p>
          <a:p>
            <a:pPr lvl="1">
              <a:lnSpc>
                <a:spcPct val="80000"/>
              </a:lnSpc>
            </a:pPr>
            <a:r>
              <a:rPr lang="en-US" sz="2400" dirty="0" smtClean="0"/>
              <a:t>September 2016 – </a:t>
            </a:r>
            <a:r>
              <a:rPr lang="en-US" sz="2400" dirty="0"/>
              <a:t>Sponsor Ballot Pool Formation</a:t>
            </a:r>
          </a:p>
          <a:p>
            <a:pPr lvl="1">
              <a:lnSpc>
                <a:spcPct val="80000"/>
              </a:lnSpc>
            </a:pPr>
            <a:r>
              <a:rPr lang="en-US" sz="2400" dirty="0" smtClean="0"/>
              <a:t>November 2016 </a:t>
            </a:r>
            <a:r>
              <a:rPr lang="en-US" sz="2400" dirty="0"/>
              <a:t>– MEC/MDR Done</a:t>
            </a:r>
          </a:p>
          <a:p>
            <a:pPr lvl="1">
              <a:lnSpc>
                <a:spcPct val="80000"/>
              </a:lnSpc>
            </a:pPr>
            <a:r>
              <a:rPr lang="en-US" sz="2400" dirty="0" smtClean="0"/>
              <a:t>January 2017 – </a:t>
            </a:r>
            <a:r>
              <a:rPr lang="en-US" sz="2400" dirty="0"/>
              <a:t>Initial Sponsor Ballot</a:t>
            </a:r>
          </a:p>
          <a:p>
            <a:pPr lvl="1">
              <a:lnSpc>
                <a:spcPct val="80000"/>
              </a:lnSpc>
            </a:pPr>
            <a:r>
              <a:rPr lang="en-US" sz="2400" dirty="0" smtClean="0"/>
              <a:t>May 2017 </a:t>
            </a:r>
            <a:r>
              <a:rPr lang="en-US" sz="2400" dirty="0"/>
              <a:t>– Sponsor Recirculation</a:t>
            </a:r>
          </a:p>
          <a:p>
            <a:pPr lvl="1">
              <a:lnSpc>
                <a:spcPct val="80000"/>
              </a:lnSpc>
            </a:pPr>
            <a:r>
              <a:rPr lang="en-US" sz="2400" dirty="0" smtClean="0"/>
              <a:t>September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77685963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59735581"/>
              </p:ext>
            </p:extLst>
          </p:nvPr>
        </p:nvGraphicFramePr>
        <p:xfrm>
          <a:off x="762000" y="1752600"/>
          <a:ext cx="7696199" cy="4266664"/>
        </p:xfrm>
        <a:graphic>
          <a:graphicData uri="http://schemas.openxmlformats.org/drawingml/2006/table">
            <a:tbl>
              <a:tblPr firstRow="1" bandRow="1">
                <a:tableStyleId>{5C22544A-7EE6-4342-B048-85BDC9FD1C3A}</a:tableStyleId>
              </a:tblPr>
              <a:tblGrid>
                <a:gridCol w="1828800"/>
                <a:gridCol w="3352800"/>
                <a:gridCol w="2514599"/>
              </a:tblGrid>
              <a:tr h="438695">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94759">
                <a:tc>
                  <a:txBody>
                    <a:bodyPr/>
                    <a:lstStyle/>
                    <a:p>
                      <a:r>
                        <a:rPr lang="en-US" sz="2000" strike="noStrike" dirty="0" smtClean="0"/>
                        <a:t>Monday</a:t>
                      </a:r>
                      <a:endParaRPr lang="en-US" sz="2000" strike="noStrike" dirty="0"/>
                    </a:p>
                  </a:txBody>
                  <a:tcPr/>
                </a:tc>
                <a:tc>
                  <a:txBody>
                    <a:bodyPr/>
                    <a:lstStyle/>
                    <a:p>
                      <a:r>
                        <a:rPr lang="en-US" sz="2000" strike="noStrike" dirty="0" smtClean="0"/>
                        <a:t>AM1</a:t>
                      </a:r>
                      <a:r>
                        <a:rPr lang="en-US" sz="2000" strike="noStrike" baseline="0" dirty="0" smtClean="0"/>
                        <a:t>  (ad hoc)</a:t>
                      </a:r>
                      <a:endParaRPr lang="en-US" sz="2000" strike="noStrike" dirty="0"/>
                    </a:p>
                  </a:txBody>
                  <a:tcPr/>
                </a:tc>
                <a:tc>
                  <a:txBody>
                    <a:bodyPr/>
                    <a:lstStyle/>
                    <a:p>
                      <a:r>
                        <a:rPr lang="en-US" sz="2000" strike="noStrike" dirty="0" smtClean="0">
                          <a:latin typeface="+mn-lt"/>
                          <a:cs typeface="Arial" charset="0"/>
                        </a:rPr>
                        <a:t>La Jolla A</a:t>
                      </a:r>
                      <a:endParaRPr lang="en-US" sz="2000" strike="noStrike" dirty="0" smtClean="0">
                        <a:latin typeface="+mn-lt"/>
                      </a:endParaRPr>
                    </a:p>
                  </a:txBody>
                  <a:tcPr/>
                </a:tc>
              </a:tr>
              <a:tr h="438695">
                <a:tc>
                  <a:txBody>
                    <a:bodyPr/>
                    <a:lstStyle/>
                    <a:p>
                      <a:r>
                        <a:rPr lang="en-US" sz="2000" dirty="0" smtClean="0"/>
                        <a:t>Monday</a:t>
                      </a:r>
                      <a:endParaRPr lang="en-US" sz="2000" dirty="0"/>
                    </a:p>
                  </a:txBody>
                  <a:tcPr/>
                </a:tc>
                <a:tc>
                  <a:txBody>
                    <a:bodyPr/>
                    <a:lstStyle/>
                    <a:p>
                      <a:r>
                        <a:rPr lang="en-US" sz="2000" dirty="0" smtClean="0"/>
                        <a:t>PM2</a:t>
                      </a:r>
                      <a:endParaRPr lang="en-US" sz="2000" dirty="0">
                        <a:solidFill>
                          <a:srgbClr val="FF00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Seaport H</a:t>
                      </a:r>
                      <a:endParaRPr lang="en-US" sz="2000" dirty="0" smtClean="0">
                        <a:latin typeface="+mn-lt"/>
                      </a:endParaRPr>
                    </a:p>
                  </a:txBody>
                  <a:tcPr/>
                </a:tc>
              </a:tr>
              <a:tr h="438695">
                <a:tc>
                  <a:txBody>
                    <a:bodyPr/>
                    <a:lstStyle/>
                    <a:p>
                      <a:r>
                        <a:rPr lang="en-US" sz="2000" dirty="0" smtClean="0"/>
                        <a:t>Tuesday</a:t>
                      </a:r>
                      <a:endParaRPr lang="en-US" sz="2000" dirty="0"/>
                    </a:p>
                  </a:txBody>
                  <a:tcPr/>
                </a:tc>
                <a:tc>
                  <a:txBody>
                    <a:bodyPr/>
                    <a:lstStyle/>
                    <a:p>
                      <a:r>
                        <a:rPr lang="en-US" sz="2000" dirty="0" smtClean="0"/>
                        <a:t>PM1</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Seaport H</a:t>
                      </a:r>
                      <a:endParaRPr lang="en-US" sz="2000" dirty="0" smtClean="0">
                        <a:latin typeface="+mn-lt"/>
                      </a:endParaRPr>
                    </a:p>
                  </a:txBody>
                  <a:tcPr/>
                </a:tc>
              </a:tr>
              <a:tr h="438695">
                <a:tc>
                  <a:txBody>
                    <a:bodyPr/>
                    <a:lstStyle/>
                    <a:p>
                      <a:r>
                        <a:rPr lang="en-US" sz="2000" dirty="0" smtClean="0"/>
                        <a:t>Tuesday</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t>EVE</a:t>
                      </a:r>
                      <a:endParaRPr lang="en-US" sz="2000" dirty="0" smtClean="0">
                        <a:solidFill>
                          <a:srgbClr val="FF00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La Jolla A</a:t>
                      </a:r>
                      <a:endParaRPr lang="en-US" sz="2000" dirty="0" smtClean="0">
                        <a:latin typeface="+mn-lt"/>
                      </a:endParaRPr>
                    </a:p>
                  </a:txBody>
                  <a:tcPr/>
                </a:tc>
              </a:tr>
              <a:tr h="438695">
                <a:tc>
                  <a:txBody>
                    <a:bodyPr/>
                    <a:lstStyle/>
                    <a:p>
                      <a:r>
                        <a:rPr lang="en-US" sz="2000" dirty="0" smtClean="0"/>
                        <a:t>Wednesday</a:t>
                      </a:r>
                      <a:endParaRPr lang="en-US" sz="2000" dirty="0"/>
                    </a:p>
                  </a:txBody>
                  <a:tcPr/>
                </a:tc>
                <a:tc>
                  <a:txBody>
                    <a:bodyPr/>
                    <a:lstStyle/>
                    <a:p>
                      <a:r>
                        <a:rPr lang="en-US" sz="2000" dirty="0" smtClean="0"/>
                        <a:t>PM1</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La Jolla A</a:t>
                      </a:r>
                      <a:endParaRPr lang="en-US" sz="2000" dirty="0" smtClean="0">
                        <a:latin typeface="+mn-lt"/>
                      </a:endParaRPr>
                    </a:p>
                  </a:txBody>
                  <a:tcPr/>
                </a:tc>
              </a:tr>
              <a:tr h="438695">
                <a:tc>
                  <a:txBody>
                    <a:bodyPr/>
                    <a:lstStyle/>
                    <a:p>
                      <a:r>
                        <a:rPr lang="en-US" sz="2000" dirty="0" smtClean="0"/>
                        <a:t>Wednesday</a:t>
                      </a:r>
                      <a:endParaRPr lang="en-US" sz="2000" dirty="0"/>
                    </a:p>
                  </a:txBody>
                  <a:tcPr/>
                </a:tc>
                <a:tc>
                  <a:txBody>
                    <a:bodyPr/>
                    <a:lstStyle/>
                    <a:p>
                      <a:r>
                        <a:rPr lang="en-US" sz="2000" dirty="0" smtClean="0"/>
                        <a:t>PM2</a:t>
                      </a:r>
                      <a:endParaRPr lang="en-US" sz="2000" dirty="0" smtClean="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Seaport </a:t>
                      </a:r>
                      <a:r>
                        <a:rPr lang="en-US" sz="2000" dirty="0" smtClean="0">
                          <a:latin typeface="+mn-lt"/>
                          <a:cs typeface="Arial" charset="0"/>
                        </a:rPr>
                        <a:t>H</a:t>
                      </a:r>
                      <a:endParaRPr lang="en-US" sz="2000" dirty="0" smtClean="0">
                        <a:latin typeface="+mn-lt"/>
                      </a:endParaRPr>
                    </a:p>
                  </a:txBody>
                  <a:tcPr/>
                </a:tc>
              </a:tr>
              <a:tr h="438695">
                <a:tc>
                  <a:txBody>
                    <a:bodyPr/>
                    <a:lstStyle/>
                    <a:p>
                      <a:r>
                        <a:rPr lang="en-US" sz="2000" dirty="0" smtClean="0"/>
                        <a:t>Thursday</a:t>
                      </a:r>
                      <a:endParaRPr lang="en-US" sz="2000" dirty="0"/>
                    </a:p>
                  </a:txBody>
                  <a:tcPr/>
                </a:tc>
                <a:tc>
                  <a:txBody>
                    <a:bodyPr/>
                    <a:lstStyle/>
                    <a:p>
                      <a:r>
                        <a:rPr lang="en-US" sz="2000" dirty="0" smtClean="0"/>
                        <a:t>AM1</a:t>
                      </a:r>
                    </a:p>
                    <a:p>
                      <a:r>
                        <a:rPr lang="en-US" sz="2000" dirty="0" smtClean="0"/>
                        <a:t>Joint with</a:t>
                      </a:r>
                      <a:r>
                        <a:rPr lang="en-US" sz="2000" baseline="0" dirty="0" smtClean="0"/>
                        <a:t> </a:t>
                      </a:r>
                      <a:r>
                        <a:rPr lang="en-US" sz="2000" baseline="0" dirty="0" smtClean="0"/>
                        <a:t>ARC</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Seaport H</a:t>
                      </a:r>
                      <a:endParaRPr lang="en-US" sz="2000" dirty="0" smtClean="0">
                        <a:latin typeface="+mn-lt"/>
                      </a:endParaRPr>
                    </a:p>
                  </a:txBody>
                  <a:tcPr/>
                </a:tc>
              </a:tr>
              <a:tr h="438695">
                <a:tc>
                  <a:txBody>
                    <a:bodyPr/>
                    <a:lstStyle/>
                    <a:p>
                      <a:r>
                        <a:rPr lang="en-US" sz="2000" dirty="0" smtClean="0"/>
                        <a:t>Thursday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rPr>
                        <a:t>Seaport H</a:t>
                      </a:r>
                    </a:p>
                  </a:txBody>
                  <a:tcPr/>
                </a:tc>
              </a:tr>
            </a:tbl>
          </a:graphicData>
        </a:graphic>
      </p:graphicFrame>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6</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25 July 2016</a:t>
            </a:r>
            <a:r>
              <a:rPr lang="en-US" dirty="0">
                <a:latin typeface="Arial" charset="0"/>
                <a:cs typeface="Arial" charset="0"/>
              </a:rPr>
              <a:t/>
            </a:r>
            <a:br>
              <a:rPr lang="en-US" dirty="0">
                <a:latin typeface="Arial" charset="0"/>
                <a:cs typeface="Arial" charset="0"/>
              </a:rPr>
            </a:br>
            <a:r>
              <a:rPr lang="en-US" dirty="0" smtClean="0">
                <a:latin typeface="Arial" charset="0"/>
                <a:cs typeface="Arial" charset="0"/>
              </a:rPr>
              <a:t>08:00 – 10:00</a:t>
            </a:r>
            <a:r>
              <a:rPr lang="en-US" dirty="0" smtClean="0">
                <a:latin typeface="Arial"/>
                <a:cs typeface="Arial"/>
              </a:rPr>
              <a:t>, </a:t>
            </a:r>
            <a:r>
              <a:rPr lang="en-US" dirty="0">
                <a:latin typeface="Arial"/>
                <a:cs typeface="Arial"/>
              </a:rPr>
              <a:t>La Jolla </a:t>
            </a:r>
            <a:r>
              <a:rPr lang="en-US" dirty="0" smtClean="0">
                <a:latin typeface="Arial"/>
                <a:cs typeface="Arial"/>
              </a:rPr>
              <a:t>A Room</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endParaRPr lang="en-US" dirty="0" smtClean="0"/>
          </a:p>
          <a:p>
            <a:pPr>
              <a:lnSpc>
                <a:spcPct val="80000"/>
              </a:lnSpc>
            </a:pPr>
            <a:r>
              <a:rPr lang="en-US" dirty="0" smtClean="0"/>
              <a:t>Call </a:t>
            </a:r>
            <a:r>
              <a:rPr lang="en-US" dirty="0" err="1" smtClean="0"/>
              <a:t>TGak</a:t>
            </a:r>
            <a:r>
              <a:rPr lang="en-US" dirty="0" smtClean="0"/>
              <a:t> Ad Hoc meeting </a:t>
            </a:r>
            <a:r>
              <a:rPr lang="en-US" dirty="0"/>
              <a:t>to </a:t>
            </a:r>
            <a:r>
              <a:rPr lang="en-US" dirty="0" smtClean="0"/>
              <a:t>order</a:t>
            </a:r>
          </a:p>
          <a:p>
            <a:pPr>
              <a:lnSpc>
                <a:spcPct val="80000"/>
              </a:lnSpc>
            </a:pPr>
            <a:r>
              <a:rPr lang="en-US" b="0" dirty="0"/>
              <a:t>Appointment of </a:t>
            </a:r>
            <a:r>
              <a:rPr lang="en-US" b="0" dirty="0" smtClean="0"/>
              <a:t>Secretary</a:t>
            </a:r>
          </a:p>
          <a:p>
            <a:pPr lvl="1">
              <a:lnSpc>
                <a:spcPct val="80000"/>
              </a:lnSpc>
            </a:pPr>
            <a:r>
              <a:rPr lang="en-US" dirty="0" smtClean="0"/>
              <a:t>Mark Hamilton took notes</a:t>
            </a:r>
            <a:endParaRPr lang="en-US" b="0" dirty="0" smtClean="0"/>
          </a:p>
          <a:p>
            <a:pPr>
              <a:lnSpc>
                <a:spcPct val="80000"/>
              </a:lnSpc>
            </a:pPr>
            <a:r>
              <a:rPr lang="en-US" b="0" dirty="0" smtClean="0"/>
              <a:t>Review </a:t>
            </a:r>
            <a:r>
              <a:rPr lang="en-US" b="0" dirty="0"/>
              <a:t>of IEEE 802 and 802.11 Policies and Procedures on Intellectual Property, Inappropriate Topics, Etc. Call for essential patents</a:t>
            </a:r>
            <a:endParaRPr lang="en-US" b="0" dirty="0" smtClean="0"/>
          </a:p>
          <a:p>
            <a:pPr>
              <a:lnSpc>
                <a:spcPct val="80000"/>
              </a:lnSpc>
            </a:pPr>
            <a:r>
              <a:rPr lang="en-US" b="0" dirty="0" smtClean="0"/>
              <a:t>Attendance Recording Reminder</a:t>
            </a:r>
          </a:p>
          <a:p>
            <a:pPr>
              <a:lnSpc>
                <a:spcPct val="80000"/>
              </a:lnSpc>
            </a:pPr>
            <a:r>
              <a:rPr lang="en-US" b="0" dirty="0" smtClean="0"/>
              <a:t>Approval of Agenda</a:t>
            </a:r>
          </a:p>
          <a:p>
            <a:pPr>
              <a:lnSpc>
                <a:spcPct val="80000"/>
              </a:lnSpc>
            </a:pPr>
            <a:r>
              <a:rPr lang="en-US" b="0" dirty="0" smtClean="0"/>
              <a:t>Work on PAR extension motions for 16:00 session later today.</a:t>
            </a:r>
          </a:p>
          <a:p>
            <a:pPr>
              <a:lnSpc>
                <a:spcPct val="80000"/>
              </a:lnSpc>
            </a:pPr>
            <a:endParaRPr lang="en-US" b="0" dirty="0"/>
          </a:p>
          <a:p>
            <a:pPr>
              <a:lnSpc>
                <a:spcPct val="80000"/>
              </a:lnSpc>
            </a:pPr>
            <a:endParaRPr lang="en-US" b="0" dirty="0" smtClean="0"/>
          </a:p>
          <a:p>
            <a:pPr>
              <a:lnSpc>
                <a:spcPct val="80000"/>
              </a:lnSpc>
            </a:pPr>
            <a:endParaRPr lang="en-US" dirty="0"/>
          </a:p>
          <a:p>
            <a:pPr>
              <a:lnSpc>
                <a:spcPct val="80000"/>
              </a:lnSpc>
            </a:pPr>
            <a:endParaRPr lang="en-US" b="0" dirty="0"/>
          </a:p>
        </p:txBody>
      </p:sp>
    </p:spTree>
    <p:extLst>
      <p:ext uri="{BB962C8B-B14F-4D97-AF65-F5344CB8AC3E}">
        <p14:creationId xmlns:p14="http://schemas.microsoft.com/office/powerpoint/2010/main" val="254356609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25 July 2016</a:t>
            </a:r>
            <a:r>
              <a:rPr lang="en-US" dirty="0">
                <a:latin typeface="Arial" charset="0"/>
                <a:cs typeface="Arial" charset="0"/>
              </a:rPr>
              <a:t/>
            </a:r>
            <a:br>
              <a:rPr lang="en-US" dirty="0">
                <a:latin typeface="Arial" charset="0"/>
                <a:cs typeface="Arial" charset="0"/>
              </a:rPr>
            </a:br>
            <a:r>
              <a:rPr lang="en-US" dirty="0" smtClean="0">
                <a:latin typeface="Arial" charset="0"/>
                <a:cs typeface="Arial" charset="0"/>
              </a:rPr>
              <a:t>08:00 – 10:00</a:t>
            </a:r>
            <a:r>
              <a:rPr lang="en-US" dirty="0" smtClean="0">
                <a:latin typeface="Arial"/>
                <a:cs typeface="Arial"/>
              </a:rPr>
              <a:t>, </a:t>
            </a:r>
            <a:r>
              <a:rPr lang="en-US" dirty="0">
                <a:latin typeface="Arial"/>
                <a:cs typeface="Arial"/>
              </a:rPr>
              <a:t>La Jolla </a:t>
            </a:r>
            <a:r>
              <a:rPr lang="en-US" dirty="0" smtClean="0">
                <a:latin typeface="Arial"/>
                <a:cs typeface="Arial"/>
              </a:rPr>
              <a:t>A Room</a:t>
            </a:r>
            <a:endParaRPr lang="en-US" dirty="0">
              <a:latin typeface="Arial"/>
              <a:cs typeface="Arial"/>
            </a:endParaRPr>
          </a:p>
        </p:txBody>
      </p:sp>
      <p:sp>
        <p:nvSpPr>
          <p:cNvPr id="117763" name="Rectangle 3"/>
          <p:cNvSpPr>
            <a:spLocks noGrp="1" noChangeArrowheads="1"/>
          </p:cNvSpPr>
          <p:nvPr>
            <p:ph type="body" sz="half" idx="1"/>
          </p:nvPr>
        </p:nvSpPr>
        <p:spPr>
          <a:xfrm>
            <a:off x="685800" y="1752600"/>
            <a:ext cx="7924800" cy="4724400"/>
          </a:xfrm>
          <a:noFill/>
          <a:ln/>
        </p:spPr>
        <p:txBody>
          <a:bodyPr/>
          <a:lstStyle/>
          <a:p>
            <a:pPr>
              <a:lnSpc>
                <a:spcPct val="80000"/>
              </a:lnSpc>
            </a:pPr>
            <a:r>
              <a:rPr lang="en-US" sz="1800" b="0" dirty="0"/>
              <a:t>PAR Extension:</a:t>
            </a:r>
          </a:p>
          <a:p>
            <a:pPr>
              <a:lnSpc>
                <a:spcPct val="80000"/>
              </a:lnSpc>
            </a:pPr>
            <a:r>
              <a:rPr lang="en-US" sz="1800" b="0" dirty="0"/>
              <a:t>Number of Previous Extensions Requested: </a:t>
            </a:r>
            <a:r>
              <a:rPr lang="en-US" sz="1800" b="0" dirty="0" smtClean="0"/>
              <a:t>0</a:t>
            </a:r>
            <a:endParaRPr lang="en-US" sz="1800" b="0" dirty="0"/>
          </a:p>
          <a:p>
            <a:pPr>
              <a:lnSpc>
                <a:spcPct val="80000"/>
              </a:lnSpc>
            </a:pPr>
            <a:r>
              <a:rPr lang="en-US" sz="1800" b="0" dirty="0"/>
              <a:t>1. Number of years that the extension is being requested: 2</a:t>
            </a:r>
          </a:p>
          <a:p>
            <a:pPr>
              <a:lnSpc>
                <a:spcPct val="80000"/>
              </a:lnSpc>
            </a:pPr>
            <a:r>
              <a:rPr lang="en-US" sz="1800" b="0" dirty="0"/>
              <a:t>2. Why an Extension is </a:t>
            </a:r>
            <a:r>
              <a:rPr lang="en-US" sz="1800" b="0" dirty="0" smtClean="0"/>
              <a:t>Required: Needed to complete Working Group and Sponsor Ballot. We are at 91.1% approval in latest WG Ballot.</a:t>
            </a:r>
            <a:endParaRPr lang="en-US" sz="1800" b="0" dirty="0"/>
          </a:p>
          <a:p>
            <a:pPr>
              <a:lnSpc>
                <a:spcPct val="80000"/>
              </a:lnSpc>
            </a:pPr>
            <a:r>
              <a:rPr lang="en-US" sz="1800" b="0" dirty="0"/>
              <a:t>3.1. What date did you begin writing the first draft</a:t>
            </a:r>
            <a:r>
              <a:rPr lang="en-US" sz="1800" b="0" dirty="0" smtClean="0"/>
              <a:t>: Draft 0.01 was March 2014.</a:t>
            </a:r>
            <a:endParaRPr lang="en-US" sz="1800" b="0" dirty="0"/>
          </a:p>
          <a:p>
            <a:pPr>
              <a:lnSpc>
                <a:spcPct val="80000"/>
              </a:lnSpc>
            </a:pPr>
            <a:r>
              <a:rPr lang="en-US" sz="1800" b="0" dirty="0"/>
              <a:t>3.2. How many people are actively working on the project</a:t>
            </a:r>
            <a:r>
              <a:rPr lang="en-US" sz="1800" b="0" dirty="0" smtClean="0"/>
              <a:t>: 12</a:t>
            </a:r>
            <a:endParaRPr lang="en-US" sz="1800" b="0" dirty="0"/>
          </a:p>
          <a:p>
            <a:pPr>
              <a:lnSpc>
                <a:spcPct val="80000"/>
              </a:lnSpc>
            </a:pPr>
            <a:r>
              <a:rPr lang="en-US" sz="1800" b="0" dirty="0"/>
              <a:t>3.3. How many times a year does the working group meet</a:t>
            </a:r>
            <a:r>
              <a:rPr lang="en-US" sz="1800" b="0" dirty="0" smtClean="0"/>
              <a:t>? 26</a:t>
            </a:r>
          </a:p>
          <a:p>
            <a:pPr lvl="1">
              <a:lnSpc>
                <a:spcPct val="80000"/>
              </a:lnSpc>
            </a:pPr>
            <a:r>
              <a:rPr lang="en-US" sz="1600" b="0" dirty="0" smtClean="0"/>
              <a:t>In </a:t>
            </a:r>
            <a:r>
              <a:rPr lang="en-US" sz="1600" b="0" dirty="0"/>
              <a:t>person</a:t>
            </a:r>
            <a:r>
              <a:rPr lang="en-US" sz="1600" b="0" dirty="0" smtClean="0"/>
              <a:t>: 6</a:t>
            </a:r>
            <a:endParaRPr lang="en-US" sz="1600" dirty="0" smtClean="0"/>
          </a:p>
          <a:p>
            <a:pPr lvl="1">
              <a:lnSpc>
                <a:spcPct val="80000"/>
              </a:lnSpc>
            </a:pPr>
            <a:r>
              <a:rPr lang="en-US" sz="1600" b="0" dirty="0" smtClean="0"/>
              <a:t>Via </a:t>
            </a:r>
            <a:r>
              <a:rPr lang="en-US" sz="1600" b="0" dirty="0"/>
              <a:t>teleconference</a:t>
            </a:r>
            <a:r>
              <a:rPr lang="en-US" sz="1600" b="0" dirty="0" smtClean="0"/>
              <a:t>: 20</a:t>
            </a:r>
            <a:endParaRPr lang="en-US" sz="1600" b="0" dirty="0"/>
          </a:p>
          <a:p>
            <a:pPr>
              <a:lnSpc>
                <a:spcPct val="80000"/>
              </a:lnSpc>
            </a:pPr>
            <a:r>
              <a:rPr lang="en-US" sz="1800" b="0" dirty="0"/>
              <a:t>3.4. How many times a year is a draft circulated to the working group</a:t>
            </a:r>
            <a:r>
              <a:rPr lang="en-US" sz="1800" b="0" dirty="0" smtClean="0"/>
              <a:t>: 2</a:t>
            </a:r>
            <a:endParaRPr lang="en-US" sz="1800" b="0" dirty="0"/>
          </a:p>
          <a:p>
            <a:pPr>
              <a:lnSpc>
                <a:spcPct val="80000"/>
              </a:lnSpc>
            </a:pPr>
            <a:r>
              <a:rPr lang="en-US" sz="1800" b="0" dirty="0"/>
              <a:t>3.5. What percentage of the Draft is stable: </a:t>
            </a:r>
            <a:r>
              <a:rPr lang="en-US" sz="1800" b="0" dirty="0" smtClean="0"/>
              <a:t>85%</a:t>
            </a:r>
            <a:endParaRPr lang="en-US" sz="1800" b="0" dirty="0"/>
          </a:p>
          <a:p>
            <a:pPr>
              <a:lnSpc>
                <a:spcPct val="80000"/>
              </a:lnSpc>
            </a:pPr>
            <a:r>
              <a:rPr lang="en-US" sz="1800" b="0" dirty="0"/>
              <a:t>3.6. How many significant work revisions has the Draft been through</a:t>
            </a:r>
            <a:r>
              <a:rPr lang="en-US" sz="1800" b="0" dirty="0" smtClean="0"/>
              <a:t>: 3</a:t>
            </a:r>
            <a:endParaRPr lang="en-US" sz="1800" b="0" dirty="0"/>
          </a:p>
          <a:p>
            <a:pPr>
              <a:lnSpc>
                <a:spcPct val="80000"/>
              </a:lnSpc>
            </a:pPr>
            <a:r>
              <a:rPr lang="en-US" sz="1800" b="0" dirty="0"/>
              <a:t>4. When will/did initial sponsor balloting begin</a:t>
            </a:r>
            <a:r>
              <a:rPr lang="en-US" sz="1800" b="0" dirty="0" smtClean="0"/>
              <a:t>: </a:t>
            </a:r>
            <a:r>
              <a:rPr lang="en-US" sz="1800" b="0" dirty="0" err="1" smtClean="0"/>
              <a:t>Janury</a:t>
            </a:r>
            <a:r>
              <a:rPr lang="en-US" sz="1800" b="0" dirty="0" smtClean="0"/>
              <a:t> 2017</a:t>
            </a:r>
            <a:endParaRPr lang="en-US" sz="1800" b="0" dirty="0"/>
          </a:p>
          <a:p>
            <a:pPr>
              <a:lnSpc>
                <a:spcPct val="80000"/>
              </a:lnSpc>
            </a:pPr>
            <a:r>
              <a:rPr lang="en-US" sz="1800" b="0" dirty="0"/>
              <a:t>When do you expect to submit the proposed standard to </a:t>
            </a:r>
            <a:r>
              <a:rPr lang="en-US" sz="1800" b="0" dirty="0" err="1" smtClean="0"/>
              <a:t>RevCom</a:t>
            </a:r>
            <a:r>
              <a:rPr lang="en-US" sz="1800" b="0" dirty="0" smtClean="0"/>
              <a:t>:</a:t>
            </a:r>
            <a:br>
              <a:rPr lang="en-US" sz="1800" b="0" dirty="0" smtClean="0"/>
            </a:br>
            <a:r>
              <a:rPr lang="en-US" sz="1800" b="0" dirty="0" smtClean="0"/>
              <a:t>	September 2017</a:t>
            </a:r>
            <a:endParaRPr lang="en-US" sz="1800" b="0" dirty="0"/>
          </a:p>
          <a:p>
            <a:pPr>
              <a:lnSpc>
                <a:spcPct val="80000"/>
              </a:lnSpc>
            </a:pPr>
            <a:r>
              <a:rPr lang="en-US" sz="1800" b="0" dirty="0"/>
              <a:t>Has this document already been adopted by another </a:t>
            </a:r>
            <a:r>
              <a:rPr lang="en-US" sz="1800" b="0" dirty="0" smtClean="0"/>
              <a:t>source:  No</a:t>
            </a:r>
            <a:endParaRPr lang="en-US" sz="1800" b="0" dirty="0"/>
          </a:p>
          <a:p>
            <a:pPr>
              <a:lnSpc>
                <a:spcPct val="80000"/>
              </a:lnSpc>
            </a:pPr>
            <a:endParaRPr lang="en-US" sz="1800" b="0" dirty="0"/>
          </a:p>
        </p:txBody>
      </p:sp>
    </p:spTree>
    <p:extLst>
      <p:ext uri="{BB962C8B-B14F-4D97-AF65-F5344CB8AC3E}">
        <p14:creationId xmlns:p14="http://schemas.microsoft.com/office/powerpoint/2010/main" val="342596896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9</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25 July 2016</a:t>
            </a:r>
            <a:r>
              <a:rPr lang="en-US" dirty="0">
                <a:latin typeface="Arial" charset="0"/>
                <a:cs typeface="Arial" charset="0"/>
              </a:rPr>
              <a:t/>
            </a:r>
            <a:br>
              <a:rPr lang="en-US" dirty="0">
                <a:latin typeface="Arial" charset="0"/>
                <a:cs typeface="Arial" charset="0"/>
              </a:rPr>
            </a:br>
            <a:r>
              <a:rPr lang="en-US" dirty="0" smtClean="0">
                <a:latin typeface="Arial" charset="0"/>
                <a:cs typeface="Arial" charset="0"/>
              </a:rPr>
              <a:t>08:00 – 10:00</a:t>
            </a:r>
            <a:r>
              <a:rPr lang="en-US" dirty="0" smtClean="0">
                <a:latin typeface="Arial"/>
                <a:cs typeface="Arial"/>
              </a:rPr>
              <a:t>, </a:t>
            </a:r>
            <a:r>
              <a:rPr lang="en-US" dirty="0">
                <a:latin typeface="Arial"/>
                <a:cs typeface="Arial"/>
              </a:rPr>
              <a:t>La Jolla </a:t>
            </a:r>
            <a:r>
              <a:rPr lang="en-US" dirty="0" smtClean="0">
                <a:latin typeface="Arial"/>
                <a:cs typeface="Arial"/>
              </a:rPr>
              <a:t>A Room</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Discussion </a:t>
            </a:r>
            <a:r>
              <a:rPr lang="en-US" b="0" dirty="0"/>
              <a:t>to resolve </a:t>
            </a:r>
            <a:r>
              <a:rPr lang="en-US" b="0" dirty="0" smtClean="0"/>
              <a:t>comments </a:t>
            </a:r>
            <a:r>
              <a:rPr lang="en-US" b="0" dirty="0"/>
              <a:t>and improve the </a:t>
            </a:r>
            <a:r>
              <a:rPr lang="en-US" b="0" dirty="0" err="1"/>
              <a:t>TGak</a:t>
            </a:r>
            <a:r>
              <a:rPr lang="en-US" b="0" dirty="0"/>
              <a:t> </a:t>
            </a:r>
            <a:r>
              <a:rPr lang="en-US" b="0" dirty="0" smtClean="0"/>
              <a:t>Draft</a:t>
            </a:r>
          </a:p>
          <a:p>
            <a:pPr lvl="1">
              <a:lnSpc>
                <a:spcPct val="80000"/>
              </a:lnSpc>
            </a:pPr>
            <a:r>
              <a:rPr lang="en-US" dirty="0" smtClean="0"/>
              <a:t>11-16/556r29</a:t>
            </a:r>
          </a:p>
          <a:p>
            <a:pPr lvl="1">
              <a:lnSpc>
                <a:spcPct val="80000"/>
              </a:lnSpc>
            </a:pPr>
            <a:r>
              <a:rPr lang="en-US" b="0" dirty="0" smtClean="0"/>
              <a:t>11-16/921r0, Donald Eastlake</a:t>
            </a:r>
          </a:p>
          <a:p>
            <a:pPr lvl="1">
              <a:lnSpc>
                <a:spcPct val="80000"/>
              </a:lnSpc>
            </a:pPr>
            <a:endParaRPr lang="en-US" b="0" dirty="0" smtClean="0"/>
          </a:p>
          <a:p>
            <a:pPr>
              <a:lnSpc>
                <a:spcPct val="80000"/>
              </a:lnSpc>
            </a:pPr>
            <a:r>
              <a:rPr lang="en-US" dirty="0" smtClean="0"/>
              <a:t>Adjourn </a:t>
            </a:r>
            <a:r>
              <a:rPr lang="en-US" dirty="0" err="1"/>
              <a:t>TGak</a:t>
            </a:r>
            <a:r>
              <a:rPr lang="en-US" dirty="0"/>
              <a:t> ad hoc meeting.</a:t>
            </a:r>
          </a:p>
          <a:p>
            <a:pPr>
              <a:lnSpc>
                <a:spcPct val="80000"/>
              </a:lnSpc>
            </a:pPr>
            <a:endParaRPr lang="en-US" b="0" dirty="0"/>
          </a:p>
          <a:p>
            <a:pPr>
              <a:lnSpc>
                <a:spcPct val="80000"/>
              </a:lnSpc>
            </a:pPr>
            <a:endParaRPr lang="en-US" b="0" dirty="0" smtClean="0"/>
          </a:p>
          <a:p>
            <a:pPr>
              <a:lnSpc>
                <a:spcPct val="80000"/>
              </a:lnSpc>
            </a:pPr>
            <a:endParaRPr lang="en-US" dirty="0"/>
          </a:p>
          <a:p>
            <a:pPr>
              <a:lnSpc>
                <a:spcPct val="80000"/>
              </a:lnSpc>
            </a:pPr>
            <a:endParaRPr lang="en-US" b="0" dirty="0"/>
          </a:p>
        </p:txBody>
      </p:sp>
    </p:spTree>
    <p:extLst>
      <p:ext uri="{BB962C8B-B14F-4D97-AF65-F5344CB8AC3E}">
        <p14:creationId xmlns:p14="http://schemas.microsoft.com/office/powerpoint/2010/main" val="299226585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106302</TotalTime>
  <Words>3053</Words>
  <Application>Microsoft Macintosh PowerPoint</Application>
  <PresentationFormat>On-screen Show (4:3)</PresentationFormat>
  <Paragraphs>509</Paragraphs>
  <Slides>32</Slides>
  <Notes>32</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802-11-Submission</vt:lpstr>
      <vt:lpstr>July 2016 802.11ak Agenda</vt:lpstr>
      <vt:lpstr>IEEE 802.11ak/GLK: Enhancements For Transit Links Within Bridged Networks</vt:lpstr>
      <vt:lpstr>Venue</vt:lpstr>
      <vt:lpstr>TGak Timeline At Start of Meeting</vt:lpstr>
      <vt:lpstr>TGak Timeline Adjusted</vt:lpstr>
      <vt:lpstr>Sessions</vt:lpstr>
      <vt:lpstr>Monday, 25 July 2016 08:00 – 10:00, La Jolla A Room</vt:lpstr>
      <vt:lpstr>Monday, 25 July 2016 08:00 – 10:00, La Jolla A Room</vt:lpstr>
      <vt:lpstr>Monday, 25 July 2016 08:00 – 10:00, La Jolla A Room</vt:lpstr>
      <vt:lpstr>Monday, 25 July2016 16:00 – 18:00, Seaport H Room</vt:lpstr>
      <vt:lpstr>Monday, 25 July2016 16:00 – 18:00, Seaport H Room</vt:lpstr>
      <vt:lpstr>Monday, 25 July2016 16:00 – 18:00, Seaport H Room</vt:lpstr>
      <vt:lpstr>Monday, 25 July2016 16:00 – 18:00, Seaport H Room</vt:lpstr>
      <vt:lpstr>Monday, 25 July2016 16:00 – 18:00, Seaport H Room</vt:lpstr>
      <vt:lpstr>Monday, 25 July2016 16:00 – 18:00, Seaport H Room</vt:lpstr>
      <vt:lpstr>Monday, 25 July2016 16:00 – 18:00, Seaport H Room</vt:lpstr>
      <vt:lpstr>Participants, Patents, and Duty to Inform</vt:lpstr>
      <vt:lpstr>Patent Related Links</vt:lpstr>
      <vt:lpstr>Call for Potentially Essential Patents</vt:lpstr>
      <vt:lpstr>Other Guidelines for IEEE WG Meetings</vt:lpstr>
      <vt:lpstr>Tuesday, 26 July 2016 13:30 – 15:30, Seaport H Room</vt:lpstr>
      <vt:lpstr>Tuesday, 17 May 2016 19:30 – 21:30, La Jolla A Room</vt:lpstr>
      <vt:lpstr>Tuesday, 17 May 2016 19:30 – 21:30, La Jolla A Room</vt:lpstr>
      <vt:lpstr>Wednesday, 27 July 2016 13:30 – 15:30, La Jolla A Room</vt:lpstr>
      <vt:lpstr>Wednesday, 27 July 2016 13:30 – 15:30, La Jolla A Room</vt:lpstr>
      <vt:lpstr>Wednesday, 27 July 2016 16:00 – 18:00, Seaport H Room</vt:lpstr>
      <vt:lpstr>Thursday, 28 July 2016 08:00 – 10:00, Seaport H Room</vt:lpstr>
      <vt:lpstr>Thursday, 28 July 2016 08:00 – 10:00, Seaport H Room</vt:lpstr>
      <vt:lpstr>Thursday, 28 July 2016 08:00 – 10:00, Seaport H Room</vt:lpstr>
      <vt:lpstr>Thursday, 28 July 2016 16:00 – 18:00, Seaport H Room</vt:lpstr>
      <vt:lpstr>Thursday, 28 July 2016 16:00 – 18:00, Seaport H Room</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1235</cp:revision>
  <cp:lastPrinted>2016-06-15T02:09:12Z</cp:lastPrinted>
  <dcterms:created xsi:type="dcterms:W3CDTF">2006-12-04T03:46:13Z</dcterms:created>
  <dcterms:modified xsi:type="dcterms:W3CDTF">2016-07-28T17:02:57Z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