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xlsb" ContentType="application/vnd.ms-excel.sheet.binary.macroEnabled.12"/>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4"/>
  </p:notesMasterIdLst>
  <p:handoutMasterIdLst>
    <p:handoutMasterId r:id="rId35"/>
  </p:handoutMasterIdLst>
  <p:sldIdLst>
    <p:sldId id="269" r:id="rId3"/>
    <p:sldId id="370" r:id="rId4"/>
    <p:sldId id="419" r:id="rId5"/>
    <p:sldId id="405" r:id="rId6"/>
    <p:sldId id="427" r:id="rId7"/>
    <p:sldId id="431" r:id="rId8"/>
    <p:sldId id="371" r:id="rId9"/>
    <p:sldId id="407" r:id="rId10"/>
    <p:sldId id="428" r:id="rId11"/>
    <p:sldId id="409" r:id="rId12"/>
    <p:sldId id="372" r:id="rId13"/>
    <p:sldId id="373" r:id="rId14"/>
    <p:sldId id="378" r:id="rId15"/>
    <p:sldId id="374" r:id="rId16"/>
    <p:sldId id="422" r:id="rId17"/>
    <p:sldId id="397" r:id="rId18"/>
    <p:sldId id="398" r:id="rId19"/>
    <p:sldId id="379" r:id="rId20"/>
    <p:sldId id="383" r:id="rId21"/>
    <p:sldId id="381" r:id="rId22"/>
    <p:sldId id="423" r:id="rId23"/>
    <p:sldId id="425" r:id="rId24"/>
    <p:sldId id="426" r:id="rId25"/>
    <p:sldId id="424" r:id="rId26"/>
    <p:sldId id="429" r:id="rId27"/>
    <p:sldId id="430" r:id="rId28"/>
    <p:sldId id="395" r:id="rId29"/>
    <p:sldId id="393" r:id="rId30"/>
    <p:sldId id="420" r:id="rId31"/>
    <p:sldId id="403" r:id="rId32"/>
    <p:sldId id="394" r:id="rId33"/>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99"/>
    <a:srgbClr val="FF00FF"/>
    <a:srgbClr val="FFFFCC"/>
    <a:srgbClr val="FF97DA"/>
    <a:srgbClr val="99FF66"/>
    <a:srgbClr val="99CCFF"/>
    <a:srgbClr val="85FFE0"/>
    <a:srgbClr val="FFCC00"/>
    <a:srgbClr val="86AF83"/>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5" autoAdjust="0"/>
    <p:restoredTop sz="95514" autoAdjust="0"/>
  </p:normalViewPr>
  <p:slideViewPr>
    <p:cSldViewPr>
      <p:cViewPr varScale="1">
        <p:scale>
          <a:sx n="74" d="100"/>
          <a:sy n="74" d="100"/>
        </p:scale>
        <p:origin x="60" y="108"/>
      </p:cViewPr>
      <p:guideLst>
        <p:guide orient="horz" pos="2160"/>
        <p:guide pos="2880"/>
      </p:guideLst>
    </p:cSldViewPr>
  </p:slideViewPr>
  <p:outlineViewPr>
    <p:cViewPr>
      <p:scale>
        <a:sx n="33" d="100"/>
        <a:sy n="33" d="100"/>
      </p:scale>
      <p:origin x="0" y="-450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a:t>
            </a:r>
            <a:r>
              <a:rPr lang="en-US" smtClean="0"/>
              <a:t>802.11-12/0038r6</a:t>
            </a:r>
            <a:endParaRPr lang="en-US"/>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Nov 2012</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Adrian Stephens, Intel Corporation</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802.11-11/0051r2</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May 2011</a:t>
            </a:r>
          </a:p>
        </p:txBody>
      </p:sp>
      <p:sp>
        <p:nvSpPr>
          <p:cNvPr id="4100"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Adrian Stephens, Intel Corporation</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802.11-11/0051r2</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May 2011</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Adrian Stephens, Intel Corporation</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6CBAD885-81A5-421E-8FC3-B2D944C8FA29}" type="slidenum">
              <a:rPr lang="en-US" sz="1200" b="0" smtClean="0"/>
              <a:pPr/>
              <a:t>1</a:t>
            </a:fld>
            <a:endParaRPr 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9967163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802.11-16/0787r0</a:t>
            </a:r>
            <a:endParaRPr lang="en-US"/>
          </a:p>
        </p:txBody>
      </p:sp>
      <p:sp>
        <p:nvSpPr>
          <p:cNvPr id="5" name="Date Placeholder 4"/>
          <p:cNvSpPr>
            <a:spLocks noGrp="1"/>
          </p:cNvSpPr>
          <p:nvPr>
            <p:ph type="dt" idx="11"/>
          </p:nvPr>
        </p:nvSpPr>
        <p:spPr/>
        <p:txBody>
          <a:bodyPr/>
          <a:lstStyle/>
          <a:p>
            <a:pPr>
              <a:defRPr/>
            </a:pPr>
            <a:r>
              <a:rPr lang="en-US" smtClean="0"/>
              <a:t>July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26</a:t>
            </a:fld>
            <a:endParaRPr lang="en-US"/>
          </a:p>
        </p:txBody>
      </p:sp>
    </p:spTree>
    <p:extLst>
      <p:ext uri="{BB962C8B-B14F-4D97-AF65-F5344CB8AC3E}">
        <p14:creationId xmlns:p14="http://schemas.microsoft.com/office/powerpoint/2010/main" val="1662805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802.11-11/0051r2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11</a:t>
            </a:fld>
            <a:endParaRPr lang="en-US"/>
          </a:p>
        </p:txBody>
      </p:sp>
    </p:spTree>
    <p:extLst>
      <p:ext uri="{BB962C8B-B14F-4D97-AF65-F5344CB8AC3E}">
        <p14:creationId xmlns:p14="http://schemas.microsoft.com/office/powerpoint/2010/main" val="2195107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22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802.11-14/0202r0</a:t>
            </a:r>
          </a:p>
        </p:txBody>
      </p:sp>
      <p:sp>
        <p:nvSpPr>
          <p:cNvPr id="122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March 2014</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56FFF4EB-5DB1-4C83-B02D-8AD5D978A35E}" type="slidenum">
              <a:rPr lang="en-US" sz="1200" b="0" smtClean="0"/>
              <a:pPr/>
              <a:t>12</a:t>
            </a:fld>
            <a:endParaRPr lang="en-US" sz="1200" b="0" smtClean="0"/>
          </a:p>
        </p:txBody>
      </p:sp>
    </p:spTree>
    <p:extLst>
      <p:ext uri="{BB962C8B-B14F-4D97-AF65-F5344CB8AC3E}">
        <p14:creationId xmlns:p14="http://schemas.microsoft.com/office/powerpoint/2010/main" val="256424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802.11-14/0202r0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March 2014</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Bruce Kraemer (Marvell)</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E4A194D4-8BFB-4484-915A-61D91B0287BE}" type="slidenum">
              <a:rPr lang="en-US" sz="1200" b="0" smtClean="0"/>
              <a:pPr/>
              <a:t>15</a:t>
            </a:fld>
            <a:endParaRPr lang="en-US" sz="1200" b="0" smtClean="0"/>
          </a:p>
        </p:txBody>
      </p:sp>
      <p:sp>
        <p:nvSpPr>
          <p:cNvPr id="16390" name="Rectangle 2"/>
          <p:cNvSpPr>
            <a:spLocks noGrp="1" noRot="1" noChangeAspect="1" noChangeArrowheads="1" noTextEdit="1"/>
          </p:cNvSpPr>
          <p:nvPr>
            <p:ph type="sldImg"/>
          </p:nvPr>
        </p:nvSpPr>
        <p:spPr>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2149135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16</a:t>
            </a:fld>
            <a:endParaRPr lang="en-US" sz="1200" dirty="0"/>
          </a:p>
        </p:txBody>
      </p:sp>
      <p:sp>
        <p:nvSpPr>
          <p:cNvPr id="33797" name="Rectangle 2"/>
          <p:cNvSpPr>
            <a:spLocks noGrp="1" noRot="1" noChangeAspect="1" noChangeArrowheads="1" noTextEdit="1"/>
          </p:cNvSpPr>
          <p:nvPr>
            <p:ph type="sldImg"/>
          </p:nvPr>
        </p:nvSpPr>
        <p:spPr>
          <a:xfrm>
            <a:off x="1144588" y="688975"/>
            <a:ext cx="4568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7189990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17</a:t>
            </a:fld>
            <a:endParaRPr lang="en-US" sz="1200" dirty="0"/>
          </a:p>
        </p:txBody>
      </p:sp>
      <p:sp>
        <p:nvSpPr>
          <p:cNvPr id="31749" name="Rectangle 2"/>
          <p:cNvSpPr>
            <a:spLocks noGrp="1" noRot="1" noChangeAspect="1" noChangeArrowheads="1" noTextEdit="1"/>
          </p:cNvSpPr>
          <p:nvPr>
            <p:ph type="sldImg"/>
          </p:nvPr>
        </p:nvSpPr>
        <p:spPr>
          <a:xfrm>
            <a:off x="1144588" y="688975"/>
            <a:ext cx="4568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953500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802.11-11/0051r2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18</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802.11-11/0051r2</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May 2011</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Adrian Stephens, Intel Corporation</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4F87FA4D-B203-4A7A-ABA8-34BFB8289880}" type="slidenum">
              <a:rPr lang="en-US" sz="1200" b="0" smtClean="0"/>
              <a:pPr/>
              <a:t>19</a:t>
            </a:fld>
            <a:endParaRPr lang="en-US" sz="1200" b="0" smtClean="0"/>
          </a:p>
        </p:txBody>
      </p:sp>
      <p:sp>
        <p:nvSpPr>
          <p:cNvPr id="23558" name="Rectangle 2"/>
          <p:cNvSpPr>
            <a:spLocks noGrp="1" noRot="1" noChangeAspect="1" noChangeArrowheads="1" noTextEdit="1"/>
          </p:cNvSpPr>
          <p:nvPr>
            <p:ph type="sldImg"/>
          </p:nvPr>
        </p:nvSpPr>
        <p:spPr>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1030352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802.11-11/0051r2</a:t>
            </a:r>
          </a:p>
        </p:txBody>
      </p:sp>
      <p:sp>
        <p:nvSpPr>
          <p:cNvPr id="2662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May 2011</a:t>
            </a:r>
          </a:p>
        </p:txBody>
      </p:sp>
      <p:sp>
        <p:nvSpPr>
          <p:cNvPr id="2662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Adrian Stephens, Intel Corporation</a:t>
            </a:r>
          </a:p>
        </p:txBody>
      </p:sp>
      <p:sp>
        <p:nvSpPr>
          <p:cNvPr id="266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4133829E-1379-4F30-BA93-BFA527872E12}" type="slidenum">
              <a:rPr lang="en-US" sz="1200" b="0" smtClean="0"/>
              <a:pPr/>
              <a:t>20</a:t>
            </a:fld>
            <a:endParaRPr lang="en-US" sz="1200" b="0" smtClean="0"/>
          </a:p>
        </p:txBody>
      </p:sp>
      <p:sp>
        <p:nvSpPr>
          <p:cNvPr id="26630" name="Rectangle 2"/>
          <p:cNvSpPr>
            <a:spLocks noGrp="1" noRot="1" noChangeAspect="1" noChangeArrowheads="1" noTextEdit="1"/>
          </p:cNvSpPr>
          <p:nvPr>
            <p:ph type="sldImg"/>
          </p:nvPr>
        </p:nvSpPr>
        <p:spPr>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648054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E4280C-3A59-4198-A7DE-FA7B3A6AA5CC}" type="slidenum">
              <a:rPr lang="en-US"/>
              <a:pPr>
                <a:defRPr/>
              </a:pPr>
              <a:t>‹#›</a:t>
            </a:fld>
            <a:endParaRPr lang="en-US"/>
          </a:p>
        </p:txBody>
      </p:sp>
    </p:spTree>
    <p:extLst>
      <p:ext uri="{BB962C8B-B14F-4D97-AF65-F5344CB8AC3E}">
        <p14:creationId xmlns:p14="http://schemas.microsoft.com/office/powerpoint/2010/main" val="296207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6B9EB7-CFDB-421C-9291-7404600A232A}" type="slidenum">
              <a:rPr lang="en-US"/>
              <a:pPr>
                <a:defRPr/>
              </a:pPr>
              <a:t>‹#›</a:t>
            </a:fld>
            <a:endParaRPr lang="en-US"/>
          </a:p>
        </p:txBody>
      </p:sp>
    </p:spTree>
    <p:extLst>
      <p:ext uri="{BB962C8B-B14F-4D97-AF65-F5344CB8AC3E}">
        <p14:creationId xmlns:p14="http://schemas.microsoft.com/office/powerpoint/2010/main" val="29700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2966A0-9A2D-41E1-9C0A-3CC67CD80D26}" type="slidenum">
              <a:rPr lang="en-US"/>
              <a:pPr>
                <a:defRPr/>
              </a:pPr>
              <a:t>‹#›</a:t>
            </a:fld>
            <a:endParaRPr lang="en-US"/>
          </a:p>
        </p:txBody>
      </p:sp>
    </p:spTree>
    <p:extLst>
      <p:ext uri="{BB962C8B-B14F-4D97-AF65-F5344CB8AC3E}">
        <p14:creationId xmlns:p14="http://schemas.microsoft.com/office/powerpoint/2010/main" val="38571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34163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753E77-0536-4BA7-8BC7-B6C83BF0A5ED}" type="slidenum">
              <a:rPr lang="en-US"/>
              <a:pPr>
                <a:defRPr/>
              </a:pPr>
              <a:t>‹#›</a:t>
            </a:fld>
            <a:endParaRPr lang="en-US"/>
          </a:p>
        </p:txBody>
      </p:sp>
    </p:spTree>
    <p:extLst>
      <p:ext uri="{BB962C8B-B14F-4D97-AF65-F5344CB8AC3E}">
        <p14:creationId xmlns:p14="http://schemas.microsoft.com/office/powerpoint/2010/main" val="32876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9513B694-6003-476A-AD0A-04ECA0BF68A8}" type="slidenum">
              <a:rPr lang="en-US"/>
              <a:pPr>
                <a:defRPr/>
              </a:pPr>
              <a:t>‹#›</a:t>
            </a:fld>
            <a:endParaRPr lang="en-US"/>
          </a:p>
        </p:txBody>
      </p:sp>
    </p:spTree>
    <p:extLst>
      <p:ext uri="{BB962C8B-B14F-4D97-AF65-F5344CB8AC3E}">
        <p14:creationId xmlns:p14="http://schemas.microsoft.com/office/powerpoint/2010/main" val="347749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B47433C4-EA37-4FEE-ABBA-AD5AF8A8BA2E}" type="slidenum">
              <a:rPr lang="en-US"/>
              <a:pPr>
                <a:defRPr/>
              </a:pPr>
              <a:t>‹#›</a:t>
            </a:fld>
            <a:endParaRPr lang="en-US"/>
          </a:p>
        </p:txBody>
      </p:sp>
    </p:spTree>
    <p:extLst>
      <p:ext uri="{BB962C8B-B14F-4D97-AF65-F5344CB8AC3E}">
        <p14:creationId xmlns:p14="http://schemas.microsoft.com/office/powerpoint/2010/main" val="276776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93F5B195-1E86-4412-872A-C335EA4EB20F}" type="slidenum">
              <a:rPr lang="en-US"/>
              <a:pPr>
                <a:defRPr/>
              </a:pPr>
              <a:t>‹#›</a:t>
            </a:fld>
            <a:endParaRPr lang="en-US"/>
          </a:p>
        </p:txBody>
      </p:sp>
    </p:spTree>
    <p:extLst>
      <p:ext uri="{BB962C8B-B14F-4D97-AF65-F5344CB8AC3E}">
        <p14:creationId xmlns:p14="http://schemas.microsoft.com/office/powerpoint/2010/main" val="51054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July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7" name="Slide Number Placeholder 5"/>
          <p:cNvSpPr>
            <a:spLocks noGrp="1"/>
          </p:cNvSpPr>
          <p:nvPr>
            <p:ph type="sldNum" sz="quarter" idx="12"/>
          </p:nvPr>
        </p:nvSpPr>
        <p:spPr/>
        <p:txBody>
          <a:bodyPr/>
          <a:lstStyle>
            <a:lvl1pPr>
              <a:defRPr/>
            </a:lvl1pPr>
          </a:lstStyle>
          <a:p>
            <a:pPr>
              <a:defRPr/>
            </a:pPr>
            <a:fld id="{6D815CCF-C7C8-48B4-965B-D0A9EA5F4658}" type="slidenum">
              <a:rPr lang="en-US"/>
              <a:pPr>
                <a:defRPr/>
              </a:pPr>
              <a:t>‹#›</a:t>
            </a:fld>
            <a:endParaRPr lang="en-US"/>
          </a:p>
        </p:txBody>
      </p:sp>
    </p:spTree>
    <p:extLst>
      <p:ext uri="{BB962C8B-B14F-4D97-AF65-F5344CB8AC3E}">
        <p14:creationId xmlns:p14="http://schemas.microsoft.com/office/powerpoint/2010/main" val="26128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July 2016</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9" name="Slide Number Placeholder 5"/>
          <p:cNvSpPr>
            <a:spLocks noGrp="1"/>
          </p:cNvSpPr>
          <p:nvPr>
            <p:ph type="sldNum" sz="quarter" idx="12"/>
          </p:nvPr>
        </p:nvSpPr>
        <p:spPr/>
        <p:txBody>
          <a:bodyPr/>
          <a:lstStyle>
            <a:lvl1pPr>
              <a:defRPr/>
            </a:lvl1pPr>
          </a:lstStyle>
          <a:p>
            <a:pPr>
              <a:defRPr/>
            </a:pPr>
            <a:fld id="{E97533D3-F4C0-4433-AACB-27CD43B5A93A}" type="slidenum">
              <a:rPr lang="en-US"/>
              <a:pPr>
                <a:defRPr/>
              </a:pPr>
              <a:t>‹#›</a:t>
            </a:fld>
            <a:endParaRPr lang="en-US"/>
          </a:p>
        </p:txBody>
      </p:sp>
    </p:spTree>
    <p:extLst>
      <p:ext uri="{BB962C8B-B14F-4D97-AF65-F5344CB8AC3E}">
        <p14:creationId xmlns:p14="http://schemas.microsoft.com/office/powerpoint/2010/main" val="282731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July 2016</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5" name="Slide Number Placeholder 5"/>
          <p:cNvSpPr>
            <a:spLocks noGrp="1"/>
          </p:cNvSpPr>
          <p:nvPr>
            <p:ph type="sldNum" sz="quarter" idx="12"/>
          </p:nvPr>
        </p:nvSpPr>
        <p:spPr/>
        <p:txBody>
          <a:bodyPr/>
          <a:lstStyle>
            <a:lvl1pPr>
              <a:defRPr/>
            </a:lvl1pPr>
          </a:lstStyle>
          <a:p>
            <a:pPr>
              <a:defRPr/>
            </a:pPr>
            <a:fld id="{DDB295BF-24A0-4B2C-8AF1-9E6D68A2E169}" type="slidenum">
              <a:rPr lang="en-US"/>
              <a:pPr>
                <a:defRPr/>
              </a:pPr>
              <a:t>‹#›</a:t>
            </a:fld>
            <a:endParaRPr lang="en-US"/>
          </a:p>
        </p:txBody>
      </p:sp>
    </p:spTree>
    <p:extLst>
      <p:ext uri="{BB962C8B-B14F-4D97-AF65-F5344CB8AC3E}">
        <p14:creationId xmlns:p14="http://schemas.microsoft.com/office/powerpoint/2010/main" val="352318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685800" y="609600"/>
            <a:ext cx="7856538"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696913" y="333375"/>
            <a:ext cx="955675" cy="276225"/>
          </a:xfrm>
        </p:spPr>
        <p:txBody>
          <a:bodyPr/>
          <a:lstStyle>
            <a:lvl1pPr>
              <a:defRPr smtClean="0"/>
            </a:lvl1pPr>
          </a:lstStyle>
          <a:p>
            <a:pPr>
              <a:defRPr/>
            </a:pPr>
            <a:r>
              <a:rPr lang="en-US" smtClean="0"/>
              <a:t>July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July 2016</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4" name="Slide Number Placeholder 5"/>
          <p:cNvSpPr>
            <a:spLocks noGrp="1"/>
          </p:cNvSpPr>
          <p:nvPr>
            <p:ph type="sldNum" sz="quarter" idx="12"/>
          </p:nvPr>
        </p:nvSpPr>
        <p:spPr/>
        <p:txBody>
          <a:bodyPr/>
          <a:lstStyle>
            <a:lvl1pPr>
              <a:defRPr/>
            </a:lvl1pPr>
          </a:lstStyle>
          <a:p>
            <a:pPr>
              <a:defRPr/>
            </a:pPr>
            <a:fld id="{E2A3A6AD-89E4-46DF-BC99-139DEED0FA7E}" type="slidenum">
              <a:rPr lang="en-US"/>
              <a:pPr>
                <a:defRPr/>
              </a:pPr>
              <a:t>‹#›</a:t>
            </a:fld>
            <a:endParaRPr lang="en-US"/>
          </a:p>
        </p:txBody>
      </p:sp>
    </p:spTree>
    <p:extLst>
      <p:ext uri="{BB962C8B-B14F-4D97-AF65-F5344CB8AC3E}">
        <p14:creationId xmlns:p14="http://schemas.microsoft.com/office/powerpoint/2010/main" val="1137861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7" name="Slide Number Placeholder 5"/>
          <p:cNvSpPr>
            <a:spLocks noGrp="1"/>
          </p:cNvSpPr>
          <p:nvPr>
            <p:ph type="sldNum" sz="quarter" idx="12"/>
          </p:nvPr>
        </p:nvSpPr>
        <p:spPr/>
        <p:txBody>
          <a:bodyPr/>
          <a:lstStyle>
            <a:lvl1pPr>
              <a:defRPr/>
            </a:lvl1pPr>
          </a:lstStyle>
          <a:p>
            <a:pPr>
              <a:defRPr/>
            </a:pPr>
            <a:fld id="{E52CCF3E-69AC-4C3A-9E89-B6DE6D2FC4EF}" type="slidenum">
              <a:rPr lang="en-US"/>
              <a:pPr>
                <a:defRPr/>
              </a:pPr>
              <a:t>‹#›</a:t>
            </a:fld>
            <a:endParaRPr lang="en-US"/>
          </a:p>
        </p:txBody>
      </p:sp>
    </p:spTree>
    <p:extLst>
      <p:ext uri="{BB962C8B-B14F-4D97-AF65-F5344CB8AC3E}">
        <p14:creationId xmlns:p14="http://schemas.microsoft.com/office/powerpoint/2010/main" val="21561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7" name="Slide Number Placeholder 5"/>
          <p:cNvSpPr>
            <a:spLocks noGrp="1"/>
          </p:cNvSpPr>
          <p:nvPr>
            <p:ph type="sldNum" sz="quarter" idx="12"/>
          </p:nvPr>
        </p:nvSpPr>
        <p:spPr/>
        <p:txBody>
          <a:bodyPr/>
          <a:lstStyle>
            <a:lvl1pPr>
              <a:defRPr/>
            </a:lvl1pPr>
          </a:lstStyle>
          <a:p>
            <a:pPr>
              <a:defRPr/>
            </a:pPr>
            <a:fld id="{023D4CA1-87EA-4327-97D7-AF7D29D9877D}" type="slidenum">
              <a:rPr lang="en-US"/>
              <a:pPr>
                <a:defRPr/>
              </a:pPr>
              <a:t>‹#›</a:t>
            </a:fld>
            <a:endParaRPr lang="en-US"/>
          </a:p>
        </p:txBody>
      </p:sp>
    </p:spTree>
    <p:extLst>
      <p:ext uri="{BB962C8B-B14F-4D97-AF65-F5344CB8AC3E}">
        <p14:creationId xmlns:p14="http://schemas.microsoft.com/office/powerpoint/2010/main" val="411881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4085BCA0-18D3-4AF6-9970-92B477AEE0B3}" type="slidenum">
              <a:rPr lang="en-US"/>
              <a:pPr>
                <a:defRPr/>
              </a:pPr>
              <a:t>‹#›</a:t>
            </a:fld>
            <a:endParaRPr lang="en-US"/>
          </a:p>
        </p:txBody>
      </p:sp>
    </p:spTree>
    <p:extLst>
      <p:ext uri="{BB962C8B-B14F-4D97-AF65-F5344CB8AC3E}">
        <p14:creationId xmlns:p14="http://schemas.microsoft.com/office/powerpoint/2010/main" val="908480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03AC5195-963D-48D7-A6D0-9055F0969E1B}" type="slidenum">
              <a:rPr lang="en-US"/>
              <a:pPr>
                <a:defRPr/>
              </a:pPr>
              <a:t>‹#›</a:t>
            </a:fld>
            <a:endParaRPr lang="en-US"/>
          </a:p>
        </p:txBody>
      </p:sp>
    </p:spTree>
    <p:extLst>
      <p:ext uri="{BB962C8B-B14F-4D97-AF65-F5344CB8AC3E}">
        <p14:creationId xmlns:p14="http://schemas.microsoft.com/office/powerpoint/2010/main" val="84908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366C23-4538-4CEB-9158-0679D70D390A}" type="slidenum">
              <a:rPr lang="en-US"/>
              <a:pPr>
                <a:defRPr/>
              </a:pPr>
              <a:t>‹#›</a:t>
            </a:fld>
            <a:endParaRPr lang="en-US"/>
          </a:p>
        </p:txBody>
      </p:sp>
    </p:spTree>
    <p:extLst>
      <p:ext uri="{BB962C8B-B14F-4D97-AF65-F5344CB8AC3E}">
        <p14:creationId xmlns:p14="http://schemas.microsoft.com/office/powerpoint/2010/main" val="185624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FA65C0B-5E3D-4C40-AD73-3536A14CCEBD}" type="slidenum">
              <a:rPr lang="en-US"/>
              <a:pPr>
                <a:defRPr/>
              </a:pPr>
              <a:t>‹#›</a:t>
            </a:fld>
            <a:endParaRPr lang="en-US"/>
          </a:p>
        </p:txBody>
      </p:sp>
    </p:spTree>
    <p:extLst>
      <p:ext uri="{BB962C8B-B14F-4D97-AF65-F5344CB8AC3E}">
        <p14:creationId xmlns:p14="http://schemas.microsoft.com/office/powerpoint/2010/main" val="392158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07CA113-D3E1-4D93-9585-B8CFAFF54614}" type="slidenum">
              <a:rPr lang="en-US"/>
              <a:pPr>
                <a:defRPr/>
              </a:pPr>
              <a:t>‹#›</a:t>
            </a:fld>
            <a:endParaRPr lang="en-US"/>
          </a:p>
        </p:txBody>
      </p:sp>
    </p:spTree>
    <p:extLst>
      <p:ext uri="{BB962C8B-B14F-4D97-AF65-F5344CB8AC3E}">
        <p14:creationId xmlns:p14="http://schemas.microsoft.com/office/powerpoint/2010/main" val="150427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BD1F51-5136-477F-A21E-BB3B46CB0CD8}" type="slidenum">
              <a:rPr lang="en-US"/>
              <a:pPr>
                <a:defRPr/>
              </a:pPr>
              <a:t>‹#›</a:t>
            </a:fld>
            <a:endParaRPr lang="en-US"/>
          </a:p>
        </p:txBody>
      </p:sp>
    </p:spTree>
    <p:extLst>
      <p:ext uri="{BB962C8B-B14F-4D97-AF65-F5344CB8AC3E}">
        <p14:creationId xmlns:p14="http://schemas.microsoft.com/office/powerpoint/2010/main" val="288416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9537A71-55E9-47A7-9FE1-4FF47A2591AA}" type="slidenum">
              <a:rPr lang="en-US"/>
              <a:pPr>
                <a:defRPr/>
              </a:pPr>
              <a:t>‹#›</a:t>
            </a:fld>
            <a:endParaRPr lang="en-US"/>
          </a:p>
        </p:txBody>
      </p:sp>
    </p:spTree>
    <p:extLst>
      <p:ext uri="{BB962C8B-B14F-4D97-AF65-F5344CB8AC3E}">
        <p14:creationId xmlns:p14="http://schemas.microsoft.com/office/powerpoint/2010/main" val="102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A0304A0-4CD5-4ECE-A0A5-AD40B25F94B7}" type="slidenum">
              <a:rPr lang="en-US"/>
              <a:pPr>
                <a:defRPr/>
              </a:pPr>
              <a:t>‹#›</a:t>
            </a:fld>
            <a:endParaRPr lang="en-US"/>
          </a:p>
        </p:txBody>
      </p:sp>
    </p:spTree>
    <p:extLst>
      <p:ext uri="{BB962C8B-B14F-4D97-AF65-F5344CB8AC3E}">
        <p14:creationId xmlns:p14="http://schemas.microsoft.com/office/powerpoint/2010/main" val="11313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DB007BB-E901-4378-AA7C-987070732C3C}" type="slidenum">
              <a:rPr lang="en-US"/>
              <a:pPr>
                <a:defRPr/>
              </a:pPr>
              <a:t>‹#›</a:t>
            </a:fld>
            <a:endParaRPr lang="en-US"/>
          </a:p>
        </p:txBody>
      </p:sp>
    </p:spTree>
    <p:extLst>
      <p:ext uri="{BB962C8B-B14F-4D97-AF65-F5344CB8AC3E}">
        <p14:creationId xmlns:p14="http://schemas.microsoft.com/office/powerpoint/2010/main" val="491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3375"/>
            <a:ext cx="9302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July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Adrian Stephens,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5277902" y="332601"/>
            <a:ext cx="31675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smtClean="0"/>
              <a:t>doc.: IEEE </a:t>
            </a:r>
            <a:r>
              <a:rPr lang="en-US" sz="1800" dirty="0" smtClean="0"/>
              <a:t>802.11-16/770r1</a:t>
            </a:r>
            <a:endParaRPr lang="en-US" sz="1800"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Report</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 id="2147485535" r:id="rId12"/>
    <p:sldLayoutId id="2147485536" r:id="rId1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smtClean="0"/>
              <a:t>July 2016</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Adrian Stephens, Intel Corporation</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23A8551-48C1-4729-80EE-98522A3C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37" r:id="rId1"/>
    <p:sldLayoutId id="2147485538" r:id="rId2"/>
    <p:sldLayoutId id="2147485539" r:id="rId3"/>
    <p:sldLayoutId id="2147485540" r:id="rId4"/>
    <p:sldLayoutId id="2147485541" r:id="rId5"/>
    <p:sldLayoutId id="2147485542" r:id="rId6"/>
    <p:sldLayoutId id="2147485543" r:id="rId7"/>
    <p:sldLayoutId id="2147485544" r:id="rId8"/>
    <p:sldLayoutId id="2147485545" r:id="rId9"/>
    <p:sldLayoutId id="2147485546" r:id="rId10"/>
    <p:sldLayoutId id="21474855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1/PARs/index.html"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emf"/><Relationship Id="rId5" Type="http://schemas.openxmlformats.org/officeDocument/2006/relationships/package" Target="../embeddings/Microsoft_Excel_Binary_Worksheet1.xlsb"/><Relationship Id="rId4" Type="http://schemas.openxmlformats.org/officeDocument/2006/relationships/oleObject" Target="../embeddings/oleObject2.bin"/></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6/11-16-0799-00-0000-dominance-allegation-in-tgai.doc" TargetMode="External"/><Relationship Id="rId2" Type="http://schemas.openxmlformats.org/officeDocument/2006/relationships/hyperlink" Target="https://mentor.ieee.org/802.11/dcn/16/11-16-0784-00-0000-dominance-allegation-in-tgax.doc"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grouper.ieee.org/groups/802/secmail/pdf7HnhutvAB2.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1.emf"/><Relationship Id="rId4" Type="http://schemas.openxmlformats.org/officeDocument/2006/relationships/package" Target="../embeddings/Microsoft_Excel_Worksheet2.xlsx"/></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6/11-16-0772-00-0000-liaison-from-3gpp-ran4-on-rssi-test-cases.doc" TargetMode="External"/><Relationship Id="rId7" Type="http://schemas.openxmlformats.org/officeDocument/2006/relationships/hyperlink" Target="http://www.ieee802.org/Communications/16_05/802_to_3GPP_22May_2016_Liaison_r00.pdf" TargetMode="External"/><Relationship Id="rId2" Type="http://schemas.openxmlformats.org/officeDocument/2006/relationships/hyperlink" Target="https://mentor.ieee.org/802.11/dcn/16/11-16-0694-05-00ay-draft-liaison-response-to-r2-163148.docx" TargetMode="External"/><Relationship Id="rId1" Type="http://schemas.openxmlformats.org/officeDocument/2006/relationships/slideLayout" Target="../slideLayouts/slideLayout2.xml"/><Relationship Id="rId6" Type="http://schemas.openxmlformats.org/officeDocument/2006/relationships/hyperlink" Target="http://www.ieee802.org/Communications/16_06/R1-166041.zip" TargetMode="External"/><Relationship Id="rId5" Type="http://schemas.openxmlformats.org/officeDocument/2006/relationships/hyperlink" Target="http://www.ieee802.org/Communications/16_06/R1-166040.zip" TargetMode="External"/><Relationship Id="rId4" Type="http://schemas.openxmlformats.org/officeDocument/2006/relationships/hyperlink" Target="http://www.3gpp.org/ftp/tsg_ran/TSG_RAN/TSGR_72/Docs/RP-161228.zip"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6/11-16-0810-00-0000-response-from-patcom-to-four-questions.doc" TargetMode="External"/><Relationship Id="rId2" Type="http://schemas.openxmlformats.org/officeDocument/2006/relationships/hyperlink" Target="http://grouper.ieee.org/groups/pp-dialog/emai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11-16-0788" TargetMode="External"/><Relationship Id="rId3" Type="http://schemas.openxmlformats.org/officeDocument/2006/relationships/hyperlink" Target="https://mentor.ieee.org/802.11/dcn/11-16-0771" TargetMode="External"/><Relationship Id="rId7" Type="http://schemas.openxmlformats.org/officeDocument/2006/relationships/hyperlink" Target="https://mentor.ieee.org/802.11/dcn/11-16-0805" TargetMode="External"/><Relationship Id="rId2" Type="http://schemas.openxmlformats.org/officeDocument/2006/relationships/hyperlink" Target="https://mentor.ieee.org/802.11/dcn/11-16-0769" TargetMode="External"/><Relationship Id="rId1" Type="http://schemas.openxmlformats.org/officeDocument/2006/relationships/slideLayout" Target="../slideLayouts/slideLayout2.xml"/><Relationship Id="rId6" Type="http://schemas.openxmlformats.org/officeDocument/2006/relationships/hyperlink" Target="https://mentor.ieee.org/802.11/dcn/11-16-0787" TargetMode="External"/><Relationship Id="rId11" Type="http://schemas.openxmlformats.org/officeDocument/2006/relationships/hyperlink" Target="https://mentor.ieee.org/802.11/dcn/11-16-0524-01" TargetMode="External"/><Relationship Id="rId5" Type="http://schemas.openxmlformats.org/officeDocument/2006/relationships/hyperlink" Target="https://mentor.ieee.org/802.11/dcn/11-16-0804" TargetMode="External"/><Relationship Id="rId10" Type="http://schemas.openxmlformats.org/officeDocument/2006/relationships/hyperlink" Target="https://mentor.ieee.org/802.11/dcn/11-16-" TargetMode="External"/><Relationship Id="rId4" Type="http://schemas.openxmlformats.org/officeDocument/2006/relationships/hyperlink" Target="https://mentor.ieee.org/802.11/dcn/11-16-0786" TargetMode="External"/><Relationship Id="rId9" Type="http://schemas.openxmlformats.org/officeDocument/2006/relationships/hyperlink" Target="https://mentor.ieee.org/802.11/dcn/11-16-0789"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ec/dcn/16/ec-16-0102-01-00EC-july-2016-802-chair-opening-slide-deck.pdf"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6149" name="Rectangle 2"/>
          <p:cNvSpPr>
            <a:spLocks noGrp="1" noChangeArrowheads="1"/>
          </p:cNvSpPr>
          <p:nvPr>
            <p:ph type="title"/>
          </p:nvPr>
        </p:nvSpPr>
        <p:spPr>
          <a:noFill/>
        </p:spPr>
        <p:txBody>
          <a:bodyPr/>
          <a:lstStyle/>
          <a:p>
            <a:r>
              <a:rPr lang="en-US" dirty="0" smtClean="0"/>
              <a:t>802.11 Working Group Opening Report</a:t>
            </a:r>
            <a:br>
              <a:rPr lang="en-US" dirty="0" smtClean="0"/>
            </a:br>
            <a:r>
              <a:rPr lang="en-US" dirty="0" smtClean="0"/>
              <a:t>July 2016</a:t>
            </a:r>
          </a:p>
        </p:txBody>
      </p:sp>
      <p:sp>
        <p:nvSpPr>
          <p:cNvPr id="6150"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b="0" dirty="0" smtClean="0"/>
              <a:t> 2016-07-24</a:t>
            </a:r>
          </a:p>
        </p:txBody>
      </p:sp>
      <p:graphicFrame>
        <p:nvGraphicFramePr>
          <p:cNvPr id="6151" name="Object 11"/>
          <p:cNvGraphicFramePr>
            <a:graphicFrameLocks noChangeAspect="1"/>
          </p:cNvGraphicFramePr>
          <p:nvPr/>
        </p:nvGraphicFramePr>
        <p:xfrm>
          <a:off x="523875" y="2276475"/>
          <a:ext cx="7772400" cy="2609850"/>
        </p:xfrm>
        <a:graphic>
          <a:graphicData uri="http://schemas.openxmlformats.org/presentationml/2006/ole">
            <mc:AlternateContent xmlns:mc="http://schemas.openxmlformats.org/markup-compatibility/2006">
              <mc:Choice xmlns:v="urn:schemas-microsoft-com:vml" Requires="v">
                <p:oleObj spid="_x0000_s6449" name="Document" r:id="rId4" imgW="8268188" imgH="2779267" progId="Word.Document.8">
                  <p:embed/>
                </p:oleObj>
              </mc:Choice>
              <mc:Fallback>
                <p:oleObj name="Document" r:id="rId4" imgW="8268188" imgH="2779267"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3875" y="2276475"/>
                        <a:ext cx="7772400" cy="2609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a:t>Authors:</a:t>
            </a:r>
            <a:endParaRPr lang="en-US" sz="2000" b="0"/>
          </a:p>
        </p:txBody>
      </p:sp>
      <p:sp>
        <p:nvSpPr>
          <p:cNvPr id="2" name="Date Placeholder 1"/>
          <p:cNvSpPr>
            <a:spLocks noGrp="1"/>
          </p:cNvSpPr>
          <p:nvPr>
            <p:ph type="dt" sz="half" idx="10"/>
          </p:nvPr>
        </p:nvSpPr>
        <p:spPr/>
        <p:txBody>
          <a:bodyPr/>
          <a:lstStyle/>
          <a:p>
            <a:pPr>
              <a:defRPr/>
            </a:pPr>
            <a:r>
              <a:rPr lang="en-US" smtClean="0"/>
              <a:t>July 2016</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smtClean="0"/>
              <a:t>M3.10 802 EC and IEEE-SA Standards Board decisions</a:t>
            </a:r>
          </a:p>
        </p:txBody>
      </p:sp>
      <p:sp>
        <p:nvSpPr>
          <p:cNvPr id="15363" name="Content Placeholder 2"/>
          <p:cNvSpPr>
            <a:spLocks noGrp="1"/>
          </p:cNvSpPr>
          <p:nvPr>
            <p:ph idx="1"/>
          </p:nvPr>
        </p:nvSpPr>
        <p:spPr>
          <a:xfrm>
            <a:off x="685800" y="1728787"/>
            <a:ext cx="7758112" cy="4746626"/>
          </a:xfrm>
        </p:spPr>
        <p:txBody>
          <a:bodyPr/>
          <a:lstStyle/>
          <a:p>
            <a:r>
              <a:rPr lang="en-GB" altLang="en-US" dirty="0" smtClean="0"/>
              <a:t>Study Groups:</a:t>
            </a:r>
          </a:p>
          <a:p>
            <a:pPr lvl="1"/>
            <a:r>
              <a:rPr lang="en-GB" altLang="en-US" dirty="0" smtClean="0"/>
              <a:t>The EC agreed (by email ballot) to the formation of the “Low Power Wakeup Radio” study group.</a:t>
            </a:r>
          </a:p>
          <a:p>
            <a:pPr lvl="2"/>
            <a:r>
              <a:rPr lang="en-GB" altLang="en-US" dirty="0" smtClean="0"/>
              <a:t>I have appointed Minyoung Park (Intel Corporation) to be its chair, subject to confirmation during this session.</a:t>
            </a:r>
          </a:p>
          <a:p>
            <a:r>
              <a:rPr lang="en-GB" altLang="en-US" dirty="0" smtClean="0"/>
              <a:t>PARS</a:t>
            </a:r>
          </a:p>
          <a:p>
            <a:pPr lvl="1"/>
            <a:r>
              <a:rPr lang="en-GB" altLang="en-US" dirty="0" smtClean="0"/>
              <a:t>None</a:t>
            </a:r>
          </a:p>
          <a:p>
            <a:r>
              <a:rPr lang="en-GB" altLang="en-US" dirty="0" smtClean="0"/>
              <a:t>Approval of draft standards</a:t>
            </a:r>
          </a:p>
          <a:p>
            <a:pPr lvl="1"/>
            <a:r>
              <a:rPr lang="en-GB" altLang="en-US" dirty="0" smtClean="0"/>
              <a:t>None</a:t>
            </a:r>
          </a:p>
          <a:p>
            <a:pPr lvl="1"/>
            <a:endParaRPr lang="en-GB" altLang="en-US" dirty="0"/>
          </a:p>
        </p:txBody>
      </p:sp>
      <p:sp>
        <p:nvSpPr>
          <p:cNvPr id="1536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2016</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Adrian Stephens, Intel Corporation</a:t>
            </a:r>
          </a:p>
        </p:txBody>
      </p:sp>
      <p:sp>
        <p:nvSpPr>
          <p:cNvPr id="153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88ABBDBE-F32C-4C21-AF8C-3645DFF1AB7D}" type="slidenum">
              <a:rPr lang="en-US" altLang="en-US" sz="1200" b="0" smtClean="0"/>
              <a:pPr>
                <a:spcBef>
                  <a:spcPct val="0"/>
                </a:spcBef>
                <a:buFontTx/>
                <a:buNone/>
              </a:pPr>
              <a:t>10</a:t>
            </a:fld>
            <a:endParaRPr lang="en-US" altLang="en-US" sz="1200" b="0" smtClean="0"/>
          </a:p>
        </p:txBody>
      </p:sp>
    </p:spTree>
    <p:extLst>
      <p:ext uri="{BB962C8B-B14F-4D97-AF65-F5344CB8AC3E}">
        <p14:creationId xmlns:p14="http://schemas.microsoft.com/office/powerpoint/2010/main" val="15871285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dirty="0" smtClean="0"/>
              <a:t>M4.1.1 Type of Groups</a:t>
            </a:r>
            <a:endParaRPr lang="en-US" dirty="0" smtClean="0"/>
          </a:p>
        </p:txBody>
      </p:sp>
      <p:graphicFrame>
        <p:nvGraphicFramePr>
          <p:cNvPr id="3" name="Table 2"/>
          <p:cNvGraphicFramePr>
            <a:graphicFrameLocks noGrp="1"/>
          </p:cNvGraphicFramePr>
          <p:nvPr>
            <p:extLst>
              <p:ext uri="{D42A27DB-BD31-4B8C-83A1-F6EECF244321}">
                <p14:modId xmlns:p14="http://schemas.microsoft.com/office/powerpoint/2010/main" val="3615953999"/>
              </p:ext>
            </p:extLst>
          </p:nvPr>
        </p:nvGraphicFramePr>
        <p:xfrm>
          <a:off x="1066800" y="1828800"/>
          <a:ext cx="7391400" cy="3973830"/>
        </p:xfrm>
        <a:graphic>
          <a:graphicData uri="http://schemas.openxmlformats.org/drawingml/2006/table">
            <a:tbl>
              <a:tblPr firstRow="1" bandRow="1">
                <a:tableStyleId>{5C22544A-7EE6-4342-B048-85BDC9FD1C3A}</a:tableStyleId>
              </a:tblPr>
              <a:tblGrid>
                <a:gridCol w="3048000"/>
                <a:gridCol w="4343400"/>
              </a:tblGrid>
              <a:tr h="662305">
                <a:tc>
                  <a:txBody>
                    <a:bodyPr/>
                    <a:lstStyle/>
                    <a:p>
                      <a:pPr algn="ctr"/>
                      <a:r>
                        <a:rPr lang="en-GB" sz="3200" dirty="0" smtClean="0"/>
                        <a:t>Type of Group</a:t>
                      </a:r>
                      <a:endParaRPr lang="en-GB" sz="3200" dirty="0"/>
                    </a:p>
                  </a:txBody>
                  <a:tcPr marT="45736" marB="45736"/>
                </a:tc>
                <a:tc>
                  <a:txBody>
                    <a:bodyPr/>
                    <a:lstStyle/>
                    <a:p>
                      <a:pPr algn="ctr"/>
                      <a:r>
                        <a:rPr lang="en-GB" sz="3200" dirty="0" smtClean="0"/>
                        <a:t>Description</a:t>
                      </a:r>
                      <a:endParaRPr lang="en-GB" sz="3200" dirty="0"/>
                    </a:p>
                  </a:txBody>
                  <a:tcPr marT="45736" marB="45736"/>
                </a:tc>
              </a:tr>
              <a:tr h="662305">
                <a:tc>
                  <a:txBody>
                    <a:bodyPr/>
                    <a:lstStyle/>
                    <a:p>
                      <a:pPr algn="ctr"/>
                      <a:r>
                        <a:rPr lang="en-GB" sz="3200" dirty="0" smtClean="0"/>
                        <a:t>WG</a:t>
                      </a:r>
                      <a:endParaRPr lang="en-GB" sz="3200" dirty="0"/>
                    </a:p>
                  </a:txBody>
                  <a:tcPr marT="45736" marB="45736"/>
                </a:tc>
                <a:tc>
                  <a:txBody>
                    <a:bodyPr/>
                    <a:lstStyle/>
                    <a:p>
                      <a:pPr algn="ctr"/>
                      <a:r>
                        <a:rPr lang="en-GB" sz="3200" dirty="0" smtClean="0"/>
                        <a:t>Working Group</a:t>
                      </a:r>
                      <a:endParaRPr lang="en-GB" sz="3200" dirty="0"/>
                    </a:p>
                  </a:txBody>
                  <a:tcPr marT="45736" marB="45736"/>
                </a:tc>
              </a:tr>
              <a:tr h="662305">
                <a:tc>
                  <a:txBody>
                    <a:bodyPr/>
                    <a:lstStyle/>
                    <a:p>
                      <a:pPr algn="ctr"/>
                      <a:r>
                        <a:rPr lang="en-GB" sz="3200" dirty="0" smtClean="0"/>
                        <a:t>SC</a:t>
                      </a:r>
                      <a:endParaRPr lang="en-GB" sz="3200" dirty="0"/>
                    </a:p>
                  </a:txBody>
                  <a:tcPr marT="45736" marB="45736"/>
                </a:tc>
                <a:tc>
                  <a:txBody>
                    <a:bodyPr/>
                    <a:lstStyle/>
                    <a:p>
                      <a:pPr algn="ctr"/>
                      <a:r>
                        <a:rPr lang="en-GB" sz="3200" dirty="0" smtClean="0"/>
                        <a:t>Standing Committee</a:t>
                      </a:r>
                    </a:p>
                  </a:txBody>
                  <a:tcPr marT="45736" marB="45736"/>
                </a:tc>
              </a:tr>
              <a:tr h="662305">
                <a:tc>
                  <a:txBody>
                    <a:bodyPr/>
                    <a:lstStyle/>
                    <a:p>
                      <a:pPr algn="ctr"/>
                      <a:r>
                        <a:rPr lang="en-GB" sz="3200" dirty="0" smtClean="0"/>
                        <a:t>TG</a:t>
                      </a:r>
                      <a:endParaRPr lang="en-GB" sz="3200" dirty="0"/>
                    </a:p>
                  </a:txBody>
                  <a:tcPr marT="45736" marB="45736"/>
                </a:tc>
                <a:tc>
                  <a:txBody>
                    <a:bodyPr/>
                    <a:lstStyle/>
                    <a:p>
                      <a:pPr algn="ctr"/>
                      <a:r>
                        <a:rPr lang="en-GB" sz="3200" dirty="0" smtClean="0"/>
                        <a:t>Task Group</a:t>
                      </a:r>
                      <a:endParaRPr lang="en-GB" sz="3200" dirty="0"/>
                    </a:p>
                  </a:txBody>
                  <a:tcPr marT="45736" marB="45736"/>
                </a:tc>
              </a:tr>
              <a:tr h="662305">
                <a:tc>
                  <a:txBody>
                    <a:bodyPr/>
                    <a:lstStyle/>
                    <a:p>
                      <a:pPr algn="ctr"/>
                      <a:r>
                        <a:rPr lang="en-GB" sz="3200" dirty="0" smtClean="0"/>
                        <a:t>SG</a:t>
                      </a:r>
                      <a:endParaRPr lang="en-GB" sz="3200" dirty="0"/>
                    </a:p>
                  </a:txBody>
                  <a:tcPr marT="45736" marB="45736"/>
                </a:tc>
                <a:tc>
                  <a:txBody>
                    <a:bodyPr/>
                    <a:lstStyle/>
                    <a:p>
                      <a:pPr algn="ctr"/>
                      <a:r>
                        <a:rPr lang="en-GB" sz="3200" dirty="0" smtClean="0"/>
                        <a:t>Study Group</a:t>
                      </a:r>
                    </a:p>
                  </a:txBody>
                  <a:tcPr marT="45736" marB="45736"/>
                </a:tc>
              </a:tr>
              <a:tr h="662305">
                <a:tc>
                  <a:txBody>
                    <a:bodyPr/>
                    <a:lstStyle/>
                    <a:p>
                      <a:pPr algn="ctr"/>
                      <a:r>
                        <a:rPr lang="en-GB" sz="3200" dirty="0" smtClean="0"/>
                        <a:t>TIG</a:t>
                      </a:r>
                      <a:endParaRPr lang="en-GB" sz="3200" dirty="0"/>
                    </a:p>
                  </a:txBody>
                  <a:tcPr marT="45736" marB="45736"/>
                </a:tc>
                <a:tc>
                  <a:txBody>
                    <a:bodyPr/>
                    <a:lstStyle/>
                    <a:p>
                      <a:pPr algn="ctr"/>
                      <a:r>
                        <a:rPr lang="en-GB" sz="3200" dirty="0" smtClean="0"/>
                        <a:t>Topic Interest Group</a:t>
                      </a:r>
                    </a:p>
                  </a:txBody>
                  <a:tcPr marT="45736" marB="45736"/>
                </a:tc>
              </a:tr>
            </a:tbl>
          </a:graphicData>
        </a:graphic>
      </p:graphicFrame>
      <p:sp>
        <p:nvSpPr>
          <p:cNvPr id="1026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 name="Date Placeholder 1"/>
          <p:cNvSpPr>
            <a:spLocks noGrp="1"/>
          </p:cNvSpPr>
          <p:nvPr>
            <p:ph type="dt" sz="half" idx="10"/>
          </p:nvPr>
        </p:nvSpPr>
        <p:spPr/>
        <p:txBody>
          <a:bodyPr/>
          <a:lstStyle/>
          <a:p>
            <a:pPr>
              <a:defRPr/>
            </a:pPr>
            <a:r>
              <a:rPr lang="en-US" smtClean="0"/>
              <a:t>July 2016</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638FAED2-464C-4508-9182-2C89713D063B}"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152400"/>
            <a:ext cx="7086600" cy="457200"/>
          </a:xfrm>
        </p:spPr>
        <p:txBody>
          <a:bodyPr/>
          <a:lstStyle/>
          <a:p>
            <a:r>
              <a:rPr lang="en-GB" dirty="0" smtClean="0"/>
              <a:t>M4.1.1 Groups</a:t>
            </a:r>
          </a:p>
        </p:txBody>
      </p:sp>
      <p:graphicFrame>
        <p:nvGraphicFramePr>
          <p:cNvPr id="7" name="Group 148"/>
          <p:cNvGraphicFramePr>
            <a:graphicFrameLocks/>
          </p:cNvGraphicFramePr>
          <p:nvPr>
            <p:extLst>
              <p:ext uri="{D42A27DB-BD31-4B8C-83A1-F6EECF244321}">
                <p14:modId xmlns:p14="http://schemas.microsoft.com/office/powerpoint/2010/main" val="3752750739"/>
              </p:ext>
            </p:extLst>
          </p:nvPr>
        </p:nvGraphicFramePr>
        <p:xfrm>
          <a:off x="304800" y="609601"/>
          <a:ext cx="8534400" cy="5784505"/>
        </p:xfrm>
        <a:graphic>
          <a:graphicData uri="http://schemas.openxmlformats.org/drawingml/2006/table">
            <a:tbl>
              <a:tblPr/>
              <a:tblGrid>
                <a:gridCol w="1003764"/>
                <a:gridCol w="2303316"/>
                <a:gridCol w="5227320"/>
              </a:tblGrid>
              <a:tr h="37842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Type</a:t>
                      </a:r>
                    </a:p>
                  </a:txBody>
                  <a:tcPr marT="45725" marB="4572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Group</a:t>
                      </a:r>
                    </a:p>
                  </a:txBody>
                  <a:tcPr marT="45725" marB="4572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Description</a:t>
                      </a:r>
                    </a:p>
                  </a:txBody>
                  <a:tcPr marT="45725" marB="4572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3117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WG</a:t>
                      </a:r>
                    </a:p>
                  </a:txBody>
                  <a:tcPr marT="45725" marB="4572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WG11</a:t>
                      </a:r>
                    </a:p>
                  </a:txBody>
                  <a:tcPr marT="45725" marB="4572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The IEEE 802.11 Working Group</a:t>
                      </a:r>
                    </a:p>
                  </a:txBody>
                  <a:tcPr marT="45725" marB="4572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00681">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ARC</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Architecture</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PAR</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PAR review</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REG</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Regulatory</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WNG</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Wireless Next Generation</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802 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JTC1</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ISO/IEC JTC1/SC6</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4821">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MC</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Revision mc (</a:t>
                      </a:r>
                      <a:r>
                        <a:rPr kumimoji="0" lang="en-US" sz="1800" b="0" i="0" u="none" strike="noStrike" cap="none" normalizeH="0" baseline="0" dirty="0" err="1" smtClean="0">
                          <a:ln>
                            <a:noFill/>
                          </a:ln>
                          <a:solidFill>
                            <a:schemeClr val="tx1"/>
                          </a:solidFill>
                          <a:effectLst/>
                          <a:latin typeface="Times New Roman" pitchFamily="18" charset="0"/>
                        </a:rPr>
                        <a:t>REVmc</a:t>
                      </a:r>
                      <a:r>
                        <a:rPr kumimoji="0" lang="en-US" sz="1800" b="0" i="0" u="none" strike="noStrike" cap="none" normalizeH="0" baseline="0" dirty="0" smtClean="0">
                          <a:ln>
                            <a:noFill/>
                          </a:ln>
                          <a:solidFill>
                            <a:schemeClr val="tx1"/>
                          </a:solidFill>
                          <a:effectLst/>
                          <a:latin typeface="Times New Roman" pitchFamily="18" charset="0"/>
                        </a:rPr>
                        <a:t>)</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7999">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AH</a:t>
                      </a:r>
                    </a:p>
                  </a:txBody>
                  <a:tcPr marT="27435" marB="27435"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Operation in 900 MHz bands (S1G)</a:t>
                      </a:r>
                    </a:p>
                  </a:txBody>
                  <a:tcPr marT="27435" marB="27435"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AI</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Fast Initial Link Setup (FILS)</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AJ</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China </a:t>
                      </a:r>
                      <a:r>
                        <a:rPr kumimoji="0" lang="en-US" sz="1800" b="0" i="0" u="none" strike="noStrike" cap="none" normalizeH="0" baseline="0" dirty="0" err="1" smtClean="0">
                          <a:ln>
                            <a:noFill/>
                          </a:ln>
                          <a:solidFill>
                            <a:schemeClr val="tx1"/>
                          </a:solidFill>
                          <a:effectLst/>
                          <a:latin typeface="Times New Roman" pitchFamily="18" charset="0"/>
                        </a:rPr>
                        <a:t>Milli</a:t>
                      </a:r>
                      <a:r>
                        <a:rPr kumimoji="0" lang="en-US" sz="1800" b="0" i="0" u="none" strike="noStrike" cap="none" normalizeH="0" baseline="0" dirty="0" smtClean="0">
                          <a:ln>
                            <a:noFill/>
                          </a:ln>
                          <a:solidFill>
                            <a:schemeClr val="tx1"/>
                          </a:solidFill>
                          <a:effectLst/>
                          <a:latin typeface="Times New Roman" pitchFamily="18" charset="0"/>
                        </a:rPr>
                        <a:t>-Meter Wave (CMMW)</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AQ</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Pre-association Discovery (PAD)</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AK</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General Link (GLK)</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AX</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High Efficiency Wireless LAN (HEW)</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AY</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Next Generation 60 GHz (NG60)</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AZ</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Next Generation Positioning (NGP)</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WUR</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Wake-up Radio</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1133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 name="Date Placeholder 1"/>
          <p:cNvSpPr>
            <a:spLocks noGrp="1"/>
          </p:cNvSpPr>
          <p:nvPr>
            <p:ph type="dt" sz="half" idx="10"/>
          </p:nvPr>
        </p:nvSpPr>
        <p:spPr/>
        <p:txBody>
          <a:bodyPr/>
          <a:lstStyle/>
          <a:p>
            <a:pPr>
              <a:defRPr/>
            </a:pPr>
            <a:r>
              <a:rPr lang="en-US" smtClean="0"/>
              <a:t>July 2016</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a:xfrm>
            <a:off x="685800" y="685800"/>
            <a:ext cx="7772400" cy="685800"/>
          </a:xfrm>
        </p:spPr>
        <p:txBody>
          <a:bodyPr/>
          <a:lstStyle/>
          <a:p>
            <a:r>
              <a:rPr lang="en-US" dirty="0" smtClean="0"/>
              <a:t>M4.1.2 PAR Expiration/Renewal Schedule</a:t>
            </a:r>
          </a:p>
        </p:txBody>
      </p:sp>
      <p:graphicFrame>
        <p:nvGraphicFramePr>
          <p:cNvPr id="3247205" name="Group 101"/>
          <p:cNvGraphicFramePr>
            <a:graphicFrameLocks noGrp="1"/>
          </p:cNvGraphicFramePr>
          <p:nvPr>
            <p:ph idx="1"/>
            <p:extLst>
              <p:ext uri="{D42A27DB-BD31-4B8C-83A1-F6EECF244321}">
                <p14:modId xmlns:p14="http://schemas.microsoft.com/office/powerpoint/2010/main" val="1368482898"/>
              </p:ext>
            </p:extLst>
          </p:nvPr>
        </p:nvGraphicFramePr>
        <p:xfrm>
          <a:off x="851592" y="1335055"/>
          <a:ext cx="5384800" cy="4573086"/>
        </p:xfrm>
        <a:graphic>
          <a:graphicData uri="http://schemas.openxmlformats.org/drawingml/2006/table">
            <a:tbl>
              <a:tblPr/>
              <a:tblGrid>
                <a:gridCol w="2209800"/>
                <a:gridCol w="3175000"/>
              </a:tblGrid>
              <a:tr h="40351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AH</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MC</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AJ</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AQ</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AX</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31-DEC-2018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AY</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31-DEC-2019</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AZ</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31-DEC-2019</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13345" name="Text Box 83"/>
          <p:cNvSpPr txBox="1">
            <a:spLocks noChangeArrowheads="1"/>
          </p:cNvSpPr>
          <p:nvPr/>
        </p:nvSpPr>
        <p:spPr bwMode="auto">
          <a:xfrm>
            <a:off x="819150" y="5943600"/>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a:hlinkClick r:id="rId2"/>
              </a:rPr>
              <a:t>http://www.ieee802.org/11/PARs/index.html</a:t>
            </a:r>
            <a:endParaRPr lang="en-US" sz="180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 name="Date Placeholder 1"/>
          <p:cNvSpPr>
            <a:spLocks noGrp="1"/>
          </p:cNvSpPr>
          <p:nvPr>
            <p:ph type="dt" sz="half" idx="10"/>
          </p:nvPr>
        </p:nvSpPr>
        <p:spPr/>
        <p:txBody>
          <a:bodyPr/>
          <a:lstStyle/>
          <a:p>
            <a:pPr>
              <a:defRPr/>
            </a:pPr>
            <a:r>
              <a:rPr lang="en-US" smtClean="0"/>
              <a:t>July 2016</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13</a:t>
            </a:fld>
            <a:endParaRPr lang="en-US"/>
          </a:p>
        </p:txBody>
      </p:sp>
      <p:sp>
        <p:nvSpPr>
          <p:cNvPr id="4" name="TextBox 3"/>
          <p:cNvSpPr txBox="1"/>
          <p:nvPr/>
        </p:nvSpPr>
        <p:spPr>
          <a:xfrm>
            <a:off x="6553200" y="1600200"/>
            <a:ext cx="2286000" cy="3785652"/>
          </a:xfrm>
          <a:prstGeom prst="rect">
            <a:avLst/>
          </a:prstGeom>
          <a:noFill/>
        </p:spPr>
        <p:txBody>
          <a:bodyPr wrap="square" rtlCol="0">
            <a:spAutoFit/>
          </a:bodyPr>
          <a:lstStyle/>
          <a:p>
            <a:r>
              <a:rPr lang="en-GB" dirty="0" smtClean="0"/>
              <a:t>Sept 22</a:t>
            </a:r>
            <a:r>
              <a:rPr lang="en-GB" baseline="30000" dirty="0" smtClean="0"/>
              <a:t>nd</a:t>
            </a:r>
            <a:r>
              <a:rPr lang="en-GB" dirty="0" smtClean="0"/>
              <a:t> </a:t>
            </a:r>
            <a:r>
              <a:rPr lang="en-GB" dirty="0" err="1" smtClean="0"/>
              <a:t>NesCom</a:t>
            </a:r>
            <a:r>
              <a:rPr lang="en-GB" dirty="0" smtClean="0"/>
              <a:t> Submission date 5</a:t>
            </a:r>
            <a:r>
              <a:rPr lang="en-GB" baseline="30000" dirty="0" smtClean="0"/>
              <a:t>th</a:t>
            </a:r>
            <a:r>
              <a:rPr lang="en-GB" dirty="0" smtClean="0"/>
              <a:t> August.</a:t>
            </a:r>
          </a:p>
          <a:p>
            <a:endParaRPr lang="en-GB" dirty="0"/>
          </a:p>
          <a:p>
            <a:r>
              <a:rPr lang="en-GB" dirty="0" smtClean="0"/>
              <a:t>December 6</a:t>
            </a:r>
            <a:r>
              <a:rPr lang="en-GB" baseline="30000" dirty="0" smtClean="0"/>
              <a:t>th</a:t>
            </a:r>
            <a:r>
              <a:rPr lang="en-GB" dirty="0" smtClean="0"/>
              <a:t> </a:t>
            </a:r>
            <a:r>
              <a:rPr lang="en-GB" dirty="0" err="1" smtClean="0"/>
              <a:t>NesCom</a:t>
            </a:r>
            <a:r>
              <a:rPr lang="en-GB" dirty="0" smtClean="0"/>
              <a:t>:   Submission date 17</a:t>
            </a:r>
            <a:r>
              <a:rPr lang="en-GB" baseline="30000" dirty="0" smtClean="0"/>
              <a:t>th</a:t>
            </a:r>
            <a:r>
              <a:rPr lang="en-GB" dirty="0" smtClean="0"/>
              <a:t> October</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685800" y="930275"/>
            <a:ext cx="7772400" cy="822325"/>
          </a:xfrm>
        </p:spPr>
        <p:txBody>
          <a:bodyPr/>
          <a:lstStyle/>
          <a:p>
            <a:r>
              <a:rPr lang="en-US" dirty="0" smtClean="0"/>
              <a:t>M4.1.3 802.11 WG Appointed positions</a:t>
            </a:r>
          </a:p>
        </p:txBody>
      </p:sp>
      <p:sp>
        <p:nvSpPr>
          <p:cNvPr id="76805" name="Rectangle 3"/>
          <p:cNvSpPr>
            <a:spLocks noGrp="1" noChangeArrowheads="1"/>
          </p:cNvSpPr>
          <p:nvPr>
            <p:ph type="body" idx="1"/>
          </p:nvPr>
        </p:nvSpPr>
        <p:spPr>
          <a:xfrm>
            <a:off x="149225" y="1989138"/>
            <a:ext cx="8994775" cy="4114800"/>
          </a:xfrm>
        </p:spPr>
        <p:txBody>
          <a:bodyPr/>
          <a:lstStyle/>
          <a:p>
            <a:pPr>
              <a:defRPr/>
            </a:pPr>
            <a:r>
              <a:rPr lang="en-US" sz="2600" dirty="0" smtClean="0"/>
              <a:t>WG Secretary – Stephen McCann</a:t>
            </a:r>
          </a:p>
          <a:p>
            <a:pPr>
              <a:defRPr/>
            </a:pPr>
            <a:r>
              <a:rPr lang="en-US" sz="2600" dirty="0" smtClean="0"/>
              <a:t>Treasurer – Jon Rosdahl</a:t>
            </a:r>
          </a:p>
          <a:p>
            <a:pPr>
              <a:defRPr/>
            </a:pPr>
            <a:r>
              <a:rPr lang="en-US" sz="2600" dirty="0" smtClean="0"/>
              <a:t>ANA Authority – Robert Stacey</a:t>
            </a:r>
          </a:p>
          <a:p>
            <a:pPr>
              <a:defRPr/>
            </a:pPr>
            <a:r>
              <a:rPr lang="en-US" sz="2600" dirty="0" smtClean="0"/>
              <a:t>WG Technical Editors – Robert Stacey, Peter Ecclesine</a:t>
            </a:r>
            <a:endParaRPr lang="en-US" sz="2600" dirty="0"/>
          </a:p>
          <a:p>
            <a:pPr marL="0" indent="0">
              <a:buFontTx/>
              <a:buNone/>
              <a:defRPr/>
            </a:pPr>
            <a:endParaRPr lang="en-US" sz="2600" dirty="0" smtClean="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 name="Date Placeholder 1"/>
          <p:cNvSpPr>
            <a:spLocks noGrp="1"/>
          </p:cNvSpPr>
          <p:nvPr>
            <p:ph type="dt" sz="half" idx="10"/>
          </p:nvPr>
        </p:nvSpPr>
        <p:spPr/>
        <p:txBody>
          <a:bodyPr/>
          <a:lstStyle/>
          <a:p>
            <a:pPr>
              <a:defRPr/>
            </a:pPr>
            <a:r>
              <a:rPr lang="en-US" smtClean="0"/>
              <a:t>July 2016</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990600" y="0"/>
            <a:ext cx="7239000" cy="381000"/>
          </a:xfrm>
        </p:spPr>
        <p:txBody>
          <a:bodyPr/>
          <a:lstStyle/>
          <a:p>
            <a:r>
              <a:rPr lang="en-US" sz="2800" dirty="0" smtClean="0"/>
              <a:t>M4.1.3 Officers</a:t>
            </a:r>
          </a:p>
        </p:txBody>
      </p:sp>
      <p:sp>
        <p:nvSpPr>
          <p:cNvPr id="15364" name="Text Box 138"/>
          <p:cNvSpPr txBox="1">
            <a:spLocks noChangeArrowheads="1"/>
          </p:cNvSpPr>
          <p:nvPr/>
        </p:nvSpPr>
        <p:spPr bwMode="auto">
          <a:xfrm>
            <a:off x="1162050" y="6519986"/>
            <a:ext cx="2186817" cy="307777"/>
          </a:xfrm>
          <a:prstGeom prst="rect">
            <a:avLst/>
          </a:prstGeom>
          <a:solidFill>
            <a:srgbClr val="FFFF00"/>
          </a:solidFill>
          <a:ln>
            <a:noFill/>
          </a:ln>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400" dirty="0" smtClean="0"/>
              <a:t>Changed since last session</a:t>
            </a:r>
            <a:endParaRPr lang="en-US" sz="1400" dirty="0"/>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graphicFrame>
        <p:nvGraphicFramePr>
          <p:cNvPr id="11" name="Group 148"/>
          <p:cNvGraphicFramePr>
            <a:graphicFrameLocks/>
          </p:cNvGraphicFramePr>
          <p:nvPr>
            <p:extLst>
              <p:ext uri="{D42A27DB-BD31-4B8C-83A1-F6EECF244321}">
                <p14:modId xmlns:p14="http://schemas.microsoft.com/office/powerpoint/2010/main" val="322789732"/>
              </p:ext>
            </p:extLst>
          </p:nvPr>
        </p:nvGraphicFramePr>
        <p:xfrm>
          <a:off x="228599" y="660124"/>
          <a:ext cx="8688308" cy="5718648"/>
        </p:xfrm>
        <a:graphic>
          <a:graphicData uri="http://schemas.openxmlformats.org/drawingml/2006/table">
            <a:tbl>
              <a:tblPr/>
              <a:tblGrid>
                <a:gridCol w="497001"/>
                <a:gridCol w="681075"/>
                <a:gridCol w="1748706"/>
                <a:gridCol w="2197092"/>
                <a:gridCol w="1930735"/>
                <a:gridCol w="1633699"/>
              </a:tblGrid>
              <a:tr h="37645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Times New Roman" pitchFamily="18" charset="0"/>
                        </a:rPr>
                        <a:t>Cat</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Times New Roman" pitchFamily="18" charset="0"/>
                        </a:rPr>
                        <a:t>Group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Times New Roman" pitchFamily="18" charset="0"/>
                        </a:rPr>
                        <a:t>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Times New Roman" pitchFamily="18" charset="0"/>
                        </a:rPr>
                        <a:t>Vice 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Times New Roman" pitchFamily="18" charset="0"/>
                        </a:rPr>
                        <a:t>Technical 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Times New Roman" pitchFamily="18" charset="0"/>
                        </a:rPr>
                        <a:t> Secretary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22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WG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Adrian STEPHENS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Jon ROSDAHL</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Dorothy STANLEY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Robert STACEY</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 Peter ECCLESINE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Stephen MCCANN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ARC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REG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Richard KENNEDY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PAR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WNG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Jim LANSFORD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07033">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MC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Dorothy STANLEY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Mark HAMILTON</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Adrian STEPHENS,</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Sub-editors Emily QI and 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5579">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AH</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Yongho SEOK</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altLang="ko-KR" sz="1300" b="1" i="0" u="none" strike="noStrike" kern="1200" cap="none" normalizeH="0" baseline="0" dirty="0" smtClean="0">
                          <a:ln>
                            <a:noFill/>
                          </a:ln>
                          <a:solidFill>
                            <a:schemeClr val="tx1"/>
                          </a:solidFill>
                          <a:effectLst/>
                          <a:latin typeface="Times New Roman" pitchFamily="18" charset="0"/>
                          <a:ea typeface="+mn-ea"/>
                          <a:cs typeface="+mn-cs"/>
                        </a:rPr>
                        <a:t>Alfred ASTERJADHI</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altLang="ko-KR" sz="1300" b="1" i="0" u="none" strike="noStrike" kern="1200" cap="none" normalizeH="0" baseline="0" dirty="0" smtClean="0">
                          <a:ln>
                            <a:noFill/>
                          </a:ln>
                          <a:solidFill>
                            <a:schemeClr val="tx1"/>
                          </a:solidFill>
                          <a:effectLst/>
                          <a:latin typeface="Times New Roman" pitchFamily="18" charset="0"/>
                          <a:ea typeface="+mn-ea"/>
                          <a:cs typeface="+mn-cs"/>
                        </a:rPr>
                        <a:t>Zander LEI</a:t>
                      </a: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Yongho SEOK</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altLang="ko-KR" sz="1300" b="1" i="0" u="none" strike="noStrike" kern="1200" cap="none" normalizeH="0" baseline="0" dirty="0" smtClean="0">
                          <a:ln>
                            <a:noFill/>
                          </a:ln>
                          <a:solidFill>
                            <a:schemeClr val="tx1"/>
                          </a:solidFill>
                          <a:effectLst/>
                          <a:latin typeface="Times New Roman" pitchFamily="18" charset="0"/>
                          <a:ea typeface="+mn-ea"/>
                          <a:cs typeface="+mn-cs"/>
                        </a:rPr>
                        <a:t>Alfred ASTERJADHI</a:t>
                      </a: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 </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kumimoji="0" lang="en-US" altLang="ko-KR" sz="1300" b="1" i="0" u="none" strike="noStrike" kern="1200" cap="none" normalizeH="0" baseline="0" dirty="0" smtClean="0">
                          <a:ln>
                            <a:noFill/>
                          </a:ln>
                          <a:solidFill>
                            <a:schemeClr val="tx1"/>
                          </a:solidFill>
                          <a:effectLst/>
                          <a:latin typeface="Times New Roman" pitchFamily="18" charset="0"/>
                          <a:ea typeface="+mn-ea"/>
                          <a:cs typeface="+mn-cs"/>
                        </a:rPr>
                        <a:t>Zander LEI </a:t>
                      </a:r>
                      <a:endParaRPr kumimoji="0" lang="en-US" sz="13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7576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Hiroshi MANO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Lee ARMSTRONG</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Ping FANG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Hitoshi MORIOKA</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1121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AJ</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err="1" smtClean="0">
                          <a:ln>
                            <a:noFill/>
                          </a:ln>
                          <a:solidFill>
                            <a:schemeClr val="tx1"/>
                          </a:solidFill>
                          <a:effectLst/>
                          <a:latin typeface="Times New Roman" pitchFamily="18" charset="0"/>
                          <a:ea typeface="+mn-ea"/>
                          <a:cs typeface="+mn-cs"/>
                        </a:rPr>
                        <a:t>Jiamin</a:t>
                      </a: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 CHEN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Haiming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altLang="en-US" sz="1300" b="1" i="0" u="none" strike="noStrike" kern="1200" cap="none" normalizeH="0" baseline="0" dirty="0" err="1" smtClean="0">
                          <a:ln>
                            <a:noFill/>
                          </a:ln>
                          <a:solidFill>
                            <a:schemeClr val="tx1"/>
                          </a:solidFill>
                          <a:effectLst/>
                          <a:latin typeface="Times New Roman" pitchFamily="18" charset="0"/>
                          <a:ea typeface="+mn-ea"/>
                          <a:cs typeface="+mn-cs"/>
                        </a:rPr>
                        <a:t>Jiamin</a:t>
                      </a:r>
                      <a:r>
                        <a:rPr kumimoji="0" lang="en-US" altLang="en-US" sz="1300" b="1" i="0" u="none" strike="noStrike" kern="1200" cap="none" normalizeH="0" baseline="0" dirty="0" smtClean="0">
                          <a:ln>
                            <a:noFill/>
                          </a:ln>
                          <a:solidFill>
                            <a:schemeClr val="tx1"/>
                          </a:solidFill>
                          <a:effectLst/>
                          <a:latin typeface="Times New Roman" pitchFamily="18" charset="0"/>
                          <a:ea typeface="+mn-ea"/>
                          <a:cs typeface="+mn-cs"/>
                        </a:rPr>
                        <a:t> CHEN </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err="1" smtClean="0">
                          <a:ln>
                            <a:noFill/>
                          </a:ln>
                          <a:solidFill>
                            <a:schemeClr val="tx1"/>
                          </a:solidFill>
                          <a:effectLst/>
                          <a:latin typeface="Times New Roman" pitchFamily="18" charset="0"/>
                          <a:ea typeface="+mn-ea"/>
                          <a:cs typeface="+mn-cs"/>
                        </a:rPr>
                        <a:t>Shiwen</a:t>
                      </a: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 HE (subeditor)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Open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7576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Donald EASTLAKE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Donald EASTLAKE</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Norm FINN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Open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3423">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AQ</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Stephen MCCANN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err="1" smtClean="0">
                          <a:ln>
                            <a:noFill/>
                          </a:ln>
                          <a:solidFill>
                            <a:schemeClr val="tx1"/>
                          </a:solidFill>
                          <a:effectLst/>
                          <a:latin typeface="Times New Roman" pitchFamily="18" charset="0"/>
                          <a:ea typeface="+mn-ea"/>
                          <a:cs typeface="+mn-cs"/>
                        </a:rPr>
                        <a:t>Yunsong</a:t>
                      </a: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 YANG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Lee ARMSTRONG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Open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1121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AX</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Osama ABOUL-MAGD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Simone MERLIN</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Ron PORAT</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Robert STACEY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Yasuhiko INOUE</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3857">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err="1" smtClean="0">
                          <a:ln>
                            <a:noFill/>
                          </a:ln>
                          <a:solidFill>
                            <a:schemeClr val="tx1"/>
                          </a:solidFill>
                          <a:effectLst/>
                          <a:latin typeface="Times New Roman" pitchFamily="18" charset="0"/>
                          <a:ea typeface="+mn-ea"/>
                          <a:cs typeface="+mn-cs"/>
                        </a:rPr>
                        <a:t>SangHyun</a:t>
                      </a: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 CHANG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Carlos CORDEIRO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err="1" smtClean="0">
                          <a:ln>
                            <a:noFill/>
                          </a:ln>
                          <a:solidFill>
                            <a:schemeClr val="tx1"/>
                          </a:solidFill>
                          <a:effectLst/>
                          <a:latin typeface="Times New Roman" pitchFamily="18" charset="0"/>
                          <a:ea typeface="+mn-ea"/>
                          <a:cs typeface="+mn-cs"/>
                        </a:rPr>
                        <a:t>Jeorge</a:t>
                      </a: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 HURTARTE</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3857">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AZ</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Jonathan SEGEV</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Carlos ALDANA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CC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Open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163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SG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WUR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Minyoung PARK (Pending confirmation)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 name="Date Placeholder 1"/>
          <p:cNvSpPr>
            <a:spLocks noGrp="1"/>
          </p:cNvSpPr>
          <p:nvPr>
            <p:ph type="dt" sz="half" idx="10"/>
          </p:nvPr>
        </p:nvSpPr>
        <p:spPr/>
        <p:txBody>
          <a:bodyPr/>
          <a:lstStyle/>
          <a:p>
            <a:pPr>
              <a:defRPr/>
            </a:pPr>
            <a:r>
              <a:rPr lang="en-US" smtClean="0"/>
              <a:t>July 2016</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15</a:t>
            </a:fld>
            <a:endParaRPr lang="en-US"/>
          </a:p>
        </p:txBody>
      </p:sp>
    </p:spTree>
    <p:extLst>
      <p:ext uri="{BB962C8B-B14F-4D97-AF65-F5344CB8AC3E}">
        <p14:creationId xmlns:p14="http://schemas.microsoft.com/office/powerpoint/2010/main" val="25579098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80" name="Line 29"/>
          <p:cNvSpPr>
            <a:spLocks noChangeShapeType="1"/>
          </p:cNvSpPr>
          <p:nvPr/>
        </p:nvSpPr>
        <p:spPr bwMode="auto">
          <a:xfrm flipV="1">
            <a:off x="0" y="3200400"/>
            <a:ext cx="9144000" cy="16351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-2003</a:t>
            </a:r>
          </a:p>
        </p:txBody>
      </p:sp>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a:t>
            </a:r>
            <a:r>
              <a:rPr lang="en-US" sz="1400" b="1" dirty="0" smtClean="0">
                <a:latin typeface="Arial" panose="020B0604020202020204" pitchFamily="34" charset="0"/>
                <a:cs typeface="Arial" panose="020B0604020202020204" pitchFamily="34" charset="0"/>
              </a:rPr>
              <a:t>2012</a:t>
            </a:r>
            <a:endParaRPr lang="en-US" sz="1400" b="1" dirty="0">
              <a:latin typeface="Arial" panose="020B0604020202020204" pitchFamily="34" charset="0"/>
              <a:cs typeface="Arial" panose="020B0604020202020204" pitchFamily="34" charset="0"/>
            </a:endParaRPr>
          </a:p>
        </p:txBody>
      </p:sp>
      <p:sp>
        <p:nvSpPr>
          <p:cNvPr id="32770" name="Rectangle 2"/>
          <p:cNvSpPr>
            <a:spLocks noGrp="1" noChangeArrowheads="1"/>
          </p:cNvSpPr>
          <p:nvPr>
            <p:ph type="title"/>
          </p:nvPr>
        </p:nvSpPr>
        <p:spPr>
          <a:xfrm>
            <a:off x="1531199" y="139980"/>
            <a:ext cx="4712887" cy="457200"/>
          </a:xfrm>
        </p:spPr>
        <p:txBody>
          <a:bodyPr/>
          <a:lstStyle/>
          <a:p>
            <a:pPr algn="ctr"/>
            <a:r>
              <a:rPr lang="en-US" sz="2400" dirty="0" smtClean="0"/>
              <a:t>IEEE 802.11 Revisions</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11w</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Management</a:t>
            </a:r>
          </a:p>
          <a:p>
            <a:pPr algn="ctr"/>
            <a:r>
              <a:rPr lang="en-US" sz="1000" b="1" dirty="0">
                <a:latin typeface="Tahoma" pitchFamily="34" charset="0"/>
                <a:ea typeface="ＭＳ Ｐゴシック" charset="-128"/>
                <a:cs typeface="Arial" pitchFamily="34" charset="0"/>
              </a:rPr>
              <a:t>Frame </a:t>
            </a:r>
          </a:p>
          <a:p>
            <a:pPr algn="ctr"/>
            <a:r>
              <a:rPr lang="en-US" sz="1000" b="1" dirty="0">
                <a:latin typeface="Tahoma" pitchFamily="34" charset="0"/>
                <a:ea typeface="ＭＳ Ｐゴシック" charset="-128"/>
                <a:cs typeface="Arial" pitchFamily="34" charset="0"/>
              </a:rPr>
              <a:t>Security</a:t>
            </a:r>
          </a:p>
        </p:txBody>
      </p:sp>
      <p:sp>
        <p:nvSpPr>
          <p:cNvPr id="32785" name="AutoShape 12"/>
          <p:cNvSpPr>
            <a:spLocks noChangeArrowheads="1"/>
          </p:cNvSpPr>
          <p:nvPr/>
        </p:nvSpPr>
        <p:spPr bwMode="auto">
          <a:xfrm>
            <a:off x="188408" y="1447800"/>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dirty="0" smtClean="0">
                <a:latin typeface="Arial" panose="020B0604020202020204" pitchFamily="34" charset="0"/>
                <a:cs typeface="Arial" panose="020B0604020202020204" pitchFamily="34" charset="0"/>
              </a:rPr>
              <a:t>IEEE</a:t>
            </a:r>
          </a:p>
          <a:p>
            <a:pPr algn="ctr"/>
            <a:r>
              <a:rPr lang="en-US" sz="1400" dirty="0" err="1" smtClean="0">
                <a:latin typeface="Arial" panose="020B0604020202020204" pitchFamily="34" charset="0"/>
                <a:cs typeface="Arial" panose="020B0604020202020204" pitchFamily="34" charset="0"/>
              </a:rPr>
              <a:t>Std</a:t>
            </a:r>
            <a:endParaRPr lang="en-US" sz="1400" dirty="0">
              <a:latin typeface="Arial" panose="020B0604020202020204" pitchFamily="34" charset="0"/>
              <a:cs typeface="Arial" panose="020B0604020202020204" pitchFamily="34" charset="0"/>
            </a:endParaRPr>
          </a:p>
          <a:p>
            <a:pPr algn="ctr"/>
            <a:r>
              <a:rPr lang="en-US" sz="1400" b="1" dirty="0" smtClean="0">
                <a:latin typeface="Arial" panose="020B0604020202020204" pitchFamily="34" charset="0"/>
                <a:cs typeface="Arial" panose="020B0604020202020204" pitchFamily="34" charset="0"/>
              </a:rPr>
              <a:t>802.11</a:t>
            </a:r>
            <a:endParaRPr lang="en-US" sz="1400" b="1" dirty="0">
              <a:latin typeface="Arial" panose="020B0604020202020204" pitchFamily="34" charset="0"/>
              <a:cs typeface="Arial" panose="020B0604020202020204" pitchFamily="34" charset="0"/>
            </a:endParaRPr>
          </a:p>
          <a:p>
            <a:pPr algn="ctr"/>
            <a:r>
              <a:rPr lang="en-US" sz="1400" b="1" dirty="0">
                <a:latin typeface="Arial" panose="020B0604020202020204" pitchFamily="34" charset="0"/>
                <a:cs typeface="Arial" panose="020B0604020202020204" pitchFamily="34" charset="0"/>
              </a:rPr>
              <a:t> -</a:t>
            </a:r>
            <a:r>
              <a:rPr lang="en-US" sz="1400" b="1" dirty="0" smtClean="0">
                <a:latin typeface="Arial" panose="020B0604020202020204" pitchFamily="34" charset="0"/>
                <a:cs typeface="Arial" panose="020B0604020202020204" pitchFamily="34" charset="0"/>
              </a:rPr>
              <a:t>1997</a:t>
            </a:r>
            <a:endParaRPr lang="en-US" sz="1400" b="1" dirty="0">
              <a:latin typeface="Arial" panose="020B0604020202020204" pitchFamily="34" charset="0"/>
              <a:cs typeface="Arial" panose="020B0604020202020204" pitchFamily="34" charset="0"/>
            </a:endParaRPr>
          </a:p>
          <a:p>
            <a:pPr algn="ctr"/>
            <a:endParaRPr lang="en-US" sz="1000" b="1" dirty="0">
              <a:latin typeface="Tahoma" pitchFamily="34" charset="0"/>
              <a:ea typeface="ＭＳ Ｐゴシック" charset="-128"/>
              <a:cs typeface="Arial" pitchFamily="34" charset="0"/>
            </a:endParaRPr>
          </a:p>
        </p:txBody>
      </p:sp>
      <p:sp>
        <p:nvSpPr>
          <p:cNvPr id="32786" name="Text Box 3"/>
          <p:cNvSpPr txBox="1">
            <a:spLocks noChangeArrowheads="1"/>
          </p:cNvSpPr>
          <p:nvPr/>
        </p:nvSpPr>
        <p:spPr bwMode="auto">
          <a:xfrm>
            <a:off x="222227" y="5488763"/>
            <a:ext cx="58862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smtClean="0">
                <a:latin typeface="Tahoma" pitchFamily="34" charset="0"/>
                <a:ea typeface="ＭＳ Ｐゴシック" charset="-128"/>
                <a:cs typeface="Arial" pitchFamily="34" charset="0"/>
              </a:rPr>
              <a:t>MAC</a:t>
            </a:r>
          </a:p>
          <a:p>
            <a:pPr algn="ctr"/>
            <a:r>
              <a:rPr lang="en-US" sz="1400" dirty="0" smtClean="0">
                <a:latin typeface="Tahoma" pitchFamily="34" charset="0"/>
                <a:ea typeface="ＭＳ Ｐゴシック" charset="-128"/>
                <a:cs typeface="Arial" pitchFamily="34" charset="0"/>
              </a:rPr>
              <a:t>&amp;</a:t>
            </a:r>
            <a:endParaRPr lang="en-US" sz="1400" dirty="0">
              <a:latin typeface="Tahoma" pitchFamily="34" charset="0"/>
              <a:ea typeface="ＭＳ Ｐゴシック" charset="-128"/>
              <a:cs typeface="Arial" pitchFamily="34" charset="0"/>
            </a:endParaRPr>
          </a:p>
          <a:p>
            <a:r>
              <a:rPr lang="en-US" sz="1400" b="1" dirty="0" smtClean="0">
                <a:latin typeface="Tahoma" pitchFamily="34" charset="0"/>
                <a:ea typeface="ＭＳ Ｐゴシック" charset="-128"/>
                <a:cs typeface="Arial" pitchFamily="34" charset="0"/>
              </a:rPr>
              <a:t>PHY</a:t>
            </a:r>
            <a:endParaRPr lang="en-US" sz="2000" b="1" dirty="0">
              <a:latin typeface="Tahoma" pitchFamily="34" charset="0"/>
              <a:ea typeface="ＭＳ Ｐゴシック" charset="-128"/>
              <a:cs typeface="Arial" pitchFamily="34" charset="0"/>
            </a:endParaRPr>
          </a:p>
        </p:txBody>
      </p:sp>
      <p:sp>
        <p:nvSpPr>
          <p:cNvPr id="32787" name="Text Box 6"/>
          <p:cNvSpPr txBox="1">
            <a:spLocks noChangeArrowheads="1"/>
          </p:cNvSpPr>
          <p:nvPr/>
        </p:nvSpPr>
        <p:spPr bwMode="auto">
          <a:xfrm>
            <a:off x="201315" y="956225"/>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11k</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11r</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Fast Roam</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11a </a:t>
            </a:r>
          </a:p>
          <a:p>
            <a:pPr algn="ctr"/>
            <a:r>
              <a:rPr lang="en-US" sz="1000" b="1" dirty="0" smtClean="0">
                <a:latin typeface="Tahoma" pitchFamily="34" charset="0"/>
                <a:ea typeface="ＭＳ Ｐゴシック" charset="-128"/>
                <a:cs typeface="Arial" pitchFamily="34" charset="0"/>
              </a:rPr>
              <a:t>54 </a:t>
            </a:r>
            <a:r>
              <a:rPr lang="en-US" sz="1000" b="1" dirty="0">
                <a:latin typeface="Tahoma" pitchFamily="34" charset="0"/>
                <a:ea typeface="ＭＳ Ｐゴシック" charset="-128"/>
                <a:cs typeface="Arial" pitchFamily="34" charset="0"/>
              </a:rPr>
              <a:t>Mbps</a:t>
            </a:r>
          </a:p>
          <a:p>
            <a:pPr algn="ctr"/>
            <a:r>
              <a:rPr lang="en-US" sz="1000" b="1" dirty="0">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11b</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11 Mbps</a:t>
            </a:r>
          </a:p>
          <a:p>
            <a:pPr algn="ctr"/>
            <a:r>
              <a:rPr lang="en-US" sz="1000" b="1" dirty="0">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11d</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Intl roaming</a:t>
            </a:r>
            <a:r>
              <a:rPr lang="en-US" sz="1000" b="1" dirty="0">
                <a:solidFill>
                  <a:schemeClr val="bg1"/>
                </a:solidFill>
                <a:latin typeface="Tahoma" pitchFamily="34" charset="0"/>
                <a:ea typeface="ＭＳ Ｐゴシック" charset="-128"/>
                <a:cs typeface="Arial" pitchFamily="34" charset="0"/>
              </a:rPr>
              <a:t> </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11v</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Network</a:t>
            </a:r>
          </a:p>
          <a:p>
            <a:pPr algn="ctr"/>
            <a:r>
              <a:rPr lang="en-US" sz="1000" b="1" dirty="0">
                <a:latin typeface="Tahoma" pitchFamily="34" charset="0"/>
                <a:ea typeface="ＭＳ Ｐゴシック" charset="-128"/>
                <a:cs typeface="Arial" pitchFamily="34" charset="0"/>
              </a:rPr>
              <a:t>Management</a:t>
            </a:r>
          </a:p>
          <a:p>
            <a:pPr algn="ctr"/>
            <a:endParaRPr lang="en-US" sz="1000" b="1"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11s</a:t>
            </a:r>
            <a:endParaRPr lang="en-US" sz="1000" b="1" dirty="0">
              <a:latin typeface="Tahoma" pitchFamily="34" charset="0"/>
              <a:ea typeface="ＭＳ Ｐゴシック" charset="-128"/>
              <a:cs typeface="Arial" pitchFamily="34" charset="0"/>
            </a:endParaRPr>
          </a:p>
          <a:p>
            <a:pPr algn="ctr"/>
            <a:r>
              <a:rPr lang="en-US" sz="1000" dirty="0">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11u</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Tahoma" pitchFamily="34" charset="0"/>
                <a:cs typeface="Tahoma" pitchFamily="34" charset="0"/>
              </a:rPr>
              <a:t>11y</a:t>
            </a:r>
            <a:endParaRPr lang="en-US" sz="1000" b="1" dirty="0">
              <a:latin typeface="Tahoma" pitchFamily="34" charset="0"/>
              <a:ea typeface="Tahoma" pitchFamily="34" charset="0"/>
              <a:cs typeface="Tahoma" pitchFamily="34" charset="0"/>
            </a:endParaRPr>
          </a:p>
          <a:p>
            <a:pPr algn="ctr" eaLnBrk="0" hangingPunct="0"/>
            <a:r>
              <a:rPr lang="en-US" sz="1000" b="1" dirty="0">
                <a:solidFill>
                  <a:srgbClr val="000000"/>
                </a:solidFill>
                <a:latin typeface="Tahoma" pitchFamily="34" charset="0"/>
                <a:ea typeface="Tahoma" pitchFamily="34" charset="0"/>
                <a:cs typeface="Tahoma" pitchFamily="34" charset="0"/>
              </a:rPr>
              <a:t>Contention</a:t>
            </a:r>
          </a:p>
          <a:p>
            <a:pPr algn="ctr" eaLnBrk="0" hangingPunct="0"/>
            <a:r>
              <a:rPr lang="en-US" sz="1000" b="1" dirty="0">
                <a:solidFill>
                  <a:srgbClr val="000000"/>
                </a:solidFill>
                <a:latin typeface="Tahoma" pitchFamily="34" charset="0"/>
                <a:ea typeface="Tahoma" pitchFamily="34" charset="0"/>
                <a:cs typeface="Tahoma" pitchFamily="34" charset="0"/>
              </a:rPr>
              <a:t>Based</a:t>
            </a:r>
          </a:p>
          <a:p>
            <a:pPr algn="ctr" eaLnBrk="0" hangingPunct="0"/>
            <a:r>
              <a:rPr lang="en-US" sz="1000" b="1" dirty="0">
                <a:solidFill>
                  <a:srgbClr val="000000"/>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11n</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High </a:t>
            </a:r>
          </a:p>
          <a:p>
            <a:pPr algn="ctr"/>
            <a:r>
              <a:rPr lang="en-US" sz="1000" b="1" dirty="0">
                <a:latin typeface="Tahoma" pitchFamily="34" charset="0"/>
                <a:ea typeface="ＭＳ Ｐゴシック" charset="-128"/>
                <a:cs typeface="Arial" pitchFamily="34" charset="0"/>
              </a:rPr>
              <a:t>Throughput</a:t>
            </a:r>
          </a:p>
          <a:p>
            <a:pPr algn="ctr"/>
            <a:r>
              <a:rPr lang="en-US" sz="1000" b="1" dirty="0">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11z</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11p</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WAVE</a:t>
            </a:r>
          </a:p>
        </p:txBody>
      </p:sp>
      <p:sp>
        <p:nvSpPr>
          <p:cNvPr id="32788" name="AutoShape 11"/>
          <p:cNvSpPr>
            <a:spLocks noChangeArrowheads="1"/>
          </p:cNvSpPr>
          <p:nvPr/>
        </p:nvSpPr>
        <p:spPr bwMode="auto">
          <a:xfrm>
            <a:off x="7391400" y="706218"/>
            <a:ext cx="1676400" cy="5218420"/>
          </a:xfrm>
          <a:prstGeom prst="cube">
            <a:avLst>
              <a:gd name="adj" fmla="val 4486"/>
            </a:avLst>
          </a:prstGeom>
          <a:solidFill>
            <a:srgbClr val="99FF66"/>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a:t>
            </a:r>
            <a:r>
              <a:rPr lang="en-US" sz="1400" dirty="0" smtClean="0">
                <a:latin typeface="Arial" panose="020B0604020202020204" pitchFamily="34" charset="0"/>
                <a:cs typeface="Arial" panose="020B0604020202020204" pitchFamily="34" charset="0"/>
              </a:rPr>
              <a:t>2016 (TBC)</a:t>
            </a:r>
            <a:endParaRPr lang="en-US" sz="1400" dirty="0">
              <a:latin typeface="Arial" panose="020B0604020202020204" pitchFamily="34" charset="0"/>
              <a:cs typeface="Arial" panose="020B0604020202020204" pitchFamily="34" charset="0"/>
            </a:endParaRPr>
          </a:p>
        </p:txBody>
      </p:sp>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a:t>
            </a:r>
            <a:r>
              <a:rPr lang="en-US" sz="1400" b="1" dirty="0" smtClean="0">
                <a:latin typeface="Arial" panose="020B0604020202020204" pitchFamily="34" charset="0"/>
                <a:cs typeface="Arial" panose="020B0604020202020204" pitchFamily="34" charset="0"/>
              </a:rPr>
              <a:t>2007</a:t>
            </a:r>
            <a:endParaRPr lang="en-US" sz="1400" b="1" dirty="0">
              <a:latin typeface="Arial" panose="020B0604020202020204" pitchFamily="34" charset="0"/>
              <a:cs typeface="Arial" panose="020B0604020202020204" pitchFamily="34" charset="0"/>
            </a:endParaRP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11g</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54 Mbps</a:t>
            </a:r>
          </a:p>
          <a:p>
            <a:pPr algn="ctr"/>
            <a:r>
              <a:rPr lang="en-US" sz="1000" b="1" dirty="0">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11e</a:t>
            </a:r>
          </a:p>
          <a:p>
            <a:pPr algn="ctr"/>
            <a:r>
              <a:rPr lang="en-US" sz="1000" dirty="0" err="1">
                <a:latin typeface="Tahoma" pitchFamily="34" charset="0"/>
                <a:ea typeface="ＭＳ Ｐゴシック" charset="-128"/>
                <a:cs typeface="Arial" pitchFamily="34" charset="0"/>
              </a:rPr>
              <a:t>QoS</a:t>
            </a:r>
            <a:endParaRPr lang="en-US" sz="1000" dirty="0">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11i</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11h</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11j</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JP bands</a:t>
            </a:r>
            <a:r>
              <a:rPr lang="en-US" sz="1000" b="1" dirty="0">
                <a:solidFill>
                  <a:schemeClr val="bg1"/>
                </a:solidFill>
                <a:latin typeface="Tahoma" pitchFamily="34" charset="0"/>
                <a:ea typeface="ＭＳ Ｐゴシック" charset="-128"/>
                <a:cs typeface="Arial" pitchFamily="34" charset="0"/>
              </a:rPr>
              <a:t> </a:t>
            </a:r>
          </a:p>
        </p:txBody>
      </p:sp>
      <p:sp>
        <p:nvSpPr>
          <p:cNvPr id="40" name="AutoShape 18"/>
          <p:cNvSpPr>
            <a:spLocks noChangeArrowheads="1"/>
          </p:cNvSpPr>
          <p:nvPr/>
        </p:nvSpPr>
        <p:spPr bwMode="auto">
          <a:xfrm>
            <a:off x="2922200" y="2699543"/>
            <a:ext cx="998408" cy="376238"/>
          </a:xfrm>
          <a:prstGeom prst="cube">
            <a:avLst>
              <a:gd name="adj" fmla="val 6597"/>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b="1" dirty="0" smtClean="0">
                <a:solidFill>
                  <a:schemeClr val="bg2">
                    <a:lumMod val="75000"/>
                  </a:schemeClr>
                </a:solidFill>
                <a:latin typeface="Tahoma" pitchFamily="34" charset="0"/>
                <a:ea typeface="ＭＳ Ｐゴシック" charset="-128"/>
                <a:cs typeface="Arial" charset="0"/>
              </a:rPr>
              <a:t>11f </a:t>
            </a:r>
            <a:endParaRPr lang="en-US" sz="1000" b="1" dirty="0">
              <a:solidFill>
                <a:schemeClr val="bg2">
                  <a:lumMod val="75000"/>
                </a:schemeClr>
              </a:solidFill>
              <a:latin typeface="Tahoma" pitchFamily="34" charset="0"/>
              <a:ea typeface="ＭＳ Ｐゴシック" charset="-128"/>
              <a:cs typeface="Arial" charset="0"/>
            </a:endParaRPr>
          </a:p>
          <a:p>
            <a:pPr algn="ctr">
              <a:defRPr/>
            </a:pPr>
            <a:r>
              <a:rPr lang="en-US" sz="1000" b="1" dirty="0">
                <a:solidFill>
                  <a:schemeClr val="bg2">
                    <a:lumMod val="75000"/>
                  </a:schemeClr>
                </a:solidFill>
                <a:latin typeface="Tahoma" pitchFamily="34" charset="0"/>
                <a:ea typeface="ＭＳ Ｐゴシック" charset="-128"/>
                <a:cs typeface="Arial" charset="0"/>
              </a:rPr>
              <a:t>Inter AP </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11aa</a:t>
            </a:r>
            <a:endParaRPr lang="en-US" sz="1100" b="1" dirty="0">
              <a:latin typeface="Tahoma" pitchFamily="34" charset="0"/>
              <a:ea typeface="ＭＳ Ｐゴシック" charset="-128"/>
              <a:cs typeface="Arial" pitchFamily="34" charset="0"/>
            </a:endParaRPr>
          </a:p>
          <a:p>
            <a:pPr algn="ctr"/>
            <a:r>
              <a:rPr lang="en-US" sz="1100" b="1" dirty="0">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11ae</a:t>
            </a:r>
            <a:endParaRPr lang="en-US" sz="1100" b="1" dirty="0">
              <a:latin typeface="Tahoma" pitchFamily="34" charset="0"/>
              <a:ea typeface="ＭＳ Ｐゴシック" charset="-128"/>
              <a:cs typeface="Arial" pitchFamily="34" charset="0"/>
            </a:endParaRPr>
          </a:p>
          <a:p>
            <a:pPr algn="ctr"/>
            <a:r>
              <a:rPr lang="en-US" sz="1100" b="1" dirty="0" err="1">
                <a:latin typeface="Tahoma" pitchFamily="34" charset="0"/>
                <a:ea typeface="ＭＳ Ｐゴシック" charset="-128"/>
                <a:cs typeface="Arial" pitchFamily="34" charset="0"/>
              </a:rPr>
              <a:t>QoS</a:t>
            </a:r>
            <a:r>
              <a:rPr lang="en-US" sz="1100" b="1" dirty="0">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b="1" dirty="0" smtClean="0">
                <a:latin typeface="Tahoma" pitchFamily="34" charset="0"/>
                <a:ea typeface="ＭＳ Ｐゴシック" charset="-128"/>
                <a:cs typeface="Arial" pitchFamily="34" charset="0"/>
              </a:rPr>
              <a:t>11ac -VHT</a:t>
            </a:r>
          </a:p>
          <a:p>
            <a:pPr algn="ctr"/>
            <a:r>
              <a:rPr lang="en-US" sz="1050" dirty="0" smtClean="0">
                <a:latin typeface="Tahoma" pitchFamily="34" charset="0"/>
                <a:ea typeface="ＭＳ Ｐゴシック" charset="-128"/>
                <a:cs typeface="Arial" pitchFamily="34" charset="0"/>
              </a:rPr>
              <a:t>&gt;1 </a:t>
            </a:r>
            <a:r>
              <a:rPr lang="en-US" sz="1050" b="1" dirty="0" err="1" smtClean="0">
                <a:latin typeface="Tahoma" pitchFamily="34" charset="0"/>
                <a:ea typeface="ＭＳ Ｐゴシック" charset="-128"/>
                <a:cs typeface="Arial" pitchFamily="34" charset="0"/>
              </a:rPr>
              <a:t>Gbps</a:t>
            </a:r>
            <a:r>
              <a:rPr lang="en-US" sz="1050" b="1" dirty="0" smtClean="0">
                <a:latin typeface="Tahoma" pitchFamily="34" charset="0"/>
                <a:ea typeface="ＭＳ Ｐゴシック" charset="-128"/>
                <a:cs typeface="Arial" pitchFamily="34" charset="0"/>
              </a:rPr>
              <a:t> @ 5GHz</a:t>
            </a:r>
            <a:endParaRPr lang="en-US" sz="1050" b="1" dirty="0">
              <a:latin typeface="Tahoma" pitchFamily="34" charset="0"/>
              <a:ea typeface="ＭＳ Ｐゴシック" charset="-128"/>
              <a:cs typeface="Arial" pitchFamily="34" charset="0"/>
            </a:endParaRP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11ad - VHT</a:t>
            </a:r>
            <a:endParaRPr lang="en-US" sz="1000" b="1" dirty="0">
              <a:latin typeface="Tahoma" pitchFamily="34" charset="0"/>
              <a:ea typeface="ＭＳ Ｐゴシック" charset="-128"/>
              <a:cs typeface="Arial" pitchFamily="34" charset="0"/>
            </a:endParaRPr>
          </a:p>
          <a:p>
            <a:pPr algn="ctr"/>
            <a:r>
              <a:rPr lang="en-US" sz="1000" dirty="0" smtClean="0">
                <a:latin typeface="Tahoma" pitchFamily="34" charset="0"/>
                <a:ea typeface="ＭＳ Ｐゴシック" charset="-128"/>
                <a:cs typeface="Arial" pitchFamily="34" charset="0"/>
              </a:rPr>
              <a:t>&gt;1 </a:t>
            </a:r>
            <a:r>
              <a:rPr lang="en-US" sz="1000" b="1" dirty="0" err="1" smtClean="0">
                <a:latin typeface="Tahoma" pitchFamily="34" charset="0"/>
                <a:ea typeface="ＭＳ Ｐゴシック" charset="-128"/>
                <a:cs typeface="Arial" pitchFamily="34" charset="0"/>
              </a:rPr>
              <a:t>Gbps</a:t>
            </a:r>
            <a:r>
              <a:rPr lang="en-US" sz="1000" b="1" dirty="0" smtClean="0">
                <a:latin typeface="Tahoma" pitchFamily="34" charset="0"/>
                <a:ea typeface="ＭＳ Ｐゴシック" charset="-128"/>
                <a:cs typeface="Arial" pitchFamily="34" charset="0"/>
              </a:rPr>
              <a:t> </a:t>
            </a:r>
            <a:r>
              <a:rPr lang="en-US" sz="1000" b="1" dirty="0">
                <a:latin typeface="Tahoma" pitchFamily="34" charset="0"/>
                <a:ea typeface="ＭＳ Ｐゴシック" charset="-128"/>
                <a:cs typeface="Arial" pitchFamily="34" charset="0"/>
              </a:rPr>
              <a:t>@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11af</a:t>
            </a:r>
            <a:endParaRPr lang="en-US" sz="1100" b="1" dirty="0">
              <a:latin typeface="Tahoma" pitchFamily="34" charset="0"/>
              <a:ea typeface="ＭＳ Ｐゴシック" charset="-128"/>
              <a:cs typeface="Arial" pitchFamily="34" charset="0"/>
            </a:endParaRPr>
          </a:p>
          <a:p>
            <a:pPr algn="ctr"/>
            <a:r>
              <a:rPr lang="en-US" sz="1100" b="1" dirty="0">
                <a:latin typeface="Tahoma" pitchFamily="34" charset="0"/>
                <a:ea typeface="ＭＳ Ｐゴシック" charset="-128"/>
                <a:cs typeface="Arial" pitchFamily="34" charset="0"/>
              </a:rPr>
              <a:t>TV Whitespace</a:t>
            </a:r>
          </a:p>
        </p:txBody>
      </p:sp>
      <p:sp>
        <p:nvSpPr>
          <p:cNvPr id="5" name="Right Arrow 4"/>
          <p:cNvSpPr/>
          <p:nvPr/>
        </p:nvSpPr>
        <p:spPr bwMode="auto">
          <a:xfrm>
            <a:off x="4108040" y="3194469"/>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50" name="Right Arrow 49"/>
          <p:cNvSpPr/>
          <p:nvPr/>
        </p:nvSpPr>
        <p:spPr bwMode="auto">
          <a:xfrm>
            <a:off x="2286032" y="3173653"/>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54" name="Right Arrow 53"/>
          <p:cNvSpPr/>
          <p:nvPr/>
        </p:nvSpPr>
        <p:spPr bwMode="auto">
          <a:xfrm>
            <a:off x="847060" y="313977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55" name="Right Arrow 54"/>
          <p:cNvSpPr/>
          <p:nvPr/>
        </p:nvSpPr>
        <p:spPr bwMode="auto">
          <a:xfrm>
            <a:off x="7076313" y="3169460"/>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6" name="Footer Placeholder 5"/>
          <p:cNvSpPr>
            <a:spLocks noGrp="1"/>
          </p:cNvSpPr>
          <p:nvPr>
            <p:ph type="ftr" sz="quarter" idx="11"/>
          </p:nvPr>
        </p:nvSpPr>
        <p:spPr/>
        <p:txBody>
          <a:bodyPr/>
          <a:lstStyle/>
          <a:p>
            <a:pPr>
              <a:defRPr/>
            </a:pPr>
            <a:r>
              <a:rPr lang="en-US" smtClean="0"/>
              <a:t>Adrian Stephens, Intel Corporation</a:t>
            </a:r>
            <a:endParaRPr lang="en-US"/>
          </a:p>
        </p:txBody>
      </p:sp>
      <p:sp>
        <p:nvSpPr>
          <p:cNvPr id="7" name="Date Placeholder 6"/>
          <p:cNvSpPr>
            <a:spLocks noGrp="1"/>
          </p:cNvSpPr>
          <p:nvPr>
            <p:ph type="dt" sz="half" idx="10"/>
          </p:nvPr>
        </p:nvSpPr>
        <p:spPr/>
        <p:txBody>
          <a:bodyPr/>
          <a:lstStyle/>
          <a:p>
            <a:pPr>
              <a:defRPr/>
            </a:pPr>
            <a:r>
              <a:rPr lang="en-US" smtClean="0"/>
              <a:t>July 2016</a:t>
            </a:r>
            <a:endParaRPr lang="en-US" dirty="0"/>
          </a:p>
        </p:txBody>
      </p:sp>
      <p:sp>
        <p:nvSpPr>
          <p:cNvPr id="11" name="Slide Number Placeholder 10"/>
          <p:cNvSpPr>
            <a:spLocks noGrp="1"/>
          </p:cNvSpPr>
          <p:nvPr>
            <p:ph type="sldNum" sz="quarter" idx="12"/>
          </p:nvPr>
        </p:nvSpPr>
        <p:spPr/>
        <p:txBody>
          <a:bodyPr/>
          <a:lstStyle/>
          <a:p>
            <a:pPr>
              <a:defRPr/>
            </a:pPr>
            <a:r>
              <a:rPr lang="en-US" smtClean="0"/>
              <a:t>Slide </a:t>
            </a:r>
            <a:fld id="{3FBD1F51-5136-477F-A21E-BB3B46CB0CD8}" type="slidenum">
              <a:rPr lang="en-US" smtClean="0"/>
              <a:pPr>
                <a:defRPr/>
              </a:pPr>
              <a:t>16</a:t>
            </a:fld>
            <a:endParaRPr lang="en-US"/>
          </a:p>
        </p:txBody>
      </p:sp>
    </p:spTree>
    <p:extLst>
      <p:ext uri="{BB962C8B-B14F-4D97-AF65-F5344CB8AC3E}">
        <p14:creationId xmlns:p14="http://schemas.microsoft.com/office/powerpoint/2010/main" val="8859833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bwMode="auto">
          <a:xfrm>
            <a:off x="6019800" y="1419225"/>
            <a:ext cx="1789093" cy="4448175"/>
          </a:xfrm>
          <a:prstGeom prst="ellipse">
            <a:avLst/>
          </a:prstGeom>
          <a:solidFill>
            <a:srgbClr val="99FF66">
              <a:alpha val="76000"/>
            </a:srgbClr>
          </a:solidFill>
          <a:ln w="12700" cap="flat" cmpd="sng" algn="ctr">
            <a:solidFill>
              <a:schemeClr val="tx1">
                <a:alpha val="43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40" name="AutoShape 11"/>
          <p:cNvSpPr>
            <a:spLocks noChangeArrowheads="1"/>
          </p:cNvSpPr>
          <p:nvPr/>
        </p:nvSpPr>
        <p:spPr bwMode="auto">
          <a:xfrm>
            <a:off x="4888705" y="1477179"/>
            <a:ext cx="1025528" cy="565129"/>
          </a:xfrm>
          <a:prstGeom prst="cube">
            <a:avLst>
              <a:gd name="adj" fmla="val 4486"/>
            </a:avLst>
          </a:prstGeom>
          <a:solidFill>
            <a:srgbClr val="99FF66"/>
          </a:solidFill>
          <a:ln w="9525">
            <a:solidFill>
              <a:schemeClr val="tx1"/>
            </a:solidFill>
            <a:miter lim="800000"/>
            <a:headEnd/>
            <a:tailEnd/>
          </a:ln>
        </p:spPr>
        <p:txBody>
          <a:bodyPr wrap="none" anchor="ctr"/>
          <a:lstStyle/>
          <a:p>
            <a:pPr algn="ctr"/>
            <a:r>
              <a:rPr lang="en-US" sz="1400" b="1" dirty="0" smtClean="0">
                <a:latin typeface="Tahoma" pitchFamily="34" charset="0"/>
                <a:ea typeface="ＭＳ Ｐゴシック" charset="-128"/>
                <a:cs typeface="Arial" pitchFamily="34" charset="0"/>
              </a:rPr>
              <a:t>802.11</a:t>
            </a:r>
          </a:p>
          <a:p>
            <a:pPr algn="ctr"/>
            <a:r>
              <a:rPr lang="en-US" sz="1400" b="1" dirty="0" smtClean="0">
                <a:latin typeface="Tahoma" pitchFamily="34" charset="0"/>
                <a:ea typeface="ＭＳ Ｐゴシック" charset="-128"/>
                <a:cs typeface="Arial" pitchFamily="34" charset="0"/>
              </a:rPr>
              <a:t>-2016</a:t>
            </a:r>
            <a:endParaRPr lang="en-US" sz="1400" b="1" dirty="0">
              <a:latin typeface="Tahoma" pitchFamily="34" charset="0"/>
              <a:ea typeface="ＭＳ Ｐゴシック" charset="-128"/>
              <a:cs typeface="Arial" pitchFamily="34" charset="0"/>
            </a:endParaRPr>
          </a:p>
        </p:txBody>
      </p:sp>
      <p:sp>
        <p:nvSpPr>
          <p:cNvPr id="30722" name="Rectangle 2"/>
          <p:cNvSpPr>
            <a:spLocks noGrp="1" noChangeArrowheads="1"/>
          </p:cNvSpPr>
          <p:nvPr>
            <p:ph type="title"/>
          </p:nvPr>
        </p:nvSpPr>
        <p:spPr>
          <a:xfrm>
            <a:off x="685800" y="685800"/>
            <a:ext cx="7772400" cy="649287"/>
          </a:xfrm>
        </p:spPr>
        <p:txBody>
          <a:bodyPr/>
          <a:lstStyle/>
          <a:p>
            <a:r>
              <a:rPr lang="en-US" dirty="0" smtClean="0"/>
              <a:t>IEEE 802.11 Standards Pipeline</a:t>
            </a:r>
          </a:p>
        </p:txBody>
      </p:sp>
      <p:sp>
        <p:nvSpPr>
          <p:cNvPr id="30723" name="Text Box 3"/>
          <p:cNvSpPr txBox="1">
            <a:spLocks noChangeArrowheads="1"/>
          </p:cNvSpPr>
          <p:nvPr/>
        </p:nvSpPr>
        <p:spPr bwMode="auto">
          <a:xfrm>
            <a:off x="101260" y="5182745"/>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smtClean="0">
                <a:latin typeface="Tahoma" pitchFamily="34" charset="0"/>
                <a:ea typeface="ＭＳ Ｐゴシック" charset="-128"/>
                <a:cs typeface="Arial" pitchFamily="34" charset="0"/>
              </a:rPr>
              <a:t>MAC &amp; PHY</a:t>
            </a:r>
            <a:endParaRPr lang="en-US" sz="2000" b="1"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5145491" y="5965581"/>
            <a:ext cx="8114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Sponsor</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419735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466724" y="152603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1347000"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smtClean="0">
                <a:latin typeface="Tahoma" pitchFamily="34" charset="0"/>
                <a:ea typeface="ＭＳ Ｐゴシック" charset="-128"/>
                <a:cs typeface="Arial" pitchFamily="34" charset="0"/>
              </a:rPr>
              <a:t>TIG/Study </a:t>
            </a:r>
            <a:endParaRPr lang="en-US" sz="1200" dirty="0">
              <a:latin typeface="Tahoma" pitchFamily="34" charset="0"/>
              <a:ea typeface="ＭＳ Ｐゴシック" charset="-128"/>
              <a:cs typeface="Arial" pitchFamily="34" charset="0"/>
            </a:endParaRP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1887537"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8001000" y="5939135"/>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3808135"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5403076"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1274763"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226" name="AutoShape 32"/>
          <p:cNvSpPr>
            <a:spLocks noChangeArrowheads="1"/>
          </p:cNvSpPr>
          <p:nvPr/>
        </p:nvSpPr>
        <p:spPr bwMode="auto">
          <a:xfrm>
            <a:off x="6382796" y="4203414"/>
            <a:ext cx="1085850" cy="425450"/>
          </a:xfrm>
          <a:prstGeom prst="cube">
            <a:avLst>
              <a:gd name="adj" fmla="val 10069"/>
            </a:avLst>
          </a:prstGeom>
          <a:solidFill>
            <a:srgbClr val="99CCFF"/>
          </a:solidFill>
          <a:ln w="9525">
            <a:solidFill>
              <a:schemeClr val="tx1"/>
            </a:solidFill>
            <a:miter lim="800000"/>
            <a:headEnd/>
            <a:tailEnd/>
          </a:ln>
          <a:effectLst/>
        </p:spPr>
        <p:txBody>
          <a:bodyPr wrap="none" anchor="ctr"/>
          <a:lstStyle/>
          <a:p>
            <a:pPr algn="ctr">
              <a:defRPr/>
            </a:pPr>
            <a:r>
              <a:rPr lang="en-US" sz="1000" b="1" dirty="0">
                <a:latin typeface="Tahoma" pitchFamily="34" charset="0"/>
                <a:ea typeface="ＭＳ Ｐゴシック" charset="-128"/>
                <a:cs typeface="Arial" charset="0"/>
              </a:rPr>
              <a:t>802.11ac</a:t>
            </a:r>
          </a:p>
          <a:p>
            <a:pPr algn="ctr">
              <a:defRPr/>
            </a:pPr>
            <a:r>
              <a:rPr lang="en-US" sz="1000" b="1" dirty="0">
                <a:latin typeface="Tahoma" pitchFamily="34" charset="0"/>
                <a:ea typeface="ＭＳ Ｐゴシック" charset="-128"/>
                <a:cs typeface="Arial" charset="0"/>
              </a:rPr>
              <a:t>VHT 5GHz</a:t>
            </a:r>
          </a:p>
        </p:txBody>
      </p:sp>
      <p:sp>
        <p:nvSpPr>
          <p:cNvPr id="30749" name="AutoShape 34"/>
          <p:cNvSpPr>
            <a:spLocks/>
          </p:cNvSpPr>
          <p:nvPr/>
        </p:nvSpPr>
        <p:spPr bwMode="auto">
          <a:xfrm rot="-5400000">
            <a:off x="3017838"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2484917"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84170"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645319"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6556337" y="595947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8239" name="AutoShape 45"/>
          <p:cNvSpPr>
            <a:spLocks noChangeArrowheads="1"/>
          </p:cNvSpPr>
          <p:nvPr/>
        </p:nvSpPr>
        <p:spPr bwMode="auto">
          <a:xfrm>
            <a:off x="6401846" y="3706504"/>
            <a:ext cx="1085850" cy="434975"/>
          </a:xfrm>
          <a:prstGeom prst="cube">
            <a:avLst>
              <a:gd name="adj" fmla="val 10069"/>
            </a:avLst>
          </a:prstGeom>
          <a:solidFill>
            <a:srgbClr val="99CCFF"/>
          </a:solidFill>
          <a:ln w="9525">
            <a:solidFill>
              <a:schemeClr val="tx1"/>
            </a:solidFill>
            <a:miter lim="800000"/>
            <a:headEnd/>
            <a:tailEnd/>
          </a:ln>
          <a:effectLst/>
        </p:spPr>
        <p:txBody>
          <a:bodyPr wrap="none" anchor="ctr"/>
          <a:lstStyle/>
          <a:p>
            <a:pPr algn="ctr">
              <a:defRPr/>
            </a:pPr>
            <a:r>
              <a:rPr lang="en-US" sz="1000" b="1" dirty="0">
                <a:latin typeface="Tahoma" pitchFamily="34" charset="0"/>
                <a:ea typeface="ＭＳ Ｐゴシック" charset="-128"/>
                <a:cs typeface="Arial" charset="0"/>
              </a:rPr>
              <a:t>802.11af</a:t>
            </a:r>
          </a:p>
          <a:p>
            <a:pPr algn="ctr">
              <a:defRPr/>
            </a:pPr>
            <a:r>
              <a:rPr lang="en-US" sz="1000" b="1" dirty="0" smtClean="0">
                <a:latin typeface="Tahoma" pitchFamily="34" charset="0"/>
                <a:ea typeface="ＭＳ Ｐゴシック" charset="-128"/>
                <a:cs typeface="Arial" charset="0"/>
              </a:rPr>
              <a:t>TVWS</a:t>
            </a:r>
            <a:endParaRPr lang="en-US" sz="1000" b="1" dirty="0">
              <a:latin typeface="Tahoma" pitchFamily="34" charset="0"/>
              <a:ea typeface="ＭＳ Ｐゴシック" charset="-128"/>
              <a:cs typeface="Arial" charset="0"/>
            </a:endParaRPr>
          </a:p>
        </p:txBody>
      </p:sp>
      <p:sp>
        <p:nvSpPr>
          <p:cNvPr id="8241" name="AutoShape 47"/>
          <p:cNvSpPr>
            <a:spLocks noChangeArrowheads="1"/>
          </p:cNvSpPr>
          <p:nvPr/>
        </p:nvSpPr>
        <p:spPr bwMode="auto">
          <a:xfrm>
            <a:off x="4953000" y="2990055"/>
            <a:ext cx="990600" cy="53340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b="1" dirty="0">
                <a:latin typeface="Tahoma" pitchFamily="34" charset="0"/>
                <a:ea typeface="ＭＳ Ｐゴシック" charset="-128"/>
                <a:cs typeface="Arial" charset="0"/>
              </a:rPr>
              <a:t>802.11ai</a:t>
            </a:r>
          </a:p>
          <a:p>
            <a:pPr algn="ctr">
              <a:defRPr/>
            </a:pPr>
            <a:r>
              <a:rPr lang="en-US" sz="1200" b="1" dirty="0">
                <a:latin typeface="Tahoma" pitchFamily="34" charset="0"/>
                <a:ea typeface="ＭＳ Ｐゴシック" charset="-128"/>
                <a:cs typeface="Arial" charset="0"/>
              </a:rPr>
              <a:t>FILS</a:t>
            </a:r>
          </a:p>
        </p:txBody>
      </p:sp>
      <p:sp>
        <p:nvSpPr>
          <p:cNvPr id="9264" name="Cloud"/>
          <p:cNvSpPr>
            <a:spLocks noChangeAspect="1" noEditPoints="1" noChangeArrowheads="1"/>
          </p:cNvSpPr>
          <p:nvPr/>
        </p:nvSpPr>
        <p:spPr bwMode="auto">
          <a:xfrm>
            <a:off x="12700" y="2184400"/>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a:extLst/>
        </p:spPr>
        <p:txBody>
          <a:bodyPr/>
          <a:lstStyle/>
          <a:p>
            <a:pPr eaLnBrk="0" hangingPunct="0">
              <a:defRPr/>
            </a:pPr>
            <a:endParaRPr lang="en-US"/>
          </a:p>
        </p:txBody>
      </p:sp>
      <p:sp>
        <p:nvSpPr>
          <p:cNvPr id="30765" name="AutoShape 46"/>
          <p:cNvSpPr>
            <a:spLocks noChangeArrowheads="1"/>
          </p:cNvSpPr>
          <p:nvPr/>
        </p:nvSpPr>
        <p:spPr bwMode="auto">
          <a:xfrm>
            <a:off x="278606" y="3332161"/>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b="1">
                <a:latin typeface="Tahoma" pitchFamily="34" charset="0"/>
                <a:ea typeface="ＭＳ Ｐゴシック" charset="-128"/>
                <a:cs typeface="Arial" pitchFamily="34" charset="0"/>
              </a:rPr>
              <a:t>WNG</a:t>
            </a:r>
          </a:p>
        </p:txBody>
      </p:sp>
      <p:sp>
        <p:nvSpPr>
          <p:cNvPr id="30776" name="AutoShape 27"/>
          <p:cNvSpPr>
            <a:spLocks/>
          </p:cNvSpPr>
          <p:nvPr/>
        </p:nvSpPr>
        <p:spPr bwMode="auto">
          <a:xfrm rot="-5400000">
            <a:off x="6876257" y="5123656"/>
            <a:ext cx="239712" cy="1552575"/>
          </a:xfrm>
          <a:prstGeom prst="leftBrace">
            <a:avLst>
              <a:gd name="adj1" fmla="val 46117"/>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77" name="AutoShape 31"/>
          <p:cNvSpPr>
            <a:spLocks noChangeArrowheads="1"/>
          </p:cNvSpPr>
          <p:nvPr/>
        </p:nvSpPr>
        <p:spPr bwMode="auto">
          <a:xfrm>
            <a:off x="6410325" y="2786063"/>
            <a:ext cx="1085850" cy="46672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latin typeface="Tahoma" pitchFamily="34" charset="0"/>
                <a:ea typeface="ＭＳ Ｐゴシック" charset="-128"/>
                <a:cs typeface="Arial" pitchFamily="34" charset="0"/>
              </a:rPr>
              <a:t>802.11ae</a:t>
            </a:r>
          </a:p>
          <a:p>
            <a:pPr algn="ctr"/>
            <a:r>
              <a:rPr lang="en-US" sz="1000" b="1" dirty="0" err="1">
                <a:latin typeface="Tahoma" pitchFamily="34" charset="0"/>
                <a:ea typeface="ＭＳ Ｐゴシック" charset="-128"/>
                <a:cs typeface="Arial" pitchFamily="34" charset="0"/>
              </a:rPr>
              <a:t>QoS</a:t>
            </a:r>
            <a:r>
              <a:rPr lang="en-US" sz="1000" b="1" dirty="0">
                <a:latin typeface="Tahoma" pitchFamily="34" charset="0"/>
                <a:ea typeface="ＭＳ Ｐゴシック" charset="-128"/>
                <a:cs typeface="Arial" pitchFamily="34" charset="0"/>
              </a:rPr>
              <a:t> Mgt Frames</a:t>
            </a:r>
          </a:p>
        </p:txBody>
      </p:sp>
      <p:sp>
        <p:nvSpPr>
          <p:cNvPr id="30779" name="AutoShape 31"/>
          <p:cNvSpPr>
            <a:spLocks noChangeArrowheads="1"/>
          </p:cNvSpPr>
          <p:nvPr/>
        </p:nvSpPr>
        <p:spPr bwMode="auto">
          <a:xfrm>
            <a:off x="6382796" y="4724400"/>
            <a:ext cx="1085850" cy="5334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latin typeface="Tahoma" pitchFamily="34" charset="0"/>
                <a:ea typeface="ＭＳ Ｐゴシック" charset="-128"/>
                <a:cs typeface="Arial" pitchFamily="34" charset="0"/>
              </a:rPr>
              <a:t>802.11ad</a:t>
            </a:r>
          </a:p>
          <a:p>
            <a:pPr algn="ctr"/>
            <a:r>
              <a:rPr lang="en-US" sz="1000" b="1" dirty="0">
                <a:latin typeface="Tahoma" pitchFamily="34" charset="0"/>
                <a:ea typeface="ＭＳ Ｐゴシック" charset="-128"/>
                <a:cs typeface="Arial" pitchFamily="34" charset="0"/>
              </a:rPr>
              <a:t>VHT 60 GHz</a:t>
            </a:r>
          </a:p>
        </p:txBody>
      </p:sp>
      <p:sp>
        <p:nvSpPr>
          <p:cNvPr id="30780" name="AutoShape 46"/>
          <p:cNvSpPr>
            <a:spLocks noChangeArrowheads="1"/>
          </p:cNvSpPr>
          <p:nvPr/>
        </p:nvSpPr>
        <p:spPr bwMode="auto">
          <a:xfrm>
            <a:off x="3816195" y="1761071"/>
            <a:ext cx="981141"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802.11aq</a:t>
            </a:r>
          </a:p>
          <a:p>
            <a:pPr algn="ctr"/>
            <a:r>
              <a:rPr lang="en-US" sz="1200" b="1" dirty="0" smtClean="0">
                <a:latin typeface="Tahoma" pitchFamily="34" charset="0"/>
                <a:ea typeface="ＭＳ Ｐゴシック" charset="-128"/>
                <a:cs typeface="Arial" pitchFamily="34" charset="0"/>
              </a:rPr>
              <a:t>PAD</a:t>
            </a:r>
            <a:endParaRPr lang="en-US" sz="1200" b="1" dirty="0">
              <a:latin typeface="Tahoma" pitchFamily="34" charset="0"/>
              <a:ea typeface="ＭＳ Ｐゴシック" charset="-128"/>
              <a:cs typeface="Arial" pitchFamily="34" charset="0"/>
            </a:endParaRPr>
          </a:p>
        </p:txBody>
      </p:sp>
      <p:sp>
        <p:nvSpPr>
          <p:cNvPr id="30781" name="AutoShape 46"/>
          <p:cNvSpPr>
            <a:spLocks noChangeArrowheads="1"/>
          </p:cNvSpPr>
          <p:nvPr/>
        </p:nvSpPr>
        <p:spPr bwMode="auto">
          <a:xfrm>
            <a:off x="3810000" y="4978401"/>
            <a:ext cx="990600" cy="533400"/>
          </a:xfrm>
          <a:prstGeom prst="cube">
            <a:avLst>
              <a:gd name="adj" fmla="val 10069"/>
            </a:avLst>
          </a:prstGeom>
          <a:solidFill>
            <a:srgbClr val="85FFE0"/>
          </a:solidFill>
          <a:ln w="9525">
            <a:solidFill>
              <a:schemeClr val="tx1"/>
            </a:solidFill>
            <a:miter lim="800000"/>
            <a:headEnd/>
            <a:tailEnd/>
          </a:ln>
        </p:spPr>
        <p:txBody>
          <a:bodyPr wrap="none" anchor="ctr"/>
          <a:lstStyle/>
          <a:p>
            <a:pPr algn="ctr"/>
            <a:endParaRPr lang="en-US" sz="1200" b="1" dirty="0" smtClean="0">
              <a:latin typeface="Tahoma" pitchFamily="34" charset="0"/>
              <a:ea typeface="ＭＳ Ｐゴシック" charset="-128"/>
              <a:cs typeface="Arial" pitchFamily="34" charset="0"/>
            </a:endParaRPr>
          </a:p>
          <a:p>
            <a:pPr algn="ctr"/>
            <a:r>
              <a:rPr lang="en-US" sz="1200" b="1" dirty="0" smtClean="0">
                <a:latin typeface="Tahoma" pitchFamily="34" charset="0"/>
                <a:ea typeface="ＭＳ Ｐゴシック" charset="-128"/>
                <a:cs typeface="Arial" pitchFamily="34" charset="0"/>
              </a:rPr>
              <a:t>802.11aj</a:t>
            </a:r>
          </a:p>
          <a:p>
            <a:pPr algn="ctr"/>
            <a:r>
              <a:rPr lang="en-US" sz="1200" b="1" dirty="0" smtClean="0">
                <a:latin typeface="Tahoma" pitchFamily="34" charset="0"/>
                <a:ea typeface="ＭＳ Ｐゴシック" charset="-128"/>
                <a:cs typeface="Arial" pitchFamily="34" charset="0"/>
              </a:rPr>
              <a:t>CMMW</a:t>
            </a:r>
          </a:p>
          <a:p>
            <a:pPr algn="ctr"/>
            <a:endParaRPr lang="en-US" sz="1200" b="1" dirty="0">
              <a:latin typeface="Tahoma" pitchFamily="34" charset="0"/>
              <a:ea typeface="ＭＳ Ｐゴシック" charset="-128"/>
              <a:cs typeface="Arial" pitchFamily="34" charset="0"/>
            </a:endParaRPr>
          </a:p>
        </p:txBody>
      </p:sp>
      <p:cxnSp>
        <p:nvCxnSpPr>
          <p:cNvPr id="41" name="Straight Connector 40"/>
          <p:cNvCxnSpPr/>
          <p:nvPr/>
        </p:nvCxnSpPr>
        <p:spPr bwMode="auto">
          <a:xfrm>
            <a:off x="7772401" y="1419225"/>
            <a:ext cx="0" cy="4194969"/>
          </a:xfrm>
          <a:prstGeom prst="line">
            <a:avLst/>
          </a:prstGeom>
          <a:solidFill>
            <a:schemeClr val="accent1"/>
          </a:solidFill>
          <a:ln w="1270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AutoShape 46"/>
          <p:cNvSpPr>
            <a:spLocks noChangeArrowheads="1"/>
          </p:cNvSpPr>
          <p:nvPr/>
        </p:nvSpPr>
        <p:spPr bwMode="auto">
          <a:xfrm>
            <a:off x="3795420" y="2440144"/>
            <a:ext cx="992464"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802.11ak</a:t>
            </a:r>
          </a:p>
          <a:p>
            <a:pPr algn="ctr"/>
            <a:r>
              <a:rPr lang="en-US" sz="1200" b="1" dirty="0" smtClean="0">
                <a:latin typeface="Tahoma" pitchFamily="34" charset="0"/>
                <a:ea typeface="ＭＳ Ｐゴシック" charset="-128"/>
                <a:cs typeface="Arial" pitchFamily="34" charset="0"/>
              </a:rPr>
              <a:t>GLK</a:t>
            </a:r>
            <a:endParaRPr lang="en-US" sz="1200" b="1" dirty="0">
              <a:latin typeface="Tahoma" pitchFamily="34" charset="0"/>
              <a:ea typeface="ＭＳ Ｐゴシック" charset="-128"/>
              <a:cs typeface="Arial" pitchFamily="34" charset="0"/>
            </a:endParaRPr>
          </a:p>
        </p:txBody>
      </p:sp>
      <p:sp>
        <p:nvSpPr>
          <p:cNvPr id="42" name="AutoShape 46"/>
          <p:cNvSpPr>
            <a:spLocks noChangeArrowheads="1"/>
          </p:cNvSpPr>
          <p:nvPr/>
        </p:nvSpPr>
        <p:spPr bwMode="auto">
          <a:xfrm>
            <a:off x="2680912" y="3765550"/>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802.11ax</a:t>
            </a:r>
          </a:p>
          <a:p>
            <a:pPr algn="ctr"/>
            <a:r>
              <a:rPr lang="en-US" sz="1200" b="1" dirty="0" smtClean="0">
                <a:latin typeface="Tahoma" pitchFamily="34" charset="0"/>
                <a:ea typeface="ＭＳ Ｐゴシック" charset="-128"/>
                <a:cs typeface="Arial" pitchFamily="34" charset="0"/>
              </a:rPr>
              <a:t>HEW</a:t>
            </a:r>
            <a:endParaRPr lang="en-US" sz="1200" b="1" dirty="0">
              <a:latin typeface="Tahoma" pitchFamily="34" charset="0"/>
              <a:ea typeface="ＭＳ Ｐゴシック" charset="-128"/>
              <a:cs typeface="Arial" pitchFamily="34" charset="0"/>
            </a:endParaRPr>
          </a:p>
        </p:txBody>
      </p:sp>
      <p:sp>
        <p:nvSpPr>
          <p:cNvPr id="45" name="AutoShape 46"/>
          <p:cNvSpPr>
            <a:spLocks noChangeArrowheads="1"/>
          </p:cNvSpPr>
          <p:nvPr/>
        </p:nvSpPr>
        <p:spPr bwMode="auto">
          <a:xfrm>
            <a:off x="2680912" y="4370389"/>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smtClean="0">
                <a:latin typeface="Tahoma" pitchFamily="34" charset="0"/>
                <a:ea typeface="ＭＳ Ｐゴシック" charset="-128"/>
                <a:cs typeface="Arial" pitchFamily="34" charset="0"/>
              </a:rPr>
              <a:t>802.11ay</a:t>
            </a:r>
          </a:p>
          <a:p>
            <a:pPr algn="ctr"/>
            <a:r>
              <a:rPr lang="en-US" sz="1200" b="1" dirty="0" smtClean="0">
                <a:latin typeface="Tahoma" pitchFamily="34" charset="0"/>
                <a:ea typeface="ＭＳ Ｐゴシック" charset="-128"/>
                <a:cs typeface="Arial" pitchFamily="34" charset="0"/>
              </a:rPr>
              <a:t>NG60</a:t>
            </a:r>
            <a:endParaRPr lang="en-US" sz="1200" b="1" dirty="0">
              <a:latin typeface="Tahoma" pitchFamily="34" charset="0"/>
              <a:ea typeface="ＭＳ Ｐゴシック" charset="-128"/>
              <a:cs typeface="Arial" pitchFamily="34" charset="0"/>
            </a:endParaRPr>
          </a:p>
        </p:txBody>
      </p:sp>
      <p:sp>
        <p:nvSpPr>
          <p:cNvPr id="49" name="AutoShape 31"/>
          <p:cNvSpPr>
            <a:spLocks noChangeArrowheads="1"/>
          </p:cNvSpPr>
          <p:nvPr/>
        </p:nvSpPr>
        <p:spPr bwMode="auto">
          <a:xfrm>
            <a:off x="6419850" y="2133600"/>
            <a:ext cx="1085850" cy="46672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802.11aa</a:t>
            </a:r>
          </a:p>
          <a:p>
            <a:pPr algn="ctr"/>
            <a:r>
              <a:rPr lang="en-US" sz="1000" b="1" dirty="0" smtClean="0">
                <a:latin typeface="Tahoma" pitchFamily="34" charset="0"/>
                <a:ea typeface="ＭＳ Ｐゴシック" charset="-128"/>
                <a:cs typeface="Arial" pitchFamily="34" charset="0"/>
              </a:rPr>
              <a:t>Video Transport</a:t>
            </a:r>
            <a:endParaRPr lang="en-US" sz="1000" b="1" dirty="0">
              <a:latin typeface="Tahoma" pitchFamily="34" charset="0"/>
              <a:ea typeface="ＭＳ Ｐゴシック" charset="-128"/>
              <a:cs typeface="Arial" pitchFamily="34" charset="0"/>
            </a:endParaRPr>
          </a:p>
        </p:txBody>
      </p:sp>
      <p:sp>
        <p:nvSpPr>
          <p:cNvPr id="51" name="AutoShape 11"/>
          <p:cNvSpPr>
            <a:spLocks noChangeArrowheads="1"/>
          </p:cNvSpPr>
          <p:nvPr/>
        </p:nvSpPr>
        <p:spPr bwMode="auto">
          <a:xfrm>
            <a:off x="8001000" y="1436914"/>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b="1" dirty="0">
                <a:latin typeface="Arial" panose="020B0604020202020204" pitchFamily="34" charset="0"/>
                <a:cs typeface="Arial" panose="020B0604020202020204" pitchFamily="34" charset="0"/>
              </a:rPr>
              <a:t>802.11</a:t>
            </a:r>
          </a:p>
          <a:p>
            <a:pPr algn="ctr" eaLnBrk="0" hangingPunct="0">
              <a:defRPr/>
            </a:pPr>
            <a:r>
              <a:rPr lang="en-US" sz="1400" b="1" dirty="0">
                <a:latin typeface="Arial" panose="020B0604020202020204" pitchFamily="34" charset="0"/>
                <a:cs typeface="Arial" panose="020B0604020202020204" pitchFamily="34" charset="0"/>
              </a:rPr>
              <a:t>-2012</a:t>
            </a:r>
          </a:p>
        </p:txBody>
      </p:sp>
      <p:sp>
        <p:nvSpPr>
          <p:cNvPr id="52" name="Slide Number Placeholder 4"/>
          <p:cNvSpPr txBox="1">
            <a:spLocks/>
          </p:cNvSpPr>
          <p:nvPr/>
        </p:nvSpPr>
        <p:spPr>
          <a:xfrm>
            <a:off x="8458200" y="6629400"/>
            <a:ext cx="438150" cy="2286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DB06DC2-A86B-4567-B1B6-4A779827CDB5}" type="slidenum">
              <a:rPr lang="en-US" sz="800" b="1">
                <a:latin typeface="+mj-lt"/>
              </a:rPr>
              <a:pPr marL="0" marR="0" lvl="0" indent="0" algn="l" defTabSz="914400" rtl="0" eaLnBrk="1" fontAlgn="auto" latinLnBrk="0" hangingPunct="1">
                <a:lnSpc>
                  <a:spcPct val="100000"/>
                </a:lnSpc>
                <a:spcBef>
                  <a:spcPts val="0"/>
                </a:spcBef>
                <a:spcAft>
                  <a:spcPts val="0"/>
                </a:spcAft>
                <a:buClrTx/>
                <a:buSzTx/>
                <a:buFontTx/>
                <a:buNone/>
                <a:tabLst/>
                <a:defRPr/>
              </a:pPr>
              <a:t>17</a:t>
            </a:fld>
            <a:endParaRPr lang="en-US" sz="800" b="1" dirty="0">
              <a:latin typeface="+mj-lt"/>
            </a:endParaRPr>
          </a:p>
        </p:txBody>
      </p:sp>
      <p:sp>
        <p:nvSpPr>
          <p:cNvPr id="4" name="Footer Placeholder 3"/>
          <p:cNvSpPr>
            <a:spLocks noGrp="1"/>
          </p:cNvSpPr>
          <p:nvPr>
            <p:ph type="ftr" sz="quarter" idx="11"/>
          </p:nvPr>
        </p:nvSpPr>
        <p:spPr/>
        <p:txBody>
          <a:bodyPr/>
          <a:lstStyle/>
          <a:p>
            <a:pPr>
              <a:defRPr/>
            </a:pPr>
            <a:r>
              <a:rPr lang="en-US" smtClean="0"/>
              <a:t>Adrian Stephens, Intel Corporation</a:t>
            </a:r>
            <a:endParaRPr lang="en-US"/>
          </a:p>
        </p:txBody>
      </p:sp>
      <p:sp>
        <p:nvSpPr>
          <p:cNvPr id="5" name="Date Placeholder 4"/>
          <p:cNvSpPr>
            <a:spLocks noGrp="1"/>
          </p:cNvSpPr>
          <p:nvPr>
            <p:ph type="dt" sz="half" idx="10"/>
          </p:nvPr>
        </p:nvSpPr>
        <p:spPr/>
        <p:txBody>
          <a:bodyPr/>
          <a:lstStyle/>
          <a:p>
            <a:pPr>
              <a:defRPr/>
            </a:pPr>
            <a:r>
              <a:rPr lang="en-US" smtClean="0"/>
              <a:t>July 2016</a:t>
            </a:r>
            <a:endParaRPr lang="en-US" dirty="0"/>
          </a:p>
        </p:txBody>
      </p:sp>
      <p:sp>
        <p:nvSpPr>
          <p:cNvPr id="11" name="Slide Number Placeholder 10"/>
          <p:cNvSpPr>
            <a:spLocks noGrp="1"/>
          </p:cNvSpPr>
          <p:nvPr>
            <p:ph type="sldNum" sz="quarter" idx="12"/>
          </p:nvPr>
        </p:nvSpPr>
        <p:spPr/>
        <p:txBody>
          <a:bodyPr/>
          <a:lstStyle/>
          <a:p>
            <a:pPr>
              <a:defRPr/>
            </a:pPr>
            <a:r>
              <a:rPr lang="en-US" smtClean="0"/>
              <a:t>Slide </a:t>
            </a:r>
            <a:fld id="{3FBD1F51-5136-477F-A21E-BB3B46CB0CD8}" type="slidenum">
              <a:rPr lang="en-US" smtClean="0"/>
              <a:pPr>
                <a:defRPr/>
              </a:pPr>
              <a:t>17</a:t>
            </a:fld>
            <a:endParaRPr lang="en-US"/>
          </a:p>
        </p:txBody>
      </p:sp>
      <p:sp>
        <p:nvSpPr>
          <p:cNvPr id="44" name="AutoShape 46"/>
          <p:cNvSpPr>
            <a:spLocks noChangeArrowheads="1"/>
          </p:cNvSpPr>
          <p:nvPr/>
        </p:nvSpPr>
        <p:spPr bwMode="auto">
          <a:xfrm>
            <a:off x="2680912" y="3146973"/>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802.11az</a:t>
            </a:r>
          </a:p>
          <a:p>
            <a:pPr algn="ctr"/>
            <a:r>
              <a:rPr lang="en-US" sz="1200" b="1" dirty="0" smtClean="0">
                <a:latin typeface="Tahoma" pitchFamily="34" charset="0"/>
                <a:ea typeface="ＭＳ Ｐゴシック" charset="-128"/>
                <a:cs typeface="Arial" pitchFamily="34" charset="0"/>
              </a:rPr>
              <a:t>NGP</a:t>
            </a:r>
            <a:endParaRPr lang="en-US" sz="1200" b="1" dirty="0">
              <a:latin typeface="Tahoma" pitchFamily="34" charset="0"/>
              <a:ea typeface="ＭＳ Ｐゴシック" charset="-128"/>
              <a:cs typeface="Arial" pitchFamily="34" charset="0"/>
            </a:endParaRPr>
          </a:p>
        </p:txBody>
      </p:sp>
      <p:sp>
        <p:nvSpPr>
          <p:cNvPr id="46" name="AutoShape 46"/>
          <p:cNvSpPr>
            <a:spLocks noChangeArrowheads="1"/>
          </p:cNvSpPr>
          <p:nvPr/>
        </p:nvSpPr>
        <p:spPr bwMode="auto">
          <a:xfrm>
            <a:off x="1554773" y="3283856"/>
            <a:ext cx="987652"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WUR SG</a:t>
            </a:r>
          </a:p>
          <a:p>
            <a:pPr algn="ctr"/>
            <a:r>
              <a:rPr lang="en-US" sz="1100" b="1" dirty="0" smtClean="0">
                <a:latin typeface="Tahoma" pitchFamily="34" charset="0"/>
                <a:ea typeface="ＭＳ Ｐゴシック" charset="-128"/>
                <a:cs typeface="Arial" pitchFamily="34" charset="0"/>
              </a:rPr>
              <a:t>Wake-up </a:t>
            </a:r>
          </a:p>
          <a:p>
            <a:pPr algn="ctr"/>
            <a:r>
              <a:rPr lang="en-US" sz="1100" b="1" dirty="0" smtClean="0">
                <a:latin typeface="Tahoma" pitchFamily="34" charset="0"/>
                <a:ea typeface="ＭＳ Ｐゴシック" charset="-128"/>
                <a:cs typeface="Arial" pitchFamily="34" charset="0"/>
              </a:rPr>
              <a:t>Radio</a:t>
            </a:r>
          </a:p>
        </p:txBody>
      </p:sp>
      <p:cxnSp>
        <p:nvCxnSpPr>
          <p:cNvPr id="3" name="Straight Arrow Connector 2"/>
          <p:cNvCxnSpPr>
            <a:stCxn id="40" idx="5"/>
          </p:cNvCxnSpPr>
          <p:nvPr/>
        </p:nvCxnSpPr>
        <p:spPr bwMode="auto">
          <a:xfrm>
            <a:off x="5914233" y="1747068"/>
            <a:ext cx="468563" cy="12570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7" name="AutoShape 49"/>
          <p:cNvSpPr>
            <a:spLocks noChangeArrowheads="1"/>
          </p:cNvSpPr>
          <p:nvPr/>
        </p:nvSpPr>
        <p:spPr bwMode="auto">
          <a:xfrm>
            <a:off x="4943929" y="3749664"/>
            <a:ext cx="970304" cy="50165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b="1" dirty="0" smtClean="0">
                <a:latin typeface="Tahoma" pitchFamily="34" charset="0"/>
                <a:ea typeface="ＭＳ Ｐゴシック" charset="-128"/>
                <a:cs typeface="Arial" charset="0"/>
              </a:rPr>
              <a:t>802.11ah</a:t>
            </a:r>
          </a:p>
          <a:p>
            <a:pPr algn="ctr">
              <a:defRPr/>
            </a:pPr>
            <a:r>
              <a:rPr lang="en-US" sz="1200" b="1" dirty="0" smtClean="0">
                <a:latin typeface="Tahoma" pitchFamily="34" charset="0"/>
                <a:ea typeface="ＭＳ Ｐゴシック" charset="-128"/>
                <a:cs typeface="Arial" charset="0"/>
              </a:rPr>
              <a:t>&lt; 1Ghz</a:t>
            </a:r>
            <a:endParaRPr lang="en-US" sz="1200" b="1" dirty="0">
              <a:latin typeface="Tahoma" pitchFamily="34" charset="0"/>
              <a:ea typeface="ＭＳ Ｐゴシック" charset="-128"/>
              <a:cs typeface="Arial" charset="0"/>
            </a:endParaRPr>
          </a:p>
        </p:txBody>
      </p:sp>
    </p:spTree>
    <p:extLst>
      <p:ext uri="{BB962C8B-B14F-4D97-AF65-F5344CB8AC3E}">
        <p14:creationId xmlns:p14="http://schemas.microsoft.com/office/powerpoint/2010/main" val="20161957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685800"/>
            <a:ext cx="8915400" cy="533400"/>
          </a:xfrm>
        </p:spPr>
        <p:txBody>
          <a:bodyPr/>
          <a:lstStyle/>
          <a:p>
            <a:r>
              <a:rPr lang="en-GB" dirty="0" smtClean="0"/>
              <a:t>M4.1.5 </a:t>
            </a:r>
            <a:r>
              <a:rPr lang="en-GB" sz="2800" dirty="0" smtClean="0"/>
              <a:t>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graphicFrame>
        <p:nvGraphicFramePr>
          <p:cNvPr id="7" name="Table 6"/>
          <p:cNvGraphicFramePr>
            <a:graphicFrameLocks noGrp="1"/>
          </p:cNvGraphicFramePr>
          <p:nvPr>
            <p:extLst>
              <p:ext uri="{D42A27DB-BD31-4B8C-83A1-F6EECF244321}">
                <p14:modId xmlns:p14="http://schemas.microsoft.com/office/powerpoint/2010/main" val="2235529255"/>
              </p:ext>
            </p:extLst>
          </p:nvPr>
        </p:nvGraphicFramePr>
        <p:xfrm>
          <a:off x="40575" y="2073367"/>
          <a:ext cx="9103425" cy="3523298"/>
        </p:xfrm>
        <a:graphic>
          <a:graphicData uri="http://schemas.openxmlformats.org/drawingml/2006/table">
            <a:tbl>
              <a:tblPr firstRow="1" bandRow="1">
                <a:tableStyleId>{21E4AEA4-8DFA-4A89-87EB-49C32662AFE0}</a:tableStyleId>
              </a:tblPr>
              <a:tblGrid>
                <a:gridCol w="647763"/>
                <a:gridCol w="917992"/>
                <a:gridCol w="994492"/>
                <a:gridCol w="828178"/>
                <a:gridCol w="533400"/>
                <a:gridCol w="647700"/>
                <a:gridCol w="647700"/>
                <a:gridCol w="647700"/>
                <a:gridCol w="820387"/>
                <a:gridCol w="609600"/>
                <a:gridCol w="513113"/>
                <a:gridCol w="647700"/>
                <a:gridCol w="647700"/>
              </a:tblGrid>
              <a:tr h="1462768">
                <a:tc>
                  <a:txBody>
                    <a:bodyPr/>
                    <a:lstStyle/>
                    <a:p>
                      <a:pPr lvl="0" algn="ctr"/>
                      <a:r>
                        <a:rPr lang="en-GB" sz="2400" b="1" dirty="0" smtClean="0">
                          <a:latin typeface="Arial Narrow" panose="020B0606020202030204" pitchFamily="34" charset="0"/>
                        </a:rPr>
                        <a:t>Type</a:t>
                      </a:r>
                      <a:endParaRPr lang="en-GB" sz="24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Label</a:t>
                      </a:r>
                      <a:endParaRPr lang="en-GB" sz="24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Group</a:t>
                      </a:r>
                      <a:endParaRPr lang="en-GB" sz="20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Opened</a:t>
                      </a:r>
                    </a:p>
                    <a:p>
                      <a:pPr lvl="0" algn="ctr"/>
                      <a:r>
                        <a:rPr lang="en-GB" sz="2000" b="1" dirty="0" smtClean="0">
                          <a:latin typeface="Arial Narrow" panose="020B0606020202030204" pitchFamily="34" charset="0"/>
                        </a:rPr>
                        <a:t> (mm-</a:t>
                      </a:r>
                      <a:r>
                        <a:rPr lang="en-GB" sz="2000" b="1" dirty="0" err="1" smtClean="0">
                          <a:latin typeface="Arial Narrow" panose="020B0606020202030204" pitchFamily="34" charset="0"/>
                        </a:rPr>
                        <a:t>dd</a:t>
                      </a:r>
                      <a:r>
                        <a:rPr lang="en-GB" sz="2000" b="1" dirty="0" smtClean="0">
                          <a:latin typeface="Arial Narrow" panose="020B0606020202030204" pitchFamily="34" charset="0"/>
                        </a:rPr>
                        <a:t>)</a:t>
                      </a:r>
                      <a:endParaRPr lang="en-GB" sz="2000" b="1" dirty="0">
                        <a:latin typeface="Arial Narrow" panose="020B0606020202030204" pitchFamily="34" charset="0"/>
                      </a:endParaRPr>
                    </a:p>
                  </a:txBody>
                  <a:tcPr vert="vert270" anchor="ctr"/>
                </a:tc>
                <a:tc>
                  <a:txBody>
                    <a:bodyPr/>
                    <a:lstStyle/>
                    <a:p>
                      <a:pPr lvl="0" algn="ctr"/>
                      <a:r>
                        <a:rPr lang="en-GB" sz="2000" b="1" dirty="0" err="1" smtClean="0">
                          <a:latin typeface="Arial Narrow" panose="020B0606020202030204" pitchFamily="34" charset="0"/>
                        </a:rPr>
                        <a:t>Dur</a:t>
                      </a:r>
                      <a:r>
                        <a:rPr lang="en-GB" sz="2000" b="1" dirty="0" smtClean="0">
                          <a:latin typeface="Arial Narrow" panose="020B0606020202030204" pitchFamily="34" charset="0"/>
                        </a:rPr>
                        <a:t> (d)</a:t>
                      </a:r>
                      <a:endParaRPr lang="en-GB" sz="20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 Comments</a:t>
                      </a:r>
                      <a:endParaRPr lang="en-GB" sz="20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Pool</a:t>
                      </a:r>
                      <a:endParaRPr lang="en-GB" sz="20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Approve</a:t>
                      </a:r>
                      <a:endParaRPr lang="en-GB" sz="24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Disapprove + invalid</a:t>
                      </a:r>
                      <a:endParaRPr lang="en-GB" sz="24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Abstain</a:t>
                      </a:r>
                      <a:endParaRPr lang="en-GB" sz="24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Return %</a:t>
                      </a:r>
                      <a:endParaRPr lang="en-GB" sz="20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Approve %</a:t>
                      </a:r>
                      <a:endParaRPr lang="en-GB" sz="20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Result</a:t>
                      </a:r>
                      <a:endParaRPr lang="en-GB" sz="2400" b="1" dirty="0">
                        <a:latin typeface="Arial Narrow" panose="020B0606020202030204" pitchFamily="34" charset="0"/>
                      </a:endParaRPr>
                    </a:p>
                  </a:txBody>
                  <a:tcPr vert="vert270" anchor="ctr"/>
                </a:tc>
              </a:tr>
              <a:tr h="511969">
                <a:tc>
                  <a:txBody>
                    <a:bodyPr/>
                    <a:lstStyle/>
                    <a:p>
                      <a:pPr algn="ctr"/>
                      <a:r>
                        <a:rPr lang="en-GB" sz="2400" b="1" dirty="0" smtClean="0">
                          <a:latin typeface="Arial Narrow" panose="020B0606020202030204" pitchFamily="34" charset="0"/>
                        </a:rPr>
                        <a:t>LB</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220</a:t>
                      </a:r>
                      <a:endParaRPr lang="en-GB" sz="2400" b="1" dirty="0">
                        <a:latin typeface="Arial Narrow" panose="020B0606020202030204" pitchFamily="34" charset="0"/>
                      </a:endParaRPr>
                    </a:p>
                  </a:txBody>
                  <a:tcPr/>
                </a:tc>
                <a:tc>
                  <a:txBody>
                    <a:bodyPr/>
                    <a:lstStyle/>
                    <a:p>
                      <a:pPr algn="ctr"/>
                      <a:r>
                        <a:rPr lang="en-GB" sz="2400" b="1" dirty="0" err="1" smtClean="0">
                          <a:latin typeface="Arial Narrow" panose="020B0606020202030204" pitchFamily="34" charset="0"/>
                        </a:rPr>
                        <a:t>TGaj</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06-15</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15</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38</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377</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218</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28+5</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53</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79</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89</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P</a:t>
                      </a:r>
                      <a:endParaRPr lang="en-GB" sz="2400" b="1" dirty="0">
                        <a:latin typeface="Arial Narrow" panose="020B0606020202030204" pitchFamily="34" charset="0"/>
                      </a:endParaRPr>
                    </a:p>
                  </a:txBody>
                  <a:tcPr/>
                </a:tc>
              </a:tr>
              <a:tr h="524623">
                <a:tc>
                  <a:txBody>
                    <a:bodyPr/>
                    <a:lstStyle/>
                    <a:p>
                      <a:pPr algn="ctr"/>
                      <a:r>
                        <a:rPr lang="en-GB" sz="2400" b="1" dirty="0" smtClean="0">
                          <a:latin typeface="Arial Narrow" panose="020B0606020202030204" pitchFamily="34" charset="0"/>
                        </a:rPr>
                        <a:t>LB</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221</a:t>
                      </a:r>
                      <a:endParaRPr lang="en-GB" sz="2400" b="1" dirty="0">
                        <a:latin typeface="Arial Narrow" panose="020B0606020202030204" pitchFamily="34" charset="0"/>
                      </a:endParaRPr>
                    </a:p>
                  </a:txBody>
                  <a:tcPr/>
                </a:tc>
                <a:tc>
                  <a:txBody>
                    <a:bodyPr/>
                    <a:lstStyle/>
                    <a:p>
                      <a:pPr algn="ctr"/>
                      <a:r>
                        <a:rPr lang="en-GB" sz="2400" b="1" dirty="0" err="1" smtClean="0">
                          <a:latin typeface="Arial Narrow" panose="020B0606020202030204" pitchFamily="34" charset="0"/>
                        </a:rPr>
                        <a:t>TGaq</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07-04</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15</a:t>
                      </a:r>
                      <a:endParaRPr lang="en-GB" sz="2400" b="1" dirty="0">
                        <a:latin typeface="Arial Narrow" panose="020B0606020202030204" pitchFamily="34" charset="0"/>
                      </a:endParaRPr>
                    </a:p>
                  </a:txBody>
                  <a:tcPr/>
                </a:tc>
                <a:tc>
                  <a:txBody>
                    <a:bodyPr/>
                    <a:lstStyle/>
                    <a:p>
                      <a:pPr marL="0" algn="ctr" defTabSz="914400" rtl="0" eaLnBrk="1" latinLnBrk="0" hangingPunct="1"/>
                      <a:r>
                        <a:rPr lang="en-GB" sz="2400" b="1" kern="1200" dirty="0" smtClean="0">
                          <a:solidFill>
                            <a:schemeClr val="dk1"/>
                          </a:solidFill>
                          <a:latin typeface="Arial Narrow" panose="020B0606020202030204" pitchFamily="34" charset="0"/>
                          <a:ea typeface="+mn-ea"/>
                          <a:cs typeface="+mn-cs"/>
                        </a:rPr>
                        <a:t>65</a:t>
                      </a:r>
                      <a:endParaRPr lang="en-GB" sz="2400" b="1" kern="1200" dirty="0">
                        <a:solidFill>
                          <a:schemeClr val="dk1"/>
                        </a:solidFill>
                        <a:latin typeface="Arial Narrow" panose="020B0606020202030204" pitchFamily="34" charset="0"/>
                        <a:ea typeface="+mn-ea"/>
                        <a:cs typeface="+mn-cs"/>
                      </a:endParaRPr>
                    </a:p>
                  </a:txBody>
                  <a:tcPr/>
                </a:tc>
                <a:tc>
                  <a:txBody>
                    <a:bodyPr/>
                    <a:lstStyle/>
                    <a:p>
                      <a:pPr algn="ctr"/>
                      <a:r>
                        <a:rPr lang="en-GB" sz="2400" b="1" dirty="0" smtClean="0">
                          <a:latin typeface="Arial Narrow" panose="020B0606020202030204" pitchFamily="34" charset="0"/>
                        </a:rPr>
                        <a:t>357</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218</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16</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46</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78</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93</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P</a:t>
                      </a:r>
                      <a:endParaRPr lang="en-GB" sz="2400" b="1" dirty="0">
                        <a:latin typeface="Arial Narrow" panose="020B0606020202030204" pitchFamily="34" charset="0"/>
                      </a:endParaRPr>
                    </a:p>
                  </a:txBody>
                  <a:tcPr/>
                </a:tc>
              </a:tr>
              <a:tr h="511969">
                <a:tc>
                  <a:txBody>
                    <a:bodyPr/>
                    <a:lstStyle/>
                    <a:p>
                      <a:pPr algn="ctr"/>
                      <a:r>
                        <a:rPr lang="en-GB" sz="2400" b="1" dirty="0" smtClean="0">
                          <a:latin typeface="Arial Narrow" panose="020B0606020202030204" pitchFamily="34" charset="0"/>
                        </a:rPr>
                        <a:t>SB</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2</a:t>
                      </a:r>
                      <a:r>
                        <a:rPr lang="en-GB" sz="2400" b="1" baseline="30000" dirty="0" smtClean="0">
                          <a:latin typeface="Arial Narrow" panose="020B0606020202030204" pitchFamily="34" charset="0"/>
                        </a:rPr>
                        <a:t>nd</a:t>
                      </a:r>
                      <a:r>
                        <a:rPr lang="en-GB" sz="2400" b="1" baseline="0" dirty="0" smtClean="0">
                          <a:latin typeface="Arial Narrow" panose="020B0606020202030204" pitchFamily="34" charset="0"/>
                        </a:rPr>
                        <a:t> R</a:t>
                      </a:r>
                      <a:endParaRPr lang="en-GB" sz="2400" b="1" dirty="0">
                        <a:latin typeface="Arial Narrow" panose="020B0606020202030204" pitchFamily="34" charset="0"/>
                      </a:endParaRPr>
                    </a:p>
                  </a:txBody>
                  <a:tcPr/>
                </a:tc>
                <a:tc>
                  <a:txBody>
                    <a:bodyPr/>
                    <a:lstStyle/>
                    <a:p>
                      <a:pPr algn="ctr"/>
                      <a:r>
                        <a:rPr lang="en-GB" sz="2000" b="1" dirty="0" err="1" smtClean="0">
                          <a:latin typeface="Arial Narrow" panose="020B0606020202030204" pitchFamily="34" charset="0"/>
                        </a:rPr>
                        <a:t>REVmc</a:t>
                      </a:r>
                      <a:endParaRPr lang="en-GB" sz="20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06-07</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23</a:t>
                      </a:r>
                      <a:endParaRPr lang="en-GB" sz="2400" b="1" dirty="0">
                        <a:latin typeface="Arial Narrow" panose="020B0606020202030204" pitchFamily="34" charset="0"/>
                      </a:endParaRPr>
                    </a:p>
                  </a:txBody>
                  <a:tcPr/>
                </a:tc>
                <a:tc>
                  <a:txBody>
                    <a:bodyPr/>
                    <a:lstStyle/>
                    <a:p>
                      <a:pPr marL="0" algn="ctr" defTabSz="914400" rtl="0" eaLnBrk="1" latinLnBrk="0" hangingPunct="1"/>
                      <a:r>
                        <a:rPr lang="en-GB" sz="2400" b="1" kern="1200" dirty="0" smtClean="0">
                          <a:solidFill>
                            <a:schemeClr val="dk1"/>
                          </a:solidFill>
                          <a:latin typeface="Arial Narrow" panose="020B0606020202030204" pitchFamily="34" charset="0"/>
                          <a:ea typeface="+mn-ea"/>
                          <a:cs typeface="+mn-cs"/>
                        </a:rPr>
                        <a:t>334</a:t>
                      </a:r>
                      <a:endParaRPr lang="en-GB" sz="2400" b="1" kern="1200" dirty="0">
                        <a:solidFill>
                          <a:schemeClr val="dk1"/>
                        </a:solidFill>
                        <a:latin typeface="Arial Narrow" panose="020B0606020202030204" pitchFamily="34" charset="0"/>
                        <a:ea typeface="+mn-ea"/>
                        <a:cs typeface="+mn-cs"/>
                      </a:endParaRPr>
                    </a:p>
                  </a:txBody>
                  <a:tcPr/>
                </a:tc>
                <a:tc>
                  <a:txBody>
                    <a:bodyPr/>
                    <a:lstStyle/>
                    <a:p>
                      <a:pPr algn="ctr"/>
                      <a:r>
                        <a:rPr lang="en-GB" sz="2400" b="1" dirty="0" smtClean="0">
                          <a:latin typeface="Arial Narrow" panose="020B0606020202030204" pitchFamily="34" charset="0"/>
                        </a:rPr>
                        <a:t>219</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169</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12</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10</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87</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93</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P</a:t>
                      </a:r>
                      <a:endParaRPr lang="en-GB" sz="2400" b="1" dirty="0">
                        <a:latin typeface="Arial Narrow" panose="020B0606020202030204" pitchFamily="34" charset="0"/>
                      </a:endParaRPr>
                    </a:p>
                  </a:txBody>
                  <a:tcPr/>
                </a:tc>
              </a:tr>
              <a:tr h="511969">
                <a:tc>
                  <a:txBody>
                    <a:bodyPr/>
                    <a:lstStyle/>
                    <a:p>
                      <a:pPr algn="ctr"/>
                      <a:r>
                        <a:rPr lang="en-GB" sz="2400" b="1" dirty="0" smtClean="0">
                          <a:latin typeface="Arial Narrow" panose="020B0606020202030204" pitchFamily="34" charset="0"/>
                        </a:rPr>
                        <a:t>SB</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2</a:t>
                      </a:r>
                      <a:r>
                        <a:rPr lang="en-GB" sz="2400" b="1" baseline="30000" dirty="0" smtClean="0">
                          <a:latin typeface="Arial Narrow" panose="020B0606020202030204" pitchFamily="34" charset="0"/>
                        </a:rPr>
                        <a:t>nd</a:t>
                      </a:r>
                      <a:r>
                        <a:rPr lang="en-GB" sz="2400" b="1" dirty="0" smtClean="0">
                          <a:latin typeface="Arial Narrow" panose="020B0606020202030204" pitchFamily="34" charset="0"/>
                        </a:rPr>
                        <a:t> R</a:t>
                      </a:r>
                      <a:endParaRPr lang="en-GB" sz="2400" b="1" dirty="0">
                        <a:latin typeface="Arial Narrow" panose="020B0606020202030204" pitchFamily="34" charset="0"/>
                      </a:endParaRPr>
                    </a:p>
                  </a:txBody>
                  <a:tcPr/>
                </a:tc>
                <a:tc>
                  <a:txBody>
                    <a:bodyPr/>
                    <a:lstStyle/>
                    <a:p>
                      <a:pPr algn="ctr"/>
                      <a:r>
                        <a:rPr lang="en-GB" sz="2400" b="1" dirty="0" err="1" smtClean="0">
                          <a:latin typeface="Arial Narrow" panose="020B0606020202030204" pitchFamily="34" charset="0"/>
                        </a:rPr>
                        <a:t>TGai</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06-28</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15</a:t>
                      </a:r>
                      <a:endParaRPr lang="en-GB" sz="2400" b="1" dirty="0">
                        <a:latin typeface="Arial Narrow" panose="020B0606020202030204" pitchFamily="34" charset="0"/>
                      </a:endParaRPr>
                    </a:p>
                  </a:txBody>
                  <a:tcPr/>
                </a:tc>
                <a:tc>
                  <a:txBody>
                    <a:bodyPr/>
                    <a:lstStyle/>
                    <a:p>
                      <a:pPr marL="0" algn="ctr" defTabSz="914400" rtl="0" eaLnBrk="1" latinLnBrk="0" hangingPunct="1"/>
                      <a:r>
                        <a:rPr lang="en-GB" sz="2400" b="1" kern="1200" dirty="0" smtClean="0">
                          <a:solidFill>
                            <a:schemeClr val="dk1"/>
                          </a:solidFill>
                          <a:latin typeface="Arial Narrow" panose="020B0606020202030204" pitchFamily="34" charset="0"/>
                          <a:ea typeface="+mn-ea"/>
                          <a:cs typeface="+mn-cs"/>
                        </a:rPr>
                        <a:t>6</a:t>
                      </a:r>
                      <a:endParaRPr lang="en-GB" sz="2400" b="1" kern="1200" dirty="0">
                        <a:solidFill>
                          <a:schemeClr val="dk1"/>
                        </a:solidFill>
                        <a:latin typeface="Arial Narrow" panose="020B0606020202030204" pitchFamily="34" charset="0"/>
                        <a:ea typeface="+mn-ea"/>
                        <a:cs typeface="+mn-cs"/>
                      </a:endParaRPr>
                    </a:p>
                  </a:txBody>
                  <a:tcPr/>
                </a:tc>
                <a:tc>
                  <a:txBody>
                    <a:bodyPr/>
                    <a:lstStyle/>
                    <a:p>
                      <a:pPr algn="ctr"/>
                      <a:r>
                        <a:rPr lang="en-GB" sz="2400" b="1" dirty="0" smtClean="0">
                          <a:latin typeface="Arial Narrow" panose="020B0606020202030204" pitchFamily="34" charset="0"/>
                        </a:rPr>
                        <a:t>160</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117</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9</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5</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82</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93</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P</a:t>
                      </a:r>
                      <a:endParaRPr lang="en-GB" sz="2400" b="1" dirty="0">
                        <a:latin typeface="Arial Narrow" panose="020B0606020202030204" pitchFamily="34" charset="0"/>
                      </a:endParaRPr>
                    </a:p>
                  </a:txBody>
                  <a:tcPr/>
                </a:tc>
              </a:tr>
            </a:tbl>
          </a:graphicData>
        </a:graphic>
      </p:graphicFrame>
      <p:sp>
        <p:nvSpPr>
          <p:cNvPr id="6" name="Date Placeholder 5"/>
          <p:cNvSpPr>
            <a:spLocks noGrp="1"/>
          </p:cNvSpPr>
          <p:nvPr>
            <p:ph type="dt" sz="half" idx="10"/>
          </p:nvPr>
        </p:nvSpPr>
        <p:spPr/>
        <p:txBody>
          <a:bodyPr/>
          <a:lstStyle/>
          <a:p>
            <a:pPr>
              <a:defRPr/>
            </a:pPr>
            <a:r>
              <a:rPr lang="en-US" smtClean="0"/>
              <a:t>July 2016</a:t>
            </a:r>
            <a:endParaRPr lang="en-US"/>
          </a:p>
        </p:txBody>
      </p:sp>
      <p:sp>
        <p:nvSpPr>
          <p:cNvPr id="8" name="Slide Number Placeholder 7"/>
          <p:cNvSpPr>
            <a:spLocks noGrp="1"/>
          </p:cNvSpPr>
          <p:nvPr>
            <p:ph type="sldNum" sz="quarter" idx="12"/>
          </p:nvPr>
        </p:nvSpPr>
        <p:spPr/>
        <p:txBody>
          <a:bodyPr/>
          <a:lstStyle/>
          <a:p>
            <a:pPr>
              <a:defRPr/>
            </a:pPr>
            <a:r>
              <a:rPr lang="en-US" smtClean="0"/>
              <a:t>Slide </a:t>
            </a:r>
            <a:fld id="{DDBC98B1-8847-456F-A590-69DC1C4B50DA}"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2533" name="Rectangle 2"/>
          <p:cNvSpPr>
            <a:spLocks noGrp="1" noChangeArrowheads="1"/>
          </p:cNvSpPr>
          <p:nvPr>
            <p:ph type="title"/>
          </p:nvPr>
        </p:nvSpPr>
        <p:spPr/>
        <p:txBody>
          <a:bodyPr/>
          <a:lstStyle/>
          <a:p>
            <a:r>
              <a:rPr lang="en-GB" dirty="0" smtClean="0"/>
              <a:t>M4.1.6 Current Membership Status</a:t>
            </a:r>
          </a:p>
        </p:txBody>
      </p:sp>
      <p:sp>
        <p:nvSpPr>
          <p:cNvPr id="22534" name="Text Box 3"/>
          <p:cNvSpPr txBox="1">
            <a:spLocks noChangeArrowheads="1"/>
          </p:cNvSpPr>
          <p:nvPr/>
        </p:nvSpPr>
        <p:spPr bwMode="auto">
          <a:xfrm>
            <a:off x="771525" y="6199188"/>
            <a:ext cx="7772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b="0" dirty="0"/>
              <a:t>Data as of </a:t>
            </a:r>
            <a:r>
              <a:rPr lang="en-GB" sz="1200" b="0" dirty="0" smtClean="0"/>
              <a:t>2016-03-08</a:t>
            </a:r>
            <a:endParaRPr lang="en-GB" sz="1200" b="0" dirty="0"/>
          </a:p>
        </p:txBody>
      </p:sp>
      <p:sp>
        <p:nvSpPr>
          <p:cNvPr id="22535" name="TextBox 8"/>
          <p:cNvSpPr txBox="1">
            <a:spLocks noChangeArrowheads="1"/>
          </p:cNvSpPr>
          <p:nvPr/>
        </p:nvSpPr>
        <p:spPr bwMode="auto">
          <a:xfrm>
            <a:off x="625475" y="3849688"/>
            <a:ext cx="77724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a:t>
            </a:r>
            <a:r>
              <a:rPr lang="en-GB" sz="1800" b="0" dirty="0" smtClean="0"/>
              <a:t>802.11</a:t>
            </a:r>
            <a:endParaRPr lang="en-GB" sz="1800" b="0" dirty="0"/>
          </a:p>
        </p:txBody>
      </p:sp>
      <p:graphicFrame>
        <p:nvGraphicFramePr>
          <p:cNvPr id="5" name="Table 4"/>
          <p:cNvGraphicFramePr>
            <a:graphicFrameLocks noGrp="1"/>
          </p:cNvGraphicFramePr>
          <p:nvPr>
            <p:extLst>
              <p:ext uri="{D42A27DB-BD31-4B8C-83A1-F6EECF244321}">
                <p14:modId xmlns:p14="http://schemas.microsoft.com/office/powerpoint/2010/main" val="865505722"/>
              </p:ext>
            </p:extLst>
          </p:nvPr>
        </p:nvGraphicFramePr>
        <p:xfrm>
          <a:off x="627063" y="1524000"/>
          <a:ext cx="7772400" cy="2286000"/>
        </p:xfrm>
        <a:graphic>
          <a:graphicData uri="http://schemas.openxmlformats.org/drawingml/2006/table">
            <a:tbl>
              <a:tblPr firstRow="1">
                <a:tableStyleId>{21E4AEA4-8DFA-4A89-87EB-49C32662AFE0}</a:tableStyleId>
              </a:tblPr>
              <a:tblGrid>
                <a:gridCol w="3886200"/>
                <a:gridCol w="3886200"/>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a:effectLst/>
                        </a:rPr>
                        <a:t>Number</a:t>
                      </a:r>
                      <a:endParaRPr lang="en-GB" sz="4000"/>
                    </a:p>
                  </a:txBody>
                  <a:tcPr marT="45673" marB="45673" anchor="ctr"/>
                </a:tc>
              </a:tr>
              <a:tr h="457200">
                <a:tc>
                  <a:txBody>
                    <a:bodyPr/>
                    <a:lstStyle/>
                    <a:p>
                      <a:pPr algn="ctr"/>
                      <a:r>
                        <a:rPr lang="en-GB" sz="2400">
                          <a:effectLst/>
                        </a:rPr>
                        <a:t>Aspirant</a:t>
                      </a:r>
                      <a:endParaRPr lang="en-GB" sz="4000"/>
                    </a:p>
                  </a:txBody>
                  <a:tcPr marT="45673" marB="45673"/>
                </a:tc>
                <a:tc>
                  <a:txBody>
                    <a:bodyPr/>
                    <a:lstStyle/>
                    <a:p>
                      <a:pPr algn="ctr"/>
                      <a:r>
                        <a:rPr lang="en-GB" sz="2400" dirty="0" smtClean="0">
                          <a:effectLst/>
                        </a:rPr>
                        <a:t>126</a:t>
                      </a:r>
                      <a:endParaRPr lang="en-GB" sz="4000" b="1" i="1" dirty="0"/>
                    </a:p>
                  </a:txBody>
                  <a:tcPr marT="45673" marB="45673"/>
                </a:tc>
              </a:tr>
              <a:tr h="457200">
                <a:tc>
                  <a:txBody>
                    <a:bodyPr/>
                    <a:lstStyle/>
                    <a:p>
                      <a:pPr algn="ctr"/>
                      <a:r>
                        <a:rPr lang="en-GB" sz="2400">
                          <a:effectLst/>
                        </a:rPr>
                        <a:t>Potential Voter</a:t>
                      </a:r>
                      <a:endParaRPr lang="en-GB" sz="4000"/>
                    </a:p>
                  </a:txBody>
                  <a:tcPr marT="45673" marB="45673"/>
                </a:tc>
                <a:tc>
                  <a:txBody>
                    <a:bodyPr/>
                    <a:lstStyle/>
                    <a:p>
                      <a:pPr algn="ctr"/>
                      <a:r>
                        <a:rPr lang="en-GB" sz="2400" b="0" i="0" dirty="0" smtClean="0">
                          <a:effectLst/>
                        </a:rPr>
                        <a:t>56</a:t>
                      </a:r>
                      <a:endParaRPr lang="en-GB" sz="4000" b="1" i="1" dirty="0"/>
                    </a:p>
                  </a:txBody>
                  <a:tcPr marT="45673" marB="45673"/>
                </a:tc>
              </a:tr>
              <a:tr h="457200">
                <a:tc>
                  <a:txBody>
                    <a:bodyPr/>
                    <a:lstStyle/>
                    <a:p>
                      <a:pPr algn="ctr"/>
                      <a:r>
                        <a:rPr lang="en-GB" sz="2400" dirty="0">
                          <a:effectLst/>
                        </a:rPr>
                        <a:t>Voter</a:t>
                      </a:r>
                      <a:endParaRPr lang="en-GB" sz="4000" dirty="0"/>
                    </a:p>
                  </a:txBody>
                  <a:tcPr marT="45673" marB="45673"/>
                </a:tc>
                <a:tc>
                  <a:txBody>
                    <a:bodyPr/>
                    <a:lstStyle/>
                    <a:p>
                      <a:pPr algn="ctr"/>
                      <a:r>
                        <a:rPr lang="en-GB" sz="2400" dirty="0" smtClean="0">
                          <a:effectLst/>
                        </a:rPr>
                        <a:t>372</a:t>
                      </a:r>
                      <a:endParaRPr lang="en-GB" sz="4000" dirty="0"/>
                    </a:p>
                  </a:txBody>
                  <a:tcPr marT="45673" marB="45673"/>
                </a:tc>
              </a:tr>
              <a:tr h="457200">
                <a:tc>
                  <a:txBody>
                    <a:bodyPr/>
                    <a:lstStyle/>
                    <a:p>
                      <a:pPr marL="0" algn="ctr" defTabSz="914400" rtl="0" eaLnBrk="1" latinLnBrk="0" hangingPunct="1"/>
                      <a:r>
                        <a:rPr lang="en-GB" sz="2400" kern="1200" dirty="0" smtClean="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smtClean="0">
                          <a:solidFill>
                            <a:schemeClr val="dk1"/>
                          </a:solidFill>
                          <a:effectLst/>
                          <a:latin typeface="+mn-lt"/>
                          <a:ea typeface="+mn-ea"/>
                          <a:cs typeface="+mn-cs"/>
                        </a:rPr>
                        <a:t>11</a:t>
                      </a:r>
                      <a:endParaRPr lang="en-GB" sz="2400" kern="1200" dirty="0">
                        <a:solidFill>
                          <a:schemeClr val="tx1"/>
                        </a:solidFill>
                        <a:effectLst/>
                        <a:latin typeface="Calibri" panose="020F0502020204030204" pitchFamily="34" charset="0"/>
                        <a:ea typeface="+mn-ea"/>
                        <a:cs typeface="+mn-cs"/>
                      </a:endParaRPr>
                    </a:p>
                  </a:txBody>
                  <a:tcPr marT="45673" marB="45673"/>
                </a:tc>
              </a:tr>
            </a:tbl>
          </a:graphicData>
        </a:graphic>
      </p:graphicFrame>
      <p:sp>
        <p:nvSpPr>
          <p:cNvPr id="2" name="Date Placeholder 1"/>
          <p:cNvSpPr>
            <a:spLocks noGrp="1"/>
          </p:cNvSpPr>
          <p:nvPr>
            <p:ph type="dt" sz="half" idx="10"/>
          </p:nvPr>
        </p:nvSpPr>
        <p:spPr/>
        <p:txBody>
          <a:bodyPr/>
          <a:lstStyle/>
          <a:p>
            <a:pPr>
              <a:defRPr/>
            </a:pPr>
            <a:r>
              <a:rPr lang="en-US" smtClean="0"/>
              <a:t>July 2016</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smtClean="0"/>
              <a:t>Introduction</a:t>
            </a:r>
            <a:endParaRPr lang="en-US" smtClean="0"/>
          </a:p>
        </p:txBody>
      </p:sp>
      <p:sp>
        <p:nvSpPr>
          <p:cNvPr id="8195" name="Content Placeholder 2"/>
          <p:cNvSpPr>
            <a:spLocks noGrp="1"/>
          </p:cNvSpPr>
          <p:nvPr>
            <p:ph idx="1"/>
          </p:nvPr>
        </p:nvSpPr>
        <p:spPr>
          <a:xfrm>
            <a:off x="685800" y="1676400"/>
            <a:ext cx="7772400" cy="4648200"/>
          </a:xfrm>
        </p:spPr>
        <p:txBody>
          <a:bodyPr/>
          <a:lstStyle/>
          <a:p>
            <a:r>
              <a:rPr lang="en-GB" sz="2800" b="0" dirty="0" smtClean="0"/>
              <a:t>This presentation, together with the reports cited on the next slide, forms the opening report of the IEEE 802.11 Working Group for July 2016.</a:t>
            </a:r>
          </a:p>
          <a:p>
            <a:r>
              <a:rPr lang="en-GB" sz="2800" b="0" dirty="0" smtClean="0"/>
              <a:t>Subgroup status is reported in the “Snapshots” submission (see next slide for link).  This is incorporated by reference into this opening report.</a:t>
            </a:r>
          </a:p>
          <a:p>
            <a:r>
              <a:rPr lang="en-GB" sz="2800" b="0" dirty="0" smtClean="0"/>
              <a:t>“</a:t>
            </a:r>
            <a:r>
              <a:rPr lang="en-GB" sz="2800" b="0" i="1" dirty="0" err="1" smtClean="0"/>
              <a:t>Mx.y.z</a:t>
            </a:r>
            <a:r>
              <a:rPr lang="en-GB" sz="2800" b="0" dirty="0" smtClean="0"/>
              <a:t>” terminology indicates that the item was on the tentative agenda for the </a:t>
            </a:r>
            <a:r>
              <a:rPr lang="en-GB" sz="2800" b="0" i="1" dirty="0" smtClean="0"/>
              <a:t>M</a:t>
            </a:r>
            <a:r>
              <a:rPr lang="en-GB" sz="2800" b="0" dirty="0" smtClean="0"/>
              <a:t>onday 802.11 plenary, and was agenda item </a:t>
            </a:r>
            <a:r>
              <a:rPr lang="en-GB" sz="2800" b="0" i="1" dirty="0" err="1" smtClean="0"/>
              <a:t>x.y.z</a:t>
            </a:r>
            <a:r>
              <a:rPr lang="en-GB" sz="2800" b="0" dirty="0" smtClean="0"/>
              <a:t>.</a:t>
            </a:r>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 name="Date Placeholder 1"/>
          <p:cNvSpPr>
            <a:spLocks noGrp="1"/>
          </p:cNvSpPr>
          <p:nvPr>
            <p:ph type="dt" sz="half" idx="10"/>
          </p:nvPr>
        </p:nvSpPr>
        <p:spPr/>
        <p:txBody>
          <a:bodyPr/>
          <a:lstStyle/>
          <a:p>
            <a:pPr>
              <a:defRPr/>
            </a:pPr>
            <a:r>
              <a:rPr lang="en-US" smtClean="0"/>
              <a:t>July 2016</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5605" name="Rectangle 2"/>
          <p:cNvSpPr>
            <a:spLocks noGrp="1" noChangeArrowheads="1"/>
          </p:cNvSpPr>
          <p:nvPr>
            <p:ph type="title"/>
          </p:nvPr>
        </p:nvSpPr>
        <p:spPr>
          <a:xfrm>
            <a:off x="538163" y="631825"/>
            <a:ext cx="7772400" cy="533400"/>
          </a:xfrm>
        </p:spPr>
        <p:txBody>
          <a:bodyPr/>
          <a:lstStyle/>
          <a:p>
            <a:r>
              <a:rPr lang="en-GB" sz="2400" dirty="0" smtClean="0"/>
              <a:t>M4.1.6 Recent voting member history</a:t>
            </a:r>
          </a:p>
        </p:txBody>
      </p:sp>
      <p:graphicFrame>
        <p:nvGraphicFramePr>
          <p:cNvPr id="25606" name="Object 1"/>
          <p:cNvGraphicFramePr>
            <a:graphicFrameLocks noChangeAspect="1"/>
          </p:cNvGraphicFramePr>
          <p:nvPr>
            <p:extLst>
              <p:ext uri="{D42A27DB-BD31-4B8C-83A1-F6EECF244321}">
                <p14:modId xmlns:p14="http://schemas.microsoft.com/office/powerpoint/2010/main" val="1189776566"/>
              </p:ext>
            </p:extLst>
          </p:nvPr>
        </p:nvGraphicFramePr>
        <p:xfrm>
          <a:off x="1371600" y="1219200"/>
          <a:ext cx="5861050" cy="4926013"/>
        </p:xfrm>
        <a:graphic>
          <a:graphicData uri="http://schemas.openxmlformats.org/presentationml/2006/ole">
            <mc:AlternateContent xmlns:mc="http://schemas.openxmlformats.org/markup-compatibility/2006">
              <mc:Choice xmlns:v="urn:schemas-microsoft-com:vml" Requires="v">
                <p:oleObj spid="_x0000_s25916" name="Binary Worksheet" r:id="rId5" imgW="8134243" imgH="6810443" progId="Excel.SheetBinaryMacroEnabled.12">
                  <p:embed/>
                </p:oleObj>
              </mc:Choice>
              <mc:Fallback>
                <p:oleObj name="Binary Worksheet" r:id="rId5" imgW="8134243" imgH="6810443" progId="Excel.SheetBinaryMacroEnabled.12">
                  <p:embed/>
                  <p:pic>
                    <p:nvPicPr>
                      <p:cNvPr id="0" name="Object 1"/>
                      <p:cNvPicPr>
                        <a:picLocks noChangeAspect="1" noChangeArrowheads="1"/>
                      </p:cNvPicPr>
                      <p:nvPr/>
                    </p:nvPicPr>
                    <p:blipFill>
                      <a:blip r:embed="rId6"/>
                      <a:srcRect/>
                      <a:stretch>
                        <a:fillRect/>
                      </a:stretch>
                    </p:blipFill>
                    <p:spPr bwMode="auto">
                      <a:xfrm>
                        <a:off x="1371600" y="1219200"/>
                        <a:ext cx="5861050" cy="4926013"/>
                      </a:xfrm>
                      <a:prstGeom prst="rect">
                        <a:avLst/>
                      </a:prstGeom>
                      <a:noFill/>
                      <a:ln>
                        <a:noFill/>
                      </a:ln>
                      <a:extLst/>
                    </p:spPr>
                  </p:pic>
                </p:oleObj>
              </mc:Fallback>
            </mc:AlternateContent>
          </a:graphicData>
        </a:graphic>
      </p:graphicFrame>
      <p:sp>
        <p:nvSpPr>
          <p:cNvPr id="2" name="Date Placeholder 1"/>
          <p:cNvSpPr>
            <a:spLocks noGrp="1"/>
          </p:cNvSpPr>
          <p:nvPr>
            <p:ph type="dt" sz="half" idx="10"/>
          </p:nvPr>
        </p:nvSpPr>
        <p:spPr/>
        <p:txBody>
          <a:bodyPr/>
          <a:lstStyle/>
          <a:p>
            <a:pPr>
              <a:defRPr/>
            </a:pPr>
            <a:r>
              <a:rPr lang="en-US" smtClean="0"/>
              <a:t>July 2016</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GB" dirty="0" smtClean="0"/>
              <a:t>M5.1 - Allegation of dominance in </a:t>
            </a:r>
            <a:r>
              <a:rPr lang="en-GB" dirty="0" err="1" smtClean="0"/>
              <a:t>TGax</a:t>
            </a:r>
            <a:r>
              <a:rPr lang="en-GB" dirty="0" smtClean="0"/>
              <a:t> and </a:t>
            </a:r>
            <a:r>
              <a:rPr lang="en-GB" dirty="0" err="1" smtClean="0"/>
              <a:t>TGai</a:t>
            </a:r>
            <a:endParaRPr lang="en-GB" dirty="0"/>
          </a:p>
        </p:txBody>
      </p:sp>
      <p:sp>
        <p:nvSpPr>
          <p:cNvPr id="3" name="Content Placeholder 2"/>
          <p:cNvSpPr>
            <a:spLocks noGrp="1"/>
          </p:cNvSpPr>
          <p:nvPr>
            <p:ph idx="1"/>
          </p:nvPr>
        </p:nvSpPr>
        <p:spPr>
          <a:xfrm>
            <a:off x="685800" y="1676400"/>
            <a:ext cx="7772400" cy="4648200"/>
          </a:xfrm>
        </p:spPr>
        <p:txBody>
          <a:bodyPr/>
          <a:lstStyle/>
          <a:p>
            <a:r>
              <a:rPr lang="en-GB" dirty="0" smtClean="0"/>
              <a:t>See: </a:t>
            </a:r>
            <a:r>
              <a:rPr lang="en-GB" dirty="0" smtClean="0">
                <a:hlinkClick r:id="rId2"/>
              </a:rPr>
              <a:t>11-16/784r0</a:t>
            </a:r>
            <a:r>
              <a:rPr lang="en-GB" dirty="0" smtClean="0"/>
              <a:t> – </a:t>
            </a:r>
            <a:r>
              <a:rPr lang="en-GB" dirty="0" err="1" smtClean="0"/>
              <a:t>TGax</a:t>
            </a:r>
            <a:r>
              <a:rPr lang="en-GB" dirty="0" smtClean="0"/>
              <a:t>,  </a:t>
            </a:r>
            <a:r>
              <a:rPr lang="en-GB" dirty="0" smtClean="0">
                <a:hlinkClick r:id="rId3"/>
              </a:rPr>
              <a:t>11-16/799r0</a:t>
            </a:r>
            <a:r>
              <a:rPr lang="en-GB" dirty="0" smtClean="0"/>
              <a:t> - </a:t>
            </a:r>
            <a:r>
              <a:rPr lang="en-GB" dirty="0" err="1" smtClean="0"/>
              <a:t>TGai</a:t>
            </a:r>
            <a:endParaRPr lang="en-GB" dirty="0" smtClean="0"/>
          </a:p>
          <a:p>
            <a:r>
              <a:rPr lang="en-GB" dirty="0" smtClean="0"/>
              <a:t>The WG chair has consulted with the WG officers, the IEEE 802 executive committee (EC) and IEEE-SASB legal.</a:t>
            </a:r>
          </a:p>
          <a:p>
            <a:r>
              <a:rPr lang="en-GB" dirty="0" smtClean="0"/>
              <a:t>A generic process has been identified, which will be tailored to the needs of the individual allegations.</a:t>
            </a:r>
          </a:p>
        </p:txBody>
      </p:sp>
      <p:sp>
        <p:nvSpPr>
          <p:cNvPr id="4" name="Date Placeholder 3"/>
          <p:cNvSpPr>
            <a:spLocks noGrp="1"/>
          </p:cNvSpPr>
          <p:nvPr>
            <p:ph type="dt" sz="half" idx="10"/>
          </p:nvPr>
        </p:nvSpPr>
        <p:spPr/>
        <p:txBody>
          <a:bodyPr/>
          <a:lstStyle/>
          <a:p>
            <a:pPr>
              <a:defRPr/>
            </a:pPr>
            <a:r>
              <a:rPr lang="en-US" smtClean="0"/>
              <a:t>July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21</a:t>
            </a:fld>
            <a:endParaRPr lang="en-US"/>
          </a:p>
        </p:txBody>
      </p:sp>
    </p:spTree>
    <p:extLst>
      <p:ext uri="{BB962C8B-B14F-4D97-AF65-F5344CB8AC3E}">
        <p14:creationId xmlns:p14="http://schemas.microsoft.com/office/powerpoint/2010/main" val="240138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1"/>
          <p:cNvSpPr>
            <a:spLocks noGrp="1"/>
          </p:cNvSpPr>
          <p:nvPr>
            <p:ph idx="1"/>
          </p:nvPr>
        </p:nvSpPr>
        <p:spPr/>
        <p:txBody>
          <a:bodyPr/>
          <a:lstStyle/>
          <a:p>
            <a:r>
              <a:rPr lang="en-GB" altLang="en-US" sz="2000" dirty="0" smtClean="0"/>
              <a:t>The WG chair is given the responsibility for determining dominance: “</a:t>
            </a:r>
            <a:r>
              <a:rPr lang="en-GB" altLang="en-US" sz="2000" b="0" i="1" dirty="0" smtClean="0"/>
              <a:t>Determine if the Working Group is dominated by an organization and, if so, treat that organizations’ vote as one (with the approval of the Sponsor)” </a:t>
            </a:r>
            <a:r>
              <a:rPr lang="en-GB" altLang="en-US" sz="2000" dirty="0" smtClean="0"/>
              <a:t>(802 WG P&amp;P under “Chair’s Responsibilities”).</a:t>
            </a:r>
            <a:endParaRPr lang="en-GB" altLang="en-US" sz="2000" i="1" dirty="0" smtClean="0"/>
          </a:p>
          <a:p>
            <a:r>
              <a:rPr lang="en-GB" altLang="en-US" sz="2000" dirty="0" smtClean="0"/>
              <a:t>The Sponsor has responsibilities too: “</a:t>
            </a:r>
            <a:r>
              <a:rPr lang="en-GB" altLang="en-US" sz="2000" b="0" i="1" dirty="0" smtClean="0"/>
              <a:t>Monitor standards developing committees for signs of dominance by any single interest category,  individual, or organization. If dominance is suspected, the Sponsor shall promptly notify the IEEESA Standards Board and shall immediately address the concern with the standards developing committee leadership.</a:t>
            </a:r>
            <a:r>
              <a:rPr lang="en-GB" altLang="en-US" sz="2000" dirty="0" smtClean="0"/>
              <a:t>” (IEEE SASB OM).</a:t>
            </a:r>
          </a:p>
        </p:txBody>
      </p:sp>
      <p:sp>
        <p:nvSpPr>
          <p:cNvPr id="14339" name="Title 2"/>
          <p:cNvSpPr>
            <a:spLocks noGrp="1"/>
          </p:cNvSpPr>
          <p:nvPr>
            <p:ph type="title"/>
          </p:nvPr>
        </p:nvSpPr>
        <p:spPr/>
        <p:txBody>
          <a:bodyPr/>
          <a:lstStyle/>
          <a:p>
            <a:r>
              <a:rPr lang="en-GB" altLang="en-US" dirty="0" smtClean="0"/>
              <a:t>Dominance - responsibilities</a:t>
            </a:r>
          </a:p>
        </p:txBody>
      </p:sp>
      <p:sp>
        <p:nvSpPr>
          <p:cNvPr id="143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2016</a:t>
            </a:r>
          </a:p>
        </p:txBody>
      </p:sp>
      <p:sp>
        <p:nvSpPr>
          <p:cNvPr id="1434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Adrian Stephens, Intel Corporation</a:t>
            </a:r>
          </a:p>
        </p:txBody>
      </p:sp>
      <p:sp>
        <p:nvSpPr>
          <p:cNvPr id="143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05105ABD-0B18-4CA8-A024-83D211A6B9EE}" type="slidenum">
              <a:rPr lang="en-US" altLang="en-US" sz="1200" b="0" smtClean="0"/>
              <a:pPr>
                <a:spcBef>
                  <a:spcPct val="0"/>
                </a:spcBef>
                <a:buFontTx/>
                <a:buNone/>
              </a:pPr>
              <a:t>22</a:t>
            </a:fld>
            <a:endParaRPr lang="en-US" altLang="en-US" sz="1200" b="0" smtClean="0"/>
          </a:p>
        </p:txBody>
      </p:sp>
    </p:spTree>
    <p:extLst>
      <p:ext uri="{BB962C8B-B14F-4D97-AF65-F5344CB8AC3E}">
        <p14:creationId xmlns:p14="http://schemas.microsoft.com/office/powerpoint/2010/main" val="16883269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a:xfrm>
            <a:off x="685800" y="1676400"/>
            <a:ext cx="7772400" cy="4572000"/>
          </a:xfrm>
        </p:spPr>
        <p:txBody>
          <a:bodyPr/>
          <a:lstStyle/>
          <a:p>
            <a:pPr>
              <a:defRPr/>
            </a:pPr>
            <a:r>
              <a:rPr lang="en-GB" altLang="en-US" sz="2000" dirty="0" smtClean="0"/>
              <a:t>The IEEE SASB bylaws define dominance: (my emphasis)</a:t>
            </a:r>
          </a:p>
          <a:p>
            <a:pPr>
              <a:defRPr/>
            </a:pPr>
            <a:r>
              <a:rPr lang="en-GB" altLang="en-US" sz="2000" i="1" dirty="0" smtClean="0"/>
              <a:t>“</a:t>
            </a:r>
            <a:r>
              <a:rPr lang="en-GB" altLang="en-US" sz="2000" b="0" i="1" dirty="0" smtClean="0"/>
              <a:t>Dominance is normally defined as the exercise of authority, leadership, or influence by reason of superior leverage, strength, or representation to the </a:t>
            </a:r>
            <a:r>
              <a:rPr lang="en-GB" altLang="en-US" sz="2000" b="0" i="1" u="sng" dirty="0" smtClean="0"/>
              <a:t>exclusion of fair and equitable consideration of other viewpoints</a:t>
            </a:r>
            <a:r>
              <a:rPr lang="en-GB" altLang="en-US" sz="2000" i="1" dirty="0" smtClean="0"/>
              <a:t>. </a:t>
            </a:r>
          </a:p>
          <a:p>
            <a:pPr>
              <a:defRPr/>
            </a:pPr>
            <a:r>
              <a:rPr lang="en-GB" altLang="en-US" sz="2000" b="0" i="1" dirty="0" smtClean="0"/>
              <a:t>Dominance can also be defined as the exercise of authority, leadership, or influence by reason of sufficient leverage, strength, or representation </a:t>
            </a:r>
            <a:r>
              <a:rPr lang="en-GB" altLang="en-US" sz="2000" b="0" i="1" u="sng" dirty="0" smtClean="0"/>
              <a:t>to hinder the progress of the standards development </a:t>
            </a:r>
            <a:r>
              <a:rPr lang="en-GB" altLang="en-US" sz="2000" b="0" i="1" dirty="0" smtClean="0"/>
              <a:t>activity. Such dominance is contrary to open and fair participation by all interested parties and is unacceptable</a:t>
            </a:r>
            <a:r>
              <a:rPr lang="en-GB" altLang="en-US" sz="2000" i="1" dirty="0" smtClean="0"/>
              <a:t>.”</a:t>
            </a:r>
          </a:p>
          <a:p>
            <a:pPr marL="0" indent="0">
              <a:buFontTx/>
              <a:buNone/>
              <a:defRPr/>
            </a:pPr>
            <a:endParaRPr lang="en-GB" altLang="en-US" sz="2000" dirty="0" smtClean="0"/>
          </a:p>
        </p:txBody>
      </p:sp>
      <p:sp>
        <p:nvSpPr>
          <p:cNvPr id="15363" name="Title 2"/>
          <p:cNvSpPr>
            <a:spLocks noGrp="1"/>
          </p:cNvSpPr>
          <p:nvPr>
            <p:ph type="title"/>
          </p:nvPr>
        </p:nvSpPr>
        <p:spPr/>
        <p:txBody>
          <a:bodyPr/>
          <a:lstStyle/>
          <a:p>
            <a:r>
              <a:rPr lang="en-GB" altLang="en-US" smtClean="0"/>
              <a:t>Dominance – 2</a:t>
            </a:r>
          </a:p>
        </p:txBody>
      </p:sp>
      <p:sp>
        <p:nvSpPr>
          <p:cNvPr id="1536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2016</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Adrian Stephens, Intel Corporation</a:t>
            </a:r>
          </a:p>
        </p:txBody>
      </p:sp>
      <p:sp>
        <p:nvSpPr>
          <p:cNvPr id="153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88F93D2D-3F56-4D91-8CA6-81EEDB1D9517}" type="slidenum">
              <a:rPr lang="en-US" altLang="en-US" sz="1200" b="0" smtClean="0"/>
              <a:pPr>
                <a:spcBef>
                  <a:spcPct val="0"/>
                </a:spcBef>
                <a:buFontTx/>
                <a:buNone/>
              </a:pPr>
              <a:t>23</a:t>
            </a:fld>
            <a:endParaRPr lang="en-US" altLang="en-US" sz="1200" b="0" smtClean="0"/>
          </a:p>
        </p:txBody>
      </p:sp>
    </p:spTree>
    <p:extLst>
      <p:ext uri="{BB962C8B-B14F-4D97-AF65-F5344CB8AC3E}">
        <p14:creationId xmlns:p14="http://schemas.microsoft.com/office/powerpoint/2010/main" val="13707032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Dominance – generic process</a:t>
            </a:r>
            <a:endParaRPr lang="en-GB" dirty="0"/>
          </a:p>
        </p:txBody>
      </p:sp>
      <p:sp>
        <p:nvSpPr>
          <p:cNvPr id="3" name="Content Placeholder 2"/>
          <p:cNvSpPr>
            <a:spLocks noGrp="1"/>
          </p:cNvSpPr>
          <p:nvPr>
            <p:ph idx="1"/>
          </p:nvPr>
        </p:nvSpPr>
        <p:spPr>
          <a:xfrm>
            <a:off x="657225" y="1523999"/>
            <a:ext cx="7772400" cy="4951413"/>
          </a:xfrm>
        </p:spPr>
        <p:txBody>
          <a:bodyPr/>
          <a:lstStyle/>
          <a:p>
            <a:pPr lvl="0"/>
            <a:r>
              <a:rPr lang="en-GB" sz="1600" dirty="0"/>
              <a:t>WG Chair obtains documentation of a specific complaint</a:t>
            </a:r>
          </a:p>
          <a:p>
            <a:pPr lvl="0"/>
            <a:r>
              <a:rPr lang="en-GB" sz="1600" dirty="0"/>
              <a:t>WG Chair communicates complaint to WG members</a:t>
            </a:r>
          </a:p>
          <a:p>
            <a:pPr lvl="0"/>
            <a:r>
              <a:rPr lang="en-GB" sz="1600" dirty="0"/>
              <a:t>WG Chair notifies EC of complaint</a:t>
            </a:r>
          </a:p>
          <a:p>
            <a:pPr lvl="0"/>
            <a:r>
              <a:rPr lang="en-GB" sz="1600" dirty="0"/>
              <a:t>WG Chair determines who is going to handle the process – investigating officer (IO)</a:t>
            </a:r>
          </a:p>
          <a:p>
            <a:pPr lvl="1"/>
            <a:r>
              <a:rPr lang="en-GB" sz="1400" dirty="0"/>
              <a:t>Must be </a:t>
            </a:r>
            <a:r>
              <a:rPr lang="en-GB" sz="1400" dirty="0" err="1"/>
              <a:t>unconflicted</a:t>
            </a:r>
            <a:endParaRPr lang="en-GB" sz="1400" dirty="0"/>
          </a:p>
          <a:p>
            <a:pPr lvl="0"/>
            <a:r>
              <a:rPr lang="en-GB" sz="1600" dirty="0"/>
              <a:t>IO Solicits neutral volunteer to </a:t>
            </a:r>
            <a:r>
              <a:rPr lang="en-GB" sz="1600" dirty="0" smtClean="0"/>
              <a:t>observe and advise on procedure</a:t>
            </a:r>
            <a:endParaRPr lang="en-GB" sz="1600" dirty="0"/>
          </a:p>
          <a:p>
            <a:pPr lvl="1"/>
            <a:r>
              <a:rPr lang="en-GB" sz="1400" dirty="0"/>
              <a:t>Typically should be an EC member or IEEE-SA staff member</a:t>
            </a:r>
            <a:r>
              <a:rPr lang="en-GB" sz="1000" dirty="0"/>
              <a:t> </a:t>
            </a:r>
            <a:endParaRPr lang="en-GB" sz="1400" dirty="0"/>
          </a:p>
          <a:p>
            <a:pPr lvl="1"/>
            <a:r>
              <a:rPr lang="en-GB" sz="1400" dirty="0"/>
              <a:t>Person should be familiar with IEEE-SA P&amp;P</a:t>
            </a:r>
          </a:p>
          <a:p>
            <a:pPr lvl="0"/>
            <a:r>
              <a:rPr lang="en-GB" sz="1600" dirty="0"/>
              <a:t>IO Collects data,  considering some or all of</a:t>
            </a:r>
          </a:p>
          <a:p>
            <a:pPr lvl="1"/>
            <a:r>
              <a:rPr lang="en-GB" sz="1400" dirty="0"/>
              <a:t>Inspect previous minutes and recorded votes</a:t>
            </a:r>
          </a:p>
          <a:p>
            <a:pPr lvl="1"/>
            <a:r>
              <a:rPr lang="en-GB" sz="1400" dirty="0"/>
              <a:t>Interview selected participants </a:t>
            </a:r>
          </a:p>
          <a:p>
            <a:pPr lvl="1"/>
            <a:r>
              <a:rPr lang="en-GB" sz="1400" dirty="0"/>
              <a:t>Use recorded votes by instruction in the TG – but TG chair can exercise </a:t>
            </a:r>
            <a:r>
              <a:rPr lang="en-GB" sz="1400" dirty="0" smtClean="0"/>
              <a:t>discretion</a:t>
            </a:r>
            <a:endParaRPr lang="en-GB" sz="1400" dirty="0"/>
          </a:p>
          <a:p>
            <a:pPr lvl="0"/>
            <a:r>
              <a:rPr lang="en-GB" sz="1600" dirty="0"/>
              <a:t>IO writes report of findings</a:t>
            </a:r>
          </a:p>
          <a:p>
            <a:pPr lvl="0"/>
            <a:r>
              <a:rPr lang="en-GB" sz="1600" dirty="0"/>
              <a:t>IO communicates findings to WG chair in a public submission</a:t>
            </a:r>
          </a:p>
          <a:p>
            <a:pPr lvl="0"/>
            <a:r>
              <a:rPr lang="en-GB" sz="1600" dirty="0"/>
              <a:t>WG Chair reports out to WG, TG at an 802.11 plenary meeting</a:t>
            </a:r>
          </a:p>
          <a:p>
            <a:pPr lvl="0"/>
            <a:r>
              <a:rPr lang="en-GB" sz="1600" dirty="0"/>
              <a:t>WG Chair’s responsibilities include reporting findings to </a:t>
            </a:r>
            <a:r>
              <a:rPr lang="en-GB" sz="1600" dirty="0" smtClean="0"/>
              <a:t>EC, make a recommendation to the EC on how to proceed,  request instructions from EC</a:t>
            </a:r>
            <a:endParaRPr lang="en-GB" sz="1600" dirty="0"/>
          </a:p>
          <a:p>
            <a:pPr marL="0" indent="0">
              <a:buNone/>
            </a:pPr>
            <a:endParaRPr lang="en-GB" dirty="0"/>
          </a:p>
        </p:txBody>
      </p:sp>
      <p:sp>
        <p:nvSpPr>
          <p:cNvPr id="4" name="Date Placeholder 3"/>
          <p:cNvSpPr>
            <a:spLocks noGrp="1"/>
          </p:cNvSpPr>
          <p:nvPr>
            <p:ph type="dt" sz="half" idx="10"/>
          </p:nvPr>
        </p:nvSpPr>
        <p:spPr/>
        <p:txBody>
          <a:bodyPr/>
          <a:lstStyle/>
          <a:p>
            <a:pPr>
              <a:defRPr/>
            </a:pPr>
            <a:r>
              <a:rPr lang="en-US" smtClean="0"/>
              <a:t>July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24</a:t>
            </a:fld>
            <a:endParaRPr lang="en-US"/>
          </a:p>
        </p:txBody>
      </p:sp>
    </p:spTree>
    <p:extLst>
      <p:ext uri="{BB962C8B-B14F-4D97-AF65-F5344CB8AC3E}">
        <p14:creationId xmlns:p14="http://schemas.microsoft.com/office/powerpoint/2010/main" val="380368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Dominance – specific process for </a:t>
            </a:r>
            <a:r>
              <a:rPr lang="en-GB" dirty="0" err="1" smtClean="0"/>
              <a:t>TGai</a:t>
            </a:r>
            <a:endParaRPr lang="en-GB" dirty="0"/>
          </a:p>
        </p:txBody>
      </p:sp>
      <p:sp>
        <p:nvSpPr>
          <p:cNvPr id="3" name="Content Placeholder 2"/>
          <p:cNvSpPr>
            <a:spLocks noGrp="1"/>
          </p:cNvSpPr>
          <p:nvPr>
            <p:ph idx="1"/>
          </p:nvPr>
        </p:nvSpPr>
        <p:spPr/>
        <p:txBody>
          <a:bodyPr/>
          <a:lstStyle/>
          <a:p>
            <a:r>
              <a:rPr lang="en-GB" dirty="0" smtClean="0"/>
              <a:t>James Gilb has agreed to be the EC member supporting this investigation</a:t>
            </a:r>
          </a:p>
          <a:p>
            <a:r>
              <a:rPr lang="en-GB" dirty="0" smtClean="0"/>
              <a:t>A number of individuals will be contacted during this session and asked to attend in person a short interview during this session.</a:t>
            </a:r>
          </a:p>
          <a:p>
            <a:r>
              <a:rPr lang="en-GB" dirty="0" smtClean="0"/>
              <a:t>It is hoped that a report containing findings and conclusion will be made to the September 2016 session, and will be communicated to the 802 EC.</a:t>
            </a:r>
          </a:p>
          <a:p>
            <a:r>
              <a:rPr lang="en-GB" dirty="0" smtClean="0"/>
              <a:t>In the case of a finding of dominance, a recommendation will be made to the EC,  and instructions from the EC requested</a:t>
            </a:r>
          </a:p>
        </p:txBody>
      </p:sp>
      <p:sp>
        <p:nvSpPr>
          <p:cNvPr id="4" name="Date Placeholder 3"/>
          <p:cNvSpPr>
            <a:spLocks noGrp="1"/>
          </p:cNvSpPr>
          <p:nvPr>
            <p:ph type="dt" sz="half" idx="10"/>
          </p:nvPr>
        </p:nvSpPr>
        <p:spPr/>
        <p:txBody>
          <a:bodyPr/>
          <a:lstStyle/>
          <a:p>
            <a:pPr>
              <a:defRPr/>
            </a:pPr>
            <a:r>
              <a:rPr lang="en-US" smtClean="0"/>
              <a:t>July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25</a:t>
            </a:fld>
            <a:endParaRPr lang="en-US"/>
          </a:p>
        </p:txBody>
      </p:sp>
    </p:spTree>
    <p:extLst>
      <p:ext uri="{BB962C8B-B14F-4D97-AF65-F5344CB8AC3E}">
        <p14:creationId xmlns:p14="http://schemas.microsoft.com/office/powerpoint/2010/main" val="3817661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38200"/>
          </a:xfrm>
        </p:spPr>
        <p:txBody>
          <a:bodyPr/>
          <a:lstStyle/>
          <a:p>
            <a:r>
              <a:rPr lang="en-US" dirty="0" smtClean="0"/>
              <a:t>Status of Investigation for 11-16-784 (11ax)</a:t>
            </a:r>
            <a:endParaRPr lang="en-US" dirty="0"/>
          </a:p>
        </p:txBody>
      </p:sp>
      <p:sp>
        <p:nvSpPr>
          <p:cNvPr id="3" name="Content Placeholder 2"/>
          <p:cNvSpPr>
            <a:spLocks noGrp="1"/>
          </p:cNvSpPr>
          <p:nvPr>
            <p:ph idx="1"/>
          </p:nvPr>
        </p:nvSpPr>
        <p:spPr>
          <a:xfrm>
            <a:off x="304800" y="1371600"/>
            <a:ext cx="8382000" cy="4876800"/>
          </a:xfrm>
        </p:spPr>
        <p:txBody>
          <a:bodyPr/>
          <a:lstStyle/>
          <a:p>
            <a:r>
              <a:rPr lang="en-US" dirty="0" smtClean="0"/>
              <a:t>WG chair posted 11-16-784 and notified EC</a:t>
            </a:r>
          </a:p>
          <a:p>
            <a:r>
              <a:rPr lang="en-US" dirty="0" smtClean="0"/>
              <a:t>WG chair: Assign Dorothy Stanley as Investigative Officer</a:t>
            </a:r>
          </a:p>
          <a:p>
            <a:r>
              <a:rPr lang="en-US" dirty="0"/>
              <a:t>For the 11ax dominance investigation, the additional folks that will be assisting me </a:t>
            </a:r>
            <a:r>
              <a:rPr lang="en-US" dirty="0" smtClean="0"/>
              <a:t>are:</a:t>
            </a:r>
          </a:p>
          <a:p>
            <a:pPr lvl="1"/>
            <a:r>
              <a:rPr lang="en-US" dirty="0" smtClean="0"/>
              <a:t>Roger </a:t>
            </a:r>
            <a:r>
              <a:rPr lang="en-US" dirty="0"/>
              <a:t>Marks – Procedure advisor</a:t>
            </a:r>
          </a:p>
          <a:p>
            <a:pPr lvl="1"/>
            <a:r>
              <a:rPr lang="en-US" dirty="0"/>
              <a:t>Mike Montemurro – Interview and data collection assistant</a:t>
            </a:r>
          </a:p>
          <a:p>
            <a:pPr lvl="1"/>
            <a:r>
              <a:rPr lang="en-US" dirty="0"/>
              <a:t>IEEE legal, IEEE staff, as required</a:t>
            </a:r>
          </a:p>
          <a:p>
            <a:r>
              <a:rPr lang="en-US" dirty="0" smtClean="0"/>
              <a:t>Current status: data collection</a:t>
            </a:r>
          </a:p>
          <a:p>
            <a:pPr lvl="1"/>
            <a:r>
              <a:rPr lang="en-US" dirty="0" smtClean="0"/>
              <a:t>Schedule goal: complete data collection by September 2016 session and report/recommendation by November 2016 session</a:t>
            </a:r>
          </a:p>
          <a:p>
            <a:r>
              <a:rPr lang="en-US" dirty="0" smtClean="0"/>
              <a:t>Recall 2008 </a:t>
            </a:r>
            <a:r>
              <a:rPr lang="en-US" dirty="0"/>
              <a:t>dominance investigations, </a:t>
            </a:r>
            <a:endParaRPr lang="en-US" dirty="0" smtClean="0"/>
          </a:p>
          <a:p>
            <a:pPr lvl="1"/>
            <a:r>
              <a:rPr lang="en-US" dirty="0" smtClean="0"/>
              <a:t>see </a:t>
            </a:r>
            <a:r>
              <a:rPr lang="en-US" dirty="0">
                <a:hlinkClick r:id="rId3"/>
              </a:rPr>
              <a:t>http://</a:t>
            </a:r>
            <a:r>
              <a:rPr lang="en-US" dirty="0" smtClean="0">
                <a:hlinkClick r:id="rId3"/>
              </a:rPr>
              <a:t>grouper.ieee.org/groups/802/secmail/pdf7HnhutvAB2.pdf</a:t>
            </a:r>
            <a:r>
              <a:rPr lang="en-US" dirty="0" smtClean="0"/>
              <a:t> </a:t>
            </a:r>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26</a:t>
            </a:fld>
            <a:endParaRPr lang="en-US"/>
          </a:p>
        </p:txBody>
      </p:sp>
    </p:spTree>
    <p:extLst>
      <p:ext uri="{BB962C8B-B14F-4D97-AF65-F5344CB8AC3E}">
        <p14:creationId xmlns:p14="http://schemas.microsoft.com/office/powerpoint/2010/main" val="4067124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smtClean="0"/>
              <a:t>background data</a:t>
            </a:r>
            <a:endParaRPr lang="en-GB" dirty="0"/>
          </a:p>
        </p:txBody>
      </p:sp>
      <p:sp>
        <p:nvSpPr>
          <p:cNvPr id="28675" name="Text Placeholder 7"/>
          <p:cNvSpPr>
            <a:spLocks noGrp="1"/>
          </p:cNvSpPr>
          <p:nvPr>
            <p:ph type="body" idx="1"/>
          </p:nvPr>
        </p:nvSpPr>
        <p:spPr/>
        <p:txBody>
          <a:bodyPr/>
          <a:lstStyle/>
          <a:p>
            <a:endParaRPr lang="en-GB" smtClean="0"/>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 name="Date Placeholder 1"/>
          <p:cNvSpPr>
            <a:spLocks noGrp="1"/>
          </p:cNvSpPr>
          <p:nvPr>
            <p:ph type="dt" sz="half" idx="10"/>
          </p:nvPr>
        </p:nvSpPr>
        <p:spPr/>
        <p:txBody>
          <a:bodyPr/>
          <a:lstStyle/>
          <a:p>
            <a:pPr>
              <a:defRPr/>
            </a:pPr>
            <a:r>
              <a:rPr lang="en-US" smtClean="0"/>
              <a:t>July 2016</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00366C23-4538-4CEB-9158-0679D70D390A}" type="slidenum">
              <a:rPr lang="en-US" smtClean="0"/>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85800" y="685800"/>
            <a:ext cx="7772400" cy="471488"/>
          </a:xfrm>
        </p:spPr>
        <p:txBody>
          <a:bodyPr/>
          <a:lstStyle/>
          <a:p>
            <a:r>
              <a:rPr lang="en-GB" dirty="0" smtClean="0"/>
              <a:t>Membership by Country and Region</a:t>
            </a:r>
          </a:p>
        </p:txBody>
      </p:sp>
      <p:sp>
        <p:nvSpPr>
          <p:cNvPr id="2970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 name="Date Placeholder 1"/>
          <p:cNvSpPr>
            <a:spLocks noGrp="1"/>
          </p:cNvSpPr>
          <p:nvPr>
            <p:ph type="dt" sz="half" idx="10"/>
          </p:nvPr>
        </p:nvSpPr>
        <p:spPr/>
        <p:txBody>
          <a:bodyPr/>
          <a:lstStyle/>
          <a:p>
            <a:pPr>
              <a:defRPr/>
            </a:pPr>
            <a:r>
              <a:rPr lang="en-US" smtClean="0"/>
              <a:t>July 2016</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28</a:t>
            </a:fld>
            <a:endParaRPr lang="en-US"/>
          </a:p>
        </p:txBody>
      </p:sp>
      <p:pic>
        <p:nvPicPr>
          <p:cNvPr id="3174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5002" y="1157335"/>
            <a:ext cx="3513626" cy="524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7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1192794"/>
            <a:ext cx="4927893" cy="5209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Members by Affiliation</a:t>
            </a:r>
            <a:endParaRPr lang="en-GB" dirty="0"/>
          </a:p>
        </p:txBody>
      </p:sp>
      <p:sp>
        <p:nvSpPr>
          <p:cNvPr id="4" name="Date Placeholder 3"/>
          <p:cNvSpPr>
            <a:spLocks noGrp="1"/>
          </p:cNvSpPr>
          <p:nvPr>
            <p:ph type="dt" sz="half" idx="10"/>
          </p:nvPr>
        </p:nvSpPr>
        <p:spPr/>
        <p:txBody>
          <a:bodyPr/>
          <a:lstStyle/>
          <a:p>
            <a:pPr>
              <a:defRPr/>
            </a:pPr>
            <a:r>
              <a:rPr lang="en-US" smtClean="0"/>
              <a:t>July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29</a:t>
            </a:fld>
            <a:endParaRPr lang="en-US"/>
          </a:p>
        </p:txBody>
      </p:sp>
      <p:pic>
        <p:nvPicPr>
          <p:cNvPr id="327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672455"/>
            <a:ext cx="7857366" cy="5710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44613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57200"/>
          </a:xfrm>
        </p:spPr>
        <p:txBody>
          <a:bodyPr/>
          <a:lstStyle/>
          <a:p>
            <a:r>
              <a:rPr lang="en-GB" smtClean="0"/>
              <a:t>M1.3 Meeting </a:t>
            </a:r>
            <a:r>
              <a:rPr lang="en-GB" dirty="0" smtClean="0"/>
              <a:t>Decorum</a:t>
            </a:r>
            <a:endParaRPr lang="en-GB" dirty="0"/>
          </a:p>
        </p:txBody>
      </p:sp>
      <p:sp>
        <p:nvSpPr>
          <p:cNvPr id="3" name="Content Placeholder 2"/>
          <p:cNvSpPr>
            <a:spLocks noGrp="1"/>
          </p:cNvSpPr>
          <p:nvPr>
            <p:ph idx="1"/>
          </p:nvPr>
        </p:nvSpPr>
        <p:spPr>
          <a:xfrm>
            <a:off x="685800" y="2451727"/>
            <a:ext cx="7772400" cy="4114800"/>
          </a:xfrm>
        </p:spPr>
        <p:txBody>
          <a:bodyPr/>
          <a:lstStyle/>
          <a:p>
            <a:pPr lvl="0"/>
            <a:r>
              <a:rPr lang="en-GB" sz="2000" dirty="0"/>
              <a:t>Photography or recording by permission only (December 2014 IEEE-SA Standards Board Ops Manual 5.3.3.2)</a:t>
            </a:r>
            <a:endParaRPr lang="en-GB" sz="1200" dirty="0"/>
          </a:p>
          <a:p>
            <a:pPr lvl="0"/>
            <a:r>
              <a:rPr lang="en-GB" sz="2000" dirty="0"/>
              <a:t>Press (i.e., anyone reporting publicly on this meeting) are to announce their presence (</a:t>
            </a:r>
            <a:r>
              <a:rPr lang="en-GB" sz="2000"/>
              <a:t>December </a:t>
            </a:r>
            <a:r>
              <a:rPr lang="en-GB" sz="2000" smtClean="0"/>
              <a:t>2015 </a:t>
            </a:r>
            <a:r>
              <a:rPr lang="en-GB" sz="2000" dirty="0"/>
              <a:t>IEEE-SA Standards Board Ops Manual 5.3.3.3)</a:t>
            </a:r>
            <a:endParaRPr lang="en-GB" sz="1200" dirty="0"/>
          </a:p>
          <a:p>
            <a:pPr lvl="0"/>
            <a:r>
              <a:rPr lang="en-GB" sz="2000" dirty="0" smtClean="0"/>
              <a:t>Laptop speakers, cell phone / tablet </a:t>
            </a:r>
            <a:r>
              <a:rPr lang="en-GB" sz="2000" dirty="0"/>
              <a:t>ringers off</a:t>
            </a:r>
            <a:endParaRPr lang="en-GB" sz="1200" dirty="0"/>
          </a:p>
          <a:p>
            <a:pPr lvl="0"/>
            <a:r>
              <a:rPr lang="en-GB" sz="2000" dirty="0"/>
              <a:t>Wear your badges at all times in meeting areas</a:t>
            </a:r>
            <a:endParaRPr lang="en-GB" sz="1200" dirty="0"/>
          </a:p>
          <a:p>
            <a:pPr lvl="1"/>
            <a:r>
              <a:rPr lang="en-GB" sz="1800" dirty="0"/>
              <a:t>Help the hotel security staff improve the general security of the meeting rooms</a:t>
            </a:r>
            <a:endParaRPr lang="en-GB" sz="1200" dirty="0"/>
          </a:p>
          <a:p>
            <a:pPr lvl="1"/>
            <a:r>
              <a:rPr lang="en-GB" sz="1800" b="1" dirty="0" smtClean="0"/>
              <a:t>Laptops </a:t>
            </a:r>
            <a:r>
              <a:rPr lang="en-GB" sz="1800" b="1" dirty="0"/>
              <a:t>HAVE BEEN STOLEN </a:t>
            </a:r>
            <a:r>
              <a:rPr lang="en-GB" sz="1800" dirty="0"/>
              <a:t>at previous meetings </a:t>
            </a:r>
            <a:endParaRPr lang="en-GB" sz="1800" dirty="0" smtClean="0"/>
          </a:p>
          <a:p>
            <a:pPr lvl="1"/>
            <a:r>
              <a:rPr lang="en-GB" sz="1800" b="1" dirty="0" smtClean="0"/>
              <a:t>DO </a:t>
            </a:r>
            <a:r>
              <a:rPr lang="en-GB" sz="1800" b="1" dirty="0"/>
              <a:t>NOT </a:t>
            </a:r>
            <a:r>
              <a:rPr lang="en-GB" sz="1800" dirty="0"/>
              <a:t>assume that meeting areas are secure</a:t>
            </a:r>
            <a:endParaRPr lang="en-GB" sz="1200" dirty="0"/>
          </a:p>
          <a:p>
            <a:pPr lvl="0"/>
            <a:r>
              <a:rPr lang="en-GB" sz="2000" dirty="0"/>
              <a:t>Please observe proper decorum in meetings</a:t>
            </a:r>
            <a:endParaRPr lang="en-GB" sz="1200" dirty="0"/>
          </a:p>
          <a:p>
            <a:endParaRPr lang="en-GB" dirty="0"/>
          </a:p>
        </p:txBody>
      </p:sp>
      <p:sp>
        <p:nvSpPr>
          <p:cNvPr id="4" name="Date Placeholder 3"/>
          <p:cNvSpPr>
            <a:spLocks noGrp="1"/>
          </p:cNvSpPr>
          <p:nvPr>
            <p:ph type="dt" sz="half" idx="10"/>
          </p:nvPr>
        </p:nvSpPr>
        <p:spPr/>
        <p:txBody>
          <a:bodyPr/>
          <a:lstStyle/>
          <a:p>
            <a:pPr>
              <a:defRPr/>
            </a:pPr>
            <a:r>
              <a:rPr lang="en-US" smtClean="0"/>
              <a:t>July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3</a:t>
            </a:fld>
            <a:endParaRPr lang="en-US"/>
          </a:p>
        </p:txBody>
      </p:sp>
      <p:grpSp>
        <p:nvGrpSpPr>
          <p:cNvPr id="7" name="Group 6"/>
          <p:cNvGrpSpPr/>
          <p:nvPr/>
        </p:nvGrpSpPr>
        <p:grpSpPr>
          <a:xfrm>
            <a:off x="457200" y="1143000"/>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effectLst/>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effectLst/>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4383313" y="1261539"/>
            <a:ext cx="1728490" cy="1197598"/>
            <a:chOff x="0" y="0"/>
            <a:chExt cx="4896716" cy="3392729"/>
          </a:xfrm>
        </p:grpSpPr>
        <p:pic>
          <p:nvPicPr>
            <p:cNvPr id="131" name="Picture 130"/>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6609196" y="1064591"/>
            <a:ext cx="1122631" cy="1311975"/>
            <a:chOff x="0" y="0"/>
            <a:chExt cx="5316682" cy="6213396"/>
          </a:xfrm>
        </p:grpSpPr>
        <p:pic>
          <p:nvPicPr>
            <p:cNvPr id="136" name="Picture 1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2759385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GB" dirty="0" smtClean="0"/>
              <a:t>Meeting Attendance – Historic Data</a:t>
            </a:r>
            <a:endParaRPr lang="en-GB" dirty="0"/>
          </a:p>
        </p:txBody>
      </p:sp>
      <p:sp>
        <p:nvSpPr>
          <p:cNvPr id="4" name="Date Placeholder 3"/>
          <p:cNvSpPr>
            <a:spLocks noGrp="1"/>
          </p:cNvSpPr>
          <p:nvPr>
            <p:ph type="dt" sz="half" idx="10"/>
          </p:nvPr>
        </p:nvSpPr>
        <p:spPr/>
        <p:txBody>
          <a:bodyPr/>
          <a:lstStyle/>
          <a:p>
            <a:pPr>
              <a:defRPr/>
            </a:pPr>
            <a:r>
              <a:rPr lang="en-US" smtClean="0"/>
              <a:t>July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30</a:t>
            </a:fld>
            <a:endParaRPr lang="en-US"/>
          </a:p>
        </p:txBody>
      </p:sp>
      <p:pic>
        <p:nvPicPr>
          <p:cNvPr id="337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143000"/>
            <a:ext cx="877723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15434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685800" y="533400"/>
            <a:ext cx="7772400" cy="685800"/>
          </a:xfrm>
        </p:spPr>
        <p:txBody>
          <a:bodyPr/>
          <a:lstStyle/>
          <a:p>
            <a:r>
              <a:rPr lang="en-GB" dirty="0" smtClean="0"/>
              <a:t>Membership – Historic Data</a:t>
            </a:r>
            <a:endParaRPr lang="en-US" dirty="0" smtClean="0"/>
          </a:p>
        </p:txBody>
      </p:sp>
      <p:sp>
        <p:nvSpPr>
          <p:cNvPr id="3072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graphicFrame>
        <p:nvGraphicFramePr>
          <p:cNvPr id="30726" name="Object 2"/>
          <p:cNvGraphicFramePr>
            <a:graphicFrameLocks noChangeAspect="1"/>
          </p:cNvGraphicFramePr>
          <p:nvPr>
            <p:extLst>
              <p:ext uri="{D42A27DB-BD31-4B8C-83A1-F6EECF244321}">
                <p14:modId xmlns:p14="http://schemas.microsoft.com/office/powerpoint/2010/main" val="122825528"/>
              </p:ext>
            </p:extLst>
          </p:nvPr>
        </p:nvGraphicFramePr>
        <p:xfrm>
          <a:off x="228600" y="1191491"/>
          <a:ext cx="8582383" cy="5157787"/>
        </p:xfrm>
        <a:graphic>
          <a:graphicData uri="http://schemas.openxmlformats.org/presentationml/2006/ole">
            <mc:AlternateContent xmlns:mc="http://schemas.openxmlformats.org/markup-compatibility/2006">
              <mc:Choice xmlns:v="urn:schemas-microsoft-com:vml" Requires="v">
                <p:oleObj spid="_x0000_s31029" name="Worksheet" r:id="rId4" imgW="7934345" imgH="4771957" progId="Excel.Sheet.12">
                  <p:embed/>
                </p:oleObj>
              </mc:Choice>
              <mc:Fallback>
                <p:oleObj name="Worksheet" r:id="rId4" imgW="7934345" imgH="4771957" progId="Excel.Sheet.12">
                  <p:embed/>
                  <p:pic>
                    <p:nvPicPr>
                      <p:cNvPr id="0" name="Object 2"/>
                      <p:cNvPicPr>
                        <a:picLocks noChangeAspect="1" noChangeArrowheads="1"/>
                      </p:cNvPicPr>
                      <p:nvPr/>
                    </p:nvPicPr>
                    <p:blipFill>
                      <a:blip r:embed="rId5"/>
                      <a:srcRect/>
                      <a:stretch>
                        <a:fillRect/>
                      </a:stretch>
                    </p:blipFill>
                    <p:spPr bwMode="auto">
                      <a:xfrm>
                        <a:off x="228600" y="1191491"/>
                        <a:ext cx="8582383" cy="5157787"/>
                      </a:xfrm>
                      <a:prstGeom prst="rect">
                        <a:avLst/>
                      </a:prstGeom>
                      <a:noFill/>
                      <a:ln>
                        <a:noFill/>
                      </a:ln>
                      <a:extLst/>
                    </p:spPr>
                  </p:pic>
                </p:oleObj>
              </mc:Fallback>
            </mc:AlternateContent>
          </a:graphicData>
        </a:graphic>
      </p:graphicFrame>
      <p:sp>
        <p:nvSpPr>
          <p:cNvPr id="2" name="Date Placeholder 1"/>
          <p:cNvSpPr>
            <a:spLocks noGrp="1"/>
          </p:cNvSpPr>
          <p:nvPr>
            <p:ph type="dt" sz="half" idx="10"/>
          </p:nvPr>
        </p:nvSpPr>
        <p:spPr/>
        <p:txBody>
          <a:bodyPr/>
          <a:lstStyle/>
          <a:p>
            <a:pPr>
              <a:defRPr/>
            </a:pPr>
            <a:r>
              <a:rPr lang="en-US" smtClean="0"/>
              <a:t>July 2016</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31</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85800"/>
            <a:ext cx="7772400" cy="609600"/>
          </a:xfrm>
        </p:spPr>
        <p:txBody>
          <a:bodyPr/>
          <a:lstStyle/>
          <a:p>
            <a:r>
              <a:rPr lang="en-GB" altLang="en-US" dirty="0" smtClean="0"/>
              <a:t>M2.3.1 Summary of Liaisons</a:t>
            </a:r>
          </a:p>
        </p:txBody>
      </p:sp>
      <p:sp>
        <p:nvSpPr>
          <p:cNvPr id="10243" name="Content Placeholder 2"/>
          <p:cNvSpPr>
            <a:spLocks noGrp="1"/>
          </p:cNvSpPr>
          <p:nvPr>
            <p:ph idx="1"/>
          </p:nvPr>
        </p:nvSpPr>
        <p:spPr>
          <a:xfrm>
            <a:off x="609600" y="1295400"/>
            <a:ext cx="7772400" cy="5029200"/>
          </a:xfrm>
        </p:spPr>
        <p:txBody>
          <a:bodyPr/>
          <a:lstStyle/>
          <a:p>
            <a:pPr marL="0" indent="0">
              <a:buNone/>
            </a:pPr>
            <a:r>
              <a:rPr lang="en-GB" altLang="en-US" sz="1800" dirty="0" smtClean="0"/>
              <a:t>Outgoing: </a:t>
            </a:r>
            <a:r>
              <a:rPr lang="en-GB" altLang="en-US" sz="1800" dirty="0" smtClean="0">
                <a:hlinkClick r:id="rId2"/>
              </a:rPr>
              <a:t>11-16-695r4</a:t>
            </a:r>
            <a:r>
              <a:rPr lang="en-GB" altLang="en-US" sz="1800" dirty="0" smtClean="0"/>
              <a:t> (60 GHz measurements) was liaised to 3GPP, as approved in the May session.</a:t>
            </a:r>
          </a:p>
          <a:p>
            <a:pPr marL="0" indent="0">
              <a:buNone/>
            </a:pPr>
            <a:r>
              <a:rPr lang="en-GB" altLang="en-US" sz="1800" dirty="0" smtClean="0"/>
              <a:t>Incoming to 802.11:</a:t>
            </a:r>
          </a:p>
          <a:p>
            <a:r>
              <a:rPr lang="en-GB" altLang="en-US" sz="1600" dirty="0" smtClean="0">
                <a:hlinkClick r:id="rId3"/>
              </a:rPr>
              <a:t>11-16/0772r0</a:t>
            </a:r>
            <a:r>
              <a:rPr lang="en-GB" altLang="en-US" sz="1600" dirty="0" smtClean="0"/>
              <a:t> with action “</a:t>
            </a:r>
            <a:r>
              <a:rPr lang="en-GB" sz="1600" dirty="0"/>
              <a:t>RAN4 kindly requests IEEE 802.11 WG and WIFI Alliance to specify WLAN RSSI measurement accuracy test cases in their specifications</a:t>
            </a:r>
            <a:r>
              <a:rPr lang="en-GB" sz="1600" dirty="0" smtClean="0"/>
              <a:t>.</a:t>
            </a:r>
            <a:r>
              <a:rPr lang="en-GB" altLang="en-US" sz="1600" dirty="0" smtClean="0"/>
              <a:t>”</a:t>
            </a:r>
          </a:p>
          <a:p>
            <a:pPr marL="0" indent="0">
              <a:buNone/>
            </a:pPr>
            <a:r>
              <a:rPr lang="en-GB" altLang="en-US" sz="1800" dirty="0" smtClean="0"/>
              <a:t>Incoming </a:t>
            </a:r>
            <a:r>
              <a:rPr lang="en-GB" altLang="en-US" sz="1800" smtClean="0"/>
              <a:t>to 802.19: </a:t>
            </a:r>
            <a:r>
              <a:rPr lang="en-GB" altLang="en-US" sz="1800" smtClean="0">
                <a:hlinkClick r:id="rId4"/>
              </a:rPr>
              <a:t>RP-161228</a:t>
            </a:r>
            <a:r>
              <a:rPr lang="en-GB" altLang="en-US" sz="1800" dirty="0" smtClean="0"/>
              <a:t>, “</a:t>
            </a:r>
            <a:r>
              <a:rPr lang="en-GB" sz="1800" dirty="0"/>
              <a:t>Reply LS on Rel-13 LAA specifications</a:t>
            </a:r>
            <a:r>
              <a:rPr lang="en-GB" altLang="en-US" sz="1800" dirty="0" smtClean="0"/>
              <a:t>” (2016-06-20)</a:t>
            </a:r>
            <a:endParaRPr lang="en-GB" altLang="en-US" sz="2000" dirty="0" smtClean="0"/>
          </a:p>
          <a:p>
            <a:pPr marL="0" indent="0">
              <a:buNone/>
            </a:pPr>
            <a:r>
              <a:rPr lang="en-GB" altLang="en-US" sz="1800" dirty="0" smtClean="0"/>
              <a:t>Incoming (to 802)</a:t>
            </a:r>
            <a:endParaRPr lang="en-GB" altLang="en-US" sz="1800" dirty="0"/>
          </a:p>
          <a:p>
            <a:r>
              <a:rPr lang="en-GB" sz="1800" b="0" dirty="0">
                <a:hlinkClick r:id="rId5"/>
              </a:rPr>
              <a:t>Communication</a:t>
            </a:r>
            <a:r>
              <a:rPr lang="en-GB" sz="1800" b="0" dirty="0"/>
              <a:t> from 3GPP TSG RAN WG1, Response Liaison Statement to 802 regarding LAA </a:t>
            </a:r>
            <a:r>
              <a:rPr lang="en-GB" sz="1800" b="0" dirty="0" smtClean="0"/>
              <a:t>(2016-06-07)</a:t>
            </a:r>
            <a:endParaRPr lang="en-GB" sz="1800" b="0" dirty="0"/>
          </a:p>
          <a:p>
            <a:r>
              <a:rPr lang="en-GB" sz="1800" b="0" dirty="0">
                <a:hlinkClick r:id="rId6"/>
              </a:rPr>
              <a:t>Communication</a:t>
            </a:r>
            <a:r>
              <a:rPr lang="en-GB" sz="1800" b="0" dirty="0"/>
              <a:t> from 3GPP TSG RAN WG1, Response LS to Wi-Fi Alliance regarding LAA (2016-06-07)</a:t>
            </a:r>
          </a:p>
          <a:p>
            <a:pPr marL="0" indent="0">
              <a:buNone/>
            </a:pPr>
            <a:r>
              <a:rPr lang="en-GB" sz="1800" dirty="0" smtClean="0"/>
              <a:t>Outgoing (from 802)</a:t>
            </a:r>
            <a:endParaRPr lang="en-GB" sz="1800" dirty="0"/>
          </a:p>
          <a:p>
            <a:r>
              <a:rPr lang="en-GB" sz="1800" b="0" dirty="0">
                <a:hlinkClick r:id="rId7"/>
              </a:rPr>
              <a:t>Communication</a:t>
            </a:r>
            <a:r>
              <a:rPr lang="en-GB" sz="1800" b="0" dirty="0"/>
              <a:t> to 3GPP TSG RAN WG1, Review of 3GPP LAA Specification Rel. 13 </a:t>
            </a:r>
            <a:r>
              <a:rPr lang="en-GB" sz="1800" b="0" dirty="0" smtClean="0"/>
              <a:t>(2016-05-23)</a:t>
            </a:r>
            <a:endParaRPr lang="en-GB" sz="1800" b="0" dirty="0"/>
          </a:p>
          <a:p>
            <a:pPr marL="0" indent="0">
              <a:buNone/>
            </a:pPr>
            <a:endParaRPr lang="en-GB" altLang="en-US" sz="1800" dirty="0"/>
          </a:p>
          <a:p>
            <a:pPr marL="0" indent="0">
              <a:buNone/>
            </a:pPr>
            <a:endParaRPr lang="en-GB" altLang="en-US" sz="1800" dirty="0" smtClean="0"/>
          </a:p>
          <a:p>
            <a:pPr marL="0" indent="0">
              <a:buNone/>
            </a:pPr>
            <a:endParaRPr lang="en-GB" altLang="en-US" sz="1800" dirty="0" smtClean="0"/>
          </a:p>
        </p:txBody>
      </p:sp>
      <p:sp>
        <p:nvSpPr>
          <p:cNvPr id="1024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2016</a:t>
            </a: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Adrian Stephens, Intel Corporation</a:t>
            </a:r>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4F43EDCA-41FC-4839-BEEE-DD7331424CEA}" type="slidenum">
              <a:rPr lang="en-US" altLang="en-US" sz="1200" b="0" smtClean="0"/>
              <a:pPr>
                <a:spcBef>
                  <a:spcPct val="0"/>
                </a:spcBef>
                <a:buFontTx/>
                <a:buNone/>
              </a:pPr>
              <a:t>4</a:t>
            </a:fld>
            <a:endParaRPr lang="en-US" altLang="en-US" sz="1200" b="0" smtClean="0"/>
          </a:p>
        </p:txBody>
      </p:sp>
    </p:spTree>
    <p:extLst>
      <p:ext uri="{BB962C8B-B14F-4D97-AF65-F5344CB8AC3E}">
        <p14:creationId xmlns:p14="http://schemas.microsoft.com/office/powerpoint/2010/main" val="3924715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M2.4 – Response from </a:t>
            </a:r>
            <a:r>
              <a:rPr lang="en-GB" dirty="0" err="1" smtClean="0"/>
              <a:t>PatCom</a:t>
            </a:r>
            <a:endParaRPr lang="en-GB" dirty="0"/>
          </a:p>
        </p:txBody>
      </p:sp>
      <p:sp>
        <p:nvSpPr>
          <p:cNvPr id="3" name="Content Placeholder 2"/>
          <p:cNvSpPr>
            <a:spLocks noGrp="1"/>
          </p:cNvSpPr>
          <p:nvPr>
            <p:ph idx="1"/>
          </p:nvPr>
        </p:nvSpPr>
        <p:spPr>
          <a:xfrm>
            <a:off x="685800" y="1600200"/>
            <a:ext cx="7772400" cy="4495800"/>
          </a:xfrm>
        </p:spPr>
        <p:txBody>
          <a:bodyPr/>
          <a:lstStyle/>
          <a:p>
            <a:r>
              <a:rPr lang="en-GB" sz="2000" dirty="0" smtClean="0"/>
              <a:t>A number of questions related to the application of the IEEE-SA’s patent policy were directed to IEEE-SA’s Patent Committee (</a:t>
            </a:r>
            <a:r>
              <a:rPr lang="en-GB" sz="2000" dirty="0" err="1" smtClean="0"/>
              <a:t>PatCom</a:t>
            </a:r>
            <a:r>
              <a:rPr lang="en-GB" sz="2000" dirty="0" smtClean="0"/>
              <a:t>) by the WG chair prior to the December 2015 </a:t>
            </a:r>
            <a:r>
              <a:rPr lang="en-GB" sz="2000" dirty="0" err="1" smtClean="0"/>
              <a:t>PatCom</a:t>
            </a:r>
            <a:r>
              <a:rPr lang="en-GB" sz="2000" dirty="0" smtClean="0"/>
              <a:t> meeting.   </a:t>
            </a:r>
            <a:r>
              <a:rPr lang="en-GB" sz="2000" dirty="0" err="1" smtClean="0"/>
              <a:t>PatCom</a:t>
            </a:r>
            <a:r>
              <a:rPr lang="en-GB" sz="2000" dirty="0" smtClean="0"/>
              <a:t> did not provide a response to these questions.</a:t>
            </a:r>
          </a:p>
          <a:p>
            <a:r>
              <a:rPr lang="en-GB" sz="2000" dirty="0" smtClean="0"/>
              <a:t>The WG chair was encouraged to identify “generic” issues,  rather than specific ones,  as these were more likely to enable </a:t>
            </a:r>
            <a:r>
              <a:rPr lang="en-GB" sz="2000" dirty="0" err="1" smtClean="0"/>
              <a:t>PatCom</a:t>
            </a:r>
            <a:r>
              <a:rPr lang="en-GB" sz="2000" dirty="0" smtClean="0"/>
              <a:t> to provide a response.  Four generic questions were identified and sent to </a:t>
            </a:r>
            <a:r>
              <a:rPr lang="en-GB" sz="2000" dirty="0" err="1" smtClean="0"/>
              <a:t>PatCom</a:t>
            </a:r>
            <a:r>
              <a:rPr lang="en-GB" sz="2000" dirty="0" smtClean="0"/>
              <a:t> prior to the March </a:t>
            </a:r>
            <a:r>
              <a:rPr lang="en-GB" sz="2000" dirty="0" err="1" smtClean="0"/>
              <a:t>PatCom</a:t>
            </a:r>
            <a:r>
              <a:rPr lang="en-GB" sz="2000" dirty="0" smtClean="0"/>
              <a:t> meeting.</a:t>
            </a:r>
          </a:p>
          <a:p>
            <a:r>
              <a:rPr lang="en-GB" sz="2000" dirty="0" smtClean="0"/>
              <a:t>These questions were posted to a </a:t>
            </a:r>
            <a:r>
              <a:rPr lang="en-GB" sz="2000" dirty="0"/>
              <a:t>public website (</a:t>
            </a:r>
            <a:r>
              <a:rPr lang="en-GB" sz="2000" dirty="0">
                <a:hlinkClick r:id="rId2"/>
              </a:rPr>
              <a:t>http://grouper.ieee.org/groups/pp-dialog/email</a:t>
            </a:r>
            <a:r>
              <a:rPr lang="en-GB" sz="2000" dirty="0" smtClean="0">
                <a:hlinkClick r:id="rId2"/>
              </a:rPr>
              <a:t>/</a:t>
            </a:r>
            <a:r>
              <a:rPr lang="en-GB" sz="2000" dirty="0" smtClean="0"/>
              <a:t>),  and comments received from interested parties. </a:t>
            </a:r>
          </a:p>
          <a:p>
            <a:r>
              <a:rPr lang="en-GB" sz="2000" dirty="0" err="1" smtClean="0"/>
              <a:t>PatCom</a:t>
            </a:r>
            <a:r>
              <a:rPr lang="en-GB" sz="2000" dirty="0" smtClean="0"/>
              <a:t> approved a response to the four questions in their June 2016 meeting </a:t>
            </a:r>
            <a:r>
              <a:rPr lang="en-GB" sz="2000" dirty="0"/>
              <a:t>(</a:t>
            </a:r>
            <a:r>
              <a:rPr lang="en-GB" sz="2000" dirty="0">
                <a:hlinkClick r:id="rId3"/>
              </a:rPr>
              <a:t>https://</a:t>
            </a:r>
            <a:r>
              <a:rPr lang="en-GB" sz="2000" dirty="0" smtClean="0">
                <a:hlinkClick r:id="rId3"/>
              </a:rPr>
              <a:t>mentor.ieee.org/802.11/dcn/16/11-16-0810-00-0000-response-from-patcom-to-four-questions.doc</a:t>
            </a:r>
            <a:r>
              <a:rPr lang="en-GB" sz="2000" dirty="0" smtClean="0"/>
              <a:t>).</a:t>
            </a:r>
            <a:endParaRPr lang="en-GB" sz="2000" dirty="0"/>
          </a:p>
        </p:txBody>
      </p:sp>
      <p:sp>
        <p:nvSpPr>
          <p:cNvPr id="4" name="Date Placeholder 3"/>
          <p:cNvSpPr>
            <a:spLocks noGrp="1"/>
          </p:cNvSpPr>
          <p:nvPr>
            <p:ph type="dt" sz="half" idx="10"/>
          </p:nvPr>
        </p:nvSpPr>
        <p:spPr/>
        <p:txBody>
          <a:bodyPr/>
          <a:lstStyle/>
          <a:p>
            <a:pPr>
              <a:defRPr/>
            </a:pPr>
            <a:r>
              <a:rPr lang="en-US" smtClean="0"/>
              <a:t>July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5</a:t>
            </a:fld>
            <a:endParaRPr lang="en-US"/>
          </a:p>
        </p:txBody>
      </p:sp>
    </p:spTree>
    <p:extLst>
      <p:ext uri="{BB962C8B-B14F-4D97-AF65-F5344CB8AC3E}">
        <p14:creationId xmlns:p14="http://schemas.microsoft.com/office/powerpoint/2010/main" val="3428997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2"/>
          <p:cNvSpPr>
            <a:spLocks noGrp="1"/>
          </p:cNvSpPr>
          <p:nvPr>
            <p:ph type="title"/>
          </p:nvPr>
        </p:nvSpPr>
        <p:spPr/>
        <p:txBody>
          <a:bodyPr/>
          <a:lstStyle/>
          <a:p>
            <a:r>
              <a:rPr lang="en-GB" altLang="en-US"/>
              <a:t>M</a:t>
            </a:r>
            <a:r>
              <a:rPr lang="en-GB" altLang="en-US" smtClean="0"/>
              <a:t>2.5 </a:t>
            </a:r>
            <a:r>
              <a:rPr lang="en-GB" altLang="en-US" smtClean="0"/>
              <a:t>– other announcements</a:t>
            </a:r>
            <a:br>
              <a:rPr lang="en-GB" altLang="en-US" smtClean="0"/>
            </a:br>
            <a:r>
              <a:rPr lang="en-GB" altLang="en-US" smtClean="0"/>
              <a:t>cross 802 meetings</a:t>
            </a:r>
          </a:p>
        </p:txBody>
      </p:sp>
      <p:sp>
        <p:nvSpPr>
          <p:cNvPr id="15363"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Adrian Stephens, Intel Corporation</a:t>
            </a:r>
          </a:p>
        </p:txBody>
      </p:sp>
      <p:pic>
        <p:nvPicPr>
          <p:cNvPr id="1536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3250" y="1790700"/>
            <a:ext cx="7948613" cy="464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800"/>
              <a:t>July 2016</a:t>
            </a:r>
          </a:p>
        </p:txBody>
      </p:sp>
    </p:spTree>
    <p:extLst>
      <p:ext uri="{BB962C8B-B14F-4D97-AF65-F5344CB8AC3E}">
        <p14:creationId xmlns:p14="http://schemas.microsoft.com/office/powerpoint/2010/main" val="3365015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685800"/>
            <a:ext cx="7772400" cy="685800"/>
          </a:xfrm>
        </p:spPr>
        <p:txBody>
          <a:bodyPr/>
          <a:lstStyle/>
          <a:p>
            <a:r>
              <a:rPr lang="en-GB" dirty="0" smtClean="0"/>
              <a:t>M3.1 802.11 Working Group Session Documents</a:t>
            </a:r>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3" name="Date Placeholder 2"/>
          <p:cNvSpPr>
            <a:spLocks noGrp="1"/>
          </p:cNvSpPr>
          <p:nvPr>
            <p:ph type="dt" sz="half" idx="10"/>
          </p:nvPr>
        </p:nvSpPr>
        <p:spPr/>
        <p:txBody>
          <a:bodyPr/>
          <a:lstStyle/>
          <a:p>
            <a:pPr>
              <a:defRPr/>
            </a:pPr>
            <a:r>
              <a:rPr lang="en-US" smtClean="0"/>
              <a:t>July 2016</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DDBC98B1-8847-456F-A590-69DC1C4B50DA}" type="slidenum">
              <a:rPr lang="en-US" smtClean="0"/>
              <a:pPr>
                <a:defRPr/>
              </a:pPr>
              <a:t>7</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852639699"/>
              </p:ext>
            </p:extLst>
          </p:nvPr>
        </p:nvGraphicFramePr>
        <p:xfrm>
          <a:off x="696913" y="1942306"/>
          <a:ext cx="7919372" cy="2934490"/>
        </p:xfrm>
        <a:graphic>
          <a:graphicData uri="http://schemas.openxmlformats.org/drawingml/2006/table">
            <a:tbl>
              <a:tblPr/>
              <a:tblGrid>
                <a:gridCol w="2354662"/>
                <a:gridCol w="5564710"/>
              </a:tblGrid>
              <a:tr h="239838">
                <a:tc>
                  <a:txBody>
                    <a:bodyPr/>
                    <a:lstStyle/>
                    <a:p>
                      <a:pPr algn="l" fontAlgn="b"/>
                      <a:r>
                        <a:rPr lang="en-GB" sz="1500" b="1" i="1" u="none" strike="noStrike">
                          <a:effectLst/>
                          <a:latin typeface="Arial" panose="020B0604020202020204" pitchFamily="34" charset="0"/>
                        </a:rPr>
                        <a:t>WG Session Reports</a:t>
                      </a:r>
                    </a:p>
                  </a:txBody>
                  <a:tcPr marL="0" marR="0" marT="0" marB="0" anchor="b">
                    <a:lnL>
                      <a:noFill/>
                    </a:lnL>
                    <a:lnR>
                      <a:noFill/>
                    </a:lnR>
                    <a:lnT>
                      <a:noFill/>
                    </a:lnT>
                    <a:lnB>
                      <a:noFill/>
                    </a:lnB>
                    <a:solidFill>
                      <a:srgbClr val="FFCCFF"/>
                    </a:solidFill>
                  </a:tcPr>
                </a:tc>
                <a:tc>
                  <a:txBody>
                    <a:bodyPr/>
                    <a:lstStyle/>
                    <a:p>
                      <a:pPr algn="l" fontAlgn="b"/>
                      <a:r>
                        <a:rPr lang="en-GB" sz="1500" b="0" i="1" u="sng" strike="noStrike">
                          <a:solidFill>
                            <a:srgbClr val="0000D4"/>
                          </a:solidFill>
                          <a:effectLst/>
                          <a:latin typeface="Arial" panose="020B0604020202020204" pitchFamily="34" charset="0"/>
                        </a:rPr>
                        <a:t> </a:t>
                      </a:r>
                    </a:p>
                  </a:txBody>
                  <a:tcPr marL="0" marR="0" marT="0" marB="0" anchor="b">
                    <a:lnL>
                      <a:noFill/>
                    </a:lnL>
                    <a:lnR>
                      <a:noFill/>
                    </a:lnR>
                    <a:lnT>
                      <a:noFill/>
                    </a:lnT>
                    <a:lnB>
                      <a:noFill/>
                    </a:lnB>
                    <a:solidFill>
                      <a:srgbClr val="FFCCFF"/>
                    </a:solidFill>
                  </a:tcPr>
                </a:tc>
              </a:tr>
              <a:tr h="239838">
                <a:tc>
                  <a:txBody>
                    <a:bodyPr/>
                    <a:lstStyle/>
                    <a:p>
                      <a:pPr algn="l" fontAlgn="b"/>
                      <a:r>
                        <a:rPr lang="en-GB" sz="1500" b="0" i="0" u="none" strike="noStrike">
                          <a:solidFill>
                            <a:srgbClr val="323232"/>
                          </a:solidFill>
                          <a:effectLst/>
                          <a:latin typeface="Arial" panose="020B0604020202020204" pitchFamily="34" charset="0"/>
                        </a:rPr>
                        <a:t>WG Agenda</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2"/>
                        </a:rPr>
                        <a:t>https://mentor.ieee.org/802.11/dcn/11-16-0769</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39838">
                <a:tc>
                  <a:txBody>
                    <a:bodyPr/>
                    <a:lstStyle/>
                    <a:p>
                      <a:pPr algn="l" fontAlgn="b"/>
                      <a:r>
                        <a:rPr lang="en-GB" sz="1500" b="0" i="0" u="none" strike="noStrike">
                          <a:solidFill>
                            <a:srgbClr val="323232"/>
                          </a:solidFill>
                          <a:effectLst/>
                          <a:latin typeface="Arial" panose="020B0604020202020204" pitchFamily="34" charset="0"/>
                        </a:rPr>
                        <a:t>Opening report</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3"/>
                        </a:rPr>
                        <a:t>https://mentor.ieee.org/802.11/dcn/11-16-0771</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39838">
                <a:tc>
                  <a:txBody>
                    <a:bodyPr/>
                    <a:lstStyle/>
                    <a:p>
                      <a:pPr algn="l" fontAlgn="b"/>
                      <a:r>
                        <a:rPr lang="en-GB" sz="1500" b="0" i="0" u="none" strike="noStrike">
                          <a:solidFill>
                            <a:srgbClr val="323232"/>
                          </a:solidFill>
                          <a:effectLst/>
                          <a:latin typeface="Arial" panose="020B0604020202020204" pitchFamily="34" charset="0"/>
                        </a:rPr>
                        <a:t>Snapshots</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4"/>
                        </a:rPr>
                        <a:t>https://mentor.ieee.org/802.11/dcn/11-16-0786</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68055">
                <a:tc>
                  <a:txBody>
                    <a:bodyPr/>
                    <a:lstStyle/>
                    <a:p>
                      <a:pPr algn="l" fontAlgn="b"/>
                      <a:r>
                        <a:rPr lang="en-GB" sz="1500" b="0" i="0" u="none" strike="noStrike">
                          <a:solidFill>
                            <a:srgbClr val="323232"/>
                          </a:solidFill>
                          <a:effectLst/>
                          <a:latin typeface="Arial" panose="020B0604020202020204" pitchFamily="34" charset="0"/>
                        </a:rPr>
                        <a:t>1</a:t>
                      </a:r>
                      <a:r>
                        <a:rPr lang="en-GB" sz="1500" b="0" i="0" u="none" strike="noStrike" baseline="30000">
                          <a:solidFill>
                            <a:srgbClr val="323232"/>
                          </a:solidFill>
                          <a:effectLst/>
                          <a:latin typeface="Arial" panose="020B0604020202020204" pitchFamily="34" charset="0"/>
                        </a:rPr>
                        <a:t>st</a:t>
                      </a:r>
                      <a:r>
                        <a:rPr lang="en-GB" sz="15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5"/>
                        </a:rPr>
                        <a:t>https://mentor.ieee.org/802.11/dcn/11-16-0804</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68055">
                <a:tc>
                  <a:txBody>
                    <a:bodyPr/>
                    <a:lstStyle/>
                    <a:p>
                      <a:pPr algn="l" fontAlgn="b"/>
                      <a:r>
                        <a:rPr lang="en-GB" sz="1500" b="0" i="0" u="none" strike="noStrike">
                          <a:solidFill>
                            <a:srgbClr val="323232"/>
                          </a:solidFill>
                          <a:effectLst/>
                          <a:latin typeface="Arial" panose="020B0604020202020204" pitchFamily="34" charset="0"/>
                        </a:rPr>
                        <a:t>2</a:t>
                      </a:r>
                      <a:r>
                        <a:rPr lang="en-GB" sz="1500" b="0" i="0" u="none" strike="noStrike" baseline="30000">
                          <a:solidFill>
                            <a:srgbClr val="323232"/>
                          </a:solidFill>
                          <a:effectLst/>
                          <a:latin typeface="Arial" panose="020B0604020202020204" pitchFamily="34" charset="0"/>
                        </a:rPr>
                        <a:t>nd</a:t>
                      </a:r>
                      <a:r>
                        <a:rPr lang="en-GB" sz="15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6"/>
                        </a:rPr>
                        <a:t>https://mentor.ieee.org/802.11/dcn/11-16-0787</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39838">
                <a:tc>
                  <a:txBody>
                    <a:bodyPr/>
                    <a:lstStyle/>
                    <a:p>
                      <a:pPr algn="l" fontAlgn="b"/>
                      <a:r>
                        <a:rPr lang="en-GB" sz="1500" b="0" i="0" u="none" strike="noStrike">
                          <a:solidFill>
                            <a:srgbClr val="323232"/>
                          </a:solidFill>
                          <a:effectLst/>
                          <a:latin typeface="Arial" panose="020B0604020202020204" pitchFamily="34" charset="0"/>
                        </a:rPr>
                        <a:t>Treasurer</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7"/>
                        </a:rPr>
                        <a:t>https://mentor.ieee.org/802.11/dcn/11-16-0805</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39838">
                <a:tc>
                  <a:txBody>
                    <a:bodyPr/>
                    <a:lstStyle/>
                    <a:p>
                      <a:pPr algn="l" fontAlgn="b"/>
                      <a:r>
                        <a:rPr lang="en-GB" sz="1500" b="0" i="0" u="none" strike="noStrike">
                          <a:solidFill>
                            <a:srgbClr val="323232"/>
                          </a:solidFill>
                          <a:effectLst/>
                          <a:latin typeface="Arial" panose="020B0604020202020204" pitchFamily="34" charset="0"/>
                        </a:rPr>
                        <a:t>Supplementary Material</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3"/>
                        </a:rPr>
                        <a:t>https://mentor.ieee.org/802.11/dcn/11-16-0771</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39838">
                <a:tc>
                  <a:txBody>
                    <a:bodyPr/>
                    <a:lstStyle/>
                    <a:p>
                      <a:pPr algn="l" fontAlgn="b"/>
                      <a:r>
                        <a:rPr lang="en-GB" sz="1500" b="0" i="0" u="none" strike="noStrike">
                          <a:solidFill>
                            <a:srgbClr val="323232"/>
                          </a:solidFill>
                          <a:effectLst/>
                          <a:latin typeface="Arial" panose="020B0604020202020204" pitchFamily="34" charset="0"/>
                        </a:rPr>
                        <a:t>Motions</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8"/>
                        </a:rPr>
                        <a:t>https://mentor.ieee.org/802.11/dcn/11-16-0788</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39838">
                <a:tc>
                  <a:txBody>
                    <a:bodyPr/>
                    <a:lstStyle/>
                    <a:p>
                      <a:pPr algn="l" fontAlgn="b"/>
                      <a:r>
                        <a:rPr lang="en-GB" sz="1500" b="0" i="0" u="none" strike="noStrike">
                          <a:solidFill>
                            <a:srgbClr val="323232"/>
                          </a:solidFill>
                          <a:effectLst/>
                          <a:latin typeface="Arial" panose="020B0604020202020204" pitchFamily="34" charset="0"/>
                        </a:rPr>
                        <a:t>Closing report</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9"/>
                        </a:rPr>
                        <a:t>https://mentor.ieee.org/802.11/dcn/11-16-0789</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39838">
                <a:tc>
                  <a:txBody>
                    <a:bodyPr/>
                    <a:lstStyle/>
                    <a:p>
                      <a:pPr algn="l" fontAlgn="b"/>
                      <a:r>
                        <a:rPr lang="en-GB" sz="1500" b="0" i="0" u="none" strike="noStrike">
                          <a:solidFill>
                            <a:srgbClr val="323232"/>
                          </a:solidFill>
                          <a:effectLst/>
                          <a:latin typeface="Arial" panose="020B0604020202020204" pitchFamily="34" charset="0"/>
                        </a:rPr>
                        <a:t>Current Session Minutes</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10"/>
                        </a:rPr>
                        <a:t>https://mentor.ieee.org/802.11/dcn/11-16-</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39838">
                <a:tc>
                  <a:txBody>
                    <a:bodyPr/>
                    <a:lstStyle/>
                    <a:p>
                      <a:pPr algn="l" fontAlgn="b"/>
                      <a:r>
                        <a:rPr lang="en-GB" sz="1500" b="0" i="0" u="none" strike="noStrike">
                          <a:solidFill>
                            <a:srgbClr val="323232"/>
                          </a:solidFill>
                          <a:effectLst/>
                          <a:latin typeface="Arial" panose="020B0604020202020204" pitchFamily="34" charset="0"/>
                        </a:rPr>
                        <a:t>Previous Session Minutes</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dirty="0">
                          <a:solidFill>
                            <a:srgbClr val="0000D4"/>
                          </a:solidFill>
                          <a:effectLst/>
                          <a:latin typeface="Arial" panose="020B0604020202020204" pitchFamily="34" charset="0"/>
                          <a:hlinkClick r:id="rId11"/>
                        </a:rPr>
                        <a:t>https://mentor.ieee.org/802.11/dcn/11-16-0524-01</a:t>
                      </a:r>
                      <a:endParaRPr lang="en-GB" sz="15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3400"/>
          </a:xfrm>
        </p:spPr>
        <p:txBody>
          <a:bodyPr/>
          <a:lstStyle/>
          <a:p>
            <a:r>
              <a:rPr lang="en-GB" altLang="en-US" dirty="0" smtClean="0"/>
              <a:t>M3.2 Joint meetings and Reciprocal Credit</a:t>
            </a:r>
          </a:p>
        </p:txBody>
      </p:sp>
      <p:sp>
        <p:nvSpPr>
          <p:cNvPr id="13315" name="Content Placeholder 6"/>
          <p:cNvSpPr>
            <a:spLocks noGrp="1"/>
          </p:cNvSpPr>
          <p:nvPr>
            <p:ph idx="1"/>
          </p:nvPr>
        </p:nvSpPr>
        <p:spPr>
          <a:xfrm>
            <a:off x="538163" y="1447800"/>
            <a:ext cx="7772400" cy="3733800"/>
          </a:xfrm>
        </p:spPr>
        <p:txBody>
          <a:bodyPr/>
          <a:lstStyle/>
          <a:p>
            <a:r>
              <a:rPr lang="en-GB" altLang="en-US" dirty="0" smtClean="0"/>
              <a:t>Internal Joint Meetings</a:t>
            </a:r>
          </a:p>
          <a:p>
            <a:pPr lvl="1"/>
            <a:r>
              <a:rPr lang="en-GB" altLang="en-US" dirty="0" smtClean="0"/>
              <a:t>Thu am1: </a:t>
            </a:r>
            <a:r>
              <a:rPr lang="en-GB" altLang="en-US" dirty="0" err="1" smtClean="0"/>
              <a:t>TGak</a:t>
            </a:r>
            <a:r>
              <a:rPr lang="en-GB" altLang="en-US" dirty="0" smtClean="0"/>
              <a:t>, ARC, 802.1Qbz</a:t>
            </a:r>
          </a:p>
          <a:p>
            <a:endParaRPr lang="en-GB" altLang="en-US" dirty="0" smtClean="0"/>
          </a:p>
          <a:p>
            <a:r>
              <a:rPr lang="en-GB" altLang="en-US" dirty="0" smtClean="0"/>
              <a:t>Reciprocal credit is provided to 802.11 voters for attendance at:  802.18, 802.19, 802.24, 802.1 </a:t>
            </a:r>
          </a:p>
          <a:p>
            <a:pPr lvl="1"/>
            <a:r>
              <a:rPr lang="en-GB" altLang="en-US" dirty="0" smtClean="0"/>
              <a:t>Reciprocal credit for 802.1 is for 801.1Qbz, 802.1CF, 802E, 802c</a:t>
            </a:r>
          </a:p>
          <a:p>
            <a:endParaRPr lang="en-GB" altLang="en-US" dirty="0" smtClean="0"/>
          </a:p>
        </p:txBody>
      </p:sp>
      <p:sp>
        <p:nvSpPr>
          <p:cNvPr id="133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July 2016</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Adrian Stephens, Intel Corporation</a:t>
            </a:r>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D377445D-CAD8-4A94-8654-0D209EAFDAF9}" type="slidenum">
              <a:rPr lang="en-US" altLang="en-US" sz="1200" b="0" smtClean="0"/>
              <a:pPr>
                <a:spcBef>
                  <a:spcPct val="0"/>
                </a:spcBef>
                <a:buFontTx/>
                <a:buNone/>
              </a:pPr>
              <a:t>8</a:t>
            </a:fld>
            <a:endParaRPr lang="en-US" altLang="en-US" sz="1200" b="0" smtClean="0"/>
          </a:p>
        </p:txBody>
      </p:sp>
    </p:spTree>
    <p:extLst>
      <p:ext uri="{BB962C8B-B14F-4D97-AF65-F5344CB8AC3E}">
        <p14:creationId xmlns:p14="http://schemas.microsoft.com/office/powerpoint/2010/main" val="40926288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GB" dirty="0" smtClean="0"/>
              <a:t>M3.2 Cross 802 Groups meetings</a:t>
            </a:r>
            <a:endParaRPr lang="en-GB" dirty="0"/>
          </a:p>
        </p:txBody>
      </p:sp>
      <p:sp>
        <p:nvSpPr>
          <p:cNvPr id="4" name="Date Placeholder 3"/>
          <p:cNvSpPr>
            <a:spLocks noGrp="1"/>
          </p:cNvSpPr>
          <p:nvPr>
            <p:ph type="dt" sz="half" idx="10"/>
          </p:nvPr>
        </p:nvSpPr>
        <p:spPr/>
        <p:txBody>
          <a:bodyPr/>
          <a:lstStyle/>
          <a:p>
            <a:pPr>
              <a:defRPr/>
            </a:pPr>
            <a:r>
              <a:rPr lang="en-US" smtClean="0"/>
              <a:t>July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9</a:t>
            </a:fld>
            <a:endParaRPr lang="en-US"/>
          </a:p>
        </p:txBody>
      </p:sp>
      <p:pic>
        <p:nvPicPr>
          <p:cNvPr id="7" name="Picture 6"/>
          <p:cNvPicPr>
            <a:picLocks noChangeAspect="1"/>
          </p:cNvPicPr>
          <p:nvPr/>
        </p:nvPicPr>
        <p:blipFill>
          <a:blip r:embed="rId2"/>
          <a:stretch>
            <a:fillRect/>
          </a:stretch>
        </p:blipFill>
        <p:spPr>
          <a:xfrm>
            <a:off x="685800" y="1371600"/>
            <a:ext cx="8034907" cy="4943475"/>
          </a:xfrm>
          <a:prstGeom prst="rect">
            <a:avLst/>
          </a:prstGeom>
        </p:spPr>
      </p:pic>
      <p:sp>
        <p:nvSpPr>
          <p:cNvPr id="8" name="TextBox 7"/>
          <p:cNvSpPr txBox="1"/>
          <p:nvPr/>
        </p:nvSpPr>
        <p:spPr>
          <a:xfrm>
            <a:off x="1028700" y="6223328"/>
            <a:ext cx="7162800" cy="261610"/>
          </a:xfrm>
          <a:prstGeom prst="rect">
            <a:avLst/>
          </a:prstGeom>
          <a:noFill/>
        </p:spPr>
        <p:txBody>
          <a:bodyPr wrap="square" rtlCol="0">
            <a:spAutoFit/>
          </a:bodyPr>
          <a:lstStyle/>
          <a:p>
            <a:r>
              <a:rPr lang="en-GB" sz="1100" dirty="0" smtClean="0"/>
              <a:t>Source: </a:t>
            </a:r>
            <a:r>
              <a:rPr lang="en-GB" sz="1100" u="sng" dirty="0">
                <a:hlinkClick r:id="rId3"/>
              </a:rPr>
              <a:t>https://mentor.ieee.org/802-ec/dcn/16/ec-16-0102-01-00EC-july-2016-802-chair-opening-slide-deck.pdf</a:t>
            </a:r>
            <a:endParaRPr lang="en-GB" sz="1100" dirty="0"/>
          </a:p>
        </p:txBody>
      </p:sp>
    </p:spTree>
    <p:extLst>
      <p:ext uri="{BB962C8B-B14F-4D97-AF65-F5344CB8AC3E}">
        <p14:creationId xmlns:p14="http://schemas.microsoft.com/office/powerpoint/2010/main" val="210753578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91257</TotalTime>
  <Words>2277</Words>
  <Application>Microsoft Office PowerPoint</Application>
  <PresentationFormat>On-screen Show (4:3)</PresentationFormat>
  <Paragraphs>658</Paragraphs>
  <Slides>31</Slides>
  <Notes>10</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3</vt:i4>
      </vt:variant>
      <vt:variant>
        <vt:lpstr>Slide Titles</vt:lpstr>
      </vt:variant>
      <vt:variant>
        <vt:i4>31</vt:i4>
      </vt:variant>
    </vt:vector>
  </HeadingPairs>
  <TitlesOfParts>
    <vt:vector size="43" baseType="lpstr">
      <vt:lpstr>MS PGothic</vt:lpstr>
      <vt:lpstr>Arial</vt:lpstr>
      <vt:lpstr>Arial Narrow</vt:lpstr>
      <vt:lpstr>Calibri</vt:lpstr>
      <vt:lpstr>Tahoma</vt:lpstr>
      <vt:lpstr>Times New Roman</vt:lpstr>
      <vt:lpstr>Wingdings</vt:lpstr>
      <vt:lpstr>Default Design</vt:lpstr>
      <vt:lpstr>Custom Design</vt:lpstr>
      <vt:lpstr>Document</vt:lpstr>
      <vt:lpstr>Binary Worksheet</vt:lpstr>
      <vt:lpstr>Worksheet</vt:lpstr>
      <vt:lpstr>802.11 Working Group Opening Report July 2016</vt:lpstr>
      <vt:lpstr>Introduction</vt:lpstr>
      <vt:lpstr>M1.3 Meeting Decorum</vt:lpstr>
      <vt:lpstr>M2.3.1 Summary of Liaisons</vt:lpstr>
      <vt:lpstr>M2.4 – Response from PatCom</vt:lpstr>
      <vt:lpstr>M2.5 – other announcements cross 802 meetings</vt:lpstr>
      <vt:lpstr>M3.1 802.11 Working Group Session Documents</vt:lpstr>
      <vt:lpstr>M3.2 Joint meetings and Reciprocal Credit</vt:lpstr>
      <vt:lpstr>M3.2 Cross 802 Groups meetings</vt:lpstr>
      <vt:lpstr>M3.10 802 EC and IEEE-SA Standards Board decisions</vt:lpstr>
      <vt:lpstr>M4.1.1 Type of Groups</vt:lpstr>
      <vt:lpstr>M4.1.1 Groups</vt:lpstr>
      <vt:lpstr>M4.1.2 PAR Expiration/Renewal Schedule</vt:lpstr>
      <vt:lpstr>M4.1.3 802.11 WG Appointed positions</vt:lpstr>
      <vt:lpstr>M4.1.3 Officers</vt:lpstr>
      <vt:lpstr>IEEE 802.11 Revisions</vt:lpstr>
      <vt:lpstr>IEEE 802.11 Standards Pipeline</vt:lpstr>
      <vt:lpstr>M4.1.5 Summary of ballots and comment collections</vt:lpstr>
      <vt:lpstr>M4.1.6 Current Membership Status</vt:lpstr>
      <vt:lpstr>M4.1.6 Recent voting member history</vt:lpstr>
      <vt:lpstr>M5.1 - Allegation of dominance in TGax and TGai</vt:lpstr>
      <vt:lpstr>Dominance - responsibilities</vt:lpstr>
      <vt:lpstr>Dominance – 2</vt:lpstr>
      <vt:lpstr>Dominance – generic process</vt:lpstr>
      <vt:lpstr>Dominance – specific process for TGai</vt:lpstr>
      <vt:lpstr>Status of Investigation for 11-16-784 (11ax)</vt:lpstr>
      <vt:lpstr>background data</vt:lpstr>
      <vt:lpstr>Membership by Country and Region</vt:lpstr>
      <vt:lpstr>Members by Affiliation</vt:lpstr>
      <vt:lpstr>Meeting Attendance – Historic Data</vt:lpstr>
      <vt:lpstr>Membership – Historic Data</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Adrian Stephens</dc:creator>
  <cp:lastModifiedBy>Stephens, Adrian P</cp:lastModifiedBy>
  <cp:revision>1716</cp:revision>
  <cp:lastPrinted>1998-02-10T13:28:06Z</cp:lastPrinted>
  <dcterms:created xsi:type="dcterms:W3CDTF">1998-02-10T13:07:52Z</dcterms:created>
  <dcterms:modified xsi:type="dcterms:W3CDTF">2016-07-25T16:44:49Z</dcterms:modified>
  <cp:category>Adrian Stephens, Intel Corporation</cp:category>
</cp:coreProperties>
</file>