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269" r:id="rId3"/>
    <p:sldId id="370" r:id="rId4"/>
    <p:sldId id="419" r:id="rId5"/>
    <p:sldId id="405" r:id="rId6"/>
    <p:sldId id="427" r:id="rId7"/>
    <p:sldId id="431" r:id="rId8"/>
    <p:sldId id="371" r:id="rId9"/>
    <p:sldId id="407" r:id="rId10"/>
    <p:sldId id="428" r:id="rId11"/>
    <p:sldId id="409" r:id="rId12"/>
    <p:sldId id="372" r:id="rId13"/>
    <p:sldId id="373" r:id="rId14"/>
    <p:sldId id="378" r:id="rId15"/>
    <p:sldId id="374" r:id="rId16"/>
    <p:sldId id="422" r:id="rId17"/>
    <p:sldId id="397" r:id="rId18"/>
    <p:sldId id="398" r:id="rId19"/>
    <p:sldId id="379" r:id="rId20"/>
    <p:sldId id="383" r:id="rId21"/>
    <p:sldId id="381" r:id="rId22"/>
    <p:sldId id="423" r:id="rId23"/>
    <p:sldId id="425" r:id="rId24"/>
    <p:sldId id="426" r:id="rId25"/>
    <p:sldId id="424" r:id="rId26"/>
    <p:sldId id="429" r:id="rId27"/>
    <p:sldId id="430" r:id="rId28"/>
    <p:sldId id="395" r:id="rId29"/>
    <p:sldId id="393" r:id="rId30"/>
    <p:sldId id="420" r:id="rId31"/>
    <p:sldId id="403" r:id="rId32"/>
    <p:sldId id="394" r:id="rId3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00FF"/>
    <a:srgbClr val="FFFFCC"/>
    <a:srgbClr val="FF97DA"/>
    <a:srgbClr val="99FF66"/>
    <a:srgbClr val="99CCFF"/>
    <a:srgbClr val="85FFE0"/>
    <a:srgbClr val="FFCC00"/>
    <a:srgbClr val="86AF83"/>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5" autoAdjust="0"/>
    <p:restoredTop sz="95514" autoAdjust="0"/>
  </p:normalViewPr>
  <p:slideViewPr>
    <p:cSldViewPr>
      <p:cViewPr varScale="1">
        <p:scale>
          <a:sx n="74" d="100"/>
          <a:sy n="74" d="100"/>
        </p:scale>
        <p:origin x="60" y="108"/>
      </p:cViewPr>
      <p:guideLst>
        <p:guide orient="horz" pos="2160"/>
        <p:guide pos="2880"/>
      </p:guideLst>
    </p:cSldViewPr>
  </p:slideViewPr>
  <p:outlineViewPr>
    <p:cViewPr>
      <p:scale>
        <a:sx n="33" d="100"/>
        <a:sy n="33" d="100"/>
      </p:scale>
      <p:origin x="0" y="-450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2011</a:t>
            </a:r>
          </a:p>
        </p:txBody>
      </p:sp>
      <p:sp>
        <p:nvSpPr>
          <p:cNvPr id="4100"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96716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662805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2195107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12</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15</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19</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20</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smtClean="0"/>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5277902" y="332601"/>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802.11-16/770r1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July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package" Target="../embeddings/Microsoft_Excel_Binary_Worksheet1.xlsb"/><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0799-00-0000-dominance-allegation-in-tgai.doc" TargetMode="External"/><Relationship Id="rId2" Type="http://schemas.openxmlformats.org/officeDocument/2006/relationships/hyperlink" Target="https://mentor.ieee.org/802.11/dcn/16/11-16-0784-00-0000-dominance-allegation-in-tgax.do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grouper.ieee.org/groups/802/secmail/pdf7HnhutvAB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package" Target="../embeddings/Microsoft_Excel_Worksheet2.xlsx"/></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772-00-0000-liaison-from-3gpp-ran4-on-rssi-test-cases.doc" TargetMode="External"/><Relationship Id="rId7" Type="http://schemas.openxmlformats.org/officeDocument/2006/relationships/hyperlink" Target="http://www.ieee802.org/Communications/16_05/802_to_3GPP_22May_2016_Liaison_r00.pdf" TargetMode="External"/><Relationship Id="rId2" Type="http://schemas.openxmlformats.org/officeDocument/2006/relationships/hyperlink" Target="https://mentor.ieee.org/802.11/dcn/16/11-16-0694-05-00ay-draft-liaison-response-to-r2-163148.docx" TargetMode="External"/><Relationship Id="rId1" Type="http://schemas.openxmlformats.org/officeDocument/2006/relationships/slideLayout" Target="../slideLayouts/slideLayout2.xml"/><Relationship Id="rId6" Type="http://schemas.openxmlformats.org/officeDocument/2006/relationships/hyperlink" Target="http://www.ieee802.org/Communications/16_06/R1-166041.zip" TargetMode="External"/><Relationship Id="rId5" Type="http://schemas.openxmlformats.org/officeDocument/2006/relationships/hyperlink" Target="http://www.ieee802.org/Communications/16_06/R1-166040.zip" TargetMode="External"/><Relationship Id="rId4" Type="http://schemas.openxmlformats.org/officeDocument/2006/relationships/hyperlink" Target="http://www.3gpp.org/ftp/tsg_ran/TSG_RAN/TSGR_72/Docs/RP-161228.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10-00-0000-response-from-patcom-to-four-questions.doc" TargetMode="External"/><Relationship Id="rId2" Type="http://schemas.openxmlformats.org/officeDocument/2006/relationships/hyperlink" Target="http://grouper.ieee.org/groups/pp-dialog/emai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11-16-0788" TargetMode="External"/><Relationship Id="rId3" Type="http://schemas.openxmlformats.org/officeDocument/2006/relationships/hyperlink" Target="https://mentor.ieee.org/802.11/dcn/11-16-0771" TargetMode="External"/><Relationship Id="rId7" Type="http://schemas.openxmlformats.org/officeDocument/2006/relationships/hyperlink" Target="https://mentor.ieee.org/802.11/dcn/11-16-0805" TargetMode="External"/><Relationship Id="rId2" Type="http://schemas.openxmlformats.org/officeDocument/2006/relationships/hyperlink" Target="https://mentor.ieee.org/802.11/dcn/11-16-0769" TargetMode="External"/><Relationship Id="rId1" Type="http://schemas.openxmlformats.org/officeDocument/2006/relationships/slideLayout" Target="../slideLayouts/slideLayout2.xml"/><Relationship Id="rId6" Type="http://schemas.openxmlformats.org/officeDocument/2006/relationships/hyperlink" Target="https://mentor.ieee.org/802.11/dcn/11-16-0787" TargetMode="External"/><Relationship Id="rId11" Type="http://schemas.openxmlformats.org/officeDocument/2006/relationships/hyperlink" Target="https://mentor.ieee.org/802.11/dcn/11-16-0524-01" TargetMode="External"/><Relationship Id="rId5" Type="http://schemas.openxmlformats.org/officeDocument/2006/relationships/hyperlink" Target="https://mentor.ieee.org/802.11/dcn/11-16-0804" TargetMode="External"/><Relationship Id="rId10" Type="http://schemas.openxmlformats.org/officeDocument/2006/relationships/hyperlink" Target="https://mentor.ieee.org/802.11/dcn/11-16-" TargetMode="External"/><Relationship Id="rId4" Type="http://schemas.openxmlformats.org/officeDocument/2006/relationships/hyperlink" Target="https://mentor.ieee.org/802.11/dcn/11-16-0786" TargetMode="External"/><Relationship Id="rId9" Type="http://schemas.openxmlformats.org/officeDocument/2006/relationships/hyperlink" Target="https://mentor.ieee.org/802.11/dcn/11-16-078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16/ec-16-0102-01-00EC-july-2016-802-chair-opening-slide-deck.pd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July 2016</a:t>
            </a:r>
          </a:p>
        </p:txBody>
      </p:sp>
      <p:sp>
        <p:nvSpPr>
          <p:cNvPr id="6150"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2016-07-24</a:t>
            </a:r>
          </a:p>
        </p:txBody>
      </p:sp>
      <p:graphicFrame>
        <p:nvGraphicFramePr>
          <p:cNvPr id="6151"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6449" name="Document" r:id="rId4" imgW="8268188" imgH="2779267" progId="Word.Document.8">
                  <p:embed/>
                </p:oleObj>
              </mc:Choice>
              <mc:Fallback>
                <p:oleObj name="Document" r:id="rId4" imgW="8268188" imgH="277926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M3.10 802 EC and IEEE-SA Standards Board decisions</a:t>
            </a:r>
          </a:p>
        </p:txBody>
      </p:sp>
      <p:sp>
        <p:nvSpPr>
          <p:cNvPr id="15363" name="Content Placeholder 2"/>
          <p:cNvSpPr>
            <a:spLocks noGrp="1"/>
          </p:cNvSpPr>
          <p:nvPr>
            <p:ph idx="1"/>
          </p:nvPr>
        </p:nvSpPr>
        <p:spPr>
          <a:xfrm>
            <a:off x="685800" y="1728787"/>
            <a:ext cx="7758112" cy="4746626"/>
          </a:xfrm>
        </p:spPr>
        <p:txBody>
          <a:bodyPr/>
          <a:lstStyle/>
          <a:p>
            <a:r>
              <a:rPr lang="en-GB" altLang="en-US" dirty="0" smtClean="0"/>
              <a:t>Study Groups:</a:t>
            </a:r>
          </a:p>
          <a:p>
            <a:pPr lvl="1"/>
            <a:r>
              <a:rPr lang="en-GB" altLang="en-US" dirty="0" smtClean="0"/>
              <a:t>The EC agreed (by email ballot) to the formation of the “Low Power Wakeup Radio” study group.</a:t>
            </a:r>
          </a:p>
          <a:p>
            <a:pPr lvl="2"/>
            <a:r>
              <a:rPr lang="en-GB" altLang="en-US" dirty="0" smtClean="0"/>
              <a:t>I have appointed Minyoung Park (Intel Corporation) to be its chair, subject to confirmation during this session.</a:t>
            </a:r>
          </a:p>
          <a:p>
            <a:r>
              <a:rPr lang="en-GB" altLang="en-US" dirty="0" smtClean="0"/>
              <a:t>PARS</a:t>
            </a:r>
          </a:p>
          <a:p>
            <a:pPr lvl="1"/>
            <a:r>
              <a:rPr lang="en-GB" altLang="en-US" dirty="0" smtClean="0"/>
              <a:t>None</a:t>
            </a:r>
          </a:p>
          <a:p>
            <a:r>
              <a:rPr lang="en-GB" altLang="en-US" dirty="0" smtClean="0"/>
              <a:t>Approval of draft standards</a:t>
            </a:r>
          </a:p>
          <a:p>
            <a:pPr lvl="1"/>
            <a:r>
              <a:rPr lang="en-GB" altLang="en-US" dirty="0" smtClean="0"/>
              <a:t>None</a:t>
            </a:r>
          </a:p>
          <a:p>
            <a:pPr lvl="1"/>
            <a:endParaRPr lang="en-GB" altLang="en-US" dirty="0"/>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1587128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3615953999"/>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smtClean="0"/>
              <a:t>M4.1.1 Groups</a:t>
            </a:r>
          </a:p>
        </p:txBody>
      </p:sp>
      <p:graphicFrame>
        <p:nvGraphicFramePr>
          <p:cNvPr id="7" name="Group 148"/>
          <p:cNvGraphicFramePr>
            <a:graphicFrameLocks/>
          </p:cNvGraphicFramePr>
          <p:nvPr>
            <p:extLst>
              <p:ext uri="{D42A27DB-BD31-4B8C-83A1-F6EECF244321}">
                <p14:modId xmlns:p14="http://schemas.microsoft.com/office/powerpoint/2010/main" val="3752750739"/>
              </p:ext>
            </p:extLst>
          </p:nvPr>
        </p:nvGraphicFramePr>
        <p:xfrm>
          <a:off x="304800" y="609601"/>
          <a:ext cx="8534400" cy="5784505"/>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 (NG60)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 (NGP)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WUR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Wake-up Radio</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1368482898"/>
              </p:ext>
            </p:extLst>
          </p:nvPr>
        </p:nvGraphicFramePr>
        <p:xfrm>
          <a:off x="851592" y="1335055"/>
          <a:ext cx="5384800" cy="4573086"/>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2"/>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
        <p:nvSpPr>
          <p:cNvPr id="4" name="TextBox 3"/>
          <p:cNvSpPr txBox="1"/>
          <p:nvPr/>
        </p:nvSpPr>
        <p:spPr>
          <a:xfrm>
            <a:off x="6553200" y="1600200"/>
            <a:ext cx="2286000" cy="3785652"/>
          </a:xfrm>
          <a:prstGeom prst="rect">
            <a:avLst/>
          </a:prstGeom>
          <a:noFill/>
        </p:spPr>
        <p:txBody>
          <a:bodyPr wrap="square" rtlCol="0">
            <a:spAutoFit/>
          </a:bodyPr>
          <a:lstStyle/>
          <a:p>
            <a:r>
              <a:rPr lang="en-GB" dirty="0" smtClean="0"/>
              <a:t>Sept 22</a:t>
            </a:r>
            <a:r>
              <a:rPr lang="en-GB" baseline="30000" dirty="0" smtClean="0"/>
              <a:t>nd</a:t>
            </a:r>
            <a:r>
              <a:rPr lang="en-GB" dirty="0" smtClean="0"/>
              <a:t> </a:t>
            </a:r>
            <a:r>
              <a:rPr lang="en-GB" dirty="0" err="1" smtClean="0"/>
              <a:t>NesCom</a:t>
            </a:r>
            <a:r>
              <a:rPr lang="en-GB" dirty="0" smtClean="0"/>
              <a:t> Submission date 5</a:t>
            </a:r>
            <a:r>
              <a:rPr lang="en-GB" baseline="30000" dirty="0" smtClean="0"/>
              <a:t>th</a:t>
            </a:r>
            <a:r>
              <a:rPr lang="en-GB" dirty="0" smtClean="0"/>
              <a:t> August.</a:t>
            </a:r>
          </a:p>
          <a:p>
            <a:endParaRPr lang="en-GB" dirty="0"/>
          </a:p>
          <a:p>
            <a:r>
              <a:rPr lang="en-GB" dirty="0" smtClean="0"/>
              <a:t>December 6</a:t>
            </a:r>
            <a:r>
              <a:rPr lang="en-GB" baseline="30000" dirty="0" smtClean="0"/>
              <a:t>th</a:t>
            </a:r>
            <a:r>
              <a:rPr lang="en-GB" dirty="0" smtClean="0"/>
              <a:t> </a:t>
            </a:r>
            <a:r>
              <a:rPr lang="en-GB" dirty="0" err="1" smtClean="0"/>
              <a:t>NesCom</a:t>
            </a:r>
            <a:r>
              <a:rPr lang="en-GB" dirty="0" smtClean="0"/>
              <a:t>:   Submission date 17</a:t>
            </a:r>
            <a:r>
              <a:rPr lang="en-GB" baseline="30000" dirty="0" smtClean="0"/>
              <a:t>th</a:t>
            </a:r>
            <a:r>
              <a:rPr lang="en-GB" dirty="0" smtClean="0"/>
              <a:t> October</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Robert Stacey</a:t>
            </a:r>
          </a:p>
          <a:p>
            <a:pPr>
              <a:defRPr/>
            </a:pPr>
            <a:r>
              <a:rPr lang="en-US" sz="2600" dirty="0" smtClean="0"/>
              <a:t>WG Technical Editors – Robert Stacey,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90600" y="0"/>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11" name="Group 148"/>
          <p:cNvGraphicFramePr>
            <a:graphicFrameLocks/>
          </p:cNvGraphicFramePr>
          <p:nvPr>
            <p:extLst>
              <p:ext uri="{D42A27DB-BD31-4B8C-83A1-F6EECF244321}">
                <p14:modId xmlns:p14="http://schemas.microsoft.com/office/powerpoint/2010/main" val="322789732"/>
              </p:ext>
            </p:extLst>
          </p:nvPr>
        </p:nvGraphicFramePr>
        <p:xfrm>
          <a:off x="228599" y="660124"/>
          <a:ext cx="8688308" cy="5718648"/>
        </p:xfrm>
        <a:graphic>
          <a:graphicData uri="http://schemas.openxmlformats.org/drawingml/2006/table">
            <a:tbl>
              <a:tblPr/>
              <a:tblGrid>
                <a:gridCol w="497001"/>
                <a:gridCol w="681075"/>
                <a:gridCol w="1748706"/>
                <a:gridCol w="2197092"/>
                <a:gridCol w="1930735"/>
                <a:gridCol w="1633699"/>
              </a:tblGrid>
              <a:tr h="37645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07033">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557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3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57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00" b="1" i="0" u="none" strike="noStrike" kern="1200" cap="none" normalizeH="0" baseline="0" dirty="0" smtClean="0">
                          <a:ln>
                            <a:noFill/>
                          </a:ln>
                          <a:solidFill>
                            <a:schemeClr val="tx1"/>
                          </a:solidFill>
                          <a:effectLst/>
                          <a:latin typeface="Times New Roman" pitchFamily="18" charset="0"/>
                          <a:ea typeface="+mn-ea"/>
                          <a:cs typeface="+mn-cs"/>
                        </a:rPr>
                        <a:t> CHEN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Shiwen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HE (subeditor)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57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3423">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Lee ARMSTRONG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5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SangHyun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CHANG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5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CC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16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WUR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Minyoung PARK (Pending confirmation)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7" name="Date Placeholder 6"/>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16</a:t>
            </a:fld>
            <a:endParaRPr lang="en-US"/>
          </a:p>
        </p:txBody>
      </p:sp>
    </p:spTree>
    <p:extLst>
      <p:ext uri="{BB962C8B-B14F-4D97-AF65-F5344CB8AC3E}">
        <p14:creationId xmlns:p14="http://schemas.microsoft.com/office/powerpoint/2010/main" val="885983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WUR SG</a:t>
            </a:r>
          </a:p>
          <a:p>
            <a:pPr algn="ctr"/>
            <a:r>
              <a:rPr lang="en-US" sz="1100" b="1" dirty="0" smtClean="0">
                <a:latin typeface="Tahoma" pitchFamily="34" charset="0"/>
                <a:ea typeface="ＭＳ Ｐゴシック" charset="-128"/>
                <a:cs typeface="Arial" pitchFamily="34" charset="0"/>
              </a:rPr>
              <a:t>Wake-up </a:t>
            </a:r>
          </a:p>
          <a:p>
            <a:pPr algn="ctr"/>
            <a:r>
              <a:rPr lang="en-US" sz="1100" b="1" dirty="0" smtClean="0">
                <a:latin typeface="Tahoma" pitchFamily="34" charset="0"/>
                <a:ea typeface="ＭＳ Ｐゴシック" charset="-128"/>
                <a:cs typeface="Arial" pitchFamily="34" charset="0"/>
              </a:rPr>
              <a:t>Radio</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smtClean="0"/>
              <a:t>M4.1.5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7" name="Table 6"/>
          <p:cNvGraphicFramePr>
            <a:graphicFrameLocks noGrp="1"/>
          </p:cNvGraphicFramePr>
          <p:nvPr>
            <p:extLst>
              <p:ext uri="{D42A27DB-BD31-4B8C-83A1-F6EECF244321}">
                <p14:modId xmlns:p14="http://schemas.microsoft.com/office/powerpoint/2010/main" val="2235529255"/>
              </p:ext>
            </p:extLst>
          </p:nvPr>
        </p:nvGraphicFramePr>
        <p:xfrm>
          <a:off x="40575" y="2073367"/>
          <a:ext cx="9103425" cy="3523298"/>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220</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TGaj</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06-15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377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28+5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79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24623">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221</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TGaq</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07-04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marL="0" algn="ctr" defTabSz="914400" rtl="0" eaLnBrk="1" latinLnBrk="0" hangingPunct="1"/>
                      <a:r>
                        <a:rPr lang="en-GB" sz="2400" b="1" kern="1200" dirty="0" smtClean="0">
                          <a:solidFill>
                            <a:schemeClr val="dk1"/>
                          </a:solidFill>
                          <a:latin typeface="Arial Narrow" panose="020B0606020202030204" pitchFamily="34" charset="0"/>
                          <a:ea typeface="+mn-ea"/>
                          <a:cs typeface="+mn-cs"/>
                        </a:rPr>
                        <a:t>65</a:t>
                      </a:r>
                      <a:endParaRPr lang="en-GB" sz="2400" b="1" kern="1200" dirty="0">
                        <a:solidFill>
                          <a:schemeClr val="dk1"/>
                        </a:solidFill>
                        <a:latin typeface="Arial Narrow" panose="020B0606020202030204" pitchFamily="34" charset="0"/>
                        <a:ea typeface="+mn-ea"/>
                        <a:cs typeface="+mn-cs"/>
                      </a:endParaRPr>
                    </a:p>
                  </a:txBody>
                  <a:tcPr/>
                </a:tc>
                <a:tc>
                  <a:txBody>
                    <a:bodyPr/>
                    <a:lstStyle/>
                    <a:p>
                      <a:pPr algn="ctr"/>
                      <a:r>
                        <a:rPr lang="en-GB" sz="2400" b="1" dirty="0" smtClean="0">
                          <a:latin typeface="Arial Narrow" panose="020B0606020202030204" pitchFamily="34" charset="0"/>
                        </a:rPr>
                        <a:t>357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46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78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SB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a:t>
                      </a:r>
                      <a:r>
                        <a:rPr lang="en-GB" sz="2400" b="1" baseline="30000" dirty="0" smtClean="0">
                          <a:latin typeface="Arial Narrow" panose="020B0606020202030204" pitchFamily="34" charset="0"/>
                        </a:rPr>
                        <a:t>nd</a:t>
                      </a:r>
                      <a:r>
                        <a:rPr lang="en-GB" sz="2400" b="1" baseline="0" dirty="0" smtClean="0">
                          <a:latin typeface="Arial Narrow" panose="020B0606020202030204" pitchFamily="34" charset="0"/>
                        </a:rPr>
                        <a:t> R</a:t>
                      </a:r>
                      <a:endParaRPr lang="en-GB" sz="2400" b="1" dirty="0">
                        <a:latin typeface="Arial Narrow" panose="020B0606020202030204" pitchFamily="34" charset="0"/>
                      </a:endParaRPr>
                    </a:p>
                  </a:txBody>
                  <a:tcPr/>
                </a:tc>
                <a:tc>
                  <a:txBody>
                    <a:bodyPr/>
                    <a:lstStyle/>
                    <a:p>
                      <a:pPr algn="ctr"/>
                      <a:r>
                        <a:rPr lang="en-GB" sz="2000" b="1" dirty="0" err="1" smtClean="0">
                          <a:latin typeface="Arial Narrow" panose="020B0606020202030204" pitchFamily="34" charset="0"/>
                        </a:rPr>
                        <a:t>REVmc</a:t>
                      </a:r>
                      <a:endParaRPr lang="en-GB" sz="20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06-07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23</a:t>
                      </a:r>
                      <a:endParaRPr lang="en-GB" sz="2400" b="1" dirty="0">
                        <a:latin typeface="Arial Narrow" panose="020B0606020202030204" pitchFamily="34" charset="0"/>
                      </a:endParaRPr>
                    </a:p>
                  </a:txBody>
                  <a:tcPr/>
                </a:tc>
                <a:tc>
                  <a:txBody>
                    <a:bodyPr/>
                    <a:lstStyle/>
                    <a:p>
                      <a:pPr marL="0" algn="ctr" defTabSz="914400" rtl="0" eaLnBrk="1" latinLnBrk="0" hangingPunct="1"/>
                      <a:r>
                        <a:rPr lang="en-GB" sz="2400" b="1" kern="1200" dirty="0" smtClean="0">
                          <a:solidFill>
                            <a:schemeClr val="dk1"/>
                          </a:solidFill>
                          <a:latin typeface="Arial Narrow" panose="020B0606020202030204" pitchFamily="34" charset="0"/>
                          <a:ea typeface="+mn-ea"/>
                          <a:cs typeface="+mn-cs"/>
                        </a:rPr>
                        <a:t>334</a:t>
                      </a:r>
                      <a:endParaRPr lang="en-GB" sz="2400" b="1" kern="1200" dirty="0">
                        <a:solidFill>
                          <a:schemeClr val="dk1"/>
                        </a:solidFill>
                        <a:latin typeface="Arial Narrow" panose="020B0606020202030204" pitchFamily="34" charset="0"/>
                        <a:ea typeface="+mn-ea"/>
                        <a:cs typeface="+mn-cs"/>
                      </a:endParaRPr>
                    </a:p>
                  </a:txBody>
                  <a:tcPr/>
                </a:tc>
                <a:tc>
                  <a:txBody>
                    <a:bodyPr/>
                    <a:lstStyle/>
                    <a:p>
                      <a:pPr algn="ctr"/>
                      <a:r>
                        <a:rPr lang="en-GB" sz="2400" b="1" dirty="0" smtClean="0">
                          <a:latin typeface="Arial Narrow" panose="020B0606020202030204" pitchFamily="34" charset="0"/>
                        </a:rPr>
                        <a:t>219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169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12</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SB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a:t>
                      </a:r>
                      <a:r>
                        <a:rPr lang="en-GB" sz="2400" b="1" baseline="30000" dirty="0" smtClean="0">
                          <a:latin typeface="Arial Narrow" panose="020B0606020202030204" pitchFamily="34" charset="0"/>
                        </a:rPr>
                        <a:t>nd</a:t>
                      </a:r>
                      <a:r>
                        <a:rPr lang="en-GB" sz="2400" b="1" dirty="0" smtClean="0">
                          <a:latin typeface="Arial Narrow" panose="020B0606020202030204" pitchFamily="34" charset="0"/>
                        </a:rPr>
                        <a:t> R</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TGai</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06-28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marL="0" algn="ctr" defTabSz="914400" rtl="0" eaLnBrk="1" latinLnBrk="0" hangingPunct="1"/>
                      <a:r>
                        <a:rPr lang="en-GB" sz="2400" b="1" kern="1200" dirty="0" smtClean="0">
                          <a:solidFill>
                            <a:schemeClr val="dk1"/>
                          </a:solidFill>
                          <a:latin typeface="Arial Narrow" panose="020B0606020202030204" pitchFamily="34" charset="0"/>
                          <a:ea typeface="+mn-ea"/>
                          <a:cs typeface="+mn-cs"/>
                        </a:rPr>
                        <a:t>6</a:t>
                      </a:r>
                      <a:endParaRPr lang="en-GB" sz="2400" b="1" kern="1200" dirty="0">
                        <a:solidFill>
                          <a:schemeClr val="dk1"/>
                        </a:solidFill>
                        <a:latin typeface="Arial Narrow" panose="020B0606020202030204" pitchFamily="34" charset="0"/>
                        <a:ea typeface="+mn-ea"/>
                        <a:cs typeface="+mn-cs"/>
                      </a:endParaRPr>
                    </a:p>
                  </a:txBody>
                  <a:tcPr/>
                </a:tc>
                <a:tc>
                  <a:txBody>
                    <a:bodyPr/>
                    <a:lstStyle/>
                    <a:p>
                      <a:pPr algn="ctr"/>
                      <a:r>
                        <a:rPr lang="en-GB" sz="2400" b="1" dirty="0" smtClean="0">
                          <a:latin typeface="Arial Narrow" panose="020B0606020202030204" pitchFamily="34" charset="0"/>
                        </a:rPr>
                        <a:t>160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117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82</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July 2016</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2016-03-08</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865505722"/>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126</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56</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372</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11</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a:xfrm>
            <a:off x="685800" y="1676400"/>
            <a:ext cx="7772400" cy="4648200"/>
          </a:xfrm>
        </p:spPr>
        <p:txBody>
          <a:bodyPr/>
          <a:lstStyle/>
          <a:p>
            <a:r>
              <a:rPr lang="en-GB" sz="2800" b="0" dirty="0" smtClean="0"/>
              <a:t>This presentation, together with the reports cited on the next slide, forms the opening report of the IEEE 802.11 Working Group for July 2016.</a:t>
            </a:r>
          </a:p>
          <a:p>
            <a:r>
              <a:rPr lang="en-GB" sz="2800" b="0" dirty="0" smtClean="0"/>
              <a:t>Subgroup status is reported in the “Snapshots” submission (see next slide for link).  This is incorporated by reference into this opening report.</a:t>
            </a:r>
          </a:p>
          <a:p>
            <a:r>
              <a:rPr lang="en-GB" sz="2800" b="0" dirty="0" smtClean="0"/>
              <a:t>“</a:t>
            </a:r>
            <a:r>
              <a:rPr lang="en-GB" sz="2800" b="0" i="1" dirty="0" err="1" smtClean="0"/>
              <a:t>Mx.y.z</a:t>
            </a:r>
            <a:r>
              <a:rPr lang="en-GB" sz="2800" b="0" dirty="0" smtClean="0"/>
              <a:t>” terminology indicates that the item was on the tentative agenda for the </a:t>
            </a:r>
            <a:r>
              <a:rPr lang="en-GB" sz="2800" b="0" i="1" dirty="0" smtClean="0"/>
              <a:t>M</a:t>
            </a:r>
            <a:r>
              <a:rPr lang="en-GB" sz="2800" b="0" dirty="0" smtClean="0"/>
              <a:t>onday 802.11 plenary, and was agenda item </a:t>
            </a:r>
            <a:r>
              <a:rPr lang="en-GB" sz="2800" b="0" i="1" dirty="0" err="1" smtClean="0"/>
              <a:t>x.y.z</a:t>
            </a:r>
            <a:r>
              <a:rPr lang="en-GB" sz="2800" b="0" dirty="0" smtClean="0"/>
              <a:t>.</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smtClean="0"/>
              <a:t>M4.1.6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189776566"/>
              </p:ext>
            </p:extLst>
          </p:nvPr>
        </p:nvGraphicFramePr>
        <p:xfrm>
          <a:off x="1371600" y="1219200"/>
          <a:ext cx="5861050" cy="4926013"/>
        </p:xfrm>
        <a:graphic>
          <a:graphicData uri="http://schemas.openxmlformats.org/presentationml/2006/ole">
            <mc:AlternateContent xmlns:mc="http://schemas.openxmlformats.org/markup-compatibility/2006">
              <mc:Choice xmlns:v="urn:schemas-microsoft-com:vml" Requires="v">
                <p:oleObj spid="_x0000_s25916" name="Binary Worksheet" r:id="rId5" imgW="8134243" imgH="6810443" progId="Excel.SheetBinaryMacroEnabled.12">
                  <p:embed/>
                </p:oleObj>
              </mc:Choice>
              <mc:Fallback>
                <p:oleObj name="Binary Worksheet" r:id="rId5" imgW="8134243" imgH="6810443" progId="Excel.SheetBinaryMacroEnabled.12">
                  <p:embed/>
                  <p:pic>
                    <p:nvPicPr>
                      <p:cNvPr id="0" name="Object 1"/>
                      <p:cNvPicPr>
                        <a:picLocks noChangeAspect="1" noChangeArrowheads="1"/>
                      </p:cNvPicPr>
                      <p:nvPr/>
                    </p:nvPicPr>
                    <p:blipFill>
                      <a:blip r:embed="rId6"/>
                      <a:srcRect/>
                      <a:stretch>
                        <a:fillRect/>
                      </a:stretch>
                    </p:blipFill>
                    <p:spPr bwMode="auto">
                      <a:xfrm>
                        <a:off x="1371600" y="1219200"/>
                        <a:ext cx="5861050" cy="4926013"/>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GB" dirty="0" smtClean="0"/>
              <a:t>M5.1 - Allegation of dominance in </a:t>
            </a:r>
            <a:r>
              <a:rPr lang="en-GB" dirty="0" err="1" smtClean="0"/>
              <a:t>TGax</a:t>
            </a:r>
            <a:r>
              <a:rPr lang="en-GB" dirty="0" smtClean="0"/>
              <a:t> and </a:t>
            </a:r>
            <a:r>
              <a:rPr lang="en-GB" dirty="0" err="1" smtClean="0"/>
              <a:t>TGai</a:t>
            </a:r>
            <a:endParaRPr lang="en-GB" dirty="0"/>
          </a:p>
        </p:txBody>
      </p:sp>
      <p:sp>
        <p:nvSpPr>
          <p:cNvPr id="3" name="Content Placeholder 2"/>
          <p:cNvSpPr>
            <a:spLocks noGrp="1"/>
          </p:cNvSpPr>
          <p:nvPr>
            <p:ph idx="1"/>
          </p:nvPr>
        </p:nvSpPr>
        <p:spPr>
          <a:xfrm>
            <a:off x="685800" y="1676400"/>
            <a:ext cx="7772400" cy="4648200"/>
          </a:xfrm>
        </p:spPr>
        <p:txBody>
          <a:bodyPr/>
          <a:lstStyle/>
          <a:p>
            <a:r>
              <a:rPr lang="en-GB" dirty="0" smtClean="0"/>
              <a:t>See: </a:t>
            </a:r>
            <a:r>
              <a:rPr lang="en-GB" dirty="0" smtClean="0">
                <a:hlinkClick r:id="rId2"/>
              </a:rPr>
              <a:t>11-16/784r0</a:t>
            </a:r>
            <a:r>
              <a:rPr lang="en-GB" dirty="0" smtClean="0"/>
              <a:t> – </a:t>
            </a:r>
            <a:r>
              <a:rPr lang="en-GB" dirty="0" err="1" smtClean="0"/>
              <a:t>TGax</a:t>
            </a:r>
            <a:r>
              <a:rPr lang="en-GB" dirty="0" smtClean="0"/>
              <a:t>,  </a:t>
            </a:r>
            <a:r>
              <a:rPr lang="en-GB" dirty="0" smtClean="0">
                <a:hlinkClick r:id="rId3"/>
              </a:rPr>
              <a:t>11-16/799r0</a:t>
            </a:r>
            <a:r>
              <a:rPr lang="en-GB" dirty="0" smtClean="0"/>
              <a:t> - </a:t>
            </a:r>
            <a:r>
              <a:rPr lang="en-GB" dirty="0" err="1" smtClean="0"/>
              <a:t>TGai</a:t>
            </a:r>
            <a:endParaRPr lang="en-GB" dirty="0" smtClean="0"/>
          </a:p>
          <a:p>
            <a:r>
              <a:rPr lang="en-GB" dirty="0" smtClean="0"/>
              <a:t>The WG chair has consulted with the WG officers, the IEEE 802 executive committee (EC) and IEEE-SASB legal.</a:t>
            </a:r>
          </a:p>
          <a:p>
            <a:r>
              <a:rPr lang="en-GB" dirty="0" smtClean="0"/>
              <a:t>A generic process has been identified, which will be tailored to the needs of the individual allegations.</a:t>
            </a:r>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spTree>
    <p:extLst>
      <p:ext uri="{BB962C8B-B14F-4D97-AF65-F5344CB8AC3E}">
        <p14:creationId xmlns:p14="http://schemas.microsoft.com/office/powerpoint/2010/main" val="240138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r>
              <a:rPr lang="en-GB" altLang="en-US" sz="2000" dirty="0" smtClean="0"/>
              <a:t>The WG chair is given the responsibility for determining dominance: “</a:t>
            </a:r>
            <a:r>
              <a:rPr lang="en-GB" altLang="en-US" sz="2000" b="0" i="1" dirty="0" smtClean="0"/>
              <a:t>Determine if the Working Group is dominated by an organization and, if so, treat that organizations’ vote as one (with the approval of the Sponsor)” </a:t>
            </a:r>
            <a:r>
              <a:rPr lang="en-GB" altLang="en-US" sz="2000" dirty="0" smtClean="0"/>
              <a:t>(802 WG P&amp;P under “Chair’s Responsibilities”).</a:t>
            </a:r>
            <a:endParaRPr lang="en-GB" altLang="en-US" sz="2000" i="1" dirty="0" smtClean="0"/>
          </a:p>
          <a:p>
            <a:r>
              <a:rPr lang="en-GB" altLang="en-US" sz="2000" dirty="0" smtClean="0"/>
              <a:t>The Sponsor has responsibilities too: “</a:t>
            </a:r>
            <a:r>
              <a:rPr lang="en-GB" altLang="en-US" sz="2000" b="0" i="1" dirty="0" smtClean="0"/>
              <a:t>Monitor standards developing committees for signs of dominance by any single interest category,  individual, or organization. If dominance is suspected, the Sponsor shall promptly notify the IEEESA Standards Board and shall immediately address the concern with the standards developing committee leadership.</a:t>
            </a:r>
            <a:r>
              <a:rPr lang="en-GB" altLang="en-US" sz="2000" dirty="0" smtClean="0"/>
              <a:t>” (IEEE SASB OM).</a:t>
            </a:r>
          </a:p>
        </p:txBody>
      </p:sp>
      <p:sp>
        <p:nvSpPr>
          <p:cNvPr id="14339" name="Title 2"/>
          <p:cNvSpPr>
            <a:spLocks noGrp="1"/>
          </p:cNvSpPr>
          <p:nvPr>
            <p:ph type="title"/>
          </p:nvPr>
        </p:nvSpPr>
        <p:spPr/>
        <p:txBody>
          <a:bodyPr/>
          <a:lstStyle/>
          <a:p>
            <a:r>
              <a:rPr lang="en-GB" altLang="en-US" dirty="0" smtClean="0"/>
              <a:t>Dominance - responsibilities</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105ABD-0B18-4CA8-A024-83D211A6B9EE}" type="slidenum">
              <a:rPr lang="en-US" altLang="en-US" sz="1200" b="0" smtClean="0"/>
              <a:pPr>
                <a:spcBef>
                  <a:spcPct val="0"/>
                </a:spcBef>
                <a:buFontTx/>
                <a:buNone/>
              </a:pPr>
              <a:t>22</a:t>
            </a:fld>
            <a:endParaRPr lang="en-US" altLang="en-US" sz="1200" b="0" smtClean="0"/>
          </a:p>
        </p:txBody>
      </p:sp>
    </p:spTree>
    <p:extLst>
      <p:ext uri="{BB962C8B-B14F-4D97-AF65-F5344CB8AC3E}">
        <p14:creationId xmlns:p14="http://schemas.microsoft.com/office/powerpoint/2010/main" val="16883269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685800" y="1676400"/>
            <a:ext cx="7772400" cy="4572000"/>
          </a:xfrm>
        </p:spPr>
        <p:txBody>
          <a:bodyPr/>
          <a:lstStyle/>
          <a:p>
            <a:pPr>
              <a:defRPr/>
            </a:pPr>
            <a:r>
              <a:rPr lang="en-GB" altLang="en-US" sz="2000" dirty="0" smtClean="0"/>
              <a:t>The IEEE SASB bylaws define dominance: (my emphasis)</a:t>
            </a:r>
          </a:p>
          <a:p>
            <a:pPr>
              <a:defRPr/>
            </a:pPr>
            <a:r>
              <a:rPr lang="en-GB" altLang="en-US" sz="2000" i="1" dirty="0" smtClean="0"/>
              <a:t>“</a:t>
            </a:r>
            <a:r>
              <a:rPr lang="en-GB" altLang="en-US" sz="2000" b="0" i="1" dirty="0" smtClean="0"/>
              <a:t>Dominance is normally defined as the exercise of authority, leadership, or influence by reason of superior leverage, strength, or representation to the </a:t>
            </a:r>
            <a:r>
              <a:rPr lang="en-GB" altLang="en-US" sz="2000" b="0" i="1" u="sng" dirty="0" smtClean="0"/>
              <a:t>exclusion of fair and equitable consideration of other viewpoints</a:t>
            </a:r>
            <a:r>
              <a:rPr lang="en-GB" altLang="en-US" sz="2000" i="1" dirty="0" smtClean="0"/>
              <a:t>. </a:t>
            </a:r>
          </a:p>
          <a:p>
            <a:pPr>
              <a:defRPr/>
            </a:pPr>
            <a:r>
              <a:rPr lang="en-GB" altLang="en-US" sz="2000" b="0" i="1" dirty="0" smtClean="0"/>
              <a:t>Dominance can also be defined as the exercise of authority, leadership, or influence by reason of sufficient leverage, strength, or representation </a:t>
            </a:r>
            <a:r>
              <a:rPr lang="en-GB" altLang="en-US" sz="2000" b="0" i="1" u="sng" dirty="0" smtClean="0"/>
              <a:t>to hinder the progress of the standards development </a:t>
            </a:r>
            <a:r>
              <a:rPr lang="en-GB" altLang="en-US" sz="2000" b="0" i="1" dirty="0" smtClean="0"/>
              <a:t>activity. Such dominance is contrary to open and fair participation by all interested parties and is unacceptable</a:t>
            </a:r>
            <a:r>
              <a:rPr lang="en-GB" altLang="en-US" sz="2000" i="1" dirty="0" smtClean="0"/>
              <a:t>.”</a:t>
            </a:r>
          </a:p>
          <a:p>
            <a:pPr marL="0" indent="0">
              <a:buFontTx/>
              <a:buNone/>
              <a:defRPr/>
            </a:pPr>
            <a:endParaRPr lang="en-GB" altLang="en-US" sz="2000" dirty="0" smtClean="0"/>
          </a:p>
        </p:txBody>
      </p:sp>
      <p:sp>
        <p:nvSpPr>
          <p:cNvPr id="15363" name="Title 2"/>
          <p:cNvSpPr>
            <a:spLocks noGrp="1"/>
          </p:cNvSpPr>
          <p:nvPr>
            <p:ph type="title"/>
          </p:nvPr>
        </p:nvSpPr>
        <p:spPr/>
        <p:txBody>
          <a:bodyPr/>
          <a:lstStyle/>
          <a:p>
            <a:r>
              <a:rPr lang="en-GB" altLang="en-US" smtClean="0"/>
              <a:t>Dominance – 2</a:t>
            </a:r>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F93D2D-3F56-4D91-8CA6-81EEDB1D9517}"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3707032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Dominance – generic process</a:t>
            </a:r>
            <a:endParaRPr lang="en-GB" dirty="0"/>
          </a:p>
        </p:txBody>
      </p:sp>
      <p:sp>
        <p:nvSpPr>
          <p:cNvPr id="3" name="Content Placeholder 2"/>
          <p:cNvSpPr>
            <a:spLocks noGrp="1"/>
          </p:cNvSpPr>
          <p:nvPr>
            <p:ph idx="1"/>
          </p:nvPr>
        </p:nvSpPr>
        <p:spPr>
          <a:xfrm>
            <a:off x="657225" y="1523999"/>
            <a:ext cx="7772400" cy="4951413"/>
          </a:xfrm>
        </p:spPr>
        <p:txBody>
          <a:bodyPr/>
          <a:lstStyle/>
          <a:p>
            <a:pPr lvl="0"/>
            <a:r>
              <a:rPr lang="en-GB" sz="1600" dirty="0"/>
              <a:t>WG Chair obtains documentation of a specific complaint</a:t>
            </a:r>
          </a:p>
          <a:p>
            <a:pPr lvl="0"/>
            <a:r>
              <a:rPr lang="en-GB" sz="1600" dirty="0"/>
              <a:t>WG Chair communicates complaint to WG members</a:t>
            </a:r>
          </a:p>
          <a:p>
            <a:pPr lvl="0"/>
            <a:r>
              <a:rPr lang="en-GB" sz="1600" dirty="0"/>
              <a:t>WG Chair notifies EC of complaint</a:t>
            </a:r>
          </a:p>
          <a:p>
            <a:pPr lvl="0"/>
            <a:r>
              <a:rPr lang="en-GB" sz="1600" dirty="0"/>
              <a:t>WG Chair determines who is going to handle the process – investigating officer (IO)</a:t>
            </a:r>
          </a:p>
          <a:p>
            <a:pPr lvl="1"/>
            <a:r>
              <a:rPr lang="en-GB" sz="1400" dirty="0"/>
              <a:t>Must be </a:t>
            </a:r>
            <a:r>
              <a:rPr lang="en-GB" sz="1400" dirty="0" err="1"/>
              <a:t>unconflicted</a:t>
            </a:r>
            <a:endParaRPr lang="en-GB" sz="1400" dirty="0"/>
          </a:p>
          <a:p>
            <a:pPr lvl="0"/>
            <a:r>
              <a:rPr lang="en-GB" sz="1600" dirty="0"/>
              <a:t>IO Solicits neutral volunteer to </a:t>
            </a:r>
            <a:r>
              <a:rPr lang="en-GB" sz="1600" dirty="0" smtClean="0"/>
              <a:t>observe and advise on procedure</a:t>
            </a:r>
            <a:endParaRPr lang="en-GB" sz="1600" dirty="0"/>
          </a:p>
          <a:p>
            <a:pPr lvl="1"/>
            <a:r>
              <a:rPr lang="en-GB" sz="1400" dirty="0"/>
              <a:t>Typically should be an EC member or IEEE-SA staff member</a:t>
            </a:r>
            <a:r>
              <a:rPr lang="en-GB" sz="1000" dirty="0"/>
              <a:t> </a:t>
            </a:r>
            <a:endParaRPr lang="en-GB" sz="1400" dirty="0"/>
          </a:p>
          <a:p>
            <a:pPr lvl="1"/>
            <a:r>
              <a:rPr lang="en-GB" sz="1400" dirty="0"/>
              <a:t>Person should be familiar with IEEE-SA P&amp;P</a:t>
            </a:r>
          </a:p>
          <a:p>
            <a:pPr lvl="0"/>
            <a:r>
              <a:rPr lang="en-GB" sz="1600" dirty="0"/>
              <a:t>IO Collects data,  considering some or all of</a:t>
            </a:r>
          </a:p>
          <a:p>
            <a:pPr lvl="1"/>
            <a:r>
              <a:rPr lang="en-GB" sz="1400" dirty="0"/>
              <a:t>Inspect previous minutes and recorded votes</a:t>
            </a:r>
          </a:p>
          <a:p>
            <a:pPr lvl="1"/>
            <a:r>
              <a:rPr lang="en-GB" sz="1400" dirty="0"/>
              <a:t>Interview selected participants </a:t>
            </a:r>
          </a:p>
          <a:p>
            <a:pPr lvl="1"/>
            <a:r>
              <a:rPr lang="en-GB" sz="1400" dirty="0"/>
              <a:t>Use recorded votes by instruction in the TG – but TG chair can exercise </a:t>
            </a:r>
            <a:r>
              <a:rPr lang="en-GB" sz="1400" dirty="0" smtClean="0"/>
              <a:t>discretion</a:t>
            </a:r>
            <a:endParaRPr lang="en-GB" sz="1400" dirty="0"/>
          </a:p>
          <a:p>
            <a:pPr lvl="0"/>
            <a:r>
              <a:rPr lang="en-GB" sz="1600" dirty="0"/>
              <a:t>IO writes report of findings</a:t>
            </a:r>
          </a:p>
          <a:p>
            <a:pPr lvl="0"/>
            <a:r>
              <a:rPr lang="en-GB" sz="1600" dirty="0"/>
              <a:t>IO communicates findings to WG chair in a public submission</a:t>
            </a:r>
          </a:p>
          <a:p>
            <a:pPr lvl="0"/>
            <a:r>
              <a:rPr lang="en-GB" sz="1600" dirty="0"/>
              <a:t>WG Chair reports out to WG, TG at an 802.11 plenary meeting</a:t>
            </a:r>
          </a:p>
          <a:p>
            <a:pPr lvl="0"/>
            <a:r>
              <a:rPr lang="en-GB" sz="1600" dirty="0"/>
              <a:t>WG Chair’s responsibilities include reporting findings to </a:t>
            </a:r>
            <a:r>
              <a:rPr lang="en-GB" sz="1600" dirty="0" smtClean="0"/>
              <a:t>EC, make a recommendation to the EC on how to proceed,  request instructions from EC</a:t>
            </a:r>
            <a:endParaRPr lang="en-GB" sz="1600" dirty="0"/>
          </a:p>
          <a:p>
            <a:pPr marL="0" indent="0">
              <a:buNone/>
            </a:pP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38036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Dominance – specific process for </a:t>
            </a:r>
            <a:r>
              <a:rPr lang="en-GB" dirty="0" err="1" smtClean="0"/>
              <a:t>TGai</a:t>
            </a:r>
            <a:endParaRPr lang="en-GB" dirty="0"/>
          </a:p>
        </p:txBody>
      </p:sp>
      <p:sp>
        <p:nvSpPr>
          <p:cNvPr id="3" name="Content Placeholder 2"/>
          <p:cNvSpPr>
            <a:spLocks noGrp="1"/>
          </p:cNvSpPr>
          <p:nvPr>
            <p:ph idx="1"/>
          </p:nvPr>
        </p:nvSpPr>
        <p:spPr/>
        <p:txBody>
          <a:bodyPr/>
          <a:lstStyle/>
          <a:p>
            <a:r>
              <a:rPr lang="en-GB" dirty="0" smtClean="0"/>
              <a:t>James Gilb has agreed to be the EC member supporting this investigation</a:t>
            </a:r>
          </a:p>
          <a:p>
            <a:r>
              <a:rPr lang="en-GB" dirty="0" smtClean="0"/>
              <a:t>A number of individuals will be contacted during this session and asked to attend in person a short interview during this session.</a:t>
            </a:r>
          </a:p>
          <a:p>
            <a:r>
              <a:rPr lang="en-GB" dirty="0" smtClean="0"/>
              <a:t>It is hoped that a report containing findings and conclusion will be made to the September 2016 session, and will be communicated to the 802 EC.</a:t>
            </a:r>
          </a:p>
          <a:p>
            <a:r>
              <a:rPr lang="en-GB" dirty="0" smtClean="0"/>
              <a:t>In the case of a finding of dominance, a recommendation will be made to the EC,  and instructions from the EC requested</a:t>
            </a:r>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3817661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Status of Investigation for 11-16-784 (11ax)</a:t>
            </a:r>
            <a:endParaRPr lang="en-US" dirty="0"/>
          </a:p>
        </p:txBody>
      </p:sp>
      <p:sp>
        <p:nvSpPr>
          <p:cNvPr id="3" name="Content Placeholder 2"/>
          <p:cNvSpPr>
            <a:spLocks noGrp="1"/>
          </p:cNvSpPr>
          <p:nvPr>
            <p:ph idx="1"/>
          </p:nvPr>
        </p:nvSpPr>
        <p:spPr>
          <a:xfrm>
            <a:off x="304800" y="1371600"/>
            <a:ext cx="8382000" cy="4876800"/>
          </a:xfrm>
        </p:spPr>
        <p:txBody>
          <a:bodyPr/>
          <a:lstStyle/>
          <a:p>
            <a:r>
              <a:rPr lang="en-US" dirty="0" smtClean="0"/>
              <a:t>WG chair posted 11-16-784 and notified EC</a:t>
            </a:r>
          </a:p>
          <a:p>
            <a:r>
              <a:rPr lang="en-US" dirty="0" smtClean="0"/>
              <a:t>WG chair: Assign Dorothy Stanley as Investigative Officer</a:t>
            </a:r>
          </a:p>
          <a:p>
            <a:r>
              <a:rPr lang="en-US" dirty="0"/>
              <a:t>For the 11ax dominance investigation, the additional folks that will be assisting me </a:t>
            </a:r>
            <a:r>
              <a:rPr lang="en-US" dirty="0" smtClean="0"/>
              <a:t>are:</a:t>
            </a:r>
          </a:p>
          <a:p>
            <a:pPr lvl="1"/>
            <a:r>
              <a:rPr lang="en-US" dirty="0" smtClean="0"/>
              <a:t>Roger </a:t>
            </a:r>
            <a:r>
              <a:rPr lang="en-US" dirty="0"/>
              <a:t>Marks – Procedure advisor</a:t>
            </a:r>
          </a:p>
          <a:p>
            <a:pPr lvl="1"/>
            <a:r>
              <a:rPr lang="en-US" dirty="0"/>
              <a:t>Mike Montemurro – Interview and data collection assistant</a:t>
            </a:r>
          </a:p>
          <a:p>
            <a:pPr lvl="1"/>
            <a:r>
              <a:rPr lang="en-US" dirty="0"/>
              <a:t>IEEE legal, IEEE staff, as required</a:t>
            </a:r>
          </a:p>
          <a:p>
            <a:r>
              <a:rPr lang="en-US" dirty="0" smtClean="0"/>
              <a:t>Current status: data collection</a:t>
            </a:r>
          </a:p>
          <a:p>
            <a:pPr lvl="1"/>
            <a:r>
              <a:rPr lang="en-US" dirty="0" smtClean="0"/>
              <a:t>Schedule goal: complete data collection by September 2016 session and report/recommendation by November 2016 session</a:t>
            </a:r>
          </a:p>
          <a:p>
            <a:r>
              <a:rPr lang="en-US" dirty="0" smtClean="0"/>
              <a:t>Recall 2008 </a:t>
            </a:r>
            <a:r>
              <a:rPr lang="en-US" dirty="0"/>
              <a:t>dominance investigations, </a:t>
            </a:r>
            <a:endParaRPr lang="en-US" dirty="0" smtClean="0"/>
          </a:p>
          <a:p>
            <a:pPr lvl="1"/>
            <a:r>
              <a:rPr lang="en-US" dirty="0" smtClean="0"/>
              <a:t>see </a:t>
            </a:r>
            <a:r>
              <a:rPr lang="en-US" dirty="0">
                <a:hlinkClick r:id="rId3"/>
              </a:rPr>
              <a:t>http://</a:t>
            </a:r>
            <a:r>
              <a:rPr lang="en-US" dirty="0" smtClean="0">
                <a:hlinkClick r:id="rId3"/>
              </a:rPr>
              <a:t>grouper.ieee.org/groups/802/secmail/pdf7HnhutvAB2.pdf</a:t>
            </a:r>
            <a:r>
              <a:rPr lang="en-US" dirty="0" smtClean="0"/>
              <a:t>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26</a:t>
            </a:fld>
            <a:endParaRPr lang="en-US"/>
          </a:p>
        </p:txBody>
      </p:sp>
    </p:spTree>
    <p:extLst>
      <p:ext uri="{BB962C8B-B14F-4D97-AF65-F5344CB8AC3E}">
        <p14:creationId xmlns:p14="http://schemas.microsoft.com/office/powerpoint/2010/main" val="4067124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background data</a:t>
            </a:r>
            <a:endParaRPr lang="en-GB" dirty="0"/>
          </a:p>
        </p:txBody>
      </p:sp>
      <p:sp>
        <p:nvSpPr>
          <p:cNvPr id="28675" name="Text Placeholder 7"/>
          <p:cNvSpPr>
            <a:spLocks noGrp="1"/>
          </p:cNvSpPr>
          <p:nvPr>
            <p:ph type="body" idx="1"/>
          </p:nvPr>
        </p:nvSpPr>
        <p:spPr/>
        <p:txBody>
          <a:bodyPr/>
          <a:lstStyle/>
          <a:p>
            <a:endParaRPr lang="en-GB" smtClean="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00366C23-4538-4CEB-9158-0679D70D390A}"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685800"/>
            <a:ext cx="7772400" cy="471488"/>
          </a:xfrm>
        </p:spPr>
        <p:txBody>
          <a:bodyPr/>
          <a:lstStyle/>
          <a:p>
            <a:r>
              <a:rPr lang="en-GB" dirty="0" smtClean="0"/>
              <a:t>Membership by Country and Region</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28</a:t>
            </a:fld>
            <a:endParaRPr lang="en-US"/>
          </a:p>
        </p:txBody>
      </p:sp>
      <p:pic>
        <p:nvPicPr>
          <p:cNvPr id="317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002" y="1157335"/>
            <a:ext cx="3513626" cy="524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192794"/>
            <a:ext cx="4927893" cy="5209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Members by Affiliation</a:t>
            </a: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72455"/>
            <a:ext cx="7857366" cy="571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4461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a:t>
            </a:r>
            <a:r>
              <a:rPr lang="en-GB" sz="2000"/>
              <a:t>December </a:t>
            </a:r>
            <a:r>
              <a:rPr lang="en-GB" sz="200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2759385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Meeting Attendance – Historic Data</a:t>
            </a: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30</a:t>
            </a:fld>
            <a:endParaRPr lang="en-US"/>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143000"/>
            <a:ext cx="877723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15434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533400"/>
            <a:ext cx="7772400" cy="685800"/>
          </a:xfrm>
        </p:spPr>
        <p:txBody>
          <a:bodyPr/>
          <a:lstStyle/>
          <a:p>
            <a:r>
              <a:rPr lang="en-GB" dirty="0" smtClean="0"/>
              <a:t>Membership – Historic Data</a:t>
            </a:r>
            <a:endParaRPr lang="en-US" dirty="0" smtClean="0"/>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30726" name="Object 2"/>
          <p:cNvGraphicFramePr>
            <a:graphicFrameLocks noChangeAspect="1"/>
          </p:cNvGraphicFramePr>
          <p:nvPr>
            <p:extLst>
              <p:ext uri="{D42A27DB-BD31-4B8C-83A1-F6EECF244321}">
                <p14:modId xmlns:p14="http://schemas.microsoft.com/office/powerpoint/2010/main" val="122825528"/>
              </p:ext>
            </p:extLst>
          </p:nvPr>
        </p:nvGraphicFramePr>
        <p:xfrm>
          <a:off x="228600" y="1191491"/>
          <a:ext cx="8582383" cy="5157787"/>
        </p:xfrm>
        <a:graphic>
          <a:graphicData uri="http://schemas.openxmlformats.org/presentationml/2006/ole">
            <mc:AlternateContent xmlns:mc="http://schemas.openxmlformats.org/markup-compatibility/2006">
              <mc:Choice xmlns:v="urn:schemas-microsoft-com:vml" Requires="v">
                <p:oleObj spid="_x0000_s31029" name="Worksheet" r:id="rId4" imgW="7934345" imgH="4771957" progId="Excel.Sheet.12">
                  <p:embed/>
                </p:oleObj>
              </mc:Choice>
              <mc:Fallback>
                <p:oleObj name="Worksheet" r:id="rId4" imgW="7934345" imgH="4771957" progId="Excel.Sheet.12">
                  <p:embed/>
                  <p:pic>
                    <p:nvPicPr>
                      <p:cNvPr id="0" name="Object 2"/>
                      <p:cNvPicPr>
                        <a:picLocks noChangeAspect="1" noChangeArrowheads="1"/>
                      </p:cNvPicPr>
                      <p:nvPr/>
                    </p:nvPicPr>
                    <p:blipFill>
                      <a:blip r:embed="rId5"/>
                      <a:srcRect/>
                      <a:stretch>
                        <a:fillRect/>
                      </a:stretch>
                    </p:blipFill>
                    <p:spPr bwMode="auto">
                      <a:xfrm>
                        <a:off x="228600" y="1191491"/>
                        <a:ext cx="8582383" cy="5157787"/>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July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M2.3.1 Summary of Liaisons</a:t>
            </a:r>
          </a:p>
        </p:txBody>
      </p:sp>
      <p:sp>
        <p:nvSpPr>
          <p:cNvPr id="10243" name="Content Placeholder 2"/>
          <p:cNvSpPr>
            <a:spLocks noGrp="1"/>
          </p:cNvSpPr>
          <p:nvPr>
            <p:ph idx="1"/>
          </p:nvPr>
        </p:nvSpPr>
        <p:spPr>
          <a:xfrm>
            <a:off x="609600" y="1295400"/>
            <a:ext cx="7772400" cy="5029200"/>
          </a:xfrm>
        </p:spPr>
        <p:txBody>
          <a:bodyPr/>
          <a:lstStyle/>
          <a:p>
            <a:pPr marL="0" indent="0">
              <a:buNone/>
            </a:pPr>
            <a:r>
              <a:rPr lang="en-GB" altLang="en-US" sz="1800" dirty="0" smtClean="0"/>
              <a:t>Outgoing: </a:t>
            </a:r>
            <a:r>
              <a:rPr lang="en-GB" altLang="en-US" sz="1800" dirty="0" smtClean="0">
                <a:hlinkClick r:id="rId2"/>
              </a:rPr>
              <a:t>11-16-695r4</a:t>
            </a:r>
            <a:r>
              <a:rPr lang="en-GB" altLang="en-US" sz="1800" dirty="0" smtClean="0"/>
              <a:t> (60 GHz measurements) was liaised to 3GPP, as approved in the May session.</a:t>
            </a:r>
          </a:p>
          <a:p>
            <a:pPr marL="0" indent="0">
              <a:buNone/>
            </a:pPr>
            <a:r>
              <a:rPr lang="en-GB" altLang="en-US" sz="1800" dirty="0" smtClean="0"/>
              <a:t>Incoming to 802.11:</a:t>
            </a:r>
          </a:p>
          <a:p>
            <a:r>
              <a:rPr lang="en-GB" altLang="en-US" sz="1600" dirty="0" smtClean="0">
                <a:hlinkClick r:id="rId3"/>
              </a:rPr>
              <a:t>11-16/0772r0</a:t>
            </a:r>
            <a:r>
              <a:rPr lang="en-GB" altLang="en-US" sz="1600" dirty="0" smtClean="0"/>
              <a:t> with action “</a:t>
            </a:r>
            <a:r>
              <a:rPr lang="en-GB" sz="1600" dirty="0"/>
              <a:t>RAN4 kindly requests IEEE 802.11 WG and WIFI Alliance to specify WLAN RSSI measurement accuracy test cases in their specifications</a:t>
            </a:r>
            <a:r>
              <a:rPr lang="en-GB" sz="1600" dirty="0" smtClean="0"/>
              <a:t>.</a:t>
            </a:r>
            <a:r>
              <a:rPr lang="en-GB" altLang="en-US" sz="1600" dirty="0" smtClean="0"/>
              <a:t>”</a:t>
            </a:r>
          </a:p>
          <a:p>
            <a:pPr marL="0" indent="0">
              <a:buNone/>
            </a:pPr>
            <a:r>
              <a:rPr lang="en-GB" altLang="en-US" sz="1800" dirty="0" smtClean="0"/>
              <a:t>Incoming </a:t>
            </a:r>
            <a:r>
              <a:rPr lang="en-GB" altLang="en-US" sz="1800" smtClean="0"/>
              <a:t>to 802.19: </a:t>
            </a:r>
            <a:r>
              <a:rPr lang="en-GB" altLang="en-US" sz="1800" smtClean="0">
                <a:hlinkClick r:id="rId4"/>
              </a:rPr>
              <a:t>RP-161228</a:t>
            </a:r>
            <a:r>
              <a:rPr lang="en-GB" altLang="en-US" sz="1800" dirty="0" smtClean="0"/>
              <a:t>, “</a:t>
            </a:r>
            <a:r>
              <a:rPr lang="en-GB" sz="1800" dirty="0"/>
              <a:t>Reply LS on Rel-13 LAA specifications</a:t>
            </a:r>
            <a:r>
              <a:rPr lang="en-GB" altLang="en-US" sz="1800" dirty="0" smtClean="0"/>
              <a:t>” (2016-06-20)</a:t>
            </a:r>
            <a:endParaRPr lang="en-GB" altLang="en-US" sz="2000" dirty="0" smtClean="0"/>
          </a:p>
          <a:p>
            <a:pPr marL="0" indent="0">
              <a:buNone/>
            </a:pPr>
            <a:r>
              <a:rPr lang="en-GB" altLang="en-US" sz="1800" dirty="0" smtClean="0"/>
              <a:t>Incoming (to 802)</a:t>
            </a:r>
            <a:endParaRPr lang="en-GB" altLang="en-US" sz="1800" dirty="0"/>
          </a:p>
          <a:p>
            <a:r>
              <a:rPr lang="en-GB" sz="1800" b="0" dirty="0">
                <a:hlinkClick r:id="rId5"/>
              </a:rPr>
              <a:t>Communication</a:t>
            </a:r>
            <a:r>
              <a:rPr lang="en-GB" sz="1800" b="0" dirty="0"/>
              <a:t> from 3GPP TSG RAN WG1, Response Liaison Statement to 802 regarding LAA </a:t>
            </a:r>
            <a:r>
              <a:rPr lang="en-GB" sz="1800" b="0" dirty="0" smtClean="0"/>
              <a:t>(2016-06-07)</a:t>
            </a:r>
            <a:endParaRPr lang="en-GB" sz="1800" b="0" dirty="0"/>
          </a:p>
          <a:p>
            <a:r>
              <a:rPr lang="en-GB" sz="1800" b="0" dirty="0">
                <a:hlinkClick r:id="rId6"/>
              </a:rPr>
              <a:t>Communication</a:t>
            </a:r>
            <a:r>
              <a:rPr lang="en-GB" sz="1800" b="0" dirty="0"/>
              <a:t> from 3GPP TSG RAN WG1, Response LS to Wi-Fi Alliance regarding LAA (2016-06-07)</a:t>
            </a:r>
          </a:p>
          <a:p>
            <a:pPr marL="0" indent="0">
              <a:buNone/>
            </a:pPr>
            <a:r>
              <a:rPr lang="en-GB" sz="1800" dirty="0" smtClean="0"/>
              <a:t>Outgoing (from 802)</a:t>
            </a:r>
            <a:endParaRPr lang="en-GB" sz="1800" dirty="0"/>
          </a:p>
          <a:p>
            <a:r>
              <a:rPr lang="en-GB" sz="1800" b="0" dirty="0">
                <a:hlinkClick r:id="rId7"/>
              </a:rPr>
              <a:t>Communication</a:t>
            </a:r>
            <a:r>
              <a:rPr lang="en-GB" sz="1800" b="0" dirty="0"/>
              <a:t> to 3GPP TSG RAN WG1, Review of 3GPP LAA Specification Rel. 13 </a:t>
            </a:r>
            <a:r>
              <a:rPr lang="en-GB" sz="1800" b="0" dirty="0" smtClean="0"/>
              <a:t>(2016-05-23)</a:t>
            </a:r>
            <a:endParaRPr lang="en-GB" sz="1800" b="0" dirty="0"/>
          </a:p>
          <a:p>
            <a:pPr marL="0" indent="0">
              <a:buNone/>
            </a:pPr>
            <a:endParaRPr lang="en-GB" altLang="en-US" sz="1800" dirty="0"/>
          </a:p>
          <a:p>
            <a:pPr marL="0" indent="0">
              <a:buNone/>
            </a:pPr>
            <a:endParaRPr lang="en-GB" altLang="en-US" sz="1800" dirty="0" smtClean="0"/>
          </a:p>
          <a:p>
            <a:pPr marL="0" indent="0">
              <a:buNone/>
            </a:pPr>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4</a:t>
            </a:fld>
            <a:endParaRPr lang="en-US" altLang="en-US" sz="1200" b="0" smtClean="0"/>
          </a:p>
        </p:txBody>
      </p:sp>
    </p:spTree>
    <p:extLst>
      <p:ext uri="{BB962C8B-B14F-4D97-AF65-F5344CB8AC3E}">
        <p14:creationId xmlns:p14="http://schemas.microsoft.com/office/powerpoint/2010/main" val="392471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M2.4 – Response from </a:t>
            </a:r>
            <a:r>
              <a:rPr lang="en-GB" dirty="0" err="1" smtClean="0"/>
              <a:t>PatCom</a:t>
            </a:r>
            <a:endParaRPr lang="en-GB" dirty="0"/>
          </a:p>
        </p:txBody>
      </p:sp>
      <p:sp>
        <p:nvSpPr>
          <p:cNvPr id="3" name="Content Placeholder 2"/>
          <p:cNvSpPr>
            <a:spLocks noGrp="1"/>
          </p:cNvSpPr>
          <p:nvPr>
            <p:ph idx="1"/>
          </p:nvPr>
        </p:nvSpPr>
        <p:spPr>
          <a:xfrm>
            <a:off x="685800" y="1600200"/>
            <a:ext cx="7772400" cy="4495800"/>
          </a:xfrm>
        </p:spPr>
        <p:txBody>
          <a:bodyPr/>
          <a:lstStyle/>
          <a:p>
            <a:r>
              <a:rPr lang="en-GB" sz="2000" dirty="0" smtClean="0"/>
              <a:t>A number of questions related to the application of the IEEE-SA’s patent policy were directed to IEEE-SA’s Patent Committee (</a:t>
            </a:r>
            <a:r>
              <a:rPr lang="en-GB" sz="2000" dirty="0" err="1" smtClean="0"/>
              <a:t>PatCom</a:t>
            </a:r>
            <a:r>
              <a:rPr lang="en-GB" sz="2000" dirty="0" smtClean="0"/>
              <a:t>) by the WG chair prior to the December 2015 </a:t>
            </a:r>
            <a:r>
              <a:rPr lang="en-GB" sz="2000" dirty="0" err="1" smtClean="0"/>
              <a:t>PatCom</a:t>
            </a:r>
            <a:r>
              <a:rPr lang="en-GB" sz="2000" dirty="0" smtClean="0"/>
              <a:t> meeting.   </a:t>
            </a:r>
            <a:r>
              <a:rPr lang="en-GB" sz="2000" dirty="0" err="1" smtClean="0"/>
              <a:t>PatCom</a:t>
            </a:r>
            <a:r>
              <a:rPr lang="en-GB" sz="2000" dirty="0" smtClean="0"/>
              <a:t> did not provide a response to these questions.</a:t>
            </a:r>
          </a:p>
          <a:p>
            <a:r>
              <a:rPr lang="en-GB" sz="2000" dirty="0" smtClean="0"/>
              <a:t>The WG chair was encouraged to identify “generic” issues,  rather than specific ones,  as these were more likely to enable </a:t>
            </a:r>
            <a:r>
              <a:rPr lang="en-GB" sz="2000" dirty="0" err="1" smtClean="0"/>
              <a:t>PatCom</a:t>
            </a:r>
            <a:r>
              <a:rPr lang="en-GB" sz="2000" dirty="0" smtClean="0"/>
              <a:t> to provide a response.  Four generic questions were identified and sent to </a:t>
            </a:r>
            <a:r>
              <a:rPr lang="en-GB" sz="2000" dirty="0" err="1" smtClean="0"/>
              <a:t>PatCom</a:t>
            </a:r>
            <a:r>
              <a:rPr lang="en-GB" sz="2000" dirty="0" smtClean="0"/>
              <a:t> prior to the March </a:t>
            </a:r>
            <a:r>
              <a:rPr lang="en-GB" sz="2000" dirty="0" err="1" smtClean="0"/>
              <a:t>PatCom</a:t>
            </a:r>
            <a:r>
              <a:rPr lang="en-GB" sz="2000" dirty="0" smtClean="0"/>
              <a:t> meeting.</a:t>
            </a:r>
          </a:p>
          <a:p>
            <a:r>
              <a:rPr lang="en-GB" sz="2000" dirty="0" smtClean="0"/>
              <a:t>These questions were posted to a </a:t>
            </a:r>
            <a:r>
              <a:rPr lang="en-GB" sz="2000" dirty="0"/>
              <a:t>public website (</a:t>
            </a:r>
            <a:r>
              <a:rPr lang="en-GB" sz="2000" dirty="0">
                <a:hlinkClick r:id="rId2"/>
              </a:rPr>
              <a:t>http://grouper.ieee.org/groups/pp-dialog/email</a:t>
            </a:r>
            <a:r>
              <a:rPr lang="en-GB" sz="2000" dirty="0" smtClean="0">
                <a:hlinkClick r:id="rId2"/>
              </a:rPr>
              <a:t>/</a:t>
            </a:r>
            <a:r>
              <a:rPr lang="en-GB" sz="2000" dirty="0" smtClean="0"/>
              <a:t>),  and comments received from interested parties. </a:t>
            </a:r>
          </a:p>
          <a:p>
            <a:r>
              <a:rPr lang="en-GB" sz="2000" dirty="0" err="1" smtClean="0"/>
              <a:t>PatCom</a:t>
            </a:r>
            <a:r>
              <a:rPr lang="en-GB" sz="2000" dirty="0" smtClean="0"/>
              <a:t> approved a response to the four questions in their June 2016 meeting </a:t>
            </a:r>
            <a:r>
              <a:rPr lang="en-GB" sz="2000" dirty="0"/>
              <a:t>(</a:t>
            </a:r>
            <a:r>
              <a:rPr lang="en-GB" sz="2000" dirty="0">
                <a:hlinkClick r:id="rId3"/>
              </a:rPr>
              <a:t>https://</a:t>
            </a:r>
            <a:r>
              <a:rPr lang="en-GB" sz="2000" dirty="0" smtClean="0">
                <a:hlinkClick r:id="rId3"/>
              </a:rPr>
              <a:t>mentor.ieee.org/802.11/dcn/16/11-16-0810-00-0000-response-from-patcom-to-four-questions.doc</a:t>
            </a:r>
            <a:r>
              <a:rPr lang="en-GB" sz="2000" dirty="0" smtClean="0"/>
              <a:t>).</a:t>
            </a:r>
            <a:endParaRPr lang="en-GB" sz="2000"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Tree>
    <p:extLst>
      <p:ext uri="{BB962C8B-B14F-4D97-AF65-F5344CB8AC3E}">
        <p14:creationId xmlns:p14="http://schemas.microsoft.com/office/powerpoint/2010/main" val="3428997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p:txBody>
          <a:bodyPr/>
          <a:lstStyle/>
          <a:p>
            <a:r>
              <a:rPr lang="en-GB" altLang="en-US"/>
              <a:t>M</a:t>
            </a:r>
            <a:r>
              <a:rPr lang="en-GB" altLang="en-US" smtClean="0"/>
              <a:t>2.5 </a:t>
            </a:r>
            <a:r>
              <a:rPr lang="en-GB" altLang="en-US" smtClean="0"/>
              <a:t>– other announcements</a:t>
            </a:r>
            <a:br>
              <a:rPr lang="en-GB" altLang="en-US" smtClean="0"/>
            </a:br>
            <a:r>
              <a:rPr lang="en-GB" altLang="en-US" smtClean="0"/>
              <a:t>cross 802 meetings</a:t>
            </a:r>
          </a:p>
        </p:txBody>
      </p:sp>
      <p:sp>
        <p:nvSpPr>
          <p:cNvPr id="153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Adrian Stephens, Intel Corporation</a:t>
            </a:r>
          </a:p>
        </p:txBody>
      </p:sp>
      <p:pic>
        <p:nvPicPr>
          <p:cNvPr id="1536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250" y="1790700"/>
            <a:ext cx="7948613"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800"/>
              <a:t>July 2016</a:t>
            </a:r>
          </a:p>
        </p:txBody>
      </p:sp>
    </p:spTree>
    <p:extLst>
      <p:ext uri="{BB962C8B-B14F-4D97-AF65-F5344CB8AC3E}">
        <p14:creationId xmlns:p14="http://schemas.microsoft.com/office/powerpoint/2010/main" val="3365015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85800"/>
          </a:xfrm>
        </p:spPr>
        <p:txBody>
          <a:bodyPr/>
          <a:lstStyle/>
          <a:p>
            <a:r>
              <a:rPr lang="en-GB" dirty="0" smtClean="0"/>
              <a:t>M3.1 802.11 Working Group Session Documents</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3" name="Date Placeholder 2"/>
          <p:cNvSpPr>
            <a:spLocks noGrp="1"/>
          </p:cNvSpPr>
          <p:nvPr>
            <p:ph type="dt" sz="half" idx="10"/>
          </p:nvPr>
        </p:nvSpPr>
        <p:spPr/>
        <p:txBody>
          <a:bodyPr/>
          <a:lstStyle/>
          <a:p>
            <a:pPr>
              <a:defRPr/>
            </a:pPr>
            <a:r>
              <a:rPr lang="en-US" smtClean="0"/>
              <a:t>July 2016</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852639699"/>
              </p:ext>
            </p:extLst>
          </p:nvPr>
        </p:nvGraphicFramePr>
        <p:xfrm>
          <a:off x="696913" y="1942306"/>
          <a:ext cx="7919372" cy="2934490"/>
        </p:xfrm>
        <a:graphic>
          <a:graphicData uri="http://schemas.openxmlformats.org/drawingml/2006/table">
            <a:tbl>
              <a:tblPr/>
              <a:tblGrid>
                <a:gridCol w="2354662"/>
                <a:gridCol w="5564710"/>
              </a:tblGrid>
              <a:tr h="239838">
                <a:tc>
                  <a:txBody>
                    <a:bodyPr/>
                    <a:lstStyle/>
                    <a:p>
                      <a:pPr algn="l" fontAlgn="b"/>
                      <a:r>
                        <a:rPr lang="en-GB" sz="15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15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2"/>
                        </a:rPr>
                        <a:t>https://mentor.ieee.org/802.11/dcn/11-16-0769</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3"/>
                        </a:rPr>
                        <a:t>https://mentor.ieee.org/802.11/dcn/11-16-0771</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4"/>
                        </a:rPr>
                        <a:t>https://mentor.ieee.org/802.11/dcn/11-16-0786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8055">
                <a:tc>
                  <a:txBody>
                    <a:bodyPr/>
                    <a:lstStyle/>
                    <a:p>
                      <a:pPr algn="l" fontAlgn="b"/>
                      <a:r>
                        <a:rPr lang="en-GB" sz="1500" b="0" i="0" u="none" strike="noStrike">
                          <a:solidFill>
                            <a:srgbClr val="323232"/>
                          </a:solidFill>
                          <a:effectLst/>
                          <a:latin typeface="Arial" panose="020B0604020202020204" pitchFamily="34" charset="0"/>
                        </a:rPr>
                        <a:t>1</a:t>
                      </a:r>
                      <a:r>
                        <a:rPr lang="en-GB" sz="1500" b="0" i="0" u="none" strike="noStrike" baseline="30000">
                          <a:solidFill>
                            <a:srgbClr val="323232"/>
                          </a:solidFill>
                          <a:effectLst/>
                          <a:latin typeface="Arial" panose="020B0604020202020204" pitchFamily="34" charset="0"/>
                        </a:rPr>
                        <a:t>st</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5"/>
                        </a:rPr>
                        <a:t>https://mentor.ieee.org/802.11/dcn/11-16-0804</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8055">
                <a:tc>
                  <a:txBody>
                    <a:bodyPr/>
                    <a:lstStyle/>
                    <a:p>
                      <a:pPr algn="l" fontAlgn="b"/>
                      <a:r>
                        <a:rPr lang="en-GB" sz="1500" b="0" i="0" u="none" strike="noStrike">
                          <a:solidFill>
                            <a:srgbClr val="323232"/>
                          </a:solidFill>
                          <a:effectLst/>
                          <a:latin typeface="Arial" panose="020B0604020202020204" pitchFamily="34" charset="0"/>
                        </a:rPr>
                        <a:t>2</a:t>
                      </a:r>
                      <a:r>
                        <a:rPr lang="en-GB" sz="1500" b="0" i="0" u="none" strike="noStrike" baseline="30000">
                          <a:solidFill>
                            <a:srgbClr val="323232"/>
                          </a:solidFill>
                          <a:effectLst/>
                          <a:latin typeface="Arial" panose="020B0604020202020204" pitchFamily="34" charset="0"/>
                        </a:rPr>
                        <a:t>nd</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6"/>
                        </a:rPr>
                        <a:t>https://mentor.ieee.org/802.11/dcn/11-16-0787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7"/>
                        </a:rPr>
                        <a:t>https://mentor.ieee.org/802.11/dcn/11-16-0805</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Supplementary Material</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3"/>
                        </a:rPr>
                        <a:t>https://mentor.ieee.org/802.11/dcn/11-16-0771</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8"/>
                        </a:rPr>
                        <a:t>https://mentor.ieee.org/802.11/dcn/11-16-0788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Closing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9"/>
                        </a:rPr>
                        <a:t>https://mentor.ieee.org/802.11/dcn/11-16-0789</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Current Session Minutes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10"/>
                        </a:rPr>
                        <a:t>https://mentor.ieee.org/802.11/dcn/11-16-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39838">
                <a:tc>
                  <a:txBody>
                    <a:bodyPr/>
                    <a:lstStyle/>
                    <a:p>
                      <a:pPr algn="l" fontAlgn="b"/>
                      <a:r>
                        <a:rPr lang="en-GB" sz="15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dirty="0">
                          <a:solidFill>
                            <a:srgbClr val="0000D4"/>
                          </a:solidFill>
                          <a:effectLst/>
                          <a:latin typeface="Arial" panose="020B0604020202020204" pitchFamily="34" charset="0"/>
                          <a:hlinkClick r:id="rId11"/>
                        </a:rPr>
                        <a:t>https://mentor.ieee.org/802.11/dcn/11-16-0524-01</a:t>
                      </a:r>
                      <a:endParaRPr lang="en-GB" sz="15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3400"/>
          </a:xfrm>
        </p:spPr>
        <p:txBody>
          <a:bodyPr/>
          <a:lstStyle/>
          <a:p>
            <a:r>
              <a:rPr lang="en-GB" altLang="en-US" dirty="0" smtClean="0"/>
              <a:t>M3.2 Joint meetings and Reciprocal Credit</a:t>
            </a:r>
          </a:p>
        </p:txBody>
      </p:sp>
      <p:sp>
        <p:nvSpPr>
          <p:cNvPr id="13315" name="Content Placeholder 6"/>
          <p:cNvSpPr>
            <a:spLocks noGrp="1"/>
          </p:cNvSpPr>
          <p:nvPr>
            <p:ph idx="1"/>
          </p:nvPr>
        </p:nvSpPr>
        <p:spPr>
          <a:xfrm>
            <a:off x="538163" y="1447800"/>
            <a:ext cx="7772400" cy="3733800"/>
          </a:xfrm>
        </p:spPr>
        <p:txBody>
          <a:bodyPr/>
          <a:lstStyle/>
          <a:p>
            <a:r>
              <a:rPr lang="en-GB" altLang="en-US" dirty="0" smtClean="0"/>
              <a:t>Internal Joint Meetings</a:t>
            </a:r>
          </a:p>
          <a:p>
            <a:pPr lvl="1"/>
            <a:r>
              <a:rPr lang="en-GB" altLang="en-US" dirty="0" smtClean="0"/>
              <a:t>Thu am1: </a:t>
            </a:r>
            <a:r>
              <a:rPr lang="en-GB" altLang="en-US" dirty="0" err="1" smtClean="0"/>
              <a:t>TGak</a:t>
            </a:r>
            <a:r>
              <a:rPr lang="en-GB" altLang="en-US" dirty="0" smtClean="0"/>
              <a:t>, ARC, 802.1Qbz</a:t>
            </a:r>
          </a:p>
          <a:p>
            <a:endParaRPr lang="en-GB" altLang="en-US" dirty="0" smtClean="0"/>
          </a:p>
          <a:p>
            <a:r>
              <a:rPr lang="en-GB" altLang="en-US" dirty="0" smtClean="0"/>
              <a:t>Reciprocal credit is provided to 802.11 voters for attendance at:  802.18, 802.19, 802.24, 802.1 </a:t>
            </a:r>
          </a:p>
          <a:p>
            <a:pPr lvl="1"/>
            <a:r>
              <a:rPr lang="en-GB" altLang="en-US" dirty="0" smtClean="0"/>
              <a:t>Reciprocal credit for 802.1 is for 801.1Qbz, 802.1CF, 802E, 802c</a:t>
            </a:r>
          </a:p>
          <a:p>
            <a:endParaRPr lang="en-GB" altLang="en-US" dirty="0" smtClean="0"/>
          </a:p>
        </p:txBody>
      </p:sp>
      <p:sp>
        <p:nvSpPr>
          <p:cNvPr id="133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2016</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377445D-CAD8-4A94-8654-0D209EAFDAF9}" type="slidenum">
              <a:rPr lang="en-US" altLang="en-US" sz="1200" b="0" smtClean="0"/>
              <a:pPr>
                <a:spcBef>
                  <a:spcPct val="0"/>
                </a:spcBef>
                <a:buFontTx/>
                <a:buNone/>
              </a:pPr>
              <a:t>8</a:t>
            </a:fld>
            <a:endParaRPr lang="en-US" altLang="en-US" sz="1200" b="0" smtClean="0"/>
          </a:p>
        </p:txBody>
      </p:sp>
    </p:spTree>
    <p:extLst>
      <p:ext uri="{BB962C8B-B14F-4D97-AF65-F5344CB8AC3E}">
        <p14:creationId xmlns:p14="http://schemas.microsoft.com/office/powerpoint/2010/main" val="4092628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smtClean="0"/>
              <a:t>M3.2 Cross 802 Groups meetings</a:t>
            </a:r>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9</a:t>
            </a:fld>
            <a:endParaRPr lang="en-US"/>
          </a:p>
        </p:txBody>
      </p:sp>
      <p:pic>
        <p:nvPicPr>
          <p:cNvPr id="7" name="Picture 6"/>
          <p:cNvPicPr>
            <a:picLocks noChangeAspect="1"/>
          </p:cNvPicPr>
          <p:nvPr/>
        </p:nvPicPr>
        <p:blipFill>
          <a:blip r:embed="rId2"/>
          <a:stretch>
            <a:fillRect/>
          </a:stretch>
        </p:blipFill>
        <p:spPr>
          <a:xfrm>
            <a:off x="685800" y="1371600"/>
            <a:ext cx="8034907" cy="4943475"/>
          </a:xfrm>
          <a:prstGeom prst="rect">
            <a:avLst/>
          </a:prstGeom>
        </p:spPr>
      </p:pic>
      <p:sp>
        <p:nvSpPr>
          <p:cNvPr id="8" name="TextBox 7"/>
          <p:cNvSpPr txBox="1"/>
          <p:nvPr/>
        </p:nvSpPr>
        <p:spPr>
          <a:xfrm>
            <a:off x="1028700" y="6223328"/>
            <a:ext cx="7162800" cy="261610"/>
          </a:xfrm>
          <a:prstGeom prst="rect">
            <a:avLst/>
          </a:prstGeom>
          <a:noFill/>
        </p:spPr>
        <p:txBody>
          <a:bodyPr wrap="square" rtlCol="0">
            <a:spAutoFit/>
          </a:bodyPr>
          <a:lstStyle/>
          <a:p>
            <a:r>
              <a:rPr lang="en-GB" sz="1100" dirty="0" smtClean="0"/>
              <a:t>Source: </a:t>
            </a:r>
            <a:r>
              <a:rPr lang="en-GB" sz="1100" u="sng" dirty="0">
                <a:hlinkClick r:id="rId3"/>
              </a:rPr>
              <a:t>https://mentor.ieee.org/802-ec/dcn/16/ec-16-0102-01-00EC-july-2016-802-chair-opening-slide-deck.pdf</a:t>
            </a:r>
            <a:endParaRPr lang="en-GB" sz="1100" dirty="0"/>
          </a:p>
        </p:txBody>
      </p:sp>
    </p:spTree>
    <p:extLst>
      <p:ext uri="{BB962C8B-B14F-4D97-AF65-F5344CB8AC3E}">
        <p14:creationId xmlns:p14="http://schemas.microsoft.com/office/powerpoint/2010/main" val="2107535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91257</TotalTime>
  <Words>2277</Words>
  <Application>Microsoft Office PowerPoint</Application>
  <PresentationFormat>On-screen Show (4:3)</PresentationFormat>
  <Paragraphs>658</Paragraphs>
  <Slides>31</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3</vt:i4>
      </vt:variant>
      <vt:variant>
        <vt:lpstr>Slide Titles</vt:lpstr>
      </vt:variant>
      <vt:variant>
        <vt:i4>31</vt:i4>
      </vt:variant>
    </vt:vector>
  </HeadingPairs>
  <TitlesOfParts>
    <vt:vector size="43" baseType="lpstr">
      <vt:lpstr>MS PGothic</vt:lpstr>
      <vt:lpstr>Arial</vt:lpstr>
      <vt:lpstr>Arial Narrow</vt:lpstr>
      <vt:lpstr>Calibri</vt:lpstr>
      <vt:lpstr>Tahoma</vt:lpstr>
      <vt:lpstr>Times New Roman</vt:lpstr>
      <vt:lpstr>Wingdings</vt:lpstr>
      <vt:lpstr>Default Design</vt:lpstr>
      <vt:lpstr>Custom Design</vt:lpstr>
      <vt:lpstr>Document</vt:lpstr>
      <vt:lpstr>Binary Worksheet</vt:lpstr>
      <vt:lpstr>Worksheet</vt:lpstr>
      <vt:lpstr>802.11 Working Group Opening Report July 2016</vt:lpstr>
      <vt:lpstr>Introduction</vt:lpstr>
      <vt:lpstr>M1.3 Meeting Decorum</vt:lpstr>
      <vt:lpstr>M2.3.1 Summary of Liaisons</vt:lpstr>
      <vt:lpstr>M2.4 – Response from PatCom</vt:lpstr>
      <vt:lpstr>M2.5 – other announcements cross 802 meetings</vt:lpstr>
      <vt:lpstr>M3.1 802.11 Working Group Session Documents</vt:lpstr>
      <vt:lpstr>M3.2 Joint meetings and Reciprocal Credit</vt:lpstr>
      <vt:lpstr>M3.2 Cross 802 Groups meetings</vt:lpstr>
      <vt:lpstr>M3.10 802 EC and IEEE-SA Standards Board decisions</vt:lpstr>
      <vt:lpstr>M4.1.1 Type of Groups</vt:lpstr>
      <vt:lpstr>M4.1.1 Groups</vt:lpstr>
      <vt:lpstr>M4.1.2 PAR Expiration/Renewal Schedule</vt:lpstr>
      <vt:lpstr>M4.1.3 802.11 WG Appointed positions</vt:lpstr>
      <vt:lpstr>M4.1.3 Officers</vt:lpstr>
      <vt:lpstr>IEEE 802.11 Revisions</vt:lpstr>
      <vt:lpstr>IEEE 802.11 Standards Pipeline</vt:lpstr>
      <vt:lpstr>M4.1.5 Summary of ballots and comment collections</vt:lpstr>
      <vt:lpstr>M4.1.6 Current Membership Status</vt:lpstr>
      <vt:lpstr>M4.1.6 Recent voting member history</vt:lpstr>
      <vt:lpstr>M5.1 - Allegation of dominance in TGax and TGai</vt:lpstr>
      <vt:lpstr>Dominance - responsibilities</vt:lpstr>
      <vt:lpstr>Dominance – 2</vt:lpstr>
      <vt:lpstr>Dominance – generic process</vt:lpstr>
      <vt:lpstr>Dominance – specific process for TGai</vt:lpstr>
      <vt:lpstr>Status of Investigation for 11-16-784 (11ax)</vt:lpstr>
      <vt:lpstr>background data</vt:lpstr>
      <vt:lpstr>Membership by Country and Region</vt:lpstr>
      <vt:lpstr>Members by Affiliation</vt:lpstr>
      <vt:lpstr>Meeting Attendance – Historic Data</vt:lpstr>
      <vt:lpstr>Membership – Historic Data</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Adrian Stephens</dc:creator>
  <cp:lastModifiedBy>Stephens, Adrian P</cp:lastModifiedBy>
  <cp:revision>1716</cp:revision>
  <cp:lastPrinted>1998-02-10T13:28:06Z</cp:lastPrinted>
  <dcterms:created xsi:type="dcterms:W3CDTF">1998-02-10T13:07:52Z</dcterms:created>
  <dcterms:modified xsi:type="dcterms:W3CDTF">2016-07-25T16:44:49Z</dcterms:modified>
  <cp:category>Adrian Stephens, Intel Corporation</cp:category>
</cp:coreProperties>
</file>