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3"/>
  </p:notesMasterIdLst>
  <p:handoutMasterIdLst>
    <p:handoutMasterId r:id="rId34"/>
  </p:handoutMasterIdLst>
  <p:sldIdLst>
    <p:sldId id="269" r:id="rId3"/>
    <p:sldId id="370" r:id="rId4"/>
    <p:sldId id="419" r:id="rId5"/>
    <p:sldId id="405" r:id="rId6"/>
    <p:sldId id="427" r:id="rId7"/>
    <p:sldId id="371" r:id="rId8"/>
    <p:sldId id="407" r:id="rId9"/>
    <p:sldId id="428" r:id="rId10"/>
    <p:sldId id="409" r:id="rId11"/>
    <p:sldId id="372" r:id="rId12"/>
    <p:sldId id="373" r:id="rId13"/>
    <p:sldId id="378" r:id="rId14"/>
    <p:sldId id="374" r:id="rId15"/>
    <p:sldId id="422" r:id="rId16"/>
    <p:sldId id="397" r:id="rId17"/>
    <p:sldId id="398" r:id="rId18"/>
    <p:sldId id="379" r:id="rId19"/>
    <p:sldId id="383" r:id="rId20"/>
    <p:sldId id="381" r:id="rId21"/>
    <p:sldId id="423" r:id="rId22"/>
    <p:sldId id="425" r:id="rId23"/>
    <p:sldId id="426" r:id="rId24"/>
    <p:sldId id="424" r:id="rId25"/>
    <p:sldId id="429" r:id="rId26"/>
    <p:sldId id="430" r:id="rId27"/>
    <p:sldId id="395" r:id="rId28"/>
    <p:sldId id="393" r:id="rId29"/>
    <p:sldId id="420" r:id="rId30"/>
    <p:sldId id="403" r:id="rId31"/>
    <p:sldId id="394" r:id="rId32"/>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00FF"/>
    <a:srgbClr val="FFFFCC"/>
    <a:srgbClr val="FF97DA"/>
    <a:srgbClr val="99FF66"/>
    <a:srgbClr val="99CCFF"/>
    <a:srgbClr val="85FFE0"/>
    <a:srgbClr val="FFCC00"/>
    <a:srgbClr val="86AF83"/>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5" autoAdjust="0"/>
    <p:restoredTop sz="95514" autoAdjust="0"/>
  </p:normalViewPr>
  <p:slideViewPr>
    <p:cSldViewPr>
      <p:cViewPr varScale="1">
        <p:scale>
          <a:sx n="74" d="100"/>
          <a:sy n="74" d="100"/>
        </p:scale>
        <p:origin x="60" y="108"/>
      </p:cViewPr>
      <p:guideLst>
        <p:guide orient="horz" pos="2160"/>
        <p:guide pos="2880"/>
      </p:guideLst>
    </p:cSldViewPr>
  </p:slideViewPr>
  <p:outlineViewPr>
    <p:cViewPr>
      <p:scale>
        <a:sx n="33" d="100"/>
        <a:sy n="33" d="100"/>
      </p:scale>
      <p:origin x="0" y="-450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a:t>
            </a:r>
            <a:r>
              <a:rPr lang="en-US" smtClean="0"/>
              <a:t>802.11-12/0038r6</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 2012</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Adrian Stephens, Intel Corporation</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802.11-11/0051r2</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2011</a:t>
            </a:r>
          </a:p>
        </p:txBody>
      </p:sp>
      <p:sp>
        <p:nvSpPr>
          <p:cNvPr id="4100"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Adrian Stephens, Intel Corporation</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6CBAD885-81A5-421E-8FC3-B2D944C8FA29}" type="slidenum">
              <a:rPr lang="en-US" sz="1200" b="0" smtClean="0"/>
              <a:pPr/>
              <a:t>1</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996716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1662805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95107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11</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14</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2149135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15</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16</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17</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18</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19</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856538"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3" y="333375"/>
            <a:ext cx="955675" cy="276225"/>
          </a:xfrm>
        </p:spPr>
        <p:txBody>
          <a:bodyPr/>
          <a:lstStyle>
            <a:lvl1pPr>
              <a:defRPr smtClean="0"/>
            </a:lvl1pPr>
          </a:lstStyle>
          <a:p>
            <a:pPr>
              <a:defRPr/>
            </a:pPr>
            <a:r>
              <a:rPr lang="en-US" smtClean="0"/>
              <a:t>July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9302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5277902" y="332601"/>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802.11-16/770r0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July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Adrian Stephens, Intel Corporation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package" Target="../embeddings/Microsoft_Excel_Binary_Worksheet1.xlsb"/></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0799-00-0000-dominance-allegation-in-tgai.doc" TargetMode="External"/><Relationship Id="rId2" Type="http://schemas.openxmlformats.org/officeDocument/2006/relationships/hyperlink" Target="https://mentor.ieee.org/802.11/dcn/16/11-16-0784-00-0000-dominance-allegation-in-tgax.doc"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grouper.ieee.org/groups/802/secmail/pdf7HnhutvAB2.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6/11-16-0772-00-0000-liaison-from-3gpp-ran4-on-rssi-test-cases.doc" TargetMode="External"/><Relationship Id="rId7" Type="http://schemas.openxmlformats.org/officeDocument/2006/relationships/hyperlink" Target="http://www.ieee802.org/Communications/16_05/802_to_3GPP_22May_2016_Liaison_r00.pdf" TargetMode="External"/><Relationship Id="rId2" Type="http://schemas.openxmlformats.org/officeDocument/2006/relationships/hyperlink" Target="https://mentor.ieee.org/802.11/dcn/16/11-16-0694-05-00ay-draft-liaison-response-to-r2-163148.docx" TargetMode="External"/><Relationship Id="rId1" Type="http://schemas.openxmlformats.org/officeDocument/2006/relationships/slideLayout" Target="../slideLayouts/slideLayout2.xml"/><Relationship Id="rId6" Type="http://schemas.openxmlformats.org/officeDocument/2006/relationships/hyperlink" Target="http://www.ieee802.org/Communications/16_06/R1-166041.zip" TargetMode="External"/><Relationship Id="rId5" Type="http://schemas.openxmlformats.org/officeDocument/2006/relationships/hyperlink" Target="http://www.ieee802.org/Communications/16_06/R1-166040.zip" TargetMode="External"/><Relationship Id="rId4" Type="http://schemas.openxmlformats.org/officeDocument/2006/relationships/hyperlink" Target="http://www.3gpp.org/ftp/tsg_ran/TSG_RAN/TSGR_72/Docs/RP-161228.zi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810-00-0000-response-from-patcom-to-four-questions.doc" TargetMode="External"/><Relationship Id="rId2" Type="http://schemas.openxmlformats.org/officeDocument/2006/relationships/hyperlink" Target="http://grouper.ieee.org/groups/pp-dialog/emai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11/dcn/11-16-0788" TargetMode="External"/><Relationship Id="rId3" Type="http://schemas.openxmlformats.org/officeDocument/2006/relationships/hyperlink" Target="https://mentor.ieee.org/802.11/dcn/11-16-0771" TargetMode="External"/><Relationship Id="rId7" Type="http://schemas.openxmlformats.org/officeDocument/2006/relationships/hyperlink" Target="https://mentor.ieee.org/802.11/dcn/11-16-0805" TargetMode="External"/><Relationship Id="rId2" Type="http://schemas.openxmlformats.org/officeDocument/2006/relationships/hyperlink" Target="https://mentor.ieee.org/802.11/dcn/11-16-0769" TargetMode="External"/><Relationship Id="rId1" Type="http://schemas.openxmlformats.org/officeDocument/2006/relationships/slideLayout" Target="../slideLayouts/slideLayout2.xml"/><Relationship Id="rId6" Type="http://schemas.openxmlformats.org/officeDocument/2006/relationships/hyperlink" Target="https://mentor.ieee.org/802.11/dcn/11-16-0787" TargetMode="External"/><Relationship Id="rId11" Type="http://schemas.openxmlformats.org/officeDocument/2006/relationships/hyperlink" Target="https://mentor.ieee.org/802.11/dcn/11-16-0524-01" TargetMode="External"/><Relationship Id="rId5" Type="http://schemas.openxmlformats.org/officeDocument/2006/relationships/hyperlink" Target="https://mentor.ieee.org/802.11/dcn/11-16-0804" TargetMode="External"/><Relationship Id="rId10" Type="http://schemas.openxmlformats.org/officeDocument/2006/relationships/hyperlink" Target="https://mentor.ieee.org/802.11/dcn/11-16-" TargetMode="External"/><Relationship Id="rId4" Type="http://schemas.openxmlformats.org/officeDocument/2006/relationships/hyperlink" Target="https://mentor.ieee.org/802.11/dcn/11-16-0786" TargetMode="External"/><Relationship Id="rId9" Type="http://schemas.openxmlformats.org/officeDocument/2006/relationships/hyperlink" Target="https://mentor.ieee.org/802.11/dcn/11-16-0789"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ec/dcn/16/ec-16-0102-01-00EC-july-2016-802-chair-opening-slide-deck.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6149" name="Rectangle 2"/>
          <p:cNvSpPr>
            <a:spLocks noGrp="1" noChangeArrowheads="1"/>
          </p:cNvSpPr>
          <p:nvPr>
            <p:ph type="title"/>
          </p:nvPr>
        </p:nvSpPr>
        <p:spPr>
          <a:noFill/>
        </p:spPr>
        <p:txBody>
          <a:bodyPr/>
          <a:lstStyle/>
          <a:p>
            <a:r>
              <a:rPr lang="en-US" dirty="0" smtClean="0"/>
              <a:t>802.11 Working Group Opening Report</a:t>
            </a:r>
            <a:br>
              <a:rPr lang="en-US" dirty="0" smtClean="0"/>
            </a:br>
            <a:r>
              <a:rPr lang="en-US" dirty="0" smtClean="0"/>
              <a:t>July 2016</a:t>
            </a:r>
          </a:p>
        </p:txBody>
      </p:sp>
      <p:sp>
        <p:nvSpPr>
          <p:cNvPr id="6150"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2016-07-24</a:t>
            </a:r>
            <a:endParaRPr lang="en-US" sz="2000" b="0" dirty="0" smtClean="0"/>
          </a:p>
        </p:txBody>
      </p:sp>
      <p:graphicFrame>
        <p:nvGraphicFramePr>
          <p:cNvPr id="6151" name="Object 11"/>
          <p:cNvGraphicFramePr>
            <a:graphicFrameLocks noChangeAspect="1"/>
          </p:cNvGraphicFramePr>
          <p:nvPr/>
        </p:nvGraphicFramePr>
        <p:xfrm>
          <a:off x="523875" y="2276475"/>
          <a:ext cx="7772400" cy="2609850"/>
        </p:xfrm>
        <a:graphic>
          <a:graphicData uri="http://schemas.openxmlformats.org/presentationml/2006/ole">
            <mc:AlternateContent xmlns:mc="http://schemas.openxmlformats.org/markup-compatibility/2006">
              <mc:Choice xmlns:v="urn:schemas-microsoft-com:vml" Requires="v">
                <p:oleObj spid="_x0000_s6448" name="Document" r:id="rId4" imgW="8268188" imgH="2779267" progId="Word.Document.8">
                  <p:embed/>
                </p:oleObj>
              </mc:Choice>
              <mc:Fallback>
                <p:oleObj name="Document" r:id="rId4" imgW="8268188" imgH="277926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75" y="227647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2" name="Date Placeholder 1"/>
          <p:cNvSpPr>
            <a:spLocks noGrp="1"/>
          </p:cNvSpPr>
          <p:nvPr>
            <p:ph type="dt" sz="half" idx="10"/>
          </p:nvPr>
        </p:nvSpPr>
        <p:spPr/>
        <p:txBody>
          <a:bodyPr/>
          <a:lstStyle/>
          <a:p>
            <a:pPr>
              <a:defRPr/>
            </a:pPr>
            <a:r>
              <a:rPr lang="en-US" smtClean="0"/>
              <a:t>July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M4.1.1 Type of Groups</a:t>
            </a:r>
            <a:endParaRPr lang="en-US" dirty="0" smtClean="0"/>
          </a:p>
        </p:txBody>
      </p:sp>
      <p:graphicFrame>
        <p:nvGraphicFramePr>
          <p:cNvPr id="3" name="Table 2"/>
          <p:cNvGraphicFramePr>
            <a:graphicFrameLocks noGrp="1"/>
          </p:cNvGraphicFramePr>
          <p:nvPr>
            <p:extLst>
              <p:ext uri="{D42A27DB-BD31-4B8C-83A1-F6EECF244321}">
                <p14:modId xmlns:p14="http://schemas.microsoft.com/office/powerpoint/2010/main" val="3615953999"/>
              </p:ext>
            </p:extLst>
          </p:nvPr>
        </p:nvGraphicFramePr>
        <p:xfrm>
          <a:off x="1066800" y="1828800"/>
          <a:ext cx="7391400" cy="3973830"/>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r h="662305">
                <a:tc>
                  <a:txBody>
                    <a:bodyPr/>
                    <a:lstStyle/>
                    <a:p>
                      <a:pPr algn="ctr"/>
                      <a:r>
                        <a:rPr lang="en-GB" sz="3200" dirty="0" smtClean="0"/>
                        <a:t>TIG</a:t>
                      </a:r>
                      <a:endParaRPr lang="en-GB" sz="3200" dirty="0"/>
                    </a:p>
                  </a:txBody>
                  <a:tcPr marT="45736" marB="45736"/>
                </a:tc>
                <a:tc>
                  <a:txBody>
                    <a:bodyPr/>
                    <a:lstStyle/>
                    <a:p>
                      <a:pPr algn="ctr"/>
                      <a:r>
                        <a:rPr lang="en-GB" sz="3200" dirty="0" smtClean="0"/>
                        <a:t>Topic Interest Group</a:t>
                      </a:r>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smtClean="0"/>
              <a:t>M4.1.1 Groups</a:t>
            </a:r>
          </a:p>
        </p:txBody>
      </p:sp>
      <p:graphicFrame>
        <p:nvGraphicFramePr>
          <p:cNvPr id="7" name="Group 148"/>
          <p:cNvGraphicFramePr>
            <a:graphicFrameLocks/>
          </p:cNvGraphicFramePr>
          <p:nvPr>
            <p:extLst>
              <p:ext uri="{D42A27DB-BD31-4B8C-83A1-F6EECF244321}">
                <p14:modId xmlns:p14="http://schemas.microsoft.com/office/powerpoint/2010/main" val="3752750739"/>
              </p:ext>
            </p:extLst>
          </p:nvPr>
        </p:nvGraphicFramePr>
        <p:xfrm>
          <a:off x="304800" y="609601"/>
          <a:ext cx="8534400" cy="5784505"/>
        </p:xfrm>
        <a:graphic>
          <a:graphicData uri="http://schemas.openxmlformats.org/drawingml/2006/table">
            <a:tbl>
              <a:tblPr/>
              <a:tblGrid>
                <a:gridCol w="1003764"/>
                <a:gridCol w="2303316"/>
                <a:gridCol w="5227320"/>
              </a:tblGrid>
              <a:tr h="3784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Type</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Description</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117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WG11</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 IEEE 802.11 Working 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68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Architecture</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 review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Regulatory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Wireless Next Generation</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802 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JTC1</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ISO/IEC JTC1/SC6</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82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Revision mc (</a:t>
                      </a:r>
                      <a:r>
                        <a:rPr kumimoji="0" lang="en-US" sz="1800" b="0" i="0" u="none" strike="noStrike" cap="none" normalizeH="0" baseline="0" dirty="0" err="1" smtClean="0">
                          <a:ln>
                            <a:noFill/>
                          </a:ln>
                          <a:solidFill>
                            <a:schemeClr val="tx1"/>
                          </a:solidFill>
                          <a:effectLst/>
                          <a:latin typeface="Times New Roman" pitchFamily="18" charset="0"/>
                        </a:rPr>
                        <a:t>REVmc</a:t>
                      </a:r>
                      <a:r>
                        <a:rPr kumimoji="0" lang="en-US" sz="1800" b="0" i="0" u="none" strike="noStrike" cap="none" normalizeH="0" baseline="0" dirty="0" smtClean="0">
                          <a:ln>
                            <a:noFill/>
                          </a:ln>
                          <a:solidFill>
                            <a:schemeClr val="tx1"/>
                          </a:solidFill>
                          <a:effectLst/>
                          <a:latin typeface="Times New Roman" pitchFamily="18" charset="0"/>
                        </a:rPr>
                        <a:t>)</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7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AH</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900 MHz bands (S1G)</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AI</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Fast Initial Link Setup (FILS)</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AJ</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China </a:t>
                      </a:r>
                      <a:r>
                        <a:rPr kumimoji="0" lang="en-US" sz="1800" b="0" i="0" u="none" strike="noStrike" cap="none" normalizeH="0" baseline="0" dirty="0" err="1" smtClean="0">
                          <a:ln>
                            <a:noFill/>
                          </a:ln>
                          <a:solidFill>
                            <a:schemeClr val="tx1"/>
                          </a:solidFill>
                          <a:effectLst/>
                          <a:latin typeface="Times New Roman" pitchFamily="18" charset="0"/>
                        </a:rPr>
                        <a:t>Milli</a:t>
                      </a:r>
                      <a:r>
                        <a:rPr kumimoji="0" lang="en-US" sz="1800" b="0" i="0" u="none" strike="noStrike" cap="none" normalizeH="0" baseline="0" dirty="0" smtClean="0">
                          <a:ln>
                            <a:noFill/>
                          </a:ln>
                          <a:solidFill>
                            <a:schemeClr val="tx1"/>
                          </a:solidFill>
                          <a:effectLst/>
                          <a:latin typeface="Times New Roman" pitchFamily="18" charset="0"/>
                        </a:rPr>
                        <a:t>-Meter Wave (CMMW)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AQ</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Pre-association Discovery (PAD)</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General Link (GLK)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High Efficiency Wireless LAN (HEW)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60 GHz (NG60)</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AZ</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Positioning (NGP)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WUR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Wake-up Radio</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smtClean="0"/>
              <a:t>M4.1.2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1368482898"/>
              </p:ext>
            </p:extLst>
          </p:nvPr>
        </p:nvGraphicFramePr>
        <p:xfrm>
          <a:off x="851592" y="1335055"/>
          <a:ext cx="5384800" cy="4573086"/>
        </p:xfrm>
        <a:graphic>
          <a:graphicData uri="http://schemas.openxmlformats.org/drawingml/2006/table">
            <a:tbl>
              <a:tblPr/>
              <a:tblGrid>
                <a:gridCol w="2209800"/>
                <a:gridCol w="3175000"/>
              </a:tblGrid>
              <a:tr h="40351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AY</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3345" name="Text Box 83"/>
          <p:cNvSpPr txBox="1">
            <a:spLocks noChangeArrowheads="1"/>
          </p:cNvSpPr>
          <p:nvPr/>
        </p:nvSpPr>
        <p:spPr bwMode="auto">
          <a:xfrm>
            <a:off x="819150" y="59436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a:hlinkClick r:id="rId2"/>
              </a:rPr>
              <a:t>http://www.ieee802.org/11/PARs/index.html</a:t>
            </a:r>
            <a:endParaRPr lang="en-US" sz="180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12</a:t>
            </a:fld>
            <a:endParaRPr lang="en-US"/>
          </a:p>
        </p:txBody>
      </p:sp>
      <p:sp>
        <p:nvSpPr>
          <p:cNvPr id="4" name="TextBox 3"/>
          <p:cNvSpPr txBox="1"/>
          <p:nvPr/>
        </p:nvSpPr>
        <p:spPr>
          <a:xfrm>
            <a:off x="6553200" y="1600200"/>
            <a:ext cx="2286000" cy="3785652"/>
          </a:xfrm>
          <a:prstGeom prst="rect">
            <a:avLst/>
          </a:prstGeom>
          <a:noFill/>
        </p:spPr>
        <p:txBody>
          <a:bodyPr wrap="square" rtlCol="0">
            <a:spAutoFit/>
          </a:bodyPr>
          <a:lstStyle/>
          <a:p>
            <a:r>
              <a:rPr lang="en-GB" dirty="0" smtClean="0"/>
              <a:t>Sept 22</a:t>
            </a:r>
            <a:r>
              <a:rPr lang="en-GB" baseline="30000" dirty="0" smtClean="0"/>
              <a:t>nd</a:t>
            </a:r>
            <a:r>
              <a:rPr lang="en-GB" dirty="0" smtClean="0"/>
              <a:t> </a:t>
            </a:r>
            <a:r>
              <a:rPr lang="en-GB" dirty="0" err="1" smtClean="0"/>
              <a:t>NesCom</a:t>
            </a:r>
            <a:r>
              <a:rPr lang="en-GB" dirty="0" smtClean="0"/>
              <a:t> Submission date 5</a:t>
            </a:r>
            <a:r>
              <a:rPr lang="en-GB" baseline="30000" dirty="0" smtClean="0"/>
              <a:t>th</a:t>
            </a:r>
            <a:r>
              <a:rPr lang="en-GB" dirty="0" smtClean="0"/>
              <a:t> August.</a:t>
            </a:r>
          </a:p>
          <a:p>
            <a:endParaRPr lang="en-GB" dirty="0"/>
          </a:p>
          <a:p>
            <a:r>
              <a:rPr lang="en-GB" dirty="0" smtClean="0"/>
              <a:t>December 6</a:t>
            </a:r>
            <a:r>
              <a:rPr lang="en-GB" baseline="30000" dirty="0" smtClean="0"/>
              <a:t>th</a:t>
            </a:r>
            <a:r>
              <a:rPr lang="en-GB" dirty="0" smtClean="0"/>
              <a:t> </a:t>
            </a:r>
            <a:r>
              <a:rPr lang="en-GB" dirty="0" err="1" smtClean="0"/>
              <a:t>NesCom</a:t>
            </a:r>
            <a:r>
              <a:rPr lang="en-GB" dirty="0" smtClean="0"/>
              <a:t>:   Submission date 17</a:t>
            </a:r>
            <a:r>
              <a:rPr lang="en-GB" baseline="30000" dirty="0" smtClean="0"/>
              <a:t>th</a:t>
            </a:r>
            <a:r>
              <a:rPr lang="en-GB" dirty="0" smtClean="0"/>
              <a:t> October</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smtClean="0"/>
              <a:t>M4.1.3 802.11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ANA Authority – Robert Stacey</a:t>
            </a:r>
          </a:p>
          <a:p>
            <a:pPr>
              <a:defRPr/>
            </a:pPr>
            <a:r>
              <a:rPr lang="en-US" sz="2600" dirty="0" smtClean="0"/>
              <a:t>WG Technical Editors – Robert Stacey,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90600" y="0"/>
            <a:ext cx="7239000" cy="381000"/>
          </a:xfrm>
        </p:spPr>
        <p:txBody>
          <a:bodyPr/>
          <a:lstStyle/>
          <a:p>
            <a:r>
              <a:rPr lang="en-US" sz="2800" dirty="0" smtClean="0"/>
              <a:t>M4.1.3 Officers</a:t>
            </a:r>
          </a:p>
        </p:txBody>
      </p:sp>
      <p:sp>
        <p:nvSpPr>
          <p:cNvPr id="15364" name="Text Box 138"/>
          <p:cNvSpPr txBox="1">
            <a:spLocks noChangeArrowheads="1"/>
          </p:cNvSpPr>
          <p:nvPr/>
        </p:nvSpPr>
        <p:spPr bwMode="auto">
          <a:xfrm>
            <a:off x="1162050" y="6519986"/>
            <a:ext cx="2186817" cy="307777"/>
          </a:xfrm>
          <a:prstGeom prst="rect">
            <a:avLst/>
          </a:prstGeom>
          <a:solidFill>
            <a:srgbClr val="FFFF00"/>
          </a:solidFill>
          <a:ln>
            <a:noFill/>
          </a:ln>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400" dirty="0" smtClean="0"/>
              <a:t>Changed since last session</a:t>
            </a:r>
            <a:endParaRPr lang="en-US" sz="1400"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11" name="Group 148"/>
          <p:cNvGraphicFramePr>
            <a:graphicFrameLocks/>
          </p:cNvGraphicFramePr>
          <p:nvPr>
            <p:extLst>
              <p:ext uri="{D42A27DB-BD31-4B8C-83A1-F6EECF244321}">
                <p14:modId xmlns:p14="http://schemas.microsoft.com/office/powerpoint/2010/main" val="322789732"/>
              </p:ext>
            </p:extLst>
          </p:nvPr>
        </p:nvGraphicFramePr>
        <p:xfrm>
          <a:off x="228599" y="660124"/>
          <a:ext cx="8688308" cy="5718648"/>
        </p:xfrm>
        <a:graphic>
          <a:graphicData uri="http://schemas.openxmlformats.org/drawingml/2006/table">
            <a:tbl>
              <a:tblPr/>
              <a:tblGrid>
                <a:gridCol w="497001"/>
                <a:gridCol w="681075"/>
                <a:gridCol w="1748706"/>
                <a:gridCol w="2197092"/>
                <a:gridCol w="1930735"/>
                <a:gridCol w="1633699"/>
              </a:tblGrid>
              <a:tr h="37645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REG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07033">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Mark HAMILTON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Sub-editors Emily QI and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557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AH</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Yongho SEOK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00" b="1" i="0" u="none" strike="noStrike" kern="1200" cap="none" normalizeH="0" baseline="0" dirty="0" smtClean="0">
                          <a:ln>
                            <a:noFill/>
                          </a:ln>
                          <a:solidFill>
                            <a:schemeClr val="tx1"/>
                          </a:solidFill>
                          <a:effectLst/>
                          <a:latin typeface="Times New Roman" pitchFamily="18" charset="0"/>
                          <a:ea typeface="+mn-ea"/>
                          <a:cs typeface="+mn-cs"/>
                        </a:rPr>
                        <a:t>Alfred ASTERJADHI</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0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Yongho SEOK</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ko-KR" sz="1300" b="1" i="0" u="none" strike="noStrike" kern="1200" cap="none" normalizeH="0" baseline="0" dirty="0" smtClean="0">
                          <a:ln>
                            <a:noFill/>
                          </a:ln>
                          <a:solidFill>
                            <a:schemeClr val="tx1"/>
                          </a:solidFill>
                          <a:effectLst/>
                          <a:latin typeface="Times New Roman" pitchFamily="18" charset="0"/>
                          <a:ea typeface="+mn-ea"/>
                          <a:cs typeface="+mn-cs"/>
                        </a:rPr>
                        <a:t>Alfred ASTERJADHI</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kumimoji="0" lang="en-US" altLang="ko-KR" sz="130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3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576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1121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CHEN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Haiming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3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300" b="1" i="0" u="none" strike="noStrike" kern="1200" cap="none" normalizeH="0" baseline="0" dirty="0" smtClean="0">
                          <a:ln>
                            <a:noFill/>
                          </a:ln>
                          <a:solidFill>
                            <a:schemeClr val="tx1"/>
                          </a:solidFill>
                          <a:effectLst/>
                          <a:latin typeface="Times New Roman" pitchFamily="18" charset="0"/>
                          <a:ea typeface="+mn-ea"/>
                          <a:cs typeface="+mn-cs"/>
                        </a:rPr>
                        <a:t> CHEN </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Shiwen</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HE (subeditor)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576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3423">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Lee ARMSTRONG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1121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Yasuhiko INOUE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5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SangHyun</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CHANG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Carlos CORDEIRO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5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Carlos ALDANA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CC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163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WUR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Minyoung PARK (Pending confirmation)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July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14</a:t>
            </a:fld>
            <a:endParaRPr lang="en-US"/>
          </a:p>
        </p:txBody>
      </p:sp>
    </p:spTree>
    <p:extLst>
      <p:ext uri="{BB962C8B-B14F-4D97-AF65-F5344CB8AC3E}">
        <p14:creationId xmlns:p14="http://schemas.microsoft.com/office/powerpoint/2010/main" val="255790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531199" y="139980"/>
            <a:ext cx="4712887" cy="457200"/>
          </a:xfrm>
        </p:spPr>
        <p:txBody>
          <a:bodyPr/>
          <a:lstStyle/>
          <a:p>
            <a:pPr algn="ctr"/>
            <a:r>
              <a:rPr lang="en-US" sz="2400" dirty="0" smtClean="0"/>
              <a:t>IEEE 802.11 Revisions</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1997</a:t>
            </a:r>
            <a:endParaRPr lang="en-US" sz="1400" b="1" dirty="0">
              <a:latin typeface="Arial" panose="020B0604020202020204" pitchFamily="34" charset="0"/>
              <a:cs typeface="Arial" panose="020B0604020202020204" pitchFamily="34" charset="0"/>
            </a:endParaRP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Adrian Stephens, Intel Corporation</a:t>
            </a:r>
            <a:endParaRPr lang="en-US"/>
          </a:p>
        </p:txBody>
      </p:sp>
      <p:sp>
        <p:nvSpPr>
          <p:cNvPr id="7" name="Date Placeholder 6"/>
          <p:cNvSpPr>
            <a:spLocks noGrp="1"/>
          </p:cNvSpPr>
          <p:nvPr>
            <p:ph type="dt" sz="half" idx="10"/>
          </p:nvPr>
        </p:nvSpPr>
        <p:spPr/>
        <p:txBody>
          <a:bodyPr/>
          <a:lstStyle/>
          <a:p>
            <a:pPr>
              <a:defRPr/>
            </a:pPr>
            <a:r>
              <a:rPr lang="en-US" smtClean="0"/>
              <a:t>July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15</a:t>
            </a:fld>
            <a:endParaRPr lang="en-US"/>
          </a:p>
        </p:txBody>
      </p:sp>
    </p:spTree>
    <p:extLst>
      <p:ext uri="{BB962C8B-B14F-4D97-AF65-F5344CB8AC3E}">
        <p14:creationId xmlns:p14="http://schemas.microsoft.com/office/powerpoint/2010/main" val="8859833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4888705" y="1477179"/>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4953000"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3816195" y="1761071"/>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3810000"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smtClean="0"/>
              <a:t>Adrian Stephens, Intel Corporation</a:t>
            </a:r>
            <a:endParaRPr lang="en-US"/>
          </a:p>
        </p:txBody>
      </p:sp>
      <p:sp>
        <p:nvSpPr>
          <p:cNvPr id="5" name="Date Placeholder 4"/>
          <p:cNvSpPr>
            <a:spLocks noGrp="1"/>
          </p:cNvSpPr>
          <p:nvPr>
            <p:ph type="dt" sz="half" idx="10"/>
          </p:nvPr>
        </p:nvSpPr>
        <p:spPr/>
        <p:txBody>
          <a:bodyPr/>
          <a:lstStyle/>
          <a:p>
            <a:pPr>
              <a:defRPr/>
            </a:pPr>
            <a:r>
              <a:rPr lang="en-US" smtClean="0"/>
              <a:t>July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16</a:t>
            </a:fld>
            <a:endParaRPr lang="en-US"/>
          </a:p>
        </p:txBody>
      </p:sp>
      <p:sp>
        <p:nvSpPr>
          <p:cNvPr id="44" name="AutoShape 46"/>
          <p:cNvSpPr>
            <a:spLocks noChangeArrowheads="1"/>
          </p:cNvSpPr>
          <p:nvPr/>
        </p:nvSpPr>
        <p:spPr bwMode="auto">
          <a:xfrm>
            <a:off x="2680912" y="3146973"/>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1554773" y="3283856"/>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WUR SG</a:t>
            </a:r>
          </a:p>
          <a:p>
            <a:pPr algn="ctr"/>
            <a:r>
              <a:rPr lang="en-US" sz="1100" b="1" dirty="0" smtClean="0">
                <a:latin typeface="Tahoma" pitchFamily="34" charset="0"/>
                <a:ea typeface="ＭＳ Ｐゴシック" charset="-128"/>
                <a:cs typeface="Arial" pitchFamily="34" charset="0"/>
              </a:rPr>
              <a:t>Wake-up </a:t>
            </a:r>
          </a:p>
          <a:p>
            <a:pPr algn="ctr"/>
            <a:r>
              <a:rPr lang="en-US" sz="1100" b="1" dirty="0" smtClean="0">
                <a:latin typeface="Tahoma" pitchFamily="34" charset="0"/>
                <a:ea typeface="ＭＳ Ｐゴシック" charset="-128"/>
                <a:cs typeface="Arial" pitchFamily="34" charset="0"/>
              </a:rPr>
              <a:t>Radio</a:t>
            </a:r>
          </a:p>
        </p:txBody>
      </p:sp>
      <p:cxnSp>
        <p:nvCxnSpPr>
          <p:cNvPr id="3" name="Straight Arrow Connector 2"/>
          <p:cNvCxnSpPr>
            <a:stCxn id="40" idx="5"/>
          </p:cNvCxnSpPr>
          <p:nvPr/>
        </p:nvCxnSpPr>
        <p:spPr bwMode="auto">
          <a:xfrm>
            <a:off x="5914233" y="1747068"/>
            <a:ext cx="468563" cy="1257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7" name="AutoShape 49"/>
          <p:cNvSpPr>
            <a:spLocks noChangeArrowheads="1"/>
          </p:cNvSpPr>
          <p:nvPr/>
        </p:nvSpPr>
        <p:spPr bwMode="auto">
          <a:xfrm>
            <a:off x="4943929"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Tree>
    <p:extLst>
      <p:ext uri="{BB962C8B-B14F-4D97-AF65-F5344CB8AC3E}">
        <p14:creationId xmlns:p14="http://schemas.microsoft.com/office/powerpoint/2010/main" val="2016195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685800"/>
            <a:ext cx="8915400" cy="533400"/>
          </a:xfrm>
        </p:spPr>
        <p:txBody>
          <a:bodyPr/>
          <a:lstStyle/>
          <a:p>
            <a:r>
              <a:rPr lang="en-GB" dirty="0" smtClean="0"/>
              <a:t>M4.1.5 </a:t>
            </a:r>
            <a:r>
              <a:rPr lang="en-GB" sz="2800" dirty="0" smtClean="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7" name="Table 6"/>
          <p:cNvGraphicFramePr>
            <a:graphicFrameLocks noGrp="1"/>
          </p:cNvGraphicFramePr>
          <p:nvPr>
            <p:extLst>
              <p:ext uri="{D42A27DB-BD31-4B8C-83A1-F6EECF244321}">
                <p14:modId xmlns:p14="http://schemas.microsoft.com/office/powerpoint/2010/main" val="2235529255"/>
              </p:ext>
            </p:extLst>
          </p:nvPr>
        </p:nvGraphicFramePr>
        <p:xfrm>
          <a:off x="40575" y="2073367"/>
          <a:ext cx="9103425" cy="3523298"/>
        </p:xfrm>
        <a:graphic>
          <a:graphicData uri="http://schemas.openxmlformats.org/drawingml/2006/table">
            <a:tbl>
              <a:tblPr firstRow="1" bandRow="1">
                <a:tableStyleId>{21E4AEA4-8DFA-4A89-87EB-49C32662AFE0}</a:tableStyleId>
              </a:tblPr>
              <a:tblGrid>
                <a:gridCol w="647763"/>
                <a:gridCol w="917992"/>
                <a:gridCol w="994492"/>
                <a:gridCol w="828178"/>
                <a:gridCol w="533400"/>
                <a:gridCol w="647700"/>
                <a:gridCol w="647700"/>
                <a:gridCol w="647700"/>
                <a:gridCol w="820387"/>
                <a:gridCol w="609600"/>
                <a:gridCol w="513113"/>
                <a:gridCol w="647700"/>
                <a:gridCol w="647700"/>
              </a:tblGrid>
              <a:tr h="1462768">
                <a:tc>
                  <a:txBody>
                    <a:bodyPr/>
                    <a:lstStyle/>
                    <a:p>
                      <a:pPr lvl="0" algn="ctr"/>
                      <a:r>
                        <a:rPr lang="en-GB" sz="2400" b="1" dirty="0" smtClean="0">
                          <a:latin typeface="Arial Narrow" panose="020B0606020202030204" pitchFamily="34" charset="0"/>
                        </a:rPr>
                        <a:t>Type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Label</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Group</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Opened</a:t>
                      </a:r>
                    </a:p>
                    <a:p>
                      <a:pPr lvl="0" algn="ctr"/>
                      <a:r>
                        <a:rPr lang="en-GB" sz="2000" b="1" dirty="0" smtClean="0">
                          <a:latin typeface="Arial Narrow" panose="020B0606020202030204" pitchFamily="34" charset="0"/>
                        </a:rPr>
                        <a:t> (mm-</a:t>
                      </a:r>
                      <a:r>
                        <a:rPr lang="en-GB" sz="2000" b="1" dirty="0" err="1" smtClean="0">
                          <a:latin typeface="Arial Narrow" panose="020B0606020202030204" pitchFamily="34" charset="0"/>
                        </a:rPr>
                        <a:t>dd</a:t>
                      </a:r>
                      <a:r>
                        <a:rPr lang="en-GB" sz="2000" b="1" dirty="0" smtClean="0">
                          <a:latin typeface="Arial Narrow" panose="020B0606020202030204" pitchFamily="34" charset="0"/>
                        </a:rPr>
                        <a:t>)</a:t>
                      </a:r>
                      <a:endParaRPr lang="en-GB" sz="2000" b="1" dirty="0">
                        <a:latin typeface="Arial Narrow" panose="020B0606020202030204" pitchFamily="34" charset="0"/>
                      </a:endParaRPr>
                    </a:p>
                  </a:txBody>
                  <a:tcPr vert="vert270" anchor="ctr"/>
                </a:tc>
                <a:tc>
                  <a:txBody>
                    <a:bodyPr/>
                    <a:lstStyle/>
                    <a:p>
                      <a:pPr lvl="0" algn="ctr"/>
                      <a:r>
                        <a:rPr lang="en-GB" sz="2000" b="1" dirty="0" err="1" smtClean="0">
                          <a:latin typeface="Arial Narrow" panose="020B0606020202030204" pitchFamily="34" charset="0"/>
                        </a:rPr>
                        <a:t>Dur</a:t>
                      </a:r>
                      <a:r>
                        <a:rPr lang="en-GB" sz="2000" b="1" dirty="0" smtClean="0">
                          <a:latin typeface="Arial Narrow" panose="020B0606020202030204" pitchFamily="34" charset="0"/>
                        </a:rPr>
                        <a:t> (d)</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 Comments</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Pool</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Approve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Disapprove + invalid</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Abstain</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Return %</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Approve %</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Result</a:t>
                      </a:r>
                      <a:endParaRPr lang="en-GB" sz="2400" b="1" dirty="0">
                        <a:latin typeface="Arial Narrow" panose="020B0606020202030204" pitchFamily="34" charset="0"/>
                      </a:endParaRPr>
                    </a:p>
                  </a:txBody>
                  <a:tcPr vert="vert270" anchor="ctr"/>
                </a:tc>
              </a:tr>
              <a:tr h="511969">
                <a:tc>
                  <a:txBody>
                    <a:bodyPr/>
                    <a:lstStyle/>
                    <a:p>
                      <a:pPr algn="ctr"/>
                      <a:r>
                        <a:rPr lang="en-GB" sz="2400" b="1" dirty="0" smtClean="0">
                          <a:latin typeface="Arial Narrow" panose="020B0606020202030204" pitchFamily="34" charset="0"/>
                        </a:rPr>
                        <a:t>LB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220</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TGaj</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06-15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377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28+5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53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79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24623">
                <a:tc>
                  <a:txBody>
                    <a:bodyPr/>
                    <a:lstStyle/>
                    <a:p>
                      <a:pPr algn="ctr"/>
                      <a:r>
                        <a:rPr lang="en-GB" sz="2400" b="1" dirty="0" smtClean="0">
                          <a:latin typeface="Arial Narrow" panose="020B0606020202030204" pitchFamily="34" charset="0"/>
                        </a:rPr>
                        <a:t>LB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221</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TGaq</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07-04</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marL="0" algn="ctr" defTabSz="914400" rtl="0" eaLnBrk="1" latinLnBrk="0" hangingPunct="1"/>
                      <a:r>
                        <a:rPr lang="en-GB" sz="2400" b="1" kern="1200" dirty="0" smtClean="0">
                          <a:solidFill>
                            <a:schemeClr val="dk1"/>
                          </a:solidFill>
                          <a:latin typeface="Arial Narrow" panose="020B0606020202030204" pitchFamily="34" charset="0"/>
                          <a:ea typeface="+mn-ea"/>
                          <a:cs typeface="+mn-cs"/>
                        </a:rPr>
                        <a:t>65</a:t>
                      </a:r>
                      <a:endParaRPr lang="en-GB" sz="2400" b="1" kern="1200" dirty="0">
                        <a:solidFill>
                          <a:schemeClr val="dk1"/>
                        </a:solidFill>
                        <a:latin typeface="Arial Narrow" panose="020B0606020202030204" pitchFamily="34" charset="0"/>
                        <a:ea typeface="+mn-ea"/>
                        <a:cs typeface="+mn-cs"/>
                      </a:endParaRPr>
                    </a:p>
                  </a:txBody>
                  <a:tcPr/>
                </a:tc>
                <a:tc>
                  <a:txBody>
                    <a:bodyPr/>
                    <a:lstStyle/>
                    <a:p>
                      <a:pPr algn="ctr"/>
                      <a:r>
                        <a:rPr lang="en-GB" sz="2400" b="1" dirty="0" smtClean="0">
                          <a:latin typeface="Arial Narrow" panose="020B0606020202030204" pitchFamily="34" charset="0"/>
                        </a:rPr>
                        <a:t>357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16</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46</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78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11969">
                <a:tc>
                  <a:txBody>
                    <a:bodyPr/>
                    <a:lstStyle/>
                    <a:p>
                      <a:pPr algn="ctr"/>
                      <a:r>
                        <a:rPr lang="en-GB" sz="2400" b="1" dirty="0" smtClean="0">
                          <a:latin typeface="Arial Narrow" panose="020B0606020202030204" pitchFamily="34" charset="0"/>
                        </a:rPr>
                        <a:t>SB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a:t>
                      </a:r>
                      <a:r>
                        <a:rPr lang="en-GB" sz="2400" b="1" baseline="30000" dirty="0" smtClean="0">
                          <a:latin typeface="Arial Narrow" panose="020B0606020202030204" pitchFamily="34" charset="0"/>
                        </a:rPr>
                        <a:t>nd</a:t>
                      </a:r>
                      <a:r>
                        <a:rPr lang="en-GB" sz="2400" b="1" baseline="0" dirty="0" smtClean="0">
                          <a:latin typeface="Arial Narrow" panose="020B0606020202030204" pitchFamily="34" charset="0"/>
                        </a:rPr>
                        <a:t> R</a:t>
                      </a:r>
                      <a:endParaRPr lang="en-GB" sz="2400" b="1" dirty="0">
                        <a:latin typeface="Arial Narrow" panose="020B0606020202030204" pitchFamily="34" charset="0"/>
                      </a:endParaRPr>
                    </a:p>
                  </a:txBody>
                  <a:tcPr/>
                </a:tc>
                <a:tc>
                  <a:txBody>
                    <a:bodyPr/>
                    <a:lstStyle/>
                    <a:p>
                      <a:pPr algn="ctr"/>
                      <a:r>
                        <a:rPr lang="en-GB" sz="2000" b="1" dirty="0" err="1" smtClean="0">
                          <a:latin typeface="Arial Narrow" panose="020B0606020202030204" pitchFamily="34" charset="0"/>
                        </a:rPr>
                        <a:t>REVmc</a:t>
                      </a:r>
                      <a:endParaRPr lang="en-GB" sz="20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06-07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23</a:t>
                      </a:r>
                      <a:endParaRPr lang="en-GB" sz="2400" b="1" dirty="0">
                        <a:latin typeface="Arial Narrow" panose="020B0606020202030204" pitchFamily="34" charset="0"/>
                      </a:endParaRPr>
                    </a:p>
                  </a:txBody>
                  <a:tcPr/>
                </a:tc>
                <a:tc>
                  <a:txBody>
                    <a:bodyPr/>
                    <a:lstStyle/>
                    <a:p>
                      <a:pPr marL="0" algn="ctr" defTabSz="914400" rtl="0" eaLnBrk="1" latinLnBrk="0" hangingPunct="1"/>
                      <a:r>
                        <a:rPr lang="en-GB" sz="2400" b="1" kern="1200" dirty="0" smtClean="0">
                          <a:solidFill>
                            <a:schemeClr val="dk1"/>
                          </a:solidFill>
                          <a:latin typeface="Arial Narrow" panose="020B0606020202030204" pitchFamily="34" charset="0"/>
                          <a:ea typeface="+mn-ea"/>
                          <a:cs typeface="+mn-cs"/>
                        </a:rPr>
                        <a:t>334</a:t>
                      </a:r>
                      <a:endParaRPr lang="en-GB" sz="2400" b="1" kern="1200" dirty="0">
                        <a:solidFill>
                          <a:schemeClr val="dk1"/>
                        </a:solidFill>
                        <a:latin typeface="Arial Narrow" panose="020B0606020202030204" pitchFamily="34" charset="0"/>
                        <a:ea typeface="+mn-ea"/>
                        <a:cs typeface="+mn-cs"/>
                      </a:endParaRPr>
                    </a:p>
                  </a:txBody>
                  <a:tcPr/>
                </a:tc>
                <a:tc>
                  <a:txBody>
                    <a:bodyPr/>
                    <a:lstStyle/>
                    <a:p>
                      <a:pPr algn="ctr"/>
                      <a:r>
                        <a:rPr lang="en-GB" sz="2400" b="1" dirty="0" smtClean="0">
                          <a:latin typeface="Arial Narrow" panose="020B0606020202030204" pitchFamily="34" charset="0"/>
                        </a:rPr>
                        <a:t>219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169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12</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11969">
                <a:tc>
                  <a:txBody>
                    <a:bodyPr/>
                    <a:lstStyle/>
                    <a:p>
                      <a:pPr algn="ctr"/>
                      <a:r>
                        <a:rPr lang="en-GB" sz="2400" b="1" dirty="0" smtClean="0">
                          <a:latin typeface="Arial Narrow" panose="020B0606020202030204" pitchFamily="34" charset="0"/>
                        </a:rPr>
                        <a:t>SB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a:t>
                      </a:r>
                      <a:r>
                        <a:rPr lang="en-GB" sz="2400" b="1" baseline="30000" dirty="0" smtClean="0">
                          <a:latin typeface="Arial Narrow" panose="020B0606020202030204" pitchFamily="34" charset="0"/>
                        </a:rPr>
                        <a:t>nd</a:t>
                      </a:r>
                      <a:r>
                        <a:rPr lang="en-GB" sz="2400" b="1" dirty="0" smtClean="0">
                          <a:latin typeface="Arial Narrow" panose="020B0606020202030204" pitchFamily="34" charset="0"/>
                        </a:rPr>
                        <a:t> R</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TGai</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06-28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marL="0" algn="ctr" defTabSz="914400" rtl="0" eaLnBrk="1" latinLnBrk="0" hangingPunct="1"/>
                      <a:r>
                        <a:rPr lang="en-GB" sz="2400" b="1" kern="1200" dirty="0" smtClean="0">
                          <a:solidFill>
                            <a:schemeClr val="dk1"/>
                          </a:solidFill>
                          <a:latin typeface="Arial Narrow" panose="020B0606020202030204" pitchFamily="34" charset="0"/>
                          <a:ea typeface="+mn-ea"/>
                          <a:cs typeface="+mn-cs"/>
                        </a:rPr>
                        <a:t>6</a:t>
                      </a:r>
                      <a:endParaRPr lang="en-GB" sz="2400" b="1" kern="1200" dirty="0">
                        <a:solidFill>
                          <a:schemeClr val="dk1"/>
                        </a:solidFill>
                        <a:latin typeface="Arial Narrow" panose="020B0606020202030204" pitchFamily="34" charset="0"/>
                        <a:ea typeface="+mn-ea"/>
                        <a:cs typeface="+mn-cs"/>
                      </a:endParaRPr>
                    </a:p>
                  </a:txBody>
                  <a:tcPr/>
                </a:tc>
                <a:tc>
                  <a:txBody>
                    <a:bodyPr/>
                    <a:lstStyle/>
                    <a:p>
                      <a:pPr algn="ctr"/>
                      <a:r>
                        <a:rPr lang="en-GB" sz="2400" b="1" dirty="0" smtClean="0">
                          <a:latin typeface="Arial Narrow" panose="020B0606020202030204" pitchFamily="34" charset="0"/>
                        </a:rPr>
                        <a:t>160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117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82</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July 2016</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2533" name="Rectangle 2"/>
          <p:cNvSpPr>
            <a:spLocks noGrp="1" noChangeArrowheads="1"/>
          </p:cNvSpPr>
          <p:nvPr>
            <p:ph type="title"/>
          </p:nvPr>
        </p:nvSpPr>
        <p:spPr/>
        <p:txBody>
          <a:bodyPr/>
          <a:lstStyle/>
          <a:p>
            <a:r>
              <a:rPr lang="en-GB" dirty="0" smtClean="0"/>
              <a:t>M4.1.6 Current Membership Status</a:t>
            </a:r>
          </a:p>
        </p:txBody>
      </p:sp>
      <p:sp>
        <p:nvSpPr>
          <p:cNvPr id="22534" name="Text Box 3"/>
          <p:cNvSpPr txBox="1">
            <a:spLocks noChangeArrowheads="1"/>
          </p:cNvSpPr>
          <p:nvPr/>
        </p:nvSpPr>
        <p:spPr bwMode="auto">
          <a:xfrm>
            <a:off x="771525" y="6199188"/>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2016-03-08</a:t>
            </a:r>
            <a:endParaRPr lang="en-GB" sz="1200" b="0" dirty="0"/>
          </a:p>
        </p:txBody>
      </p:sp>
      <p:sp>
        <p:nvSpPr>
          <p:cNvPr id="22535" name="TextBox 8"/>
          <p:cNvSpPr txBox="1">
            <a:spLocks noChangeArrowheads="1"/>
          </p:cNvSpPr>
          <p:nvPr/>
        </p:nvSpPr>
        <p:spPr bwMode="auto">
          <a:xfrm>
            <a:off x="625475" y="3849688"/>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865505722"/>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126</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56</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372</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11</a:t>
                      </a:r>
                      <a:endParaRPr lang="en-GB" sz="2400" kern="1200" dirty="0">
                        <a:solidFill>
                          <a:schemeClr val="tx1"/>
                        </a:solidFill>
                        <a:effectLst/>
                        <a:latin typeface="Calibri" panose="020F0502020204030204" pitchFamily="34" charset="0"/>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July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5605" name="Rectangle 2"/>
          <p:cNvSpPr>
            <a:spLocks noGrp="1" noChangeArrowheads="1"/>
          </p:cNvSpPr>
          <p:nvPr>
            <p:ph type="title"/>
          </p:nvPr>
        </p:nvSpPr>
        <p:spPr>
          <a:xfrm>
            <a:off x="538163" y="631825"/>
            <a:ext cx="7772400" cy="533400"/>
          </a:xfrm>
        </p:spPr>
        <p:txBody>
          <a:bodyPr/>
          <a:lstStyle/>
          <a:p>
            <a:r>
              <a:rPr lang="en-GB" sz="2400" dirty="0" smtClean="0"/>
              <a:t>M4.1.6 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1189776566"/>
              </p:ext>
            </p:extLst>
          </p:nvPr>
        </p:nvGraphicFramePr>
        <p:xfrm>
          <a:off x="1371600" y="1219200"/>
          <a:ext cx="5861050" cy="4926013"/>
        </p:xfrm>
        <a:graphic>
          <a:graphicData uri="http://schemas.openxmlformats.org/presentationml/2006/ole">
            <mc:AlternateContent xmlns:mc="http://schemas.openxmlformats.org/markup-compatibility/2006">
              <mc:Choice xmlns:v="urn:schemas-microsoft-com:vml" Requires="v">
                <p:oleObj spid="_x0000_s25915" name="Binary Worksheet" r:id="rId4" imgW="8134243" imgH="6810443" progId="Excel.SheetBinaryMacroEnabled.12">
                  <p:embed/>
                </p:oleObj>
              </mc:Choice>
              <mc:Fallback>
                <p:oleObj name="Binary Worksheet" r:id="rId4" imgW="8134243" imgH="6810443" progId="Excel.SheetBinaryMacroEnabled.12">
                  <p:embed/>
                  <p:pic>
                    <p:nvPicPr>
                      <p:cNvPr id="0" name="Object 1"/>
                      <p:cNvPicPr>
                        <a:picLocks noChangeAspect="1" noChangeArrowheads="1"/>
                      </p:cNvPicPr>
                      <p:nvPr/>
                    </p:nvPicPr>
                    <p:blipFill>
                      <a:blip r:embed="rId5"/>
                      <a:srcRect/>
                      <a:stretch>
                        <a:fillRect/>
                      </a:stretch>
                    </p:blipFill>
                    <p:spPr bwMode="auto">
                      <a:xfrm>
                        <a:off x="1371600" y="1219200"/>
                        <a:ext cx="5861050" cy="4926013"/>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July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Introduction</a:t>
            </a:r>
            <a:endParaRPr lang="en-US" smtClean="0"/>
          </a:p>
        </p:txBody>
      </p:sp>
      <p:sp>
        <p:nvSpPr>
          <p:cNvPr id="8195" name="Content Placeholder 2"/>
          <p:cNvSpPr>
            <a:spLocks noGrp="1"/>
          </p:cNvSpPr>
          <p:nvPr>
            <p:ph idx="1"/>
          </p:nvPr>
        </p:nvSpPr>
        <p:spPr>
          <a:xfrm>
            <a:off x="685800" y="1676400"/>
            <a:ext cx="7772400" cy="4648200"/>
          </a:xfrm>
        </p:spPr>
        <p:txBody>
          <a:bodyPr/>
          <a:lstStyle/>
          <a:p>
            <a:r>
              <a:rPr lang="en-GB" sz="2800" b="0" dirty="0" smtClean="0"/>
              <a:t>This presentation, together with the reports cited on the next slide, forms the opening report of the IEEE 802.11 Working Group for July 2016.</a:t>
            </a:r>
          </a:p>
          <a:p>
            <a:r>
              <a:rPr lang="en-GB" sz="2800" b="0" dirty="0" smtClean="0"/>
              <a:t>Subgroup status is reported in the “Snapshots” submission (see next slide for link).  This is incorporated by reference into this opening report.</a:t>
            </a:r>
          </a:p>
          <a:p>
            <a:r>
              <a:rPr lang="en-GB" sz="2800" b="0" dirty="0" smtClean="0"/>
              <a:t>“</a:t>
            </a:r>
            <a:r>
              <a:rPr lang="en-GB" sz="2800" b="0" i="1" dirty="0" err="1" smtClean="0"/>
              <a:t>Mx.y.z</a:t>
            </a:r>
            <a:r>
              <a:rPr lang="en-GB" sz="2800" b="0" dirty="0" smtClean="0"/>
              <a:t>” terminology indicates that the item was on the tentative agenda for the </a:t>
            </a:r>
            <a:r>
              <a:rPr lang="en-GB" sz="2800" b="0" i="1" dirty="0" smtClean="0"/>
              <a:t>M</a:t>
            </a:r>
            <a:r>
              <a:rPr lang="en-GB" sz="2800" b="0" dirty="0" smtClean="0"/>
              <a:t>onday 802.11 plenary, and was agenda item </a:t>
            </a:r>
            <a:r>
              <a:rPr lang="en-GB" sz="2800" b="0" i="1" dirty="0" err="1" smtClean="0"/>
              <a:t>x.y.z</a:t>
            </a:r>
            <a:r>
              <a:rPr lang="en-GB" sz="2800" b="0" dirty="0" smtClean="0"/>
              <a:t>.</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GB" dirty="0" smtClean="0"/>
              <a:t>M5.1 - Allegation of dominance in </a:t>
            </a:r>
            <a:r>
              <a:rPr lang="en-GB" dirty="0" err="1" smtClean="0"/>
              <a:t>TGax</a:t>
            </a:r>
            <a:r>
              <a:rPr lang="en-GB" dirty="0" smtClean="0"/>
              <a:t> and </a:t>
            </a:r>
            <a:r>
              <a:rPr lang="en-GB" dirty="0" err="1" smtClean="0"/>
              <a:t>TGai</a:t>
            </a:r>
            <a:endParaRPr lang="en-GB" dirty="0"/>
          </a:p>
        </p:txBody>
      </p:sp>
      <p:sp>
        <p:nvSpPr>
          <p:cNvPr id="3" name="Content Placeholder 2"/>
          <p:cNvSpPr>
            <a:spLocks noGrp="1"/>
          </p:cNvSpPr>
          <p:nvPr>
            <p:ph idx="1"/>
          </p:nvPr>
        </p:nvSpPr>
        <p:spPr>
          <a:xfrm>
            <a:off x="685800" y="1676400"/>
            <a:ext cx="7772400" cy="4648200"/>
          </a:xfrm>
        </p:spPr>
        <p:txBody>
          <a:bodyPr/>
          <a:lstStyle/>
          <a:p>
            <a:r>
              <a:rPr lang="en-GB" dirty="0" smtClean="0"/>
              <a:t>See: </a:t>
            </a:r>
            <a:r>
              <a:rPr lang="en-GB" dirty="0" smtClean="0">
                <a:hlinkClick r:id="rId2"/>
              </a:rPr>
              <a:t>11-16/784r0</a:t>
            </a:r>
            <a:r>
              <a:rPr lang="en-GB" dirty="0" smtClean="0"/>
              <a:t> – </a:t>
            </a:r>
            <a:r>
              <a:rPr lang="en-GB" dirty="0" err="1" smtClean="0"/>
              <a:t>TGax</a:t>
            </a:r>
            <a:r>
              <a:rPr lang="en-GB" dirty="0" smtClean="0"/>
              <a:t>,  </a:t>
            </a:r>
            <a:r>
              <a:rPr lang="en-GB" dirty="0" smtClean="0">
                <a:hlinkClick r:id="rId3"/>
              </a:rPr>
              <a:t>11-16/799r0</a:t>
            </a:r>
            <a:r>
              <a:rPr lang="en-GB" dirty="0" smtClean="0"/>
              <a:t> - </a:t>
            </a:r>
            <a:r>
              <a:rPr lang="en-GB" dirty="0" err="1" smtClean="0"/>
              <a:t>TGai</a:t>
            </a:r>
            <a:endParaRPr lang="en-GB" dirty="0" smtClean="0"/>
          </a:p>
          <a:p>
            <a:r>
              <a:rPr lang="en-GB" dirty="0" smtClean="0"/>
              <a:t>The WG chair has consulted with the WG officers, the IEEE 802 executive committee (EC) and IEEE-SASB legal.</a:t>
            </a:r>
          </a:p>
          <a:p>
            <a:r>
              <a:rPr lang="en-GB" dirty="0" smtClean="0"/>
              <a:t>A generic process has been identified, </a:t>
            </a:r>
            <a:r>
              <a:rPr lang="en-GB" dirty="0" smtClean="0"/>
              <a:t>which will be tailored to the needs of the individual allegations.</a:t>
            </a:r>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20</a:t>
            </a:fld>
            <a:endParaRPr lang="en-US"/>
          </a:p>
        </p:txBody>
      </p:sp>
    </p:spTree>
    <p:extLst>
      <p:ext uri="{BB962C8B-B14F-4D97-AF65-F5344CB8AC3E}">
        <p14:creationId xmlns:p14="http://schemas.microsoft.com/office/powerpoint/2010/main" val="240138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p:txBody>
          <a:bodyPr/>
          <a:lstStyle/>
          <a:p>
            <a:r>
              <a:rPr lang="en-GB" altLang="en-US" sz="2000" dirty="0" smtClean="0"/>
              <a:t>The WG chair is given the responsibility for determining dominance: “</a:t>
            </a:r>
            <a:r>
              <a:rPr lang="en-GB" altLang="en-US" sz="2000" b="0" i="1" dirty="0" smtClean="0"/>
              <a:t>Determine if the Working Group is dominated by an organization and, if so, treat that organizations’ vote as one (with the approval of the Sponsor)” </a:t>
            </a:r>
            <a:r>
              <a:rPr lang="en-GB" altLang="en-US" sz="2000" dirty="0" smtClean="0"/>
              <a:t>(802 WG P&amp;P under “Chair’s Responsibilities”).</a:t>
            </a:r>
            <a:endParaRPr lang="en-GB" altLang="en-US" sz="2000" i="1" dirty="0" smtClean="0"/>
          </a:p>
          <a:p>
            <a:r>
              <a:rPr lang="en-GB" altLang="en-US" sz="2000" dirty="0" smtClean="0"/>
              <a:t>The Sponsor has responsibilities too: “</a:t>
            </a:r>
            <a:r>
              <a:rPr lang="en-GB" altLang="en-US" sz="2000" b="0" i="1" dirty="0" smtClean="0"/>
              <a:t>Monitor standards developing committees for signs of dominance by any single interest category,  individual, or organization. If dominance is suspected, the Sponsor shall promptly notify the IEEESA Standards Board and shall immediately address the concern with the standards developing committee leadership.</a:t>
            </a:r>
            <a:r>
              <a:rPr lang="en-GB" altLang="en-US" sz="2000" dirty="0" smtClean="0"/>
              <a:t>” (IEEE SASB OM).</a:t>
            </a:r>
          </a:p>
        </p:txBody>
      </p:sp>
      <p:sp>
        <p:nvSpPr>
          <p:cNvPr id="14339" name="Title 2"/>
          <p:cNvSpPr>
            <a:spLocks noGrp="1"/>
          </p:cNvSpPr>
          <p:nvPr>
            <p:ph type="title"/>
          </p:nvPr>
        </p:nvSpPr>
        <p:spPr/>
        <p:txBody>
          <a:bodyPr/>
          <a:lstStyle/>
          <a:p>
            <a:r>
              <a:rPr lang="en-GB" altLang="en-US" dirty="0" smtClean="0"/>
              <a:t>Dominance - responsibilities</a:t>
            </a:r>
          </a:p>
        </p:txBody>
      </p:sp>
      <p:sp>
        <p:nvSpPr>
          <p:cNvPr id="143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2016</a:t>
            </a:r>
            <a:endParaRPr lang="en-US" altLang="en-US" sz="1800" smtClean="0"/>
          </a:p>
        </p:txBody>
      </p:sp>
      <p:sp>
        <p:nvSpPr>
          <p:cNvPr id="143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105ABD-0B18-4CA8-A024-83D211A6B9EE}" type="slidenum">
              <a:rPr lang="en-US" altLang="en-US" sz="1200" b="0" smtClean="0"/>
              <a:pPr>
                <a:spcBef>
                  <a:spcPct val="0"/>
                </a:spcBef>
                <a:buFontTx/>
                <a:buNone/>
              </a:pPr>
              <a:t>21</a:t>
            </a:fld>
            <a:endParaRPr lang="en-US" altLang="en-US" sz="1200" b="0" smtClean="0"/>
          </a:p>
        </p:txBody>
      </p:sp>
    </p:spTree>
    <p:extLst>
      <p:ext uri="{BB962C8B-B14F-4D97-AF65-F5344CB8AC3E}">
        <p14:creationId xmlns:p14="http://schemas.microsoft.com/office/powerpoint/2010/main" val="16883269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685800" y="1676400"/>
            <a:ext cx="7772400" cy="4572000"/>
          </a:xfrm>
        </p:spPr>
        <p:txBody>
          <a:bodyPr/>
          <a:lstStyle/>
          <a:p>
            <a:pPr>
              <a:defRPr/>
            </a:pPr>
            <a:r>
              <a:rPr lang="en-GB" altLang="en-US" sz="2000" dirty="0" smtClean="0"/>
              <a:t>The IEEE SASB bylaws define dominance: (my emphasis)</a:t>
            </a:r>
          </a:p>
          <a:p>
            <a:pPr>
              <a:defRPr/>
            </a:pPr>
            <a:r>
              <a:rPr lang="en-GB" altLang="en-US" sz="2000" i="1" dirty="0" smtClean="0"/>
              <a:t>“</a:t>
            </a:r>
            <a:r>
              <a:rPr lang="en-GB" altLang="en-US" sz="2000" b="0" i="1" dirty="0" smtClean="0"/>
              <a:t>Dominance is normally defined as the exercise of authority, leadership, or influence by reason of superior leverage, strength, or representation to the </a:t>
            </a:r>
            <a:r>
              <a:rPr lang="en-GB" altLang="en-US" sz="2000" b="0" i="1" u="sng" dirty="0" smtClean="0"/>
              <a:t>exclusion of fair and equitable consideration of other viewpoints</a:t>
            </a:r>
            <a:r>
              <a:rPr lang="en-GB" altLang="en-US" sz="2000" i="1" dirty="0" smtClean="0"/>
              <a:t>. </a:t>
            </a:r>
          </a:p>
          <a:p>
            <a:pPr>
              <a:defRPr/>
            </a:pPr>
            <a:r>
              <a:rPr lang="en-GB" altLang="en-US" sz="2000" b="0" i="1" dirty="0" smtClean="0"/>
              <a:t>Dominance can also be defined as the exercise of authority, leadership, or influence by reason of sufficient leverage, strength, or representation </a:t>
            </a:r>
            <a:r>
              <a:rPr lang="en-GB" altLang="en-US" sz="2000" b="0" i="1" u="sng" dirty="0" smtClean="0"/>
              <a:t>to hinder the progress of the standards development </a:t>
            </a:r>
            <a:r>
              <a:rPr lang="en-GB" altLang="en-US" sz="2000" b="0" i="1" dirty="0" smtClean="0"/>
              <a:t>activity. Such dominance is contrary to open and fair participation by all interested parties and is unacceptable</a:t>
            </a:r>
            <a:r>
              <a:rPr lang="en-GB" altLang="en-US" sz="2000" i="1" dirty="0" smtClean="0"/>
              <a:t>.”</a:t>
            </a:r>
          </a:p>
          <a:p>
            <a:pPr marL="0" indent="0">
              <a:buFontTx/>
              <a:buNone/>
              <a:defRPr/>
            </a:pPr>
            <a:endParaRPr lang="en-GB" altLang="en-US" sz="2000" dirty="0" smtClean="0"/>
          </a:p>
        </p:txBody>
      </p:sp>
      <p:sp>
        <p:nvSpPr>
          <p:cNvPr id="15363" name="Title 2"/>
          <p:cNvSpPr>
            <a:spLocks noGrp="1"/>
          </p:cNvSpPr>
          <p:nvPr>
            <p:ph type="title"/>
          </p:nvPr>
        </p:nvSpPr>
        <p:spPr/>
        <p:txBody>
          <a:bodyPr/>
          <a:lstStyle/>
          <a:p>
            <a:r>
              <a:rPr lang="en-GB" altLang="en-US" smtClean="0"/>
              <a:t>Dominance – 2</a:t>
            </a:r>
          </a:p>
        </p:txBody>
      </p:sp>
      <p:sp>
        <p:nvSpPr>
          <p:cNvPr id="153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2016</a:t>
            </a:r>
            <a:endParaRPr lang="en-US" altLang="en-US" sz="1800" smtClean="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8F93D2D-3F56-4D91-8CA6-81EEDB1D9517}" type="slidenum">
              <a:rPr lang="en-US" altLang="en-US" sz="1200" b="0" smtClean="0"/>
              <a:pPr>
                <a:spcBef>
                  <a:spcPct val="0"/>
                </a:spcBef>
                <a:buFontTx/>
                <a:buNone/>
              </a:pPr>
              <a:t>22</a:t>
            </a:fld>
            <a:endParaRPr lang="en-US" altLang="en-US" sz="1200" b="0" smtClean="0"/>
          </a:p>
        </p:txBody>
      </p:sp>
    </p:spTree>
    <p:extLst>
      <p:ext uri="{BB962C8B-B14F-4D97-AF65-F5344CB8AC3E}">
        <p14:creationId xmlns:p14="http://schemas.microsoft.com/office/powerpoint/2010/main" val="13707032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Dominance – generic process</a:t>
            </a:r>
            <a:endParaRPr lang="en-GB" dirty="0"/>
          </a:p>
        </p:txBody>
      </p:sp>
      <p:sp>
        <p:nvSpPr>
          <p:cNvPr id="3" name="Content Placeholder 2"/>
          <p:cNvSpPr>
            <a:spLocks noGrp="1"/>
          </p:cNvSpPr>
          <p:nvPr>
            <p:ph idx="1"/>
          </p:nvPr>
        </p:nvSpPr>
        <p:spPr>
          <a:xfrm>
            <a:off x="657225" y="1523999"/>
            <a:ext cx="7772400" cy="4951413"/>
          </a:xfrm>
        </p:spPr>
        <p:txBody>
          <a:bodyPr/>
          <a:lstStyle/>
          <a:p>
            <a:pPr lvl="0"/>
            <a:r>
              <a:rPr lang="en-GB" sz="1600" dirty="0"/>
              <a:t>WG Chair obtains documentation of a specific complaint</a:t>
            </a:r>
          </a:p>
          <a:p>
            <a:pPr lvl="0"/>
            <a:r>
              <a:rPr lang="en-GB" sz="1600" dirty="0"/>
              <a:t>WG Chair communicates complaint to WG members</a:t>
            </a:r>
          </a:p>
          <a:p>
            <a:pPr lvl="0"/>
            <a:r>
              <a:rPr lang="en-GB" sz="1600" dirty="0"/>
              <a:t>WG Chair notifies EC of complaint</a:t>
            </a:r>
          </a:p>
          <a:p>
            <a:pPr lvl="0"/>
            <a:r>
              <a:rPr lang="en-GB" sz="1600" dirty="0"/>
              <a:t>WG Chair determines who is going to handle the process – investigating officer (IO)</a:t>
            </a:r>
          </a:p>
          <a:p>
            <a:pPr lvl="1"/>
            <a:r>
              <a:rPr lang="en-GB" sz="1400" dirty="0"/>
              <a:t>Must be </a:t>
            </a:r>
            <a:r>
              <a:rPr lang="en-GB" sz="1400" dirty="0" err="1"/>
              <a:t>unconflicted</a:t>
            </a:r>
            <a:endParaRPr lang="en-GB" sz="1400" dirty="0"/>
          </a:p>
          <a:p>
            <a:pPr lvl="0"/>
            <a:r>
              <a:rPr lang="en-GB" sz="1600" dirty="0"/>
              <a:t>IO Solicits neutral volunteer to </a:t>
            </a:r>
            <a:r>
              <a:rPr lang="en-GB" sz="1600" dirty="0" smtClean="0"/>
              <a:t>observe and advise on procedure</a:t>
            </a:r>
            <a:endParaRPr lang="en-GB" sz="1600" dirty="0"/>
          </a:p>
          <a:p>
            <a:pPr lvl="1"/>
            <a:r>
              <a:rPr lang="en-GB" sz="1400" dirty="0"/>
              <a:t>Typically should be an EC member or IEEE-SA staff member</a:t>
            </a:r>
            <a:r>
              <a:rPr lang="en-GB" sz="1000" dirty="0"/>
              <a:t> </a:t>
            </a:r>
            <a:endParaRPr lang="en-GB" sz="1400" dirty="0"/>
          </a:p>
          <a:p>
            <a:pPr lvl="1"/>
            <a:r>
              <a:rPr lang="en-GB" sz="1400" dirty="0"/>
              <a:t>Person should be familiar with IEEE-SA P&amp;P</a:t>
            </a:r>
          </a:p>
          <a:p>
            <a:pPr lvl="0"/>
            <a:r>
              <a:rPr lang="en-GB" sz="1600" dirty="0"/>
              <a:t>IO Collects data,  considering some or all of</a:t>
            </a:r>
          </a:p>
          <a:p>
            <a:pPr lvl="1"/>
            <a:r>
              <a:rPr lang="en-GB" sz="1400" dirty="0"/>
              <a:t>Inspect previous minutes and recorded votes</a:t>
            </a:r>
          </a:p>
          <a:p>
            <a:pPr lvl="1"/>
            <a:r>
              <a:rPr lang="en-GB" sz="1400" dirty="0"/>
              <a:t>Interview selected participants </a:t>
            </a:r>
          </a:p>
          <a:p>
            <a:pPr lvl="1"/>
            <a:r>
              <a:rPr lang="en-GB" sz="1400" dirty="0"/>
              <a:t>Use recorded votes by instruction in the TG – but TG chair can exercise </a:t>
            </a:r>
            <a:r>
              <a:rPr lang="en-GB" sz="1400" dirty="0" smtClean="0"/>
              <a:t>discretion</a:t>
            </a:r>
            <a:endParaRPr lang="en-GB" sz="1400" dirty="0"/>
          </a:p>
          <a:p>
            <a:pPr lvl="0"/>
            <a:r>
              <a:rPr lang="en-GB" sz="1600" dirty="0"/>
              <a:t>IO writes report of findings</a:t>
            </a:r>
          </a:p>
          <a:p>
            <a:pPr lvl="0"/>
            <a:r>
              <a:rPr lang="en-GB" sz="1600" dirty="0"/>
              <a:t>IO communicates findings to WG chair in a public submission</a:t>
            </a:r>
          </a:p>
          <a:p>
            <a:pPr lvl="0"/>
            <a:r>
              <a:rPr lang="en-GB" sz="1600" dirty="0"/>
              <a:t>WG Chair reports out to WG, TG at an 802.11 plenary meeting</a:t>
            </a:r>
          </a:p>
          <a:p>
            <a:pPr lvl="0"/>
            <a:r>
              <a:rPr lang="en-GB" sz="1600" dirty="0"/>
              <a:t>WG Chair’s responsibilities include reporting findings to </a:t>
            </a:r>
            <a:r>
              <a:rPr lang="en-GB" sz="1600" dirty="0" smtClean="0"/>
              <a:t>EC, make a recommendation to the EC on how to proceed,  request instructions from EC</a:t>
            </a:r>
            <a:endParaRPr lang="en-GB" sz="1600" dirty="0"/>
          </a:p>
          <a:p>
            <a:pPr marL="0" indent="0">
              <a:buNone/>
            </a:pPr>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23</a:t>
            </a:fld>
            <a:endParaRPr lang="en-US"/>
          </a:p>
        </p:txBody>
      </p:sp>
    </p:spTree>
    <p:extLst>
      <p:ext uri="{BB962C8B-B14F-4D97-AF65-F5344CB8AC3E}">
        <p14:creationId xmlns:p14="http://schemas.microsoft.com/office/powerpoint/2010/main" val="380368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Dominance – specific process for </a:t>
            </a:r>
            <a:r>
              <a:rPr lang="en-GB" dirty="0" err="1" smtClean="0"/>
              <a:t>TGai</a:t>
            </a:r>
            <a:endParaRPr lang="en-GB" dirty="0"/>
          </a:p>
        </p:txBody>
      </p:sp>
      <p:sp>
        <p:nvSpPr>
          <p:cNvPr id="3" name="Content Placeholder 2"/>
          <p:cNvSpPr>
            <a:spLocks noGrp="1"/>
          </p:cNvSpPr>
          <p:nvPr>
            <p:ph idx="1"/>
          </p:nvPr>
        </p:nvSpPr>
        <p:spPr/>
        <p:txBody>
          <a:bodyPr/>
          <a:lstStyle/>
          <a:p>
            <a:r>
              <a:rPr lang="en-GB" dirty="0" smtClean="0"/>
              <a:t>James Gilb has agreed to be the </a:t>
            </a:r>
            <a:r>
              <a:rPr lang="en-GB" dirty="0" smtClean="0"/>
              <a:t>EC member supporting this investigation</a:t>
            </a:r>
          </a:p>
          <a:p>
            <a:r>
              <a:rPr lang="en-GB" dirty="0" smtClean="0"/>
              <a:t>A number of individuals will be contacted during this session and asked to attend in person a short interview during this session.</a:t>
            </a:r>
          </a:p>
          <a:p>
            <a:r>
              <a:rPr lang="en-GB" dirty="0" smtClean="0"/>
              <a:t>It is hoped that a report containing findings and conclusion will be made to the September 2016 session, and will be communicated to the 802 EC.</a:t>
            </a:r>
          </a:p>
          <a:p>
            <a:r>
              <a:rPr lang="en-GB" dirty="0" smtClean="0"/>
              <a:t>In the case of a finding of dominance, a recommendation will be made to the EC,  and instructions from the EC requested</a:t>
            </a:r>
            <a:endParaRPr lang="en-GB" dirty="0" smtClean="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3817661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Status of Investigation for 11-16-784 (11ax)</a:t>
            </a:r>
            <a:endParaRPr lang="en-US" dirty="0"/>
          </a:p>
        </p:txBody>
      </p:sp>
      <p:sp>
        <p:nvSpPr>
          <p:cNvPr id="3" name="Content Placeholder 2"/>
          <p:cNvSpPr>
            <a:spLocks noGrp="1"/>
          </p:cNvSpPr>
          <p:nvPr>
            <p:ph idx="1"/>
          </p:nvPr>
        </p:nvSpPr>
        <p:spPr>
          <a:xfrm>
            <a:off x="304800" y="1371600"/>
            <a:ext cx="8382000" cy="4876800"/>
          </a:xfrm>
        </p:spPr>
        <p:txBody>
          <a:bodyPr/>
          <a:lstStyle/>
          <a:p>
            <a:r>
              <a:rPr lang="en-US" dirty="0" smtClean="0"/>
              <a:t>WG chair posted 11-16-784 and notified EC</a:t>
            </a:r>
          </a:p>
          <a:p>
            <a:r>
              <a:rPr lang="en-US" dirty="0" smtClean="0"/>
              <a:t>WG chair: Assign Dorothy Stanley as Investigative Officer</a:t>
            </a:r>
          </a:p>
          <a:p>
            <a:r>
              <a:rPr lang="en-US" dirty="0"/>
              <a:t>For the 11ax dominance investigation, the additional folks that will be assisting me </a:t>
            </a:r>
            <a:r>
              <a:rPr lang="en-US" dirty="0" smtClean="0"/>
              <a:t>are:</a:t>
            </a:r>
          </a:p>
          <a:p>
            <a:pPr lvl="1"/>
            <a:r>
              <a:rPr lang="en-US" dirty="0" smtClean="0"/>
              <a:t>Roger </a:t>
            </a:r>
            <a:r>
              <a:rPr lang="en-US" dirty="0"/>
              <a:t>Marks – Procedure advisor</a:t>
            </a:r>
          </a:p>
          <a:p>
            <a:pPr lvl="1"/>
            <a:r>
              <a:rPr lang="en-US" dirty="0"/>
              <a:t>Mike Montemurro – Interview and data collection assistant</a:t>
            </a:r>
          </a:p>
          <a:p>
            <a:pPr lvl="1"/>
            <a:r>
              <a:rPr lang="en-US" dirty="0"/>
              <a:t>IEEE legal, IEEE staff, as required</a:t>
            </a:r>
          </a:p>
          <a:p>
            <a:r>
              <a:rPr lang="en-US" dirty="0" smtClean="0"/>
              <a:t>Current status: data collection</a:t>
            </a:r>
          </a:p>
          <a:p>
            <a:pPr lvl="1"/>
            <a:r>
              <a:rPr lang="en-US" dirty="0" smtClean="0"/>
              <a:t>Schedule goal: complete data collection by September 2016 session and report/recommendation by November 2016 session</a:t>
            </a:r>
          </a:p>
          <a:p>
            <a:r>
              <a:rPr lang="en-US" dirty="0" smtClean="0"/>
              <a:t>Recall 2008 </a:t>
            </a:r>
            <a:r>
              <a:rPr lang="en-US" dirty="0"/>
              <a:t>dominance investigations, </a:t>
            </a:r>
            <a:endParaRPr lang="en-US" dirty="0" smtClean="0"/>
          </a:p>
          <a:p>
            <a:pPr lvl="1"/>
            <a:r>
              <a:rPr lang="en-US" dirty="0" smtClean="0"/>
              <a:t>see </a:t>
            </a:r>
            <a:r>
              <a:rPr lang="en-US" dirty="0">
                <a:hlinkClick r:id="rId3"/>
              </a:rPr>
              <a:t>http://</a:t>
            </a:r>
            <a:r>
              <a:rPr lang="en-US" dirty="0" smtClean="0">
                <a:hlinkClick r:id="rId3"/>
              </a:rPr>
              <a:t>grouper.ieee.org/groups/802/secmail/pdf7HnhutvAB2.pdf</a:t>
            </a:r>
            <a:r>
              <a:rPr lang="en-US" dirty="0" smtClean="0"/>
              <a:t> </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25</a:t>
            </a:fld>
            <a:endParaRPr lang="en-US"/>
          </a:p>
        </p:txBody>
      </p:sp>
    </p:spTree>
    <p:extLst>
      <p:ext uri="{BB962C8B-B14F-4D97-AF65-F5344CB8AC3E}">
        <p14:creationId xmlns:p14="http://schemas.microsoft.com/office/powerpoint/2010/main" val="4067124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smtClean="0"/>
              <a:t>background data</a:t>
            </a:r>
            <a:endParaRPr lang="en-GB" dirty="0"/>
          </a:p>
        </p:txBody>
      </p:sp>
      <p:sp>
        <p:nvSpPr>
          <p:cNvPr id="28675" name="Text Placeholder 7"/>
          <p:cNvSpPr>
            <a:spLocks noGrp="1"/>
          </p:cNvSpPr>
          <p:nvPr>
            <p:ph type="body" idx="1"/>
          </p:nvPr>
        </p:nvSpPr>
        <p:spPr/>
        <p:txBody>
          <a:bodyPr/>
          <a:lstStyle/>
          <a:p>
            <a:endParaRPr lang="en-GB" smtClean="0"/>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00366C23-4538-4CEB-9158-0679D70D390A}"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685800"/>
            <a:ext cx="7772400" cy="471488"/>
          </a:xfrm>
        </p:spPr>
        <p:txBody>
          <a:bodyPr/>
          <a:lstStyle/>
          <a:p>
            <a:r>
              <a:rPr lang="en-GB" dirty="0" smtClean="0"/>
              <a:t>Membership by Country and Region</a:t>
            </a:r>
          </a:p>
        </p:txBody>
      </p:sp>
      <p:sp>
        <p:nvSpPr>
          <p:cNvPr id="2970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27</a:t>
            </a:fld>
            <a:endParaRPr lang="en-US"/>
          </a:p>
        </p:txBody>
      </p:sp>
      <p:pic>
        <p:nvPicPr>
          <p:cNvPr id="3174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002" y="1157335"/>
            <a:ext cx="3513626" cy="524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1192794"/>
            <a:ext cx="4927893" cy="5209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Members by Affiliation</a:t>
            </a:r>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28</a:t>
            </a:fld>
            <a:endParaRPr lang="en-US"/>
          </a:p>
        </p:txBody>
      </p:sp>
      <p:pic>
        <p:nvPicPr>
          <p:cNvPr id="327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72455"/>
            <a:ext cx="7857366" cy="571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44613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GB" dirty="0" smtClean="0"/>
              <a:t>Meeting Attendance – Historic Data</a:t>
            </a:r>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29</a:t>
            </a:fld>
            <a:endParaRPr lang="en-US"/>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143000"/>
            <a:ext cx="877723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1543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GB" smtClean="0"/>
              <a:t>M1.3 Meeting </a:t>
            </a:r>
            <a:r>
              <a:rPr lang="en-GB" dirty="0" smtClean="0"/>
              <a:t>Decorum</a:t>
            </a:r>
            <a:endParaRPr lang="en-GB" dirty="0"/>
          </a:p>
        </p:txBody>
      </p:sp>
      <p:sp>
        <p:nvSpPr>
          <p:cNvPr id="3" name="Content Placeholder 2"/>
          <p:cNvSpPr>
            <a:spLocks noGrp="1"/>
          </p:cNvSpPr>
          <p:nvPr>
            <p:ph idx="1"/>
          </p:nvPr>
        </p:nvSpPr>
        <p:spPr>
          <a:xfrm>
            <a:off x="685800" y="2451727"/>
            <a:ext cx="7772400" cy="4114800"/>
          </a:xfrm>
        </p:spPr>
        <p:txBody>
          <a:bodyPr/>
          <a:lstStyle/>
          <a:p>
            <a:pPr lvl="0"/>
            <a:r>
              <a:rPr lang="en-GB" sz="2000" dirty="0"/>
              <a:t>Photography or recording by permission only (December 2014 IEEE-SA Standards Board Ops Manual 5.3.3.2)</a:t>
            </a:r>
            <a:endParaRPr lang="en-GB" sz="1200" dirty="0"/>
          </a:p>
          <a:p>
            <a:pPr lvl="0"/>
            <a:r>
              <a:rPr lang="en-GB" sz="2000" dirty="0"/>
              <a:t>Press (i.e., anyone reporting publicly on this meeting) are to announce their presence (</a:t>
            </a:r>
            <a:r>
              <a:rPr lang="en-GB" sz="2000"/>
              <a:t>December </a:t>
            </a:r>
            <a:r>
              <a:rPr lang="en-GB" sz="2000" smtClean="0"/>
              <a:t>2015 </a:t>
            </a:r>
            <a:r>
              <a:rPr lang="en-GB" sz="2000" dirty="0"/>
              <a:t>IEEE-SA Standards Board Ops Manual 5.3.3.3)</a:t>
            </a:r>
            <a:endParaRPr lang="en-GB" sz="1200" dirty="0"/>
          </a:p>
          <a:p>
            <a:pPr lvl="0"/>
            <a:r>
              <a:rPr lang="en-GB" sz="2000" dirty="0" smtClean="0"/>
              <a:t>Laptop speakers, cell phone / tablet </a:t>
            </a:r>
            <a:r>
              <a:rPr lang="en-GB" sz="2000" dirty="0"/>
              <a:t>ringers off</a:t>
            </a:r>
            <a:endParaRPr lang="en-GB" sz="1200" dirty="0"/>
          </a:p>
          <a:p>
            <a:pPr lvl="0"/>
            <a:r>
              <a:rPr lang="en-GB" sz="2000" dirty="0"/>
              <a:t>Wear your badges at all times in meeting areas</a:t>
            </a:r>
            <a:endParaRPr lang="en-GB" sz="1200" dirty="0"/>
          </a:p>
          <a:p>
            <a:pPr lvl="1"/>
            <a:r>
              <a:rPr lang="en-GB" sz="1800" dirty="0"/>
              <a:t>Help the hotel security staff improve the general security of the meeting rooms</a:t>
            </a:r>
            <a:endParaRPr lang="en-GB" sz="1200" dirty="0"/>
          </a:p>
          <a:p>
            <a:pPr lvl="1"/>
            <a:r>
              <a:rPr lang="en-GB" sz="1800" b="1" dirty="0" smtClean="0"/>
              <a:t>Laptops </a:t>
            </a:r>
            <a:r>
              <a:rPr lang="en-GB" sz="1800" b="1" dirty="0"/>
              <a:t>HAVE BEEN STOLEN </a:t>
            </a:r>
            <a:r>
              <a:rPr lang="en-GB" sz="1800" dirty="0"/>
              <a:t>at previous meetings </a:t>
            </a:r>
            <a:endParaRPr lang="en-GB" sz="1800" dirty="0" smtClean="0"/>
          </a:p>
          <a:p>
            <a:pPr lvl="1"/>
            <a:r>
              <a:rPr lang="en-GB" sz="1800" b="1" dirty="0" smtClean="0"/>
              <a:t>DO </a:t>
            </a:r>
            <a:r>
              <a:rPr lang="en-GB" sz="1800" b="1" dirty="0"/>
              <a:t>NOT </a:t>
            </a:r>
            <a:r>
              <a:rPr lang="en-GB" sz="1800" dirty="0"/>
              <a:t>assume that meeting areas are secure</a:t>
            </a:r>
            <a:endParaRPr lang="en-GB" sz="1200" dirty="0"/>
          </a:p>
          <a:p>
            <a:pPr lvl="0"/>
            <a:r>
              <a:rPr lang="en-GB" sz="2000" dirty="0"/>
              <a:t>Please observe proper decorum in meetings</a:t>
            </a:r>
            <a:endParaRPr lang="en-GB" sz="1200" dirty="0"/>
          </a:p>
          <a:p>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a:t>
            </a:fld>
            <a:endParaRPr lang="en-US"/>
          </a:p>
        </p:txBody>
      </p:sp>
      <p:grpSp>
        <p:nvGrpSpPr>
          <p:cNvPr id="7" name="Group 6"/>
          <p:cNvGrpSpPr/>
          <p:nvPr/>
        </p:nvGrpSpPr>
        <p:grpSpPr>
          <a:xfrm>
            <a:off x="457200" y="1143000"/>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effectLst/>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effectLst/>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4383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6609196" y="1064591"/>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2759385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533400"/>
            <a:ext cx="7772400" cy="685800"/>
          </a:xfrm>
        </p:spPr>
        <p:txBody>
          <a:bodyPr/>
          <a:lstStyle/>
          <a:p>
            <a:r>
              <a:rPr lang="en-GB" dirty="0" smtClean="0"/>
              <a:t>Membership – Historic Data</a:t>
            </a:r>
            <a:endParaRPr lang="en-US" dirty="0" smtClean="0"/>
          </a:p>
        </p:txBody>
      </p:sp>
      <p:sp>
        <p:nvSpPr>
          <p:cNvPr id="3072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30726" name="Object 2"/>
          <p:cNvGraphicFramePr>
            <a:graphicFrameLocks noChangeAspect="1"/>
          </p:cNvGraphicFramePr>
          <p:nvPr>
            <p:extLst>
              <p:ext uri="{D42A27DB-BD31-4B8C-83A1-F6EECF244321}">
                <p14:modId xmlns:p14="http://schemas.microsoft.com/office/powerpoint/2010/main" val="122825528"/>
              </p:ext>
            </p:extLst>
          </p:nvPr>
        </p:nvGraphicFramePr>
        <p:xfrm>
          <a:off x="228600" y="1191491"/>
          <a:ext cx="8582383" cy="5157787"/>
        </p:xfrm>
        <a:graphic>
          <a:graphicData uri="http://schemas.openxmlformats.org/presentationml/2006/ole">
            <mc:AlternateContent xmlns:mc="http://schemas.openxmlformats.org/markup-compatibility/2006">
              <mc:Choice xmlns:v="urn:schemas-microsoft-com:vml" Requires="v">
                <p:oleObj spid="_x0000_s31028" name="Worksheet" r:id="rId3" imgW="7934345" imgH="4771957" progId="Excel.Sheet.12">
                  <p:embed/>
                </p:oleObj>
              </mc:Choice>
              <mc:Fallback>
                <p:oleObj name="Worksheet" r:id="rId3" imgW="7934345" imgH="4771957" progId="Excel.Sheet.12">
                  <p:embed/>
                  <p:pic>
                    <p:nvPicPr>
                      <p:cNvPr id="0" name="Object 2"/>
                      <p:cNvPicPr>
                        <a:picLocks noChangeAspect="1" noChangeArrowheads="1"/>
                      </p:cNvPicPr>
                      <p:nvPr/>
                    </p:nvPicPr>
                    <p:blipFill>
                      <a:blip r:embed="rId4"/>
                      <a:srcRect/>
                      <a:stretch>
                        <a:fillRect/>
                      </a:stretch>
                    </p:blipFill>
                    <p:spPr bwMode="auto">
                      <a:xfrm>
                        <a:off x="228600" y="1191491"/>
                        <a:ext cx="8582383" cy="5157787"/>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July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09600"/>
          </a:xfrm>
        </p:spPr>
        <p:txBody>
          <a:bodyPr/>
          <a:lstStyle/>
          <a:p>
            <a:r>
              <a:rPr lang="en-GB" altLang="en-US" dirty="0" smtClean="0"/>
              <a:t>M2.3.1 Summary of Liaisons</a:t>
            </a:r>
          </a:p>
        </p:txBody>
      </p:sp>
      <p:sp>
        <p:nvSpPr>
          <p:cNvPr id="10243" name="Content Placeholder 2"/>
          <p:cNvSpPr>
            <a:spLocks noGrp="1"/>
          </p:cNvSpPr>
          <p:nvPr>
            <p:ph idx="1"/>
          </p:nvPr>
        </p:nvSpPr>
        <p:spPr>
          <a:xfrm>
            <a:off x="609600" y="1295400"/>
            <a:ext cx="7772400" cy="5029200"/>
          </a:xfrm>
        </p:spPr>
        <p:txBody>
          <a:bodyPr/>
          <a:lstStyle/>
          <a:p>
            <a:pPr marL="0" indent="0">
              <a:buNone/>
            </a:pPr>
            <a:r>
              <a:rPr lang="en-GB" altLang="en-US" sz="1800" dirty="0" smtClean="0"/>
              <a:t>Outgoing: </a:t>
            </a:r>
            <a:r>
              <a:rPr lang="en-GB" altLang="en-US" sz="1800" dirty="0" smtClean="0">
                <a:hlinkClick r:id="rId2"/>
              </a:rPr>
              <a:t>11-16-695r4</a:t>
            </a:r>
            <a:r>
              <a:rPr lang="en-GB" altLang="en-US" sz="1800" dirty="0" smtClean="0"/>
              <a:t> (60 GHz measurements) was liaised to 3GPP, as approved in the May session.</a:t>
            </a:r>
          </a:p>
          <a:p>
            <a:pPr marL="0" indent="0">
              <a:buNone/>
            </a:pPr>
            <a:r>
              <a:rPr lang="en-GB" altLang="en-US" sz="1800" dirty="0" smtClean="0"/>
              <a:t>Incoming to 802.11:</a:t>
            </a:r>
          </a:p>
          <a:p>
            <a:r>
              <a:rPr lang="en-GB" altLang="en-US" sz="1600" dirty="0" smtClean="0">
                <a:hlinkClick r:id="rId3"/>
              </a:rPr>
              <a:t>11-16/0772r0</a:t>
            </a:r>
            <a:r>
              <a:rPr lang="en-GB" altLang="en-US" sz="1600" dirty="0" smtClean="0"/>
              <a:t> with action “</a:t>
            </a:r>
            <a:r>
              <a:rPr lang="en-GB" sz="1600" dirty="0"/>
              <a:t>RAN4 kindly requests IEEE 802.11 WG and WIFI Alliance to specify WLAN RSSI measurement accuracy test cases in their specifications</a:t>
            </a:r>
            <a:r>
              <a:rPr lang="en-GB" sz="1600" dirty="0" smtClean="0"/>
              <a:t>.</a:t>
            </a:r>
            <a:r>
              <a:rPr lang="en-GB" altLang="en-US" sz="1600" dirty="0" smtClean="0"/>
              <a:t>”</a:t>
            </a:r>
          </a:p>
          <a:p>
            <a:pPr marL="0" indent="0">
              <a:buNone/>
            </a:pPr>
            <a:r>
              <a:rPr lang="en-GB" altLang="en-US" sz="1800" dirty="0" smtClean="0"/>
              <a:t>Incoming </a:t>
            </a:r>
            <a:r>
              <a:rPr lang="en-GB" altLang="en-US" sz="1800" smtClean="0"/>
              <a:t>to 802.19: </a:t>
            </a:r>
            <a:r>
              <a:rPr lang="en-GB" altLang="en-US" sz="1800" smtClean="0">
                <a:hlinkClick r:id="rId4"/>
              </a:rPr>
              <a:t>RP-161228</a:t>
            </a:r>
            <a:r>
              <a:rPr lang="en-GB" altLang="en-US" sz="1800" dirty="0" smtClean="0"/>
              <a:t>, “</a:t>
            </a:r>
            <a:r>
              <a:rPr lang="en-GB" sz="1800" dirty="0"/>
              <a:t>Reply LS on Rel-13 LAA specifications</a:t>
            </a:r>
            <a:r>
              <a:rPr lang="en-GB" altLang="en-US" sz="1800" dirty="0" smtClean="0"/>
              <a:t>” (2016-06-20)</a:t>
            </a:r>
            <a:endParaRPr lang="en-GB" altLang="en-US" sz="2000" dirty="0" smtClean="0"/>
          </a:p>
          <a:p>
            <a:pPr marL="0" indent="0">
              <a:buNone/>
            </a:pPr>
            <a:r>
              <a:rPr lang="en-GB" altLang="en-US" sz="1800" dirty="0" smtClean="0"/>
              <a:t>Incoming (to 802)</a:t>
            </a:r>
            <a:endParaRPr lang="en-GB" altLang="en-US" sz="1800" dirty="0"/>
          </a:p>
          <a:p>
            <a:r>
              <a:rPr lang="en-GB" sz="1800" b="0" dirty="0">
                <a:hlinkClick r:id="rId5"/>
              </a:rPr>
              <a:t>Communication</a:t>
            </a:r>
            <a:r>
              <a:rPr lang="en-GB" sz="1800" b="0" dirty="0"/>
              <a:t> from 3GPP TSG RAN WG1, Response Liaison Statement to 802 regarding LAA </a:t>
            </a:r>
            <a:r>
              <a:rPr lang="en-GB" sz="1800" b="0" dirty="0" smtClean="0"/>
              <a:t>(2016-06-07)</a:t>
            </a:r>
            <a:endParaRPr lang="en-GB" sz="1800" b="0" dirty="0"/>
          </a:p>
          <a:p>
            <a:r>
              <a:rPr lang="en-GB" sz="1800" b="0" dirty="0">
                <a:hlinkClick r:id="rId6"/>
              </a:rPr>
              <a:t>Communication</a:t>
            </a:r>
            <a:r>
              <a:rPr lang="en-GB" sz="1800" b="0" dirty="0"/>
              <a:t> from 3GPP TSG RAN WG1, Response LS to Wi-Fi Alliance regarding LAA (2016-06-07)</a:t>
            </a:r>
          </a:p>
          <a:p>
            <a:pPr marL="0" indent="0">
              <a:buNone/>
            </a:pPr>
            <a:r>
              <a:rPr lang="en-GB" sz="1800" dirty="0" smtClean="0"/>
              <a:t>Outgoing (from 802)</a:t>
            </a:r>
            <a:endParaRPr lang="en-GB" sz="1800" dirty="0"/>
          </a:p>
          <a:p>
            <a:r>
              <a:rPr lang="en-GB" sz="1800" b="0" dirty="0">
                <a:hlinkClick r:id="rId7"/>
              </a:rPr>
              <a:t>Communication</a:t>
            </a:r>
            <a:r>
              <a:rPr lang="en-GB" sz="1800" b="0" dirty="0"/>
              <a:t> to 3GPP TSG RAN WG1, Review of 3GPP LAA Specification Rel. 13 </a:t>
            </a:r>
            <a:r>
              <a:rPr lang="en-GB" sz="1800" b="0" dirty="0" smtClean="0"/>
              <a:t>(2016-05-23)</a:t>
            </a:r>
            <a:endParaRPr lang="en-GB" sz="1800" b="0" dirty="0"/>
          </a:p>
          <a:p>
            <a:pPr marL="0" indent="0">
              <a:buNone/>
            </a:pPr>
            <a:endParaRPr lang="en-GB" altLang="en-US" sz="1800" dirty="0"/>
          </a:p>
          <a:p>
            <a:pPr marL="0" indent="0">
              <a:buNone/>
            </a:pPr>
            <a:endParaRPr lang="en-GB" altLang="en-US" sz="1800" dirty="0" smtClean="0"/>
          </a:p>
          <a:p>
            <a:pPr marL="0" indent="0">
              <a:buNone/>
            </a:pPr>
            <a:endParaRPr lang="en-GB" altLang="en-US" sz="1800" dirty="0" smtClean="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2016</a:t>
            </a:r>
            <a:endParaRPr lang="en-US" altLang="en-US" sz="1800" smtClean="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F43EDCA-41FC-4839-BEEE-DD7331424CEA}" type="slidenum">
              <a:rPr lang="en-US" altLang="en-US" sz="1200" b="0" smtClean="0"/>
              <a:pPr>
                <a:spcBef>
                  <a:spcPct val="0"/>
                </a:spcBef>
                <a:buFontTx/>
                <a:buNone/>
              </a:pPr>
              <a:t>4</a:t>
            </a:fld>
            <a:endParaRPr lang="en-US" altLang="en-US" sz="1200" b="0" smtClean="0"/>
          </a:p>
        </p:txBody>
      </p:sp>
    </p:spTree>
    <p:extLst>
      <p:ext uri="{BB962C8B-B14F-4D97-AF65-F5344CB8AC3E}">
        <p14:creationId xmlns:p14="http://schemas.microsoft.com/office/powerpoint/2010/main" val="392471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M2.4 – Response from </a:t>
            </a:r>
            <a:r>
              <a:rPr lang="en-GB" dirty="0" err="1" smtClean="0"/>
              <a:t>PatCom</a:t>
            </a:r>
            <a:endParaRPr lang="en-GB" dirty="0"/>
          </a:p>
        </p:txBody>
      </p:sp>
      <p:sp>
        <p:nvSpPr>
          <p:cNvPr id="3" name="Content Placeholder 2"/>
          <p:cNvSpPr>
            <a:spLocks noGrp="1"/>
          </p:cNvSpPr>
          <p:nvPr>
            <p:ph idx="1"/>
          </p:nvPr>
        </p:nvSpPr>
        <p:spPr>
          <a:xfrm>
            <a:off x="685800" y="1600200"/>
            <a:ext cx="7772400" cy="4495800"/>
          </a:xfrm>
        </p:spPr>
        <p:txBody>
          <a:bodyPr/>
          <a:lstStyle/>
          <a:p>
            <a:r>
              <a:rPr lang="en-GB" sz="2000" dirty="0" smtClean="0"/>
              <a:t>A number of questions related to the application of the IEEE-SA’s patent policy were directed to IEEE-SA’s Patent Committee (</a:t>
            </a:r>
            <a:r>
              <a:rPr lang="en-GB" sz="2000" dirty="0" err="1" smtClean="0"/>
              <a:t>PatCom</a:t>
            </a:r>
            <a:r>
              <a:rPr lang="en-GB" sz="2000" dirty="0" smtClean="0"/>
              <a:t>) by the WG chair prior to the December 2015 </a:t>
            </a:r>
            <a:r>
              <a:rPr lang="en-GB" sz="2000" dirty="0" err="1" smtClean="0"/>
              <a:t>PatCom</a:t>
            </a:r>
            <a:r>
              <a:rPr lang="en-GB" sz="2000" dirty="0" smtClean="0"/>
              <a:t> meeting.   </a:t>
            </a:r>
            <a:r>
              <a:rPr lang="en-GB" sz="2000" dirty="0" err="1" smtClean="0"/>
              <a:t>PatCom</a:t>
            </a:r>
            <a:r>
              <a:rPr lang="en-GB" sz="2000" dirty="0" smtClean="0"/>
              <a:t> did not provide a response to these questions.</a:t>
            </a:r>
          </a:p>
          <a:p>
            <a:r>
              <a:rPr lang="en-GB" sz="2000" dirty="0" smtClean="0"/>
              <a:t>The WG chair was encouraged to identify “generic” issues,  rather than specific ones,  as these were more likely to enable </a:t>
            </a:r>
            <a:r>
              <a:rPr lang="en-GB" sz="2000" dirty="0" err="1" smtClean="0"/>
              <a:t>PatCom</a:t>
            </a:r>
            <a:r>
              <a:rPr lang="en-GB" sz="2000" dirty="0" smtClean="0"/>
              <a:t> to provide a response.  Four generic questions were identified and sent to </a:t>
            </a:r>
            <a:r>
              <a:rPr lang="en-GB" sz="2000" dirty="0" err="1" smtClean="0"/>
              <a:t>PatCom</a:t>
            </a:r>
            <a:r>
              <a:rPr lang="en-GB" sz="2000" dirty="0" smtClean="0"/>
              <a:t> prior to the March </a:t>
            </a:r>
            <a:r>
              <a:rPr lang="en-GB" sz="2000" dirty="0" err="1" smtClean="0"/>
              <a:t>PatCom</a:t>
            </a:r>
            <a:r>
              <a:rPr lang="en-GB" sz="2000" dirty="0" smtClean="0"/>
              <a:t> meeting.</a:t>
            </a:r>
          </a:p>
          <a:p>
            <a:r>
              <a:rPr lang="en-GB" sz="2000" dirty="0" smtClean="0"/>
              <a:t>These questions were posted to a </a:t>
            </a:r>
            <a:r>
              <a:rPr lang="en-GB" sz="2000" dirty="0"/>
              <a:t>public website (</a:t>
            </a:r>
            <a:r>
              <a:rPr lang="en-GB" sz="2000" dirty="0">
                <a:hlinkClick r:id="rId2"/>
              </a:rPr>
              <a:t>http://grouper.ieee.org/groups/pp-dialog/email</a:t>
            </a:r>
            <a:r>
              <a:rPr lang="en-GB" sz="2000" dirty="0" smtClean="0">
                <a:hlinkClick r:id="rId2"/>
              </a:rPr>
              <a:t>/</a:t>
            </a:r>
            <a:r>
              <a:rPr lang="en-GB" sz="2000" dirty="0" smtClean="0"/>
              <a:t>),  and comments received from interested parties. </a:t>
            </a:r>
          </a:p>
          <a:p>
            <a:r>
              <a:rPr lang="en-GB" sz="2000" dirty="0" err="1" smtClean="0"/>
              <a:t>PatCom</a:t>
            </a:r>
            <a:r>
              <a:rPr lang="en-GB" sz="2000" dirty="0" smtClean="0"/>
              <a:t> approved a response to the four questions in their June 2016 meeting </a:t>
            </a:r>
            <a:r>
              <a:rPr lang="en-GB" sz="2000" dirty="0"/>
              <a:t>(</a:t>
            </a:r>
            <a:r>
              <a:rPr lang="en-GB" sz="2000" dirty="0">
                <a:hlinkClick r:id="rId3"/>
              </a:rPr>
              <a:t>https://</a:t>
            </a:r>
            <a:r>
              <a:rPr lang="en-GB" sz="2000" dirty="0" smtClean="0">
                <a:hlinkClick r:id="rId3"/>
              </a:rPr>
              <a:t>mentor.ieee.org/802.11/dcn/16/11-16-0810-00-0000-response-from-patcom-to-four-questions.doc</a:t>
            </a:r>
            <a:r>
              <a:rPr lang="en-GB" sz="2000" dirty="0" smtClean="0"/>
              <a:t>).</a:t>
            </a:r>
            <a:endParaRPr lang="en-GB" sz="2000"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5</a:t>
            </a:fld>
            <a:endParaRPr lang="en-US"/>
          </a:p>
        </p:txBody>
      </p:sp>
    </p:spTree>
    <p:extLst>
      <p:ext uri="{BB962C8B-B14F-4D97-AF65-F5344CB8AC3E}">
        <p14:creationId xmlns:p14="http://schemas.microsoft.com/office/powerpoint/2010/main" val="3428997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685800"/>
          </a:xfrm>
        </p:spPr>
        <p:txBody>
          <a:bodyPr/>
          <a:lstStyle/>
          <a:p>
            <a:r>
              <a:rPr lang="en-GB" dirty="0" smtClean="0"/>
              <a:t>M3.1 802.11 Working Group Session Documents</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3" name="Date Placeholder 2"/>
          <p:cNvSpPr>
            <a:spLocks noGrp="1"/>
          </p:cNvSpPr>
          <p:nvPr>
            <p:ph type="dt" sz="half" idx="10"/>
          </p:nvPr>
        </p:nvSpPr>
        <p:spPr/>
        <p:txBody>
          <a:bodyPr/>
          <a:lstStyle/>
          <a:p>
            <a:pPr>
              <a:defRPr/>
            </a:pPr>
            <a:r>
              <a:rPr lang="en-US" smtClean="0"/>
              <a:t>July 2016</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DDBC98B1-8847-456F-A590-69DC1C4B50DA}" type="slidenum">
              <a:rPr lang="en-US" smtClean="0"/>
              <a:pPr>
                <a:defRPr/>
              </a:pPr>
              <a:t>6</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852639699"/>
              </p:ext>
            </p:extLst>
          </p:nvPr>
        </p:nvGraphicFramePr>
        <p:xfrm>
          <a:off x="696913" y="1942306"/>
          <a:ext cx="7919372" cy="2934490"/>
        </p:xfrm>
        <a:graphic>
          <a:graphicData uri="http://schemas.openxmlformats.org/drawingml/2006/table">
            <a:tbl>
              <a:tblPr/>
              <a:tblGrid>
                <a:gridCol w="2354662"/>
                <a:gridCol w="5564710"/>
              </a:tblGrid>
              <a:tr h="239838">
                <a:tc>
                  <a:txBody>
                    <a:bodyPr/>
                    <a:lstStyle/>
                    <a:p>
                      <a:pPr algn="l" fontAlgn="b"/>
                      <a:r>
                        <a:rPr lang="en-GB" sz="15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15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2"/>
                        </a:rPr>
                        <a:t>https://mentor.ieee.org/802.11/dcn/11-16-0769</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3"/>
                        </a:rPr>
                        <a:t>https://mentor.ieee.org/802.11/dcn/11-16-0771</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Snapshots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4"/>
                        </a:rPr>
                        <a:t>https://mentor.ieee.org/802.11/dcn/11-16-0786</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68055">
                <a:tc>
                  <a:txBody>
                    <a:bodyPr/>
                    <a:lstStyle/>
                    <a:p>
                      <a:pPr algn="l" fontAlgn="b"/>
                      <a:r>
                        <a:rPr lang="en-GB" sz="1500" b="0" i="0" u="none" strike="noStrike">
                          <a:solidFill>
                            <a:srgbClr val="323232"/>
                          </a:solidFill>
                          <a:effectLst/>
                          <a:latin typeface="Arial" panose="020B0604020202020204" pitchFamily="34" charset="0"/>
                        </a:rPr>
                        <a:t>1</a:t>
                      </a:r>
                      <a:r>
                        <a:rPr lang="en-GB" sz="1500" b="0" i="0" u="none" strike="noStrike" baseline="30000">
                          <a:solidFill>
                            <a:srgbClr val="323232"/>
                          </a:solidFill>
                          <a:effectLst/>
                          <a:latin typeface="Arial" panose="020B0604020202020204" pitchFamily="34" charset="0"/>
                        </a:rPr>
                        <a:t>st</a:t>
                      </a:r>
                      <a:r>
                        <a:rPr lang="en-GB" sz="15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5"/>
                        </a:rPr>
                        <a:t>https://mentor.ieee.org/802.11/dcn/11-16-0804</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68055">
                <a:tc>
                  <a:txBody>
                    <a:bodyPr/>
                    <a:lstStyle/>
                    <a:p>
                      <a:pPr algn="l" fontAlgn="b"/>
                      <a:r>
                        <a:rPr lang="en-GB" sz="1500" b="0" i="0" u="none" strike="noStrike">
                          <a:solidFill>
                            <a:srgbClr val="323232"/>
                          </a:solidFill>
                          <a:effectLst/>
                          <a:latin typeface="Arial" panose="020B0604020202020204" pitchFamily="34" charset="0"/>
                        </a:rPr>
                        <a:t>2</a:t>
                      </a:r>
                      <a:r>
                        <a:rPr lang="en-GB" sz="1500" b="0" i="0" u="none" strike="noStrike" baseline="30000">
                          <a:solidFill>
                            <a:srgbClr val="323232"/>
                          </a:solidFill>
                          <a:effectLst/>
                          <a:latin typeface="Arial" panose="020B0604020202020204" pitchFamily="34" charset="0"/>
                        </a:rPr>
                        <a:t>nd</a:t>
                      </a:r>
                      <a:r>
                        <a:rPr lang="en-GB" sz="15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6"/>
                        </a:rPr>
                        <a:t>https://mentor.ieee.org/802.11/dcn/11-16-0787</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7"/>
                        </a:rPr>
                        <a:t>https://mentor.ieee.org/802.11/dcn/11-16-0805</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Supplementary Material</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3"/>
                        </a:rPr>
                        <a:t>https://mentor.ieee.org/802.11/dcn/11-16-0771</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8"/>
                        </a:rPr>
                        <a:t>https://mentor.ieee.org/802.11/dcn/11-16-0788</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Closing report</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9"/>
                        </a:rPr>
                        <a:t>https://mentor.ieee.org/802.11/dcn/11-16-0789</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Current Session Minutes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10"/>
                        </a:rPr>
                        <a:t>https://mentor.ieee.org/802.11/dcn/11-16-</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dirty="0">
                          <a:solidFill>
                            <a:srgbClr val="0000D4"/>
                          </a:solidFill>
                          <a:effectLst/>
                          <a:latin typeface="Arial" panose="020B0604020202020204" pitchFamily="34" charset="0"/>
                          <a:hlinkClick r:id="rId11"/>
                        </a:rPr>
                        <a:t>https://mentor.ieee.org/802.11/dcn/11-16-0524-01</a:t>
                      </a:r>
                      <a:endParaRPr lang="en-GB" sz="15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3400"/>
          </a:xfrm>
        </p:spPr>
        <p:txBody>
          <a:bodyPr/>
          <a:lstStyle/>
          <a:p>
            <a:r>
              <a:rPr lang="en-GB" altLang="en-US" dirty="0" smtClean="0"/>
              <a:t>M3.2 Joint meetings and Reciprocal Credit</a:t>
            </a:r>
          </a:p>
        </p:txBody>
      </p:sp>
      <p:sp>
        <p:nvSpPr>
          <p:cNvPr id="13315" name="Content Placeholder 6"/>
          <p:cNvSpPr>
            <a:spLocks noGrp="1"/>
          </p:cNvSpPr>
          <p:nvPr>
            <p:ph idx="1"/>
          </p:nvPr>
        </p:nvSpPr>
        <p:spPr>
          <a:xfrm>
            <a:off x="538163" y="1447800"/>
            <a:ext cx="7772400" cy="3733800"/>
          </a:xfrm>
        </p:spPr>
        <p:txBody>
          <a:bodyPr/>
          <a:lstStyle/>
          <a:p>
            <a:r>
              <a:rPr lang="en-GB" altLang="en-US" dirty="0" smtClean="0"/>
              <a:t>Internal Joint Meetings</a:t>
            </a:r>
          </a:p>
          <a:p>
            <a:pPr lvl="1"/>
            <a:r>
              <a:rPr lang="en-GB" altLang="en-US" dirty="0" smtClean="0"/>
              <a:t>Thu am1: </a:t>
            </a:r>
            <a:r>
              <a:rPr lang="en-GB" altLang="en-US" dirty="0" err="1" smtClean="0"/>
              <a:t>TGak</a:t>
            </a:r>
            <a:r>
              <a:rPr lang="en-GB" altLang="en-US" dirty="0" smtClean="0"/>
              <a:t>, ARC, 802.1Qbz</a:t>
            </a:r>
          </a:p>
          <a:p>
            <a:endParaRPr lang="en-GB" altLang="en-US" dirty="0" smtClean="0"/>
          </a:p>
          <a:p>
            <a:r>
              <a:rPr lang="en-GB" altLang="en-US" dirty="0" smtClean="0"/>
              <a:t>Reciprocal credit is provided to 802.11 voters for attendance at:  802.18, 802.19, 802.24, 802.1 </a:t>
            </a:r>
          </a:p>
          <a:p>
            <a:pPr lvl="1"/>
            <a:r>
              <a:rPr lang="en-GB" altLang="en-US" dirty="0" smtClean="0"/>
              <a:t>Reciprocal credit for 802.1 is for 801.1Qbz, 802.1CF, 802E, 802c</a:t>
            </a:r>
          </a:p>
          <a:p>
            <a:endParaRPr lang="en-GB" altLang="en-US" dirty="0" smtClean="0"/>
          </a:p>
        </p:txBody>
      </p:sp>
      <p:sp>
        <p:nvSpPr>
          <p:cNvPr id="133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2016</a:t>
            </a:r>
            <a:endParaRPr lang="en-US" altLang="en-US" sz="1800" smtClean="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D377445D-CAD8-4A94-8654-0D209EAFDAF9}" type="slidenum">
              <a:rPr lang="en-US" altLang="en-US" sz="1200" b="0" smtClean="0"/>
              <a:pPr>
                <a:spcBef>
                  <a:spcPct val="0"/>
                </a:spcBef>
                <a:buFontTx/>
                <a:buNone/>
              </a:pPr>
              <a:t>7</a:t>
            </a:fld>
            <a:endParaRPr lang="en-US" altLang="en-US" sz="1200" b="0" smtClean="0"/>
          </a:p>
        </p:txBody>
      </p:sp>
    </p:spTree>
    <p:extLst>
      <p:ext uri="{BB962C8B-B14F-4D97-AF65-F5344CB8AC3E}">
        <p14:creationId xmlns:p14="http://schemas.microsoft.com/office/powerpoint/2010/main" val="4092628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GB" dirty="0" smtClean="0"/>
              <a:t>M3.2 Cross 802 Groups meetings</a:t>
            </a:r>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pic>
        <p:nvPicPr>
          <p:cNvPr id="7" name="Picture 6"/>
          <p:cNvPicPr>
            <a:picLocks noChangeAspect="1"/>
          </p:cNvPicPr>
          <p:nvPr/>
        </p:nvPicPr>
        <p:blipFill>
          <a:blip r:embed="rId2"/>
          <a:stretch>
            <a:fillRect/>
          </a:stretch>
        </p:blipFill>
        <p:spPr>
          <a:xfrm>
            <a:off x="685800" y="1371600"/>
            <a:ext cx="8034907" cy="4943475"/>
          </a:xfrm>
          <a:prstGeom prst="rect">
            <a:avLst/>
          </a:prstGeom>
        </p:spPr>
      </p:pic>
      <p:sp>
        <p:nvSpPr>
          <p:cNvPr id="8" name="TextBox 7"/>
          <p:cNvSpPr txBox="1"/>
          <p:nvPr/>
        </p:nvSpPr>
        <p:spPr>
          <a:xfrm>
            <a:off x="1028700" y="6223328"/>
            <a:ext cx="7162800" cy="261610"/>
          </a:xfrm>
          <a:prstGeom prst="rect">
            <a:avLst/>
          </a:prstGeom>
          <a:noFill/>
        </p:spPr>
        <p:txBody>
          <a:bodyPr wrap="square" rtlCol="0">
            <a:spAutoFit/>
          </a:bodyPr>
          <a:lstStyle/>
          <a:p>
            <a:r>
              <a:rPr lang="en-GB" sz="1100" dirty="0" smtClean="0"/>
              <a:t>Source: </a:t>
            </a:r>
            <a:r>
              <a:rPr lang="en-GB" sz="1100" u="sng" dirty="0">
                <a:hlinkClick r:id="rId3"/>
              </a:rPr>
              <a:t>https://mentor.ieee.org/802-ec/dcn/16/ec-16-0102-01-00EC-july-2016-802-chair-opening-slide-deck.pdf</a:t>
            </a:r>
            <a:endParaRPr lang="en-GB" sz="1100" dirty="0"/>
          </a:p>
        </p:txBody>
      </p:sp>
    </p:spTree>
    <p:extLst>
      <p:ext uri="{BB962C8B-B14F-4D97-AF65-F5344CB8AC3E}">
        <p14:creationId xmlns:p14="http://schemas.microsoft.com/office/powerpoint/2010/main" val="2107535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M3.10 802 EC and IEEE-SA Standards Board decisions</a:t>
            </a:r>
          </a:p>
        </p:txBody>
      </p:sp>
      <p:sp>
        <p:nvSpPr>
          <p:cNvPr id="15363" name="Content Placeholder 2"/>
          <p:cNvSpPr>
            <a:spLocks noGrp="1"/>
          </p:cNvSpPr>
          <p:nvPr>
            <p:ph idx="1"/>
          </p:nvPr>
        </p:nvSpPr>
        <p:spPr>
          <a:xfrm>
            <a:off x="685800" y="1728787"/>
            <a:ext cx="7758112" cy="4746626"/>
          </a:xfrm>
        </p:spPr>
        <p:txBody>
          <a:bodyPr/>
          <a:lstStyle/>
          <a:p>
            <a:r>
              <a:rPr lang="en-GB" altLang="en-US" dirty="0" smtClean="0"/>
              <a:t>Study Groups:</a:t>
            </a:r>
          </a:p>
          <a:p>
            <a:pPr lvl="1"/>
            <a:r>
              <a:rPr lang="en-GB" altLang="en-US" dirty="0" smtClean="0"/>
              <a:t>The EC agreed (by email ballot) to the formation of the “Low Power Wakeup Radio” study group.</a:t>
            </a:r>
          </a:p>
          <a:p>
            <a:pPr lvl="2"/>
            <a:r>
              <a:rPr lang="en-GB" altLang="en-US" dirty="0" smtClean="0"/>
              <a:t>I have appointed Minyoung Park (Intel Corporation) to be its chair, subject to confirmation during this session.</a:t>
            </a:r>
          </a:p>
          <a:p>
            <a:r>
              <a:rPr lang="en-GB" altLang="en-US" dirty="0" smtClean="0"/>
              <a:t>PARS</a:t>
            </a:r>
          </a:p>
          <a:p>
            <a:pPr lvl="1"/>
            <a:r>
              <a:rPr lang="en-GB" altLang="en-US" dirty="0" smtClean="0"/>
              <a:t>None</a:t>
            </a:r>
          </a:p>
          <a:p>
            <a:r>
              <a:rPr lang="en-GB" altLang="en-US" dirty="0" smtClean="0"/>
              <a:t>Approval of draft standards</a:t>
            </a:r>
          </a:p>
          <a:p>
            <a:pPr lvl="1"/>
            <a:r>
              <a:rPr lang="en-GB" altLang="en-US" dirty="0" smtClean="0"/>
              <a:t>None</a:t>
            </a:r>
          </a:p>
          <a:p>
            <a:pPr lvl="1"/>
            <a:endParaRPr lang="en-GB" altLang="en-US" dirty="0"/>
          </a:p>
        </p:txBody>
      </p:sp>
      <p:sp>
        <p:nvSpPr>
          <p:cNvPr id="153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2016</a:t>
            </a:r>
            <a:endParaRPr lang="en-US" altLang="en-US" sz="1800" smtClean="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8ABBDBE-F32C-4C21-AF8C-3645DFF1AB7D}" type="slidenum">
              <a:rPr lang="en-US" altLang="en-US" sz="1200" b="0" smtClean="0"/>
              <a:pPr>
                <a:spcBef>
                  <a:spcPct val="0"/>
                </a:spcBef>
                <a:buFontTx/>
                <a:buNone/>
              </a:pPr>
              <a:t>9</a:t>
            </a:fld>
            <a:endParaRPr lang="en-US" altLang="en-US" sz="1200" b="0" smtClean="0"/>
          </a:p>
        </p:txBody>
      </p:sp>
    </p:spTree>
    <p:extLst>
      <p:ext uri="{BB962C8B-B14F-4D97-AF65-F5344CB8AC3E}">
        <p14:creationId xmlns:p14="http://schemas.microsoft.com/office/powerpoint/2010/main" val="1587128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91155</TotalTime>
  <Words>2266</Words>
  <Application>Microsoft Office PowerPoint</Application>
  <PresentationFormat>On-screen Show (4:3)</PresentationFormat>
  <Paragraphs>655</Paragraphs>
  <Slides>30</Slides>
  <Notes>10</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3</vt:i4>
      </vt:variant>
      <vt:variant>
        <vt:lpstr>Slide Titles</vt:lpstr>
      </vt:variant>
      <vt:variant>
        <vt:i4>30</vt:i4>
      </vt:variant>
    </vt:vector>
  </HeadingPairs>
  <TitlesOfParts>
    <vt:vector size="42" baseType="lpstr">
      <vt:lpstr>ＭＳ Ｐゴシック</vt:lpstr>
      <vt:lpstr>Arial</vt:lpstr>
      <vt:lpstr>Arial Narrow</vt:lpstr>
      <vt:lpstr>Calibri</vt:lpstr>
      <vt:lpstr>Tahoma</vt:lpstr>
      <vt:lpstr>Times New Roman</vt:lpstr>
      <vt:lpstr>Wingdings</vt:lpstr>
      <vt:lpstr>Default Design</vt:lpstr>
      <vt:lpstr>Custom Design</vt:lpstr>
      <vt:lpstr>Document</vt:lpstr>
      <vt:lpstr>Binary Worksheet</vt:lpstr>
      <vt:lpstr>Worksheet</vt:lpstr>
      <vt:lpstr>802.11 Working Group Opening Report July 2016</vt:lpstr>
      <vt:lpstr>Introduction</vt:lpstr>
      <vt:lpstr>M1.3 Meeting Decorum</vt:lpstr>
      <vt:lpstr>M2.3.1 Summary of Liaisons</vt:lpstr>
      <vt:lpstr>M2.4 – Response from PatCom</vt:lpstr>
      <vt:lpstr>M3.1 802.11 Working Group Session Documents</vt:lpstr>
      <vt:lpstr>M3.2 Joint meetings and Reciprocal Credit</vt:lpstr>
      <vt:lpstr>M3.2 Cross 802 Groups meetings</vt:lpstr>
      <vt:lpstr>M3.10 802 EC and IEEE-SA Standards Board decisions</vt:lpstr>
      <vt:lpstr>M4.1.1 Type of Groups</vt:lpstr>
      <vt:lpstr>M4.1.1 Groups</vt:lpstr>
      <vt:lpstr>M4.1.2 PAR Expiration/Renewal Schedule</vt:lpstr>
      <vt:lpstr>M4.1.3 802.11 WG Appointed positions</vt:lpstr>
      <vt:lpstr>M4.1.3 Officers</vt:lpstr>
      <vt:lpstr>IEEE 802.11 Revisions</vt:lpstr>
      <vt:lpstr>IEEE 802.11 Standards Pipeline</vt:lpstr>
      <vt:lpstr>M4.1.5 Summary of ballots and comment collections</vt:lpstr>
      <vt:lpstr>M4.1.6 Current Membership Status</vt:lpstr>
      <vt:lpstr>M4.1.6 Recent voting member history</vt:lpstr>
      <vt:lpstr>M5.1 - Allegation of dominance in TGax and TGai</vt:lpstr>
      <vt:lpstr>Dominance - responsibilities</vt:lpstr>
      <vt:lpstr>Dominance – 2</vt:lpstr>
      <vt:lpstr>Dominance – generic process</vt:lpstr>
      <vt:lpstr>Dominance – specific process for TGai</vt:lpstr>
      <vt:lpstr>Status of Investigation for 11-16-784 (11ax)</vt:lpstr>
      <vt:lpstr>background data</vt:lpstr>
      <vt:lpstr>Membership by Country and Region</vt:lpstr>
      <vt:lpstr>Members by Affiliation</vt:lpstr>
      <vt:lpstr>Meeting Attendance – Historic Data</vt:lpstr>
      <vt:lpstr>Membership – Historic Data</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Adrian Stephens</dc:creator>
  <cp:lastModifiedBy>Stephens, Adrian P</cp:lastModifiedBy>
  <cp:revision>1715</cp:revision>
  <cp:lastPrinted>1998-02-10T13:28:06Z</cp:lastPrinted>
  <dcterms:created xsi:type="dcterms:W3CDTF">1998-02-10T13:07:52Z</dcterms:created>
  <dcterms:modified xsi:type="dcterms:W3CDTF">2016-07-25T01:41:02Z</dcterms:modified>
  <cp:category>Adrian Stephens, Intel Corporation</cp:category>
</cp:coreProperties>
</file>