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8"/>
  </p:notesMasterIdLst>
  <p:handoutMasterIdLst>
    <p:handoutMasterId r:id="rId129"/>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738" r:id="rId22"/>
    <p:sldId id="1739" r:id="rId23"/>
    <p:sldId id="1740" r:id="rId24"/>
    <p:sldId id="1648" r:id="rId25"/>
    <p:sldId id="1741" r:id="rId26"/>
    <p:sldId id="1742" r:id="rId27"/>
    <p:sldId id="1735" r:id="rId28"/>
    <p:sldId id="1736" r:id="rId29"/>
    <p:sldId id="1743" r:id="rId30"/>
    <p:sldId id="1684" r:id="rId31"/>
    <p:sldId id="1685" r:id="rId32"/>
    <p:sldId id="1686" r:id="rId33"/>
    <p:sldId id="1687" r:id="rId34"/>
    <p:sldId id="1689" r:id="rId35"/>
    <p:sldId id="1690" r:id="rId36"/>
    <p:sldId id="1734" r:id="rId37"/>
    <p:sldId id="1733" r:id="rId38"/>
    <p:sldId id="1691" r:id="rId39"/>
    <p:sldId id="1692" r:id="rId40"/>
    <p:sldId id="1694" r:id="rId41"/>
    <p:sldId id="1695" r:id="rId42"/>
    <p:sldId id="1696" r:id="rId43"/>
    <p:sldId id="1697" r:id="rId44"/>
    <p:sldId id="1716" r:id="rId45"/>
    <p:sldId id="1717" r:id="rId46"/>
    <p:sldId id="1718" r:id="rId47"/>
    <p:sldId id="1688" r:id="rId48"/>
    <p:sldId id="1702" r:id="rId49"/>
    <p:sldId id="1703" r:id="rId50"/>
    <p:sldId id="1704" r:id="rId51"/>
    <p:sldId id="1705" r:id="rId52"/>
    <p:sldId id="1706" r:id="rId53"/>
    <p:sldId id="1707" r:id="rId54"/>
    <p:sldId id="1708" r:id="rId55"/>
    <p:sldId id="1709" r:id="rId56"/>
    <p:sldId id="1710" r:id="rId57"/>
    <p:sldId id="1698" r:id="rId58"/>
    <p:sldId id="1699" r:id="rId59"/>
    <p:sldId id="1700" r:id="rId60"/>
    <p:sldId id="1701" r:id="rId61"/>
    <p:sldId id="1711" r:id="rId62"/>
    <p:sldId id="1712" r:id="rId63"/>
    <p:sldId id="1713" r:id="rId64"/>
    <p:sldId id="1679" r:id="rId65"/>
    <p:sldId id="1583" r:id="rId66"/>
    <p:sldId id="1665" r:id="rId67"/>
    <p:sldId id="1680" r:id="rId68"/>
    <p:sldId id="1721" r:id="rId69"/>
    <p:sldId id="1731" r:id="rId70"/>
    <p:sldId id="1629" r:id="rId71"/>
    <p:sldId id="1667" r:id="rId72"/>
    <p:sldId id="1681" r:id="rId73"/>
    <p:sldId id="1722" r:id="rId74"/>
    <p:sldId id="1668" r:id="rId75"/>
    <p:sldId id="1682" r:id="rId76"/>
    <p:sldId id="1669" r:id="rId77"/>
    <p:sldId id="1683" r:id="rId78"/>
    <p:sldId id="1732" r:id="rId79"/>
    <p:sldId id="1572" r:id="rId80"/>
    <p:sldId id="1633" r:id="rId81"/>
    <p:sldId id="1719" r:id="rId82"/>
    <p:sldId id="1720" r:id="rId83"/>
    <p:sldId id="1640" r:id="rId84"/>
    <p:sldId id="1634" r:id="rId85"/>
    <p:sldId id="1635" r:id="rId86"/>
    <p:sldId id="1641" r:id="rId87"/>
    <p:sldId id="1642" r:id="rId88"/>
    <p:sldId id="1643" r:id="rId89"/>
    <p:sldId id="1645" r:id="rId90"/>
    <p:sldId id="1644" r:id="rId91"/>
    <p:sldId id="1650" r:id="rId92"/>
    <p:sldId id="1651" r:id="rId93"/>
    <p:sldId id="1652" r:id="rId94"/>
    <p:sldId id="1653" r:id="rId95"/>
    <p:sldId id="1714" r:id="rId96"/>
    <p:sldId id="1646" r:id="rId97"/>
    <p:sldId id="1729" r:id="rId98"/>
    <p:sldId id="1730" r:id="rId99"/>
    <p:sldId id="1375" r:id="rId100"/>
    <p:sldId id="1376" r:id="rId101"/>
    <p:sldId id="1400"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591" r:id="rId114"/>
    <p:sldId id="1592" r:id="rId115"/>
    <p:sldId id="1593" r:id="rId116"/>
    <p:sldId id="1594" r:id="rId117"/>
    <p:sldId id="1595" r:id="rId118"/>
    <p:sldId id="1596" r:id="rId119"/>
    <p:sldId id="1597" r:id="rId120"/>
    <p:sldId id="1598" r:id="rId121"/>
    <p:sldId id="1599" r:id="rId122"/>
    <p:sldId id="1600" r:id="rId123"/>
    <p:sldId id="1628" r:id="rId124"/>
    <p:sldId id="1638" r:id="rId125"/>
    <p:sldId id="1725" r:id="rId126"/>
    <p:sldId id="1726" r:id="rId12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2" autoAdjust="0"/>
    <p:restoredTop sz="94660" autoAdjust="0"/>
  </p:normalViewPr>
  <p:slideViewPr>
    <p:cSldViewPr>
      <p:cViewPr varScale="1">
        <p:scale>
          <a:sx n="62" d="100"/>
          <a:sy n="62" d="100"/>
        </p:scale>
        <p:origin x="-90" y="-21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802.11-16/0761r1</a:t>
            </a:r>
            <a:endParaRPr lang="en-US" dirty="0"/>
          </a:p>
        </p:txBody>
      </p:sp>
      <p:sp>
        <p:nvSpPr>
          <p:cNvPr id="3075" name="Rectangle 3"/>
          <p:cNvSpPr>
            <a:spLocks noGrp="1" noChangeArrowheads="1"/>
          </p:cNvSpPr>
          <p:nvPr>
            <p:ph type="dt" sz="quarter" idx="1"/>
          </p:nvPr>
        </p:nvSpPr>
        <p:spPr bwMode="auto">
          <a:xfrm>
            <a:off x="695325" y="177284"/>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802.11-16/0761r1</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802.11-16/0761r2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0760-00-0jtc-ieee-802-jtc1-sc-minutes-for-may-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1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19.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2.xml.rels><?xml version="1.0" encoding="UTF-8" standalone="yes"?>
<Relationships xmlns="http://schemas.openxmlformats.org/package/2006/relationships"><Relationship Id="rId2" Type="http://schemas.openxmlformats.org/officeDocument/2006/relationships/hyperlink" Target="https://standards.ieee.org/findstds/standard/802.15.6-2012.html"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18 July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 in May 2016, as documented in </a:t>
            </a:r>
            <a:r>
              <a:rPr lang="en-AU" i="1" dirty="0" smtClean="0">
                <a:solidFill>
                  <a:srgbClr val="FF0000"/>
                </a:solidFill>
                <a:hlinkClick r:id="rId3"/>
              </a:rPr>
              <a:t>11-16-0760r0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6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69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8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1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0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3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6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124</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7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75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59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SC6_WG1_N053)</a:t>
            </a:r>
            <a:endParaRPr lang="en-AU" b="0" dirty="0"/>
          </a:p>
          <a:p>
            <a:pPr lvl="2"/>
            <a:r>
              <a:rPr lang="en-AU" b="0" dirty="0" smtClean="0"/>
              <a:t>IEEE </a:t>
            </a:r>
            <a:r>
              <a:rPr lang="en-AU" b="0" dirty="0"/>
              <a:t>802.3 Ethernet YANG Models Study Group </a:t>
            </a:r>
          </a:p>
          <a:p>
            <a:pPr lvl="2"/>
            <a:r>
              <a:rPr lang="en-AU" b="0" dirty="0" smtClean="0"/>
              <a:t>IEEE </a:t>
            </a:r>
            <a:r>
              <a:rPr lang="en-AU" b="0" dirty="0"/>
              <a:t>802.19 Wireless Automotive Coexistence </a:t>
            </a:r>
          </a:p>
          <a:p>
            <a:pPr lvl="1"/>
            <a:r>
              <a:rPr lang="en-AU" dirty="0" smtClean="0"/>
              <a:t>Another liaison will be sent after the July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twenty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4340312"/>
              </p:ext>
            </p:extLst>
          </p:nvPr>
        </p:nvGraphicFramePr>
        <p:xfrm>
          <a:off x="762000" y="1600200"/>
          <a:ext cx="7620000" cy="4477926"/>
        </p:xfrm>
        <a:graphic>
          <a:graphicData uri="http://schemas.openxmlformats.org/drawingml/2006/table">
            <a:tbl>
              <a:tblPr firstRow="1" bandRow="1">
                <a:tableStyleId>{21E4AEA4-8DFA-4A89-87EB-49C32662AFE0}</a:tableStyleId>
              </a:tblPr>
              <a:tblGrid>
                <a:gridCol w="1371600"/>
                <a:gridCol w="2030186"/>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51837">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bl>
          </a:graphicData>
        </a:graphic>
      </p:graphicFrame>
      <p:sp>
        <p:nvSpPr>
          <p:cNvPr id="8" name="Rectangle 7"/>
          <p:cNvSpPr/>
          <p:nvPr/>
        </p:nvSpPr>
        <p:spPr bwMode="auto">
          <a:xfrm rot="16200000">
            <a:off x="-304799" y="51816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twenty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305600"/>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nine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90983386"/>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9266719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568"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4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US" dirty="0" smtClean="0">
                <a:solidFill>
                  <a:schemeClr val="accent6"/>
                </a:solidFill>
              </a:rPr>
              <a:t>60-day</a:t>
            </a:r>
            <a:r>
              <a:rPr lang="en-AU" dirty="0" smtClean="0">
                <a:solidFill>
                  <a:schemeClr val="accent6"/>
                </a:solidFill>
              </a:rPr>
              <a:t> pre-ballot passed on 30 May 2016 but a response is required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chemeClr val="accent2"/>
                </a:solidFill>
              </a:rPr>
              <a:t>with comment response required</a:t>
            </a: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will be considered in July 2016</a:t>
            </a:r>
            <a:endParaRPr lang="en-AU" dirty="0"/>
          </a:p>
          <a:p>
            <a:r>
              <a:rPr lang="en-AU" dirty="0"/>
              <a:t>FDIS ballot FDIS </a:t>
            </a:r>
            <a:r>
              <a:rPr lang="en-AU" dirty="0" smtClean="0"/>
              <a:t>ballot: </a:t>
            </a:r>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needs to respond to comment from China NB on 802.1Qbv-2015</a:t>
            </a:r>
            <a:endParaRPr lang="en-AU" dirty="0"/>
          </a:p>
        </p:txBody>
      </p:sp>
      <p:sp>
        <p:nvSpPr>
          <p:cNvPr id="3" name="Content Placeholder 2"/>
          <p:cNvSpPr>
            <a:spLocks noGrp="1"/>
          </p:cNvSpPr>
          <p:nvPr>
            <p:ph idx="1"/>
          </p:nvPr>
        </p:nvSpPr>
        <p:spPr/>
        <p:txBody>
          <a:bodyPr/>
          <a:lstStyle/>
          <a:p>
            <a:pPr lvl="1"/>
            <a:r>
              <a:rPr lang="en-US" dirty="0" smtClean="0"/>
              <a:t>The China NB submitted their usual comment complaining about 802.1X</a:t>
            </a:r>
          </a:p>
          <a:p>
            <a:pPr lvl="2"/>
            <a:r>
              <a:rPr lang="en-US" dirty="0" smtClean="0"/>
              <a:t>See next slide</a:t>
            </a:r>
          </a:p>
          <a:p>
            <a:pPr lvl="1"/>
            <a:r>
              <a:rPr lang="en-US" dirty="0" smtClean="0"/>
              <a:t>The SC Chair has proposed a response based on previous responses</a:t>
            </a:r>
          </a:p>
          <a:p>
            <a:pPr lvl="2"/>
            <a:r>
              <a:rPr lang="en-US" dirty="0" smtClean="0"/>
              <a:t>See two slides hence</a:t>
            </a:r>
          </a:p>
          <a:p>
            <a:pPr lvl="1"/>
            <a:r>
              <a:rPr lang="en-US" dirty="0" smtClean="0"/>
              <a:t>Glen Parsons (802.1 WG Chair) has asked Karen Randall and John Messenger to review the response in the 802.1 </a:t>
            </a:r>
            <a:r>
              <a:rPr lang="en-AU" dirty="0" smtClean="0"/>
              <a:t>Maintenance </a:t>
            </a:r>
            <a:r>
              <a:rPr lang="en-AU" dirty="0"/>
              <a:t>TG </a:t>
            </a:r>
            <a:endParaRPr lang="en-AU" dirty="0" smtClean="0"/>
          </a:p>
          <a:p>
            <a:pPr lvl="2"/>
            <a:r>
              <a:rPr lang="en-AU" dirty="0" smtClean="0"/>
              <a:t>One comment so far is, </a:t>
            </a:r>
            <a:r>
              <a:rPr lang="en-AU" i="1" dirty="0" smtClean="0"/>
              <a:t>I </a:t>
            </a:r>
            <a:r>
              <a:rPr lang="en-AU" i="1" dirty="0"/>
              <a:t>believe it will be necessary to make stronger statement regarding the comment that 802.1X is considered "defective". We cannot let that past. 802.1X is not </a:t>
            </a:r>
            <a:r>
              <a:rPr lang="en-AU" i="1" dirty="0" smtClean="0"/>
              <a:t>defective</a:t>
            </a:r>
          </a:p>
          <a:p>
            <a:pPr lvl="1"/>
            <a:r>
              <a:rPr lang="en-AU" dirty="0" smtClean="0"/>
              <a:t>The SC will discuss the response but it is primarily an 802.1 WG responsibility to approve any response</a:t>
            </a:r>
          </a:p>
          <a:p>
            <a:pPr lvl="1"/>
            <a:r>
              <a:rPr lang="en-AU" dirty="0" smtClean="0"/>
              <a:t>Does IEEE 802 also want to send a more general liaison to SC6 noting the ongoing disagreement and offering the China NB an opportunity to present their concerns to the IEEE 802.1 WG?</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4808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a:t>
            </a:r>
            <a:r>
              <a:rPr lang="en-AU" dirty="0"/>
              <a:t>802.1Qbv-2015</a:t>
            </a:r>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smtClean="0"/>
              <a:t>802.1Qbv-2015 </a:t>
            </a:r>
            <a:r>
              <a:rPr lang="en-AU" i="1" dirty="0"/>
              <a:t>is an amendment to </a:t>
            </a:r>
            <a:r>
              <a:rPr lang="en-AU" i="1" dirty="0" smtClean="0"/>
              <a:t>IEEE 802.1Q-2014 </a:t>
            </a:r>
            <a:r>
              <a:rPr lang="en-AU" i="1" dirty="0"/>
              <a:t>that is based on IEEE </a:t>
            </a:r>
            <a:r>
              <a:rPr lang="en-AU" i="1" dirty="0" smtClean="0"/>
              <a:t>802.1x-2010</a:t>
            </a:r>
            <a:r>
              <a:rPr lang="en-AU" i="1" dirty="0"/>
              <a:t>. China has already submitted the </a:t>
            </a:r>
            <a:r>
              <a:rPr lang="en-AU" i="1" dirty="0" smtClean="0"/>
              <a:t>comments on </a:t>
            </a:r>
            <a:r>
              <a:rPr lang="en-AU" i="1" dirty="0"/>
              <a:t>IEEE </a:t>
            </a:r>
            <a:r>
              <a:rPr lang="en-AU" i="1" dirty="0" smtClean="0"/>
              <a:t>802.1Q-2014 </a:t>
            </a:r>
            <a:r>
              <a:rPr lang="en-AU" i="1" dirty="0"/>
              <a:t>during its pre-FDIS </a:t>
            </a:r>
            <a:r>
              <a:rPr lang="en-AU" i="1" dirty="0" smtClean="0"/>
              <a:t>ballot and </a:t>
            </a:r>
            <a:r>
              <a:rPr lang="en-AU" i="1" dirty="0"/>
              <a:t>FDIS ballot about the security problems </a:t>
            </a:r>
            <a:r>
              <a:rPr lang="en-AU" i="1" dirty="0" smtClean="0"/>
              <a:t>in IEEE </a:t>
            </a:r>
            <a:r>
              <a:rPr lang="en-AU" i="1" dirty="0"/>
              <a:t>802.1x-2010 that is referenced by </a:t>
            </a:r>
            <a:r>
              <a:rPr lang="en-AU" i="1" dirty="0" smtClean="0"/>
              <a:t>IEEE 802.1Q-2014</a:t>
            </a:r>
            <a:r>
              <a:rPr lang="en-AU" i="1" dirty="0"/>
              <a:t>. Up to now, there is no </a:t>
            </a:r>
            <a:r>
              <a:rPr lang="en-AU" i="1" dirty="0" smtClean="0"/>
              <a:t>reasonable and </a:t>
            </a:r>
            <a:r>
              <a:rPr lang="en-AU" i="1" dirty="0"/>
              <a:t>appropriate disposition on </a:t>
            </a:r>
            <a:r>
              <a:rPr lang="en-AU" i="1" dirty="0" smtClean="0"/>
              <a:t>Chinese comments</a:t>
            </a:r>
            <a:r>
              <a:rPr lang="en-AU" i="1" dirty="0"/>
              <a:t>. IEEE </a:t>
            </a:r>
            <a:r>
              <a:rPr lang="en-AU" i="1" dirty="0" smtClean="0"/>
              <a:t>802.1Qbv-2015 </a:t>
            </a:r>
            <a:r>
              <a:rPr lang="en-AU" i="1" dirty="0"/>
              <a:t>is based on </a:t>
            </a:r>
            <a:r>
              <a:rPr lang="en-AU" i="1" dirty="0" smtClean="0"/>
              <a:t>a defective </a:t>
            </a:r>
            <a:r>
              <a:rPr lang="en-AU" i="1" dirty="0"/>
              <a:t>standard; therefore, China NB </a:t>
            </a:r>
            <a:r>
              <a:rPr lang="en-AU" i="1" dirty="0" smtClean="0"/>
              <a:t>cannot give </a:t>
            </a:r>
            <a:r>
              <a:rPr lang="en-AU" i="1" dirty="0"/>
              <a:t>support on IEEE </a:t>
            </a:r>
            <a:r>
              <a:rPr lang="en-AU" i="1" dirty="0" smtClean="0"/>
              <a:t>802.1Q-2014 </a:t>
            </a:r>
            <a:r>
              <a:rPr lang="en-AU" i="1" dirty="0"/>
              <a:t>and </a:t>
            </a:r>
            <a:r>
              <a:rPr lang="en-AU" i="1" dirty="0" smtClean="0"/>
              <a:t>its amendment</a:t>
            </a:r>
            <a:r>
              <a:rPr lang="en-AU" i="1" dirty="0"/>
              <a:t>.</a:t>
            </a:r>
          </a:p>
          <a:p>
            <a:r>
              <a:rPr lang="en-AU" dirty="0" smtClean="0"/>
              <a:t>China NB request 1</a:t>
            </a:r>
          </a:p>
          <a:p>
            <a:pPr lvl="1"/>
            <a:r>
              <a:rPr lang="en-AU" i="1" dirty="0"/>
              <a:t>Recommend not referencing the defective standards or enhancing its security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0263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802.1Qbv-2015</a:t>
            </a:r>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802.1Qbv-2015 </a:t>
            </a:r>
            <a:r>
              <a:rPr lang="en-AU" i="1" dirty="0" smtClean="0"/>
              <a:t> because it relies on </a:t>
            </a:r>
            <a:r>
              <a:rPr lang="en-US" i="1" dirty="0" smtClean="0"/>
              <a:t>IEEE 802.1X-2010, which </a:t>
            </a:r>
            <a:r>
              <a:rPr lang="en-US" i="1" dirty="0"/>
              <a:t>the China NB </a:t>
            </a:r>
            <a:r>
              <a:rPr lang="en-US" i="1" dirty="0" smtClean="0"/>
              <a:t>asserts is defective</a:t>
            </a:r>
          </a:p>
          <a:p>
            <a:pPr lvl="1"/>
            <a:r>
              <a:rPr lang="en-US" i="1" dirty="0" smtClean="0"/>
              <a:t>IEEE 802 declines to make any change to </a:t>
            </a:r>
            <a:r>
              <a:rPr lang="en-AU" dirty="0" smtClean="0"/>
              <a:t>802.1Qbv-2015 </a:t>
            </a:r>
            <a:r>
              <a:rPr lang="en-US" i="1" dirty="0" smtClean="0"/>
              <a:t>because, while IEEE 802.1Q </a:t>
            </a:r>
            <a:r>
              <a:rPr lang="en-US" i="1" dirty="0"/>
              <a:t>explains how it can be used in conjunction with IEEE </a:t>
            </a:r>
            <a:r>
              <a:rPr lang="en-US" i="1" dirty="0" smtClean="0"/>
              <a:t>802.1X,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a:t>IEEE 802 recognizes that the China NB has asserted in that past that man-in-the-middle (and other) attacks are possible against IEEE 802.1X based systems. However, the technical details of such an attack (or a demonstration of an attack) have not yet been supplied by the China NB. </a:t>
            </a:r>
            <a:r>
              <a:rPr lang="en-US" i="1" dirty="0" smtClean="0"/>
              <a:t>IEEE 802 invites the China NB to submit such technical details for consideration.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25931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US" dirty="0" smtClean="0"/>
              <a:t>60-day</a:t>
            </a:r>
            <a:r>
              <a:rPr lang="en-AU" dirty="0" smtClean="0"/>
              <a:t> </a:t>
            </a:r>
            <a:r>
              <a:rPr lang="en-AU" dirty="0"/>
              <a:t>pre-ballot passed on 13 July 2016 and response is to be developed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13 July 2016 </a:t>
            </a:r>
            <a:r>
              <a:rPr lang="en-AU" dirty="0">
                <a:solidFill>
                  <a:schemeClr val="accent6"/>
                </a:solidFill>
              </a:rPr>
              <a:t>with response to be developed</a:t>
            </a: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IEEE 802.1 WG will generate response to comment in San </a:t>
            </a:r>
            <a:r>
              <a:rPr lang="en-AU" dirty="0" smtClean="0"/>
              <a:t>Diego</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802.1AB-2016</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GB" i="1" dirty="0"/>
              <a:t>IEEE 802.1AB</a:t>
            </a:r>
            <a:r>
              <a:rPr lang="en-GB" i="1" baseline="30000" dirty="0"/>
              <a:t>TM</a:t>
            </a:r>
            <a:r>
              <a:rPr lang="en-GB" i="1" dirty="0"/>
              <a:t>-2016 is the revision of IEEE 802.1AB-2009. However, IEEE 802.1AB</a:t>
            </a:r>
            <a:r>
              <a:rPr lang="en-GB" i="1" baseline="30000" dirty="0"/>
              <a:t>TM</a:t>
            </a:r>
            <a:r>
              <a:rPr lang="en-GB" i="1" dirty="0"/>
              <a:t>-2016 is still implemented with IEEE 802.1X and 802.1AE which have also been proposed to ISO under the PSDO agreement. China NB has expressed objection to the submissions of IEEE 802.1X and 802.1AE and provided detailed comments. IEEE has acknowledged the receiving of China NB’s comments but has not made any satisfactory attempts to change Chinese negative vote. Since Chinese objection to the base/associated standards still stands, we cannot support other standards that rely on previous standards. </a:t>
            </a:r>
            <a:endParaRPr lang="en-AU" i="1" dirty="0"/>
          </a:p>
          <a:p>
            <a:pPr lvl="1"/>
            <a:r>
              <a:rPr lang="en-US" i="1" dirty="0"/>
              <a:t>For previous China NB comment, please refer to 6N15555 and 6N15556</a:t>
            </a:r>
            <a:endParaRPr lang="en-AU" i="1" dirty="0" smtClean="0"/>
          </a:p>
          <a:p>
            <a:r>
              <a:rPr lang="en-AU" dirty="0" smtClean="0"/>
              <a:t>China NB request 1</a:t>
            </a:r>
          </a:p>
          <a:p>
            <a:pPr lvl="1"/>
            <a:r>
              <a:rPr lang="en-AU" i="1" dirty="0"/>
              <a:t>Recommend not referencing the defective standards or enhancing its security mechanism.</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12462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802.1AB-2016</a:t>
            </a:r>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a:t>
            </a:r>
            <a:r>
              <a:rPr lang="en-AU" i="1" dirty="0" smtClean="0"/>
              <a:t>802.1AB-2016  because it relies on </a:t>
            </a:r>
            <a:r>
              <a:rPr lang="en-US" i="1" dirty="0" smtClean="0"/>
              <a:t>IEEE 802.1X and IEEE 802.1AE, which </a:t>
            </a:r>
            <a:r>
              <a:rPr lang="en-US" i="1" dirty="0"/>
              <a:t>the China NB </a:t>
            </a:r>
            <a:r>
              <a:rPr lang="en-US" i="1" dirty="0" smtClean="0"/>
              <a:t>asserts are defective</a:t>
            </a:r>
          </a:p>
          <a:p>
            <a:pPr lvl="1"/>
            <a:r>
              <a:rPr lang="en-US" i="1" dirty="0" smtClean="0"/>
              <a:t>While IEEE </a:t>
            </a:r>
            <a:r>
              <a:rPr lang="en-US" i="1" dirty="0"/>
              <a:t>802.1X and IEEE 802.1AE are both ratified ISO/IEC/IEEE </a:t>
            </a:r>
            <a:r>
              <a:rPr lang="en-US" i="1" dirty="0" smtClean="0"/>
              <a:t>standards, IEEE </a:t>
            </a:r>
            <a:r>
              <a:rPr lang="en-US" i="1" dirty="0"/>
              <a:t>802 recognizes that the China NB has asserted in that past that man-in-the-middle (and other) attacks are possible against IEEE </a:t>
            </a:r>
            <a:r>
              <a:rPr lang="en-US" i="1" dirty="0" smtClean="0"/>
              <a:t>802.1X and IEEE 802.1AE </a:t>
            </a:r>
            <a:r>
              <a:rPr lang="en-US" i="1" dirty="0"/>
              <a:t>based systems. However, the technical details of </a:t>
            </a:r>
            <a:r>
              <a:rPr lang="en-US" i="1" dirty="0" smtClean="0"/>
              <a:t>any such attacks </a:t>
            </a:r>
            <a:r>
              <a:rPr lang="en-US" i="1" dirty="0"/>
              <a:t>(or a demonstration of an attack) have not yet been supplied by the China NB. </a:t>
            </a:r>
            <a:r>
              <a:rPr lang="en-US" i="1" dirty="0" smtClean="0"/>
              <a:t>IEEE 802 invites the China NB to submit any technical details for consideration.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70374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US" dirty="0" smtClean="0"/>
              <a:t>60-day</a:t>
            </a:r>
            <a:r>
              <a:rPr lang="en-AU" dirty="0" smtClean="0"/>
              <a:t> pre-ballot passed on 13 July 2016 and response is to be developed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smtClean="0">
                <a:solidFill>
                  <a:srgbClr val="00B050"/>
                </a:solidFill>
              </a:rPr>
              <a:t>passed 13 July 2016 </a:t>
            </a:r>
            <a:r>
              <a:rPr lang="en-AU" dirty="0" smtClean="0">
                <a:solidFill>
                  <a:schemeClr val="accent6"/>
                </a:solidFill>
              </a:rPr>
              <a:t>with response to be developed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IEEE </a:t>
            </a:r>
            <a:r>
              <a:rPr lang="en-AU" dirty="0" smtClean="0"/>
              <a:t>802.1 WG will </a:t>
            </a:r>
            <a:r>
              <a:rPr lang="en-AU" dirty="0"/>
              <a:t>generate </a:t>
            </a:r>
            <a:r>
              <a:rPr lang="en-AU" dirty="0" smtClean="0"/>
              <a:t>response to comment </a:t>
            </a:r>
            <a:r>
              <a:rPr lang="en-AU" dirty="0"/>
              <a:t>in San </a:t>
            </a:r>
            <a:r>
              <a:rPr lang="en-AU" dirty="0" smtClean="0"/>
              <a:t>Diego</a:t>
            </a:r>
            <a:endParaRPr lang="en-AU" dirty="0">
              <a:solidFill>
                <a:srgbClr val="FF0000"/>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802.1Qca-2015</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US" i="1" dirty="0"/>
              <a:t>IEEE 802.1Qca</a:t>
            </a:r>
            <a:r>
              <a:rPr lang="en-US" i="1" baseline="30000" dirty="0"/>
              <a:t>tm</a:t>
            </a:r>
            <a:r>
              <a:rPr lang="en-US" i="1" dirty="0"/>
              <a:t>-2015 is an amendment to IEEE 802.1Q</a:t>
            </a:r>
            <a:r>
              <a:rPr lang="en-US" i="1" baseline="30000" dirty="0"/>
              <a:t>tm</a:t>
            </a:r>
            <a:r>
              <a:rPr lang="en-US" i="1" dirty="0"/>
              <a:t>-2014 that is based on IEEE 802.1x-2010. China has already submitted the comments on IEEE 802.1Q</a:t>
            </a:r>
            <a:r>
              <a:rPr lang="en-US" i="1" baseline="30000" dirty="0"/>
              <a:t>tm</a:t>
            </a:r>
            <a:r>
              <a:rPr lang="en-US" i="1" dirty="0"/>
              <a:t>-2014 during its pre-FDIS ballot and FDIS ballot about the security problems in IEEE 802.1x-2010 that is referenced by IEEE 802.1Q</a:t>
            </a:r>
            <a:r>
              <a:rPr lang="en-US" i="1" baseline="30000" dirty="0"/>
              <a:t>tm</a:t>
            </a:r>
            <a:r>
              <a:rPr lang="en-US" i="1" dirty="0"/>
              <a:t>-2014. Up to now, there is no reasonable and appropriate disposition on Chinese comments. IEEE 802.1Qca</a:t>
            </a:r>
            <a:r>
              <a:rPr lang="en-US" i="1" baseline="30000" dirty="0"/>
              <a:t>tm</a:t>
            </a:r>
            <a:r>
              <a:rPr lang="en-US" i="1" dirty="0"/>
              <a:t>-2015 is based on a defective standard; therefore, China NB cannot give support on IEEE 802.1Q</a:t>
            </a:r>
            <a:r>
              <a:rPr lang="en-US" i="1" baseline="30000" dirty="0"/>
              <a:t>tm</a:t>
            </a:r>
            <a:r>
              <a:rPr lang="en-US" i="1" dirty="0"/>
              <a:t>-2014 and its </a:t>
            </a:r>
            <a:r>
              <a:rPr lang="en-US" i="1" dirty="0" smtClean="0"/>
              <a:t>amendment</a:t>
            </a:r>
            <a:r>
              <a:rPr lang="en-AU" i="1" dirty="0" smtClean="0"/>
              <a:t>.</a:t>
            </a:r>
            <a:endParaRPr lang="en-AU" i="1" dirty="0"/>
          </a:p>
          <a:p>
            <a:r>
              <a:rPr lang="en-AU" dirty="0" smtClean="0"/>
              <a:t>China NB request 1</a:t>
            </a:r>
          </a:p>
          <a:p>
            <a:pPr lvl="1"/>
            <a:r>
              <a:rPr lang="en-AU" i="1" dirty="0"/>
              <a:t>Recommend not referencing the defective standards or enhancing its security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050325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802.1Qca-2015</a:t>
            </a:r>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a:t>
            </a:r>
            <a:r>
              <a:rPr lang="en-AU" i="1" dirty="0" smtClean="0"/>
              <a:t>802.1Qca-2015  because it relies on </a:t>
            </a:r>
            <a:r>
              <a:rPr lang="en-US" i="1" dirty="0" smtClean="0"/>
              <a:t>IEEE 802.1X-2010, which </a:t>
            </a:r>
            <a:r>
              <a:rPr lang="en-US" i="1" dirty="0"/>
              <a:t>the China NB </a:t>
            </a:r>
            <a:r>
              <a:rPr lang="en-US" i="1" dirty="0" smtClean="0"/>
              <a:t>asserts is defective</a:t>
            </a:r>
          </a:p>
          <a:p>
            <a:pPr lvl="1"/>
            <a:r>
              <a:rPr lang="en-US" i="1" dirty="0" smtClean="0"/>
              <a:t>IEEE 802 declines to make any change to </a:t>
            </a:r>
            <a:r>
              <a:rPr lang="en-AU" dirty="0" smtClean="0"/>
              <a:t>802.1Qca-2015 </a:t>
            </a:r>
            <a:r>
              <a:rPr lang="en-US" i="1" dirty="0" smtClean="0"/>
              <a:t>because, while IEEE 802.1Q </a:t>
            </a:r>
            <a:r>
              <a:rPr lang="en-US" i="1" dirty="0"/>
              <a:t>explains how it can be used in conjunction with IEEE </a:t>
            </a:r>
            <a:r>
              <a:rPr lang="en-US" i="1" dirty="0" smtClean="0"/>
              <a:t>802.1X,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a:t>IEEE 802 recognizes that the China NB has asserted in that past that man-in-the-middle (and other) attacks are possible against IEEE 802.1X based systems. However, the technical details of such an attack (or a demonstration of an attack) have not yet been supplied by the China NB. </a:t>
            </a:r>
            <a:r>
              <a:rPr lang="en-US" i="1" dirty="0" smtClean="0"/>
              <a:t>IEEE 802 invites the China NB to submit such technical details for consideration.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50912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IEEE-SA approval 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802.1Qcd-2015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8101115"/>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US" dirty="0" smtClean="0"/>
              <a:t>60-day</a:t>
            </a:r>
            <a:r>
              <a:rPr lang="en-AU" dirty="0" smtClean="0"/>
              <a:t> pre-ballot </a:t>
            </a:r>
            <a:r>
              <a:rPr lang="en-AU" dirty="0"/>
              <a:t>passed on 13 July 2016 and response is to be developed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13 July 2016 </a:t>
            </a:r>
            <a:r>
              <a:rPr lang="en-AU" dirty="0">
                <a:solidFill>
                  <a:schemeClr val="accent6"/>
                </a:solidFill>
              </a:rPr>
              <a:t>with response to be developed</a:t>
            </a: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will generate responses in San Diego</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comments in relation to </a:t>
            </a:r>
            <a:r>
              <a:rPr lang="en-AU" dirty="0"/>
              <a:t>802.3-2015 </a:t>
            </a:r>
          </a:p>
        </p:txBody>
      </p:sp>
      <p:sp>
        <p:nvSpPr>
          <p:cNvPr id="3" name="Content Placeholder 2"/>
          <p:cNvSpPr>
            <a:spLocks noGrp="1"/>
          </p:cNvSpPr>
          <p:nvPr>
            <p:ph idx="1"/>
          </p:nvPr>
        </p:nvSpPr>
        <p:spPr/>
        <p:txBody>
          <a:bodyPr/>
          <a:lstStyle/>
          <a:p>
            <a:r>
              <a:rPr lang="en-AU" dirty="0" smtClean="0"/>
              <a:t>China NB comment </a:t>
            </a:r>
            <a:r>
              <a:rPr lang="en-AU" dirty="0"/>
              <a:t>1</a:t>
            </a:r>
            <a:endParaRPr lang="en-AU" dirty="0" smtClean="0"/>
          </a:p>
          <a:p>
            <a:pPr lvl="1"/>
            <a:r>
              <a:rPr lang="en-US" i="1" dirty="0" smtClean="0"/>
              <a:t>The </a:t>
            </a:r>
            <a:r>
              <a:rPr lang="en-US" i="1" dirty="0"/>
              <a:t>version of IEEE 802.3</a:t>
            </a:r>
            <a:r>
              <a:rPr lang="en-US" i="1" baseline="30000" dirty="0"/>
              <a:t>TM</a:t>
            </a:r>
            <a:r>
              <a:rPr lang="en-US" i="1" dirty="0"/>
              <a:t>-2015 has already integrated many technical contents; however, it lacks of security that is essential for implementing this standard</a:t>
            </a:r>
            <a:endParaRPr lang="en-AU" i="1" dirty="0"/>
          </a:p>
          <a:p>
            <a:r>
              <a:rPr lang="en-AU" dirty="0" smtClean="0"/>
              <a:t>China NB request 1</a:t>
            </a:r>
          </a:p>
          <a:p>
            <a:pPr lvl="1"/>
            <a:r>
              <a:rPr lang="en-AU" i="1" dirty="0"/>
              <a:t> Add a part of security in the text as IEEE 802.11 does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737019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comments in relation to </a:t>
            </a:r>
            <a:r>
              <a:rPr lang="en-AU" dirty="0"/>
              <a:t>802.3-2015 </a:t>
            </a:r>
          </a:p>
        </p:txBody>
      </p:sp>
      <p:sp>
        <p:nvSpPr>
          <p:cNvPr id="3" name="Content Placeholder 2"/>
          <p:cNvSpPr>
            <a:spLocks noGrp="1"/>
          </p:cNvSpPr>
          <p:nvPr>
            <p:ph idx="1"/>
          </p:nvPr>
        </p:nvSpPr>
        <p:spPr/>
        <p:txBody>
          <a:bodyPr/>
          <a:lstStyle/>
          <a:p>
            <a:r>
              <a:rPr lang="en-AU" dirty="0" smtClean="0"/>
              <a:t>China NB comment </a:t>
            </a:r>
            <a:r>
              <a:rPr lang="en-AU" dirty="0"/>
              <a:t>2</a:t>
            </a:r>
            <a:endParaRPr lang="en-AU" dirty="0" smtClean="0"/>
          </a:p>
          <a:p>
            <a:pPr lvl="1"/>
            <a:r>
              <a:rPr lang="en-US" i="1" dirty="0" smtClean="0"/>
              <a:t>IEEE </a:t>
            </a:r>
            <a:r>
              <a:rPr lang="en-US" i="1" dirty="0"/>
              <a:t>802.3 WG declared that it didn’t expect to submit any further versions to ISO/IEC for approval in 6N13919. Now it may be confusing that IEEE 802.3</a:t>
            </a:r>
            <a:r>
              <a:rPr lang="en-US" i="1" baseline="30000" dirty="0"/>
              <a:t>TM</a:t>
            </a:r>
            <a:r>
              <a:rPr lang="en-US" i="1" dirty="0"/>
              <a:t>-2015 is submitted to SC6 for approval</a:t>
            </a:r>
            <a:endParaRPr lang="en-AU" i="1" dirty="0"/>
          </a:p>
          <a:p>
            <a:r>
              <a:rPr lang="en-AU" dirty="0" smtClean="0"/>
              <a:t>China NB request 2</a:t>
            </a:r>
          </a:p>
          <a:p>
            <a:pPr lvl="1"/>
            <a:r>
              <a:rPr lang="en-AU" i="1" dirty="0" smtClean="0"/>
              <a:t>Please </a:t>
            </a:r>
            <a:r>
              <a:rPr lang="en-AU" i="1" dirty="0"/>
              <a:t>provide background information or basis for such an action/decision.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005272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closes 19 Sep 2016</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pPr lvl="1"/>
            <a:r>
              <a:rPr lang="en-AU" dirty="0" smtClean="0"/>
              <a:t>It was been submitted in July 2016 and closes on 19 Sep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889600"/>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information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p>
          <a:p>
            <a:pPr lvl="2"/>
            <a:r>
              <a:rPr lang="en-GB" dirty="0" smtClean="0">
                <a:solidFill>
                  <a:srgbClr val="FF0000"/>
                </a:solidFill>
              </a:rPr>
              <a:t>Given it is almost complete it might be time to liaise again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p>
          <a:p>
            <a:pPr lvl="2"/>
            <a:r>
              <a:rPr lang="en-GB" dirty="0">
                <a:solidFill>
                  <a:srgbClr val="FF0000"/>
                </a:solidFill>
              </a:rPr>
              <a:t>Given it is almost complete it might be time to liaise </a:t>
            </a:r>
            <a:r>
              <a:rPr lang="en-GB" dirty="0" smtClean="0">
                <a:solidFill>
                  <a:srgbClr val="FF0000"/>
                </a:solidFill>
              </a:rPr>
              <a:t>again</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r>
              <a:rPr lang="en-AU" dirty="0" smtClean="0">
                <a:solidFill>
                  <a:srgbClr val="FF0000"/>
                </a:solidFill>
              </a:rPr>
              <a: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5016841"/>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Jul 16</a:t>
                      </a:r>
                      <a:endParaRPr lang="en-AU" sz="1600" b="0" dirty="0" smtClean="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a:t>
            </a:r>
            <a:r>
              <a:rPr lang="en-GB" dirty="0" smtClean="0"/>
              <a:t>information</a:t>
            </a:r>
          </a:p>
          <a:p>
            <a:pPr lvl="1"/>
            <a:r>
              <a:rPr lang="en-GB" dirty="0" smtClean="0"/>
              <a:t>It appears that it is likely to sent to PSDO in July 2016</a:t>
            </a:r>
          </a:p>
          <a:p>
            <a:pPr lvl="2"/>
            <a:r>
              <a:rPr lang="en-GB" dirty="0" smtClean="0"/>
              <a:t>It was formally approved in Macau in March 2016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a:t>
            </a:r>
            <a:r>
              <a:rPr lang="en-AU" dirty="0" smtClean="0"/>
              <a:t>will be liaised </a:t>
            </a:r>
            <a:r>
              <a:rPr lang="en-AU" dirty="0" smtClean="0"/>
              <a:t>for information </a:t>
            </a:r>
            <a:r>
              <a:rPr lang="en-AU" dirty="0" smtClean="0"/>
              <a:t>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t>The 802.15.4 standard was supposed to be liaised in Apr 2016 for </a:t>
            </a:r>
            <a:r>
              <a:rPr lang="en-GB" dirty="0" smtClean="0"/>
              <a:t>information but plans are in place to actually liaise it in July 2016 </a:t>
            </a:r>
            <a:endParaRPr lang="en-GB" dirty="0" smtClean="0"/>
          </a:p>
          <a:p>
            <a:pPr lvl="1"/>
            <a:r>
              <a:rPr lang="en-GB" dirty="0" smtClean="0"/>
              <a:t>Its </a:t>
            </a:r>
            <a:r>
              <a:rPr lang="en-GB" dirty="0" smtClean="0"/>
              <a:t>submission to the PSDO </a:t>
            </a:r>
            <a:r>
              <a:rPr lang="en-GB" dirty="0"/>
              <a:t>was approved in March 2016 </a:t>
            </a:r>
            <a:r>
              <a:rPr lang="en-GB" dirty="0" smtClean="0"/>
              <a:t>and was planned </a:t>
            </a:r>
            <a:r>
              <a:rPr lang="en-GB" dirty="0" smtClean="0"/>
              <a:t>for July </a:t>
            </a:r>
            <a:r>
              <a:rPr lang="en-GB" dirty="0" smtClean="0"/>
              <a:t>2016 but will need to be delayed until Nov 2016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endParaRPr lang="en-GB" dirty="0" smtClean="0"/>
          </a:p>
          <a:p>
            <a:pPr lvl="1"/>
            <a:r>
              <a:rPr lang="en-GB" dirty="0" smtClean="0"/>
              <a:t>The plan </a:t>
            </a:r>
            <a:r>
              <a:rPr lang="en-GB" dirty="0" smtClean="0"/>
              <a:t>to submit it to PSDO in July </a:t>
            </a:r>
            <a:r>
              <a:rPr lang="en-GB" dirty="0" smtClean="0"/>
              <a:t>2016 wil</a:t>
            </a:r>
            <a:r>
              <a:rPr lang="en-GB" dirty="0" smtClean="0"/>
              <a:t>l need to be delayed until Nov 2016</a:t>
            </a:r>
          </a:p>
          <a:p>
            <a:pPr lvl="2"/>
            <a:r>
              <a:rPr lang="en-GB" dirty="0" smtClean="0"/>
              <a:t>Submission was approved in EC teleconference in Feb 2016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44800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US" dirty="0" smtClean="0"/>
              <a:t>60-day</a:t>
            </a:r>
            <a:r>
              <a:rPr lang="en-GB" dirty="0" smtClean="0"/>
              <a:t> 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smtClean="0">
                <a:solidFill>
                  <a:srgbClr val="FF0000"/>
                </a:solidFill>
              </a:rPr>
              <a:t>802.22 WG has been requested to send rep to San Diego session</a:t>
            </a:r>
          </a:p>
          <a:p>
            <a:pPr lvl="2"/>
            <a:r>
              <a:rPr lang="en-AU" dirty="0">
                <a:solidFill>
                  <a:srgbClr val="FF0000"/>
                </a:solidFill>
              </a:rPr>
              <a:t>Unlikely as they are not </a:t>
            </a:r>
            <a:r>
              <a:rPr lang="en-AU" dirty="0" smtClean="0">
                <a:solidFill>
                  <a:srgbClr val="FF0000"/>
                </a:solidFill>
              </a:rPr>
              <a:t>meeting</a:t>
            </a: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805756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has requested that IEEE 802.1X-2010 related </a:t>
            </a:r>
            <a:r>
              <a:rPr lang="en-US" i="1" dirty="0"/>
              <a:t>descriptions </a:t>
            </a:r>
            <a:r>
              <a:rPr lang="en-US" i="1" dirty="0" smtClean="0"/>
              <a:t>are removed from the text of </a:t>
            </a:r>
            <a:r>
              <a:rPr lang="en-US" i="1" dirty="0"/>
              <a:t>IEEE </a:t>
            </a:r>
            <a:r>
              <a:rPr lang="en-US" i="1" dirty="0" smtClean="0"/>
              <a:t>802.22a.</a:t>
            </a:r>
          </a:p>
          <a:p>
            <a:pPr lvl="1"/>
            <a:r>
              <a:rPr lang="en-US" i="1" dirty="0" smtClean="0"/>
              <a:t>IEEE 802 declines to make this change because:</a:t>
            </a:r>
          </a:p>
          <a:p>
            <a:pPr lvl="2"/>
            <a:r>
              <a:rPr lang="en-US" i="1" dirty="0"/>
              <a:t>IEEE </a:t>
            </a:r>
            <a:r>
              <a:rPr lang="en-US" i="1" dirty="0" smtClean="0"/>
              <a:t>802.22a does not contain any IEEE </a:t>
            </a:r>
            <a:r>
              <a:rPr lang="en-US" i="1" dirty="0"/>
              <a:t>802.1X-2010 related descriptions </a:t>
            </a:r>
            <a:r>
              <a:rPr lang="en-US" i="1" dirty="0" smtClean="0"/>
              <a:t>and does not require conformance to or use of </a:t>
            </a:r>
            <a:r>
              <a:rPr lang="en-US" i="1" dirty="0"/>
              <a:t>IEEE </a:t>
            </a:r>
            <a:r>
              <a:rPr lang="en-US" i="1" dirty="0" smtClean="0"/>
              <a:t>802.1X-2010</a:t>
            </a:r>
          </a:p>
          <a:p>
            <a:pPr lvl="2"/>
            <a:r>
              <a:rPr lang="en-US" i="1" dirty="0" smtClean="0"/>
              <a:t>There is no technical justification to remove any </a:t>
            </a:r>
            <a:r>
              <a:rPr lang="en-US" i="1" dirty="0"/>
              <a:t>IEEE 802.1X-2010 related descriptions </a:t>
            </a:r>
            <a:r>
              <a:rPr lang="en-US" i="1" dirty="0" smtClean="0"/>
              <a:t>from any standard</a:t>
            </a:r>
          </a:p>
          <a:p>
            <a:pPr lvl="1"/>
            <a:r>
              <a:rPr lang="en-US" i="1" dirty="0" smtClean="0"/>
              <a:t>While </a:t>
            </a:r>
            <a:r>
              <a:rPr lang="en-US" i="1" dirty="0"/>
              <a:t>the base IEEE </a:t>
            </a:r>
            <a:r>
              <a:rPr lang="en-US" i="1" dirty="0" smtClean="0"/>
              <a:t>802.22-2011 </a:t>
            </a:r>
            <a:r>
              <a:rPr lang="en-US" i="1" dirty="0"/>
              <a:t>specification does reference various IEEE 802.1 specifications including IEEE 802.1X, only IEEE </a:t>
            </a:r>
            <a:r>
              <a:rPr lang="en-US" i="1" dirty="0" smtClean="0"/>
              <a:t>802.1Q </a:t>
            </a:r>
            <a:r>
              <a:rPr lang="en-US" i="1" dirty="0"/>
              <a:t>is referenced </a:t>
            </a:r>
            <a:r>
              <a:rPr lang="en-US" i="1" dirty="0" smtClean="0"/>
              <a:t>directly in </a:t>
            </a:r>
            <a:r>
              <a:rPr lang="en-US" i="1" dirty="0"/>
              <a:t>IEEE 802.22a.  IEEE </a:t>
            </a:r>
            <a:r>
              <a:rPr lang="en-US" i="1" dirty="0" smtClean="0"/>
              <a:t>802.1Q </a:t>
            </a:r>
            <a:r>
              <a:rPr lang="en-US" i="1" dirty="0"/>
              <a:t>explains how it can be used in conjunction with IEEE </a:t>
            </a:r>
            <a:r>
              <a:rPr lang="en-US" i="1" dirty="0" smtClean="0"/>
              <a:t>802.1X</a:t>
            </a:r>
            <a:r>
              <a:rPr lang="en-US" i="1" dirty="0"/>
              <a:t>. </a:t>
            </a:r>
            <a:r>
              <a:rPr lang="en-US" i="1" dirty="0" smtClean="0"/>
              <a:t>However,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63806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28050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a response to comments from 60-day PSDO ballot on 802.22a</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IEEE 802 JTC1 SC recommends to IEEE that the response on the previous two pages be liaised to SC6 as a response to the </a:t>
            </a:r>
            <a:r>
              <a:rPr lang="en-US" i="1" dirty="0"/>
              <a:t>60-day</a:t>
            </a:r>
            <a:r>
              <a:rPr lang="en-AU" i="1" dirty="0"/>
              <a:t> ballot </a:t>
            </a:r>
            <a:r>
              <a:rPr lang="en-AU" i="1" dirty="0" smtClean="0"/>
              <a:t>PSDO ballot on </a:t>
            </a:r>
            <a:r>
              <a:rPr lang="en-AU" i="1" dirty="0"/>
              <a:t>IEEE 802.22a </a:t>
            </a:r>
            <a:endParaRPr lang="en-AU" i="1" dirty="0" smtClean="0"/>
          </a:p>
          <a:p>
            <a:pPr lvl="1"/>
            <a:r>
              <a:rPr lang="en-AU" dirty="0" smtClean="0"/>
              <a:t>Moved:</a:t>
            </a:r>
          </a:p>
          <a:p>
            <a:pPr lvl="1"/>
            <a:r>
              <a:rPr lang="en-AU" dirty="0" smtClean="0"/>
              <a:t>Seconded:</a:t>
            </a:r>
          </a:p>
          <a:p>
            <a:pPr lvl="1"/>
            <a:r>
              <a:rPr lang="en-AU" dirty="0" smtClean="0"/>
              <a:t>Result:</a:t>
            </a:r>
          </a:p>
          <a:p>
            <a:pPr lvl="1"/>
            <a:r>
              <a:rPr lang="en-AU" dirty="0" smtClean="0"/>
              <a:t>Note: from </a:t>
            </a:r>
            <a:r>
              <a:rPr lang="en-AU" dirty="0"/>
              <a:t>SC, noting that 802.22 </a:t>
            </a:r>
            <a:r>
              <a:rPr lang="en-AU" dirty="0" smtClean="0"/>
              <a:t>WG is </a:t>
            </a:r>
            <a:r>
              <a:rPr lang="en-AU" dirty="0"/>
              <a:t>not meeting this </a:t>
            </a:r>
            <a:r>
              <a:rPr lang="en-AU" dirty="0" smtClean="0"/>
              <a:t>week</a:t>
            </a:r>
            <a:endParaRPr lang="en-AU" dirty="0"/>
          </a:p>
          <a:p>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41911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July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26 July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US" dirty="0" smtClean="0"/>
              <a:t>60-day</a:t>
            </a:r>
            <a:r>
              <a:rPr lang="en-GB" dirty="0" smtClean="0"/>
              <a:t> </a:t>
            </a:r>
            <a:r>
              <a:rPr lang="en-GB" dirty="0"/>
              <a:t>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has been requested to send rep to San Diego </a:t>
            </a:r>
            <a:r>
              <a:rPr lang="en-AU" dirty="0" smtClean="0">
                <a:solidFill>
                  <a:srgbClr val="FF0000"/>
                </a:solidFill>
              </a:rPr>
              <a:t>session</a:t>
            </a:r>
          </a:p>
          <a:p>
            <a:pPr lvl="2"/>
            <a:r>
              <a:rPr lang="en-AU" dirty="0" smtClean="0">
                <a:solidFill>
                  <a:srgbClr val="FF0000"/>
                </a:solidFill>
              </a:rPr>
              <a:t>Unlikely as they are not meeting</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9856938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US" i="1" dirty="0"/>
              <a:t>The China NB has requested that IEEE 802.1X-2010 related descriptions are removed from the text of IEEE </a:t>
            </a:r>
            <a:r>
              <a:rPr lang="en-US" i="1" dirty="0" smtClean="0"/>
              <a:t>802.22b.</a:t>
            </a:r>
            <a:endParaRPr lang="en-US" i="1" dirty="0"/>
          </a:p>
          <a:p>
            <a:pPr lvl="1"/>
            <a:r>
              <a:rPr lang="en-US" i="1" dirty="0"/>
              <a:t>IEEE 802 declines to make this change because:</a:t>
            </a:r>
          </a:p>
          <a:p>
            <a:pPr lvl="2"/>
            <a:r>
              <a:rPr lang="en-US" i="1" dirty="0"/>
              <a:t>IEEE </a:t>
            </a:r>
            <a:r>
              <a:rPr lang="en-US" i="1" dirty="0" smtClean="0"/>
              <a:t>802.22b </a:t>
            </a:r>
            <a:r>
              <a:rPr lang="en-US" i="1" dirty="0"/>
              <a:t>does not contain any IEEE 802.1X-2010 related descriptions </a:t>
            </a:r>
            <a:endParaRPr lang="en-US" i="1" dirty="0" smtClean="0"/>
          </a:p>
          <a:p>
            <a:pPr lvl="2"/>
            <a:r>
              <a:rPr lang="en-US" i="1" dirty="0" smtClean="0"/>
              <a:t>There </a:t>
            </a:r>
            <a:r>
              <a:rPr lang="en-US" i="1" dirty="0"/>
              <a:t>is no technical justification to remove any IEEE 802.1X-2010 related descriptions from any standard</a:t>
            </a:r>
          </a:p>
          <a:p>
            <a:pPr lvl="1"/>
            <a:r>
              <a:rPr lang="en-US" i="1" dirty="0"/>
              <a:t>While the base IEEE 802.22-2011 specification does reference various IEEE 802.1 specifications including IEEE 802.1X, </a:t>
            </a:r>
            <a:r>
              <a:rPr lang="en-US" i="1" dirty="0" smtClean="0"/>
              <a:t>IEEE 802.22b includes no such references.</a:t>
            </a:r>
          </a:p>
          <a:p>
            <a:pPr lvl="1"/>
            <a:r>
              <a:rPr lang="en-US" i="1" dirty="0" smtClean="0"/>
              <a:t>…</a:t>
            </a:r>
            <a:endParaRPr lang="en-US"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1686505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6678984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964107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1</a:t>
            </a:r>
          </a:p>
          <a:p>
            <a:pPr lvl="1"/>
            <a:r>
              <a:rPr lang="en-US" i="1" dirty="0"/>
              <a:t>During the next revision of IEEE 802.22b, IEEE 802.22 will add a paragraph in an Annex that will ensure that 802.22 systems will adhere to the Japanese Radio Act for co-existence with the analog </a:t>
            </a:r>
            <a:r>
              <a:rPr lang="en-US" i="1" dirty="0" smtClean="0"/>
              <a:t>TV</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98939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124568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2</a:t>
            </a:r>
          </a:p>
          <a:p>
            <a:pPr lvl="1"/>
            <a:r>
              <a:rPr lang="en-US" i="1" dirty="0"/>
              <a:t>IEEE standards being submitted through the PSDO process adhere to the IEEE format and style guidelines. IEEE 802 standards, even if later to be submitted for ISO/IEC ratification, are expected to conform to the IEEE-SA Style Guide, which is already fairly harmonized with the ISO Style Guide.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989390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a response to comments from 60-day PSDO ballot on 802.22b</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IEEE 802 JTC1 SC recommends to IEEE that the response on the previous seven pages be liaised to SC6 as a response to the </a:t>
            </a:r>
            <a:r>
              <a:rPr lang="en-US" i="1" dirty="0"/>
              <a:t>60-day</a:t>
            </a:r>
            <a:r>
              <a:rPr lang="en-AU" i="1" dirty="0"/>
              <a:t> ballot </a:t>
            </a:r>
            <a:r>
              <a:rPr lang="en-AU" i="1" dirty="0" smtClean="0"/>
              <a:t>PSDO ballot on </a:t>
            </a:r>
            <a:r>
              <a:rPr lang="en-AU" i="1" dirty="0"/>
              <a:t>IEEE </a:t>
            </a:r>
            <a:r>
              <a:rPr lang="en-AU" i="1" dirty="0" smtClean="0"/>
              <a:t>802.22b</a:t>
            </a:r>
          </a:p>
          <a:p>
            <a:pPr lvl="1"/>
            <a:r>
              <a:rPr lang="en-AU" dirty="0" smtClean="0"/>
              <a:t>Moved:</a:t>
            </a:r>
          </a:p>
          <a:p>
            <a:pPr lvl="1"/>
            <a:r>
              <a:rPr lang="en-AU" dirty="0" smtClean="0"/>
              <a:t>Seconded:</a:t>
            </a:r>
          </a:p>
          <a:p>
            <a:pPr lvl="1"/>
            <a:r>
              <a:rPr lang="en-AU" dirty="0" smtClean="0"/>
              <a:t>Result:</a:t>
            </a:r>
          </a:p>
          <a:p>
            <a:pPr lvl="1"/>
            <a:r>
              <a:rPr lang="en-AU" dirty="0" smtClean="0"/>
              <a:t>Note: from </a:t>
            </a:r>
            <a:r>
              <a:rPr lang="en-AU" dirty="0"/>
              <a:t>SC, noting that 802.22 </a:t>
            </a:r>
            <a:r>
              <a:rPr lang="en-AU" dirty="0" smtClean="0"/>
              <a:t>WG is </a:t>
            </a:r>
            <a:r>
              <a:rPr lang="en-AU" dirty="0"/>
              <a:t>not meeting this </a:t>
            </a:r>
            <a:r>
              <a:rPr lang="en-AU" dirty="0" smtClean="0"/>
              <a:t>week</a:t>
            </a:r>
            <a:endParaRPr lang="en-AU" dirty="0"/>
          </a:p>
          <a:p>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255574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May 2016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2016, including:</a:t>
            </a:r>
          </a:p>
          <a:p>
            <a:pPr lvl="2"/>
            <a:r>
              <a:rPr lang="en-AU" dirty="0"/>
              <a:t>Discuss </a:t>
            </a:r>
            <a:r>
              <a:rPr lang="en-AU" i="1" dirty="0"/>
              <a:t>Human Body Communications </a:t>
            </a:r>
            <a:r>
              <a:rPr lang="en-AU" dirty="0"/>
              <a:t>NP proposal</a:t>
            </a:r>
          </a:p>
          <a:p>
            <a:pPr lvl="2"/>
            <a:r>
              <a:rPr lang="en-AU" dirty="0" smtClean="0"/>
              <a:t>Consider liaison from SC6/WG1 to IEEE 802</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a:t>
            </a:r>
            <a:r>
              <a:rPr lang="en-AU" i="1" dirty="0" smtClean="0"/>
              <a:t> Oh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63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62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closes on 3 August 2016</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38605283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a:t>
            </a:r>
            <a:r>
              <a:rPr lang="en-US" dirty="0" smtClean="0"/>
              <a:t>was subject </a:t>
            </a:r>
            <a:r>
              <a:rPr lang="en-US" dirty="0" smtClean="0"/>
              <a:t>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5522967"/>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72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72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58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 (as of July 2016 – 4 months later)</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60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7306420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2827297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81079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267938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6139098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6936593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9492542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in April 2016 to confirm this interpretation</a:t>
            </a:r>
          </a:p>
          <a:p>
            <a:pPr lvl="2"/>
            <a:r>
              <a:rPr lang="en-AU" dirty="0" smtClean="0"/>
              <a:t>No response as of 9 July 2016</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1491489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SC6</a:t>
            </a:r>
          </a:p>
          <a:p>
            <a:pPr lvl="2">
              <a:buFont typeface="Arial" panose="020B0604020202020204" pitchFamily="34" charset="0"/>
              <a:buChar char="•"/>
            </a:pPr>
            <a:r>
              <a:rPr lang="en-AU" dirty="0" smtClean="0"/>
              <a:t>Physical presence at SC6 meeting to explain plans, progress and responses</a:t>
            </a:r>
          </a:p>
          <a:p>
            <a:pPr lvl="1">
              <a:buFont typeface="Arial" panose="020B0604020202020204" pitchFamily="34" charset="0"/>
              <a:buChar char="•"/>
            </a:pPr>
            <a:r>
              <a:rPr lang="en-AU" dirty="0" smtClean="0"/>
              <a:t>A response from IEEE 802 to SC6/WG1 is probably not necessary until the next SC6 meeting</a:t>
            </a:r>
          </a:p>
          <a:p>
            <a:pPr lvl="2">
              <a:buFont typeface="Arial" panose="020B0604020202020204" pitchFamily="34" charset="0"/>
              <a:buChar char="•"/>
            </a:pPr>
            <a:r>
              <a:rPr lang="en-AU" dirty="0" smtClean="0"/>
              <a:t>The next SC6 meeting is currently scheduled for 1Q 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IEEE 802 July plenary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9370243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possible response to the Liaison Statement from SC6</a:t>
            </a:r>
            <a:endParaRPr lang="en-AU" dirty="0"/>
          </a:p>
        </p:txBody>
      </p:sp>
      <p:sp>
        <p:nvSpPr>
          <p:cNvPr id="3" name="Content Placeholder 2"/>
          <p:cNvSpPr>
            <a:spLocks noGrp="1"/>
          </p:cNvSpPr>
          <p:nvPr>
            <p:ph idx="1"/>
          </p:nvPr>
        </p:nvSpPr>
        <p:spPr/>
        <p:txBody>
          <a:bodyPr/>
          <a:lstStyle/>
          <a:p>
            <a:pPr lvl="1"/>
            <a:r>
              <a:rPr lang="en-AU" dirty="0" smtClean="0"/>
              <a:t>It is proposed that the following response (in outline form) be sent to SC6/WG1</a:t>
            </a:r>
          </a:p>
          <a:p>
            <a:pPr lvl="2"/>
            <a:r>
              <a:rPr lang="en-AU" dirty="0" smtClean="0"/>
              <a:t>Thank them and summarise our interpretation of the request</a:t>
            </a:r>
          </a:p>
          <a:p>
            <a:pPr lvl="2"/>
            <a:r>
              <a:rPr lang="en-US" dirty="0" smtClean="0"/>
              <a:t>Agree that information sharing is important</a:t>
            </a:r>
          </a:p>
          <a:p>
            <a:pPr lvl="2"/>
            <a:r>
              <a:rPr lang="en-US" dirty="0" smtClean="0"/>
              <a:t>Note IEEE 802 reps will not always be able to attend SC6 meetings</a:t>
            </a:r>
          </a:p>
          <a:p>
            <a:pPr lvl="2"/>
            <a:r>
              <a:rPr lang="en-US" dirty="0" smtClean="0"/>
              <a:t>Suggest information be held in a teleconference before each SC6 meeting</a:t>
            </a:r>
          </a:p>
          <a:p>
            <a:pPr lvl="3"/>
            <a:r>
              <a:rPr lang="en-US" dirty="0" smtClean="0"/>
              <a:t>Effectively once or twice per year</a:t>
            </a:r>
          </a:p>
          <a:p>
            <a:pPr lvl="2"/>
            <a:r>
              <a:rPr lang="en-US" dirty="0" smtClean="0"/>
              <a:t>Note we hope this satisfies request</a:t>
            </a:r>
            <a:endParaRPr lang="en-AU" dirty="0" smtClean="0"/>
          </a:p>
          <a:p>
            <a:pPr lvl="1"/>
            <a:r>
              <a:rPr lang="en-AU" dirty="0" smtClean="0"/>
              <a:t>The proposed text </a:t>
            </a:r>
            <a:r>
              <a:rPr lang="en-AU" dirty="0"/>
              <a:t>is </a:t>
            </a:r>
            <a:r>
              <a:rPr lang="en-AU" dirty="0" smtClean="0"/>
              <a:t>documented in </a:t>
            </a:r>
            <a:r>
              <a:rPr lang="en-AU" dirty="0" smtClean="0">
                <a:hlinkClick r:id="rId2"/>
              </a:rPr>
              <a:t>11-16-0817-00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6528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consider approving a response to the Liaison Statement from SC6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the approval of </a:t>
            </a:r>
            <a:r>
              <a:rPr lang="en-AU" i="1" dirty="0" smtClean="0">
                <a:hlinkClick r:id="rId2"/>
              </a:rPr>
              <a:t>11-16-0817-00</a:t>
            </a:r>
            <a:r>
              <a:rPr lang="en-AU" i="1" dirty="0" smtClean="0"/>
              <a:t> as response to the liaison statement from ISO/IEC JTC1/SC6/WG1 (doc: </a:t>
            </a:r>
            <a:r>
              <a:rPr lang="en-US" i="1" dirty="0" smtClean="0"/>
              <a:t>SC6_WG1_N0046) dated 16 March 2016</a:t>
            </a:r>
          </a:p>
          <a:p>
            <a:pPr lvl="1"/>
            <a:r>
              <a:rPr lang="en-US" dirty="0" smtClean="0"/>
              <a:t>Moved:</a:t>
            </a:r>
          </a:p>
          <a:p>
            <a:pPr lvl="1"/>
            <a:r>
              <a:rPr lang="en-US" dirty="0" smtClean="0"/>
              <a:t>Seconded:</a:t>
            </a:r>
          </a:p>
          <a:p>
            <a:pPr lvl="1"/>
            <a:r>
              <a:rPr lang="en-US" dirty="0" smtClean="0"/>
              <a:t>Result: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21713190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11049</Words>
  <Application>Microsoft Office PowerPoint</Application>
  <PresentationFormat>On-screen Show (4:3)</PresentationFormat>
  <Paragraphs>1595</Paragraphs>
  <Slides>126</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126</vt:i4>
      </vt:variant>
    </vt:vector>
  </HeadingPairs>
  <TitlesOfParts>
    <vt:vector size="129" baseType="lpstr">
      <vt:lpstr>802-11-Submission</vt:lpstr>
      <vt:lpstr>Acrobat Document</vt:lpstr>
      <vt:lpstr>Packager Shell Object</vt:lpstr>
      <vt:lpstr>IEEE 802 JTC1 Standing Committee July 2016 agenda</vt:lpstr>
      <vt:lpstr>This document will be used to run the IEEE 802 JTC1 SC meetings in San Diego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July plenary meeting in San Diego</vt:lpstr>
      <vt:lpstr>The IEEE 802 JTC1 SC regular meeting has a high level list of agenda items to be considered</vt:lpstr>
      <vt:lpstr>The IEEE 802 JTC1 SC will consider approving its agenda for the San Diego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twenty standards completely through the PSDO ratification process</vt:lpstr>
      <vt:lpstr>IEEE 802 has pushed twenty standards completely through the PSDO ratification process</vt:lpstr>
      <vt:lpstr>IEEE 802.1 has nine standards in the pipeline for ratification under the PSDO</vt:lpstr>
      <vt:lpstr>IEEE 802.1BA-2011 FDIS closes on 17 Aug 2016</vt:lpstr>
      <vt:lpstr>IEEE 802.1BR-2012 FDIS closes on 17 Aug 2016</vt:lpstr>
      <vt:lpstr>IEEE 802.1Qbv-2015 60-day pre-ballot passed on 30 May 2016 but a response is required</vt:lpstr>
      <vt:lpstr>IEEE 802 needs to respond to comment from China NB on 802.1Qbv-2015</vt:lpstr>
      <vt:lpstr>The China NB has submitted their usual security comment in relation to 802.1Qbv-2015</vt:lpstr>
      <vt:lpstr>The SC Chair has developed a possible response to the comment from China NB on 802.1Qbv-2015</vt:lpstr>
      <vt:lpstr>IEEE 802.1AB-2016 60-day pre-ballot passed on 13 July 2016 and response is to be developed</vt:lpstr>
      <vt:lpstr>The China NB has submitted their usual security comment in relation to 802.1AB-2016</vt:lpstr>
      <vt:lpstr>The SC Chair has developed a possible response to the comment from China NB on 802.1AB-2016</vt:lpstr>
      <vt:lpstr>IEEE 802.1Qca-2015 60-day pre-ballot passed on 13 July 2016 and response is to be developed</vt:lpstr>
      <vt:lpstr>The China NB has submitted their usual security comment in relation to 802.1Qca-2015</vt:lpstr>
      <vt:lpstr>The SC Chair has developed a possible response to the comment from China NB on 802.1Qca-2015</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60-day pre-ballot passed on 13 July 2016 and response is to be developed</vt:lpstr>
      <vt:lpstr>The China NB has submitted comments in relation to 802.3-2015 </vt:lpstr>
      <vt:lpstr>The China NB has submitted comments in relation to 802.3-2015 </vt:lpstr>
      <vt:lpstr>IEEE 802.3bw 60-day pre-ballot closes on 19 Sep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will be liaised for information in July 2016</vt:lpstr>
      <vt:lpstr>IEEE 802.15.6 was liaised for information in July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60-day pre-ballot passed on 3 April 2016 but a response is required</vt:lpstr>
      <vt:lpstr>The China NB has submitted their usual security comment in relation to 802.22a</vt:lpstr>
      <vt:lpstr>IEEE 802 needs to respond to comment from China NB on 802.22a</vt:lpstr>
      <vt:lpstr>IEEE 802 needs to respond to comment from China NB on 802.22a</vt:lpstr>
      <vt:lpstr>The SC will consider recommending a response to comments from 60-day PSDO ballot on 802.22a</vt:lpstr>
      <vt:lpstr>IEEE 802.22b 60-day pre-ballot passed on 3 April 2016 but a response is required</vt:lpstr>
      <vt:lpstr>The China NB has submitted their usual security comment in relation to 802.22b</vt:lpstr>
      <vt:lpstr>IEEE 802 needs to respond to comment from China NB on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SC will consider recommending a response to comments from 60-day PSDO ballot on 802.22b</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The SC will discuss a possible response to the Liaison Statement from SC6</vt:lpstr>
      <vt:lpstr>The SC consider approving a response to the Liaison Statement from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2016-07-25T20:50:12Z</dcterms:modified>
</cp:coreProperties>
</file>