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377" r:id="rId15"/>
    <p:sldId id="278" r:id="rId16"/>
    <p:sldId id="275" r:id="rId17"/>
    <p:sldId id="276" r:id="rId18"/>
    <p:sldId id="277" r:id="rId19"/>
    <p:sldId id="309" r:id="rId20"/>
    <p:sldId id="330" r:id="rId21"/>
    <p:sldId id="366" r:id="rId22"/>
    <p:sldId id="294" r:id="rId23"/>
    <p:sldId id="295" r:id="rId24"/>
    <p:sldId id="296" r:id="rId25"/>
    <p:sldId id="297" r:id="rId26"/>
    <p:sldId id="298" r:id="rId27"/>
    <p:sldId id="360" r:id="rId28"/>
    <p:sldId id="375" r:id="rId29"/>
    <p:sldId id="378" r:id="rId30"/>
    <p:sldId id="379" r:id="rId31"/>
    <p:sldId id="291" r:id="rId32"/>
    <p:sldId id="289" r:id="rId33"/>
    <p:sldId id="361" r:id="rId34"/>
    <p:sldId id="335" r:id="rId35"/>
    <p:sldId id="354" r:id="rId36"/>
    <p:sldId id="343" r:id="rId37"/>
    <p:sldId id="359" r:id="rId38"/>
    <p:sldId id="328" r:id="rId39"/>
    <p:sldId id="344" r:id="rId40"/>
    <p:sldId id="345" r:id="rId41"/>
    <p:sldId id="352" r:id="rId42"/>
    <p:sldId id="341" r:id="rId43"/>
    <p:sldId id="340" r:id="rId44"/>
    <p:sldId id="339" r:id="rId45"/>
    <p:sldId id="258" r:id="rId46"/>
    <p:sldId id="259" r:id="rId47"/>
    <p:sldId id="260" r:id="rId48"/>
    <p:sldId id="261" r:id="rId49"/>
    <p:sldId id="262" r:id="rId50"/>
    <p:sldId id="26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377"/>
            <p14:sldId id="278"/>
          </p14:sldIdLst>
        </p14:section>
        <p14:section name="Slot #1" id="{8011746D-81A9-49E2-ACB8-98A4477292B3}">
          <p14:sldIdLst>
            <p14:sldId id="275"/>
            <p14:sldId id="276"/>
            <p14:sldId id="277"/>
            <p14:sldId id="309"/>
            <p14:sldId id="330"/>
            <p14:sldId id="366"/>
            <p14:sldId id="294"/>
            <p14:sldId id="295"/>
          </p14:sldIdLst>
        </p14:section>
        <p14:section name="Slot#2" id="{D9FDAC3C-59EC-4F24-A258-990E5A99524B}">
          <p14:sldIdLst>
            <p14:sldId id="296"/>
            <p14:sldId id="297"/>
            <p14:sldId id="298"/>
            <p14:sldId id="360"/>
            <p14:sldId id="375"/>
            <p14:sldId id="378"/>
            <p14:sldId id="379"/>
            <p14:sldId id="291"/>
            <p14:sldId id="289"/>
            <p14:sldId id="361"/>
            <p14:sldId id="335"/>
            <p14:sldId id="354"/>
          </p14:sldIdLst>
        </p14:section>
        <p14:section name="Backup" id="{9FBC3677-2CD2-4DE4-B71A-F5EAB5A48DDF}">
          <p14:sldIdLst>
            <p14:sldId id="343"/>
            <p14:sldId id="359"/>
            <p14:sldId id="328"/>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0" autoAdjust="0"/>
    <p:restoredTop sz="95179" autoAdjust="0"/>
  </p:normalViewPr>
  <p:slideViewPr>
    <p:cSldViewPr>
      <p:cViewPr varScale="1">
        <p:scale>
          <a:sx n="82" d="100"/>
          <a:sy n="82" d="100"/>
        </p:scale>
        <p:origin x="1134" y="96"/>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686562504"/>
        <c:axId val="686560152"/>
        <c:axId val="0"/>
      </c:bar3DChart>
      <c:catAx>
        <c:axId val="686562504"/>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686560152"/>
        <c:crosses val="autoZero"/>
        <c:auto val="1"/>
        <c:lblAlgn val="ctr"/>
        <c:lblOffset val="100"/>
        <c:tickLblSkip val="3"/>
        <c:tickMarkSkip val="1"/>
        <c:noMultiLvlLbl val="0"/>
      </c:catAx>
      <c:valAx>
        <c:axId val="68656015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686562504"/>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7/26/2016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July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700908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July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65945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802.11-16/752r2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0507-00-00az-802-11az-meeting-minutes-march-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July 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2016-07-26</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July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46"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a:t>
            </a:r>
            <a:r>
              <a:rPr lang="en-US" altLang="en-US" sz="1400" dirty="0" smtClean="0">
                <a:solidFill>
                  <a:srgbClr val="000099"/>
                </a:solidFill>
                <a:latin typeface="Arial" panose="020B0604020202020204" pitchFamily="34" charset="0"/>
              </a:rPr>
              <a:t>maybe </a:t>
            </a:r>
            <a:r>
              <a:rPr lang="en-US" altLang="en-US" sz="1400" dirty="0">
                <a:solidFill>
                  <a:srgbClr val="000099"/>
                </a:solidFill>
                <a:latin typeface="Arial" panose="020B0604020202020204" pitchFamily="34" charset="0"/>
              </a:rPr>
              <a:t>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dirty="0">
                <a:solidFill>
                  <a:srgbClr val="000099"/>
                </a:solidFill>
                <a:latin typeface="Arial" panose="020B0604020202020204" pitchFamily="34" charset="0"/>
              </a:rPr>
              <a:t>---------------------------------------------------------------   </a:t>
            </a: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dirty="0">
                <a:solidFill>
                  <a:srgbClr val="000099"/>
                </a:solidFill>
                <a:latin typeface="Arial" panose="020B0604020202020204" pitchFamily="34" charset="0"/>
              </a:rPr>
              <a:t>See </a:t>
            </a:r>
            <a:r>
              <a:rPr lang="en-US" altLang="en-US" b="1" i="1" dirty="0">
                <a:solidFill>
                  <a:srgbClr val="000099"/>
                </a:solidFill>
                <a:latin typeface="Arial" panose="020B0604020202020204" pitchFamily="34" charset="0"/>
              </a:rPr>
              <a:t>IEEE-SA Standards Board Operations Manual</a:t>
            </a:r>
            <a:r>
              <a:rPr lang="en-US" altLang="en-US" b="1" dirty="0">
                <a:solidFill>
                  <a:srgbClr val="000099"/>
                </a:solidFill>
                <a:latin typeface="Arial" panose="020B0604020202020204" pitchFamily="34" charset="0"/>
              </a:rPr>
              <a:t>, clause 5.3.10 and </a:t>
            </a:r>
            <a:r>
              <a:rPr lang="en-GB" altLang="en-US" b="1"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dirty="0">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80223608"/>
              </p:ext>
            </p:extLst>
          </p:nvPr>
        </p:nvGraphicFramePr>
        <p:xfrm>
          <a:off x="971598" y="1828800"/>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11-16/778</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updated with TG approved functional requirements.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Submissions towards FRD text. </a:t>
            </a:r>
          </a:p>
          <a:p>
            <a:pPr lvl="1" algn="just">
              <a:spcBef>
                <a:spcPct val="20000"/>
              </a:spcBef>
              <a:buFontTx/>
              <a:buChar char="•"/>
            </a:pPr>
            <a:r>
              <a:rPr lang="en-US" altLang="en-US" sz="1600" dirty="0" smtClean="0"/>
              <a:t>Submissions towards SRD text.</a:t>
            </a:r>
          </a:p>
          <a:p>
            <a:pPr lvl="1" algn="just">
              <a:spcBef>
                <a:spcPct val="20000"/>
              </a:spcBef>
              <a:buFontTx/>
              <a:buChar char="•"/>
            </a:pPr>
            <a:r>
              <a:rPr lang="en-US" altLang="en-US" sz="1600" dirty="0" smtClean="0"/>
              <a:t>Supportive technical submissions to </a:t>
            </a:r>
            <a:r>
              <a:rPr lang="en-US" altLang="en-US" sz="1600" dirty="0" smtClean="0"/>
              <a:t>inform </a:t>
            </a:r>
            <a:r>
              <a:rPr lang="en-US" altLang="en-US" sz="1600" dirty="0" smtClean="0"/>
              <a:t>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approve the agenda shown in slide 13 of this submission as the </a:t>
            </a:r>
            <a:r>
              <a:rPr lang="en-US" dirty="0" err="1" smtClean="0"/>
              <a:t>TGaz</a:t>
            </a:r>
            <a:r>
              <a:rPr lang="en-US" dirty="0" smtClean="0"/>
              <a:t> agenda for the week.</a:t>
            </a:r>
          </a:p>
          <a:p>
            <a:r>
              <a:rPr lang="en-US" dirty="0" smtClean="0"/>
              <a:t>Move: Rahul Malik</a:t>
            </a:r>
          </a:p>
          <a:p>
            <a:r>
              <a:rPr lang="en-US" dirty="0" smtClean="0"/>
              <a:t>2</a:t>
            </a:r>
            <a:r>
              <a:rPr lang="en-US" baseline="30000" dirty="0" smtClean="0"/>
              <a:t>nd</a:t>
            </a:r>
            <a:r>
              <a:rPr lang="en-US" dirty="0" smtClean="0"/>
              <a:t>: Qi Wang</a:t>
            </a:r>
          </a:p>
          <a:p>
            <a:r>
              <a:rPr lang="en-US" dirty="0" smtClean="0"/>
              <a:t>Unanimous consent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2591527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7404243"/>
              </p:ext>
            </p:extLst>
          </p:nvPr>
        </p:nvGraphicFramePr>
        <p:xfrm>
          <a:off x="380206" y="1231794"/>
          <a:ext cx="8458200" cy="3975990"/>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July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11-16-778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May</a:t>
                      </a:r>
                      <a:r>
                        <a:rPr lang="en-US" sz="1400" baseline="0" dirty="0" smtClean="0"/>
                        <a:t> </a:t>
                      </a:r>
                      <a:r>
                        <a:rPr lang="en-US" sz="1400" dirty="0" smtClean="0"/>
                        <a:t>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11-16-1013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Rahul Malik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Locationing</a:t>
                      </a:r>
                      <a:r>
                        <a:rPr lang="en-US" sz="1400" kern="1200" baseline="0" dirty="0" smtClean="0">
                          <a:solidFill>
                            <a:schemeClr val="dk1"/>
                          </a:solidFill>
                          <a:latin typeface="+mn-lt"/>
                          <a:ea typeface="+mn-ea"/>
                          <a:cs typeface="+mn-cs"/>
                        </a:rPr>
                        <a:t> Protocol for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11-16-1015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Location Measurement</a:t>
                      </a:r>
                      <a:r>
                        <a:rPr lang="en-US" sz="1400" kern="1200" baseline="0" dirty="0" smtClean="0">
                          <a:solidFill>
                            <a:schemeClr val="dk1"/>
                          </a:solidFill>
                          <a:latin typeface="+mn-lt"/>
                          <a:ea typeface="+mn-ea"/>
                          <a:cs typeface="+mn-cs"/>
                        </a:rPr>
                        <a:t> Protocol for 11ax</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11-16-1010</a:t>
                      </a:r>
                      <a:endParaRPr lang="en-US" sz="1400" dirty="0"/>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Fulei</a:t>
                      </a:r>
                      <a:r>
                        <a:rPr lang="en-US" sz="1400" kern="1200" dirty="0" smtClean="0">
                          <a:solidFill>
                            <a:schemeClr val="dk1"/>
                          </a:solidFill>
                          <a:latin typeface="+mn-lt"/>
                          <a:ea typeface="+mn-ea"/>
                          <a:cs typeface="+mn-cs"/>
                        </a:rPr>
                        <a:t> Liu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Proposed Functional Requirements</a:t>
                      </a:r>
                      <a:r>
                        <a:rPr lang="en-US" sz="1400" kern="1200" baseline="0" dirty="0" smtClean="0">
                          <a:solidFill>
                            <a:schemeClr val="dk1"/>
                          </a:solidFill>
                          <a:latin typeface="+mn-lt"/>
                          <a:ea typeface="+mn-ea"/>
                          <a:cs typeface="+mn-cs"/>
                        </a:rPr>
                        <a:t> for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11-16-1020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a:t>
                      </a:r>
                      <a:r>
                        <a:rPr lang="en-US" sz="1400" kern="1200" baseline="0" dirty="0" smtClean="0">
                          <a:solidFill>
                            <a:schemeClr val="dk1"/>
                          </a:solidFill>
                          <a:latin typeface="+mn-lt"/>
                          <a:ea typeface="+mn-ea"/>
                          <a:cs typeface="+mn-cs"/>
                        </a:rPr>
                        <a:t>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Security Enhancement to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a:t>
            </a:r>
            <a:r>
              <a:rPr lang="en-US" altLang="en-US" sz="2000" b="0" dirty="0" smtClean="0"/>
              <a:t>(1 min</a:t>
            </a:r>
            <a:r>
              <a:rPr lang="en-US" altLang="en-US" sz="2000" b="0" dirty="0"/>
              <a:t>)</a:t>
            </a:r>
          </a:p>
          <a:p>
            <a:pPr algn="just">
              <a:spcBef>
                <a:spcPct val="20000"/>
              </a:spcBef>
              <a:buFontTx/>
              <a:buChar char="•"/>
            </a:pPr>
            <a:r>
              <a:rPr lang="en-US" altLang="en-US" sz="2000" b="0" dirty="0"/>
              <a:t>Patent Policy and Logistics </a:t>
            </a:r>
            <a:r>
              <a:rPr lang="en-US" altLang="en-US" sz="2000" b="0" dirty="0" smtClean="0"/>
              <a:t>(7 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 min</a:t>
            </a:r>
            <a:r>
              <a:rPr lang="en-US" altLang="en-US" sz="2000" b="0" dirty="0"/>
              <a:t>)</a:t>
            </a:r>
          </a:p>
          <a:p>
            <a:pPr algn="just">
              <a:spcBef>
                <a:spcPct val="20000"/>
              </a:spcBef>
              <a:buFontTx/>
              <a:buChar char="•"/>
            </a:pPr>
            <a:r>
              <a:rPr lang="en-US" altLang="en-US" sz="2000" b="0" dirty="0"/>
              <a:t>Agenda Setting </a:t>
            </a:r>
            <a:r>
              <a:rPr lang="en-US" altLang="en-US" sz="2000" b="0" dirty="0" smtClean="0"/>
              <a:t>(10 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p>
          <a:p>
            <a:pPr algn="just">
              <a:spcBef>
                <a:spcPct val="20000"/>
              </a:spcBef>
              <a:buFontTx/>
              <a:buChar char="•"/>
            </a:pPr>
            <a:r>
              <a:rPr lang="en-US" altLang="en-US" sz="2000" b="0" dirty="0" smtClean="0"/>
              <a:t>Presentations (as time permits)</a:t>
            </a:r>
            <a:r>
              <a:rPr lang="en-US" altLang="en-US" sz="1600" dirty="0" smtClean="0"/>
              <a:t>.</a:t>
            </a:r>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0820410"/>
              </p:ext>
            </p:extLst>
          </p:nvPr>
        </p:nvGraphicFramePr>
        <p:xfrm>
          <a:off x="323528" y="1916832"/>
          <a:ext cx="8424935" cy="3109456"/>
        </p:xfrm>
        <a:graphic>
          <a:graphicData uri="http://schemas.openxmlformats.org/drawingml/2006/table">
            <a:tbl>
              <a:tblPr firstRow="1" bandRow="1">
                <a:tableStyleId>{21E4AEA4-8DFA-4A89-87EB-49C32662AFE0}</a:tableStyleId>
              </a:tblPr>
              <a:tblGrid>
                <a:gridCol w="1296144"/>
                <a:gridCol w="1224136"/>
                <a:gridCol w="3168352"/>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July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11-16-778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May</a:t>
                      </a:r>
                      <a:r>
                        <a:rPr lang="en-US" sz="1400" baseline="0" dirty="0" smtClean="0"/>
                        <a:t> </a:t>
                      </a:r>
                      <a:r>
                        <a:rPr lang="en-US" sz="1400" dirty="0" smtClean="0"/>
                        <a:t>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11-16-1013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Rahul Malik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Locationing</a:t>
                      </a:r>
                      <a:r>
                        <a:rPr lang="en-US" sz="1400" kern="1200" baseline="0" dirty="0" smtClean="0">
                          <a:solidFill>
                            <a:schemeClr val="dk1"/>
                          </a:solidFill>
                          <a:latin typeface="+mn-lt"/>
                          <a:ea typeface="+mn-ea"/>
                          <a:cs typeface="+mn-cs"/>
                        </a:rPr>
                        <a:t> Protocol for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1hr</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11-16-1015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Location Measurement</a:t>
                      </a:r>
                      <a:r>
                        <a:rPr lang="en-US" sz="1400" kern="1200" baseline="0" dirty="0" smtClean="0">
                          <a:solidFill>
                            <a:schemeClr val="dk1"/>
                          </a:solidFill>
                          <a:latin typeface="+mn-lt"/>
                          <a:ea typeface="+mn-ea"/>
                          <a:cs typeface="+mn-cs"/>
                        </a:rPr>
                        <a:t> Protocol for 11ax</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a:t>
                      </a:r>
                      <a:r>
                        <a:rPr lang="en-US" sz="1400" kern="1200" baseline="0" dirty="0" smtClean="0">
                          <a:solidFill>
                            <a:schemeClr val="dk1"/>
                          </a:solidFill>
                          <a:latin typeface="+mn-lt"/>
                          <a:ea typeface="+mn-ea"/>
                          <a:cs typeface="+mn-cs"/>
                        </a:rPr>
                        <a:t> time permits</a:t>
                      </a:r>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smtClean="0"/>
              <a:t>Document 11-16/778r0 </a:t>
            </a:r>
            <a:r>
              <a:rPr lang="en-US" b="0" dirty="0"/>
              <a:t>“802.11az Meeting Minutes </a:t>
            </a:r>
            <a:r>
              <a:rPr lang="en-US" b="0" dirty="0" smtClean="0"/>
              <a:t>May 2016 </a:t>
            </a:r>
            <a:r>
              <a:rPr lang="en-US" b="0" dirty="0"/>
              <a:t>Session” </a:t>
            </a:r>
            <a:r>
              <a:rPr lang="en-US" b="0" dirty="0" smtClean="0"/>
              <a:t>posted to Mentor June 13</a:t>
            </a:r>
            <a:r>
              <a:rPr lang="en-US" b="0" baseline="30000" dirty="0" smtClean="0"/>
              <a:t>th</a:t>
            </a:r>
            <a:r>
              <a:rPr lang="en-US" b="0" dirty="0" smtClean="0"/>
              <a:t>.</a:t>
            </a:r>
          </a:p>
          <a:p>
            <a:endParaRPr lang="en-US" dirty="0" smtClean="0"/>
          </a:p>
          <a:p>
            <a:r>
              <a:rPr lang="en-US" dirty="0" smtClean="0"/>
              <a:t>Motion:</a:t>
            </a:r>
          </a:p>
          <a:p>
            <a:pPr marL="0" indent="0"/>
            <a:r>
              <a:rPr lang="en-US" b="0" dirty="0" smtClean="0"/>
              <a:t>To </a:t>
            </a:r>
            <a:r>
              <a:rPr lang="en-US" b="0" dirty="0"/>
              <a:t>approve document </a:t>
            </a:r>
            <a:r>
              <a:rPr lang="en-US" b="0" dirty="0" smtClean="0"/>
              <a:t>11-16/778r0 as TG </a:t>
            </a:r>
            <a:r>
              <a:rPr lang="en-US" b="0" dirty="0"/>
              <a:t>meeting minutes for the </a:t>
            </a:r>
            <a:r>
              <a:rPr lang="en-US" b="0" dirty="0" smtClean="0"/>
              <a:t>Waikoloa meeting</a:t>
            </a:r>
            <a:r>
              <a:rPr lang="en-US" b="0" dirty="0"/>
              <a:t>. </a:t>
            </a:r>
          </a:p>
          <a:p>
            <a:r>
              <a:rPr lang="en-US" b="0" dirty="0"/>
              <a:t>Moved </a:t>
            </a:r>
            <a:r>
              <a:rPr lang="en-US" b="0" dirty="0" smtClean="0"/>
              <a:t>by</a:t>
            </a:r>
            <a:r>
              <a:rPr lang="en-US" b="0" dirty="0" smtClean="0"/>
              <a:t>: Chao Chun Wang</a:t>
            </a:r>
            <a:endParaRPr lang="en-US" b="0" dirty="0" smtClean="0"/>
          </a:p>
          <a:p>
            <a:r>
              <a:rPr lang="en-US" b="0" dirty="0" smtClean="0"/>
              <a:t>Seconded by</a:t>
            </a:r>
            <a:r>
              <a:rPr lang="en-US" b="0" dirty="0" smtClean="0"/>
              <a:t>: Qi Wang</a:t>
            </a:r>
            <a:endParaRPr lang="en-US" b="0" dirty="0" smtClean="0"/>
          </a:p>
          <a:p>
            <a:r>
              <a:rPr lang="en-US" b="0" dirty="0" smtClean="0"/>
              <a:t>Results (Y/N/A</a:t>
            </a:r>
            <a:r>
              <a:rPr lang="en-US" b="0" dirty="0" smtClean="0"/>
              <a:t>): 7/ 0 / 3</a:t>
            </a:r>
          </a:p>
          <a:p>
            <a:r>
              <a:rPr lang="en-US" b="0" dirty="0" smtClean="0"/>
              <a:t>Motion passes</a:t>
            </a:r>
            <a:endParaRPr lang="en-US" b="0" dirty="0" smtClean="0"/>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San Diego, Ca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July24</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-29</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(Intel)</a:t>
            </a:r>
            <a:endParaRPr lang="en-US" altLang="en-US" sz="1600" b="0" dirty="0" smtClean="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b="0" dirty="0" smtClean="0"/>
              <a:t>We adopt document </a:t>
            </a:r>
            <a:r>
              <a:rPr lang="en-US" altLang="en-US" b="0" dirty="0" smtClean="0"/>
              <a:t>11-16-0424r3 </a:t>
            </a:r>
            <a:r>
              <a:rPr lang="en-US" altLang="en-US" b="0" dirty="0" smtClean="0"/>
              <a:t>as Functional Requirement working draft for </a:t>
            </a:r>
            <a:r>
              <a:rPr lang="en-US" altLang="en-US" b="0" dirty="0" err="1" smtClean="0"/>
              <a:t>TGaz</a:t>
            </a:r>
            <a:r>
              <a:rPr lang="en-US" altLang="en-US" b="0" dirty="0" smtClean="0"/>
              <a:t> specification development. </a:t>
            </a:r>
          </a:p>
          <a:p>
            <a:pPr marL="0" indent="0">
              <a:buNone/>
            </a:pPr>
            <a:endParaRPr lang="en-US" altLang="en-US" b="0" dirty="0" smtClean="0"/>
          </a:p>
          <a:p>
            <a:pPr marL="0" indent="0">
              <a:buNone/>
            </a:pPr>
            <a:r>
              <a:rPr lang="en-US" altLang="en-US" b="0" dirty="0" smtClean="0"/>
              <a:t>Move</a:t>
            </a:r>
            <a:r>
              <a:rPr lang="en-US" altLang="en-US" b="0" dirty="0" smtClean="0"/>
              <a:t>: Allan Zhu</a:t>
            </a:r>
            <a:endParaRPr lang="en-US" altLang="en-US" b="0" dirty="0" smtClean="0"/>
          </a:p>
          <a:p>
            <a:pPr marL="0" indent="0">
              <a:buNone/>
            </a:pPr>
            <a:r>
              <a:rPr lang="en-US" altLang="en-US" b="0" dirty="0" smtClean="0"/>
              <a:t>2</a:t>
            </a:r>
            <a:r>
              <a:rPr lang="en-US" altLang="en-US" b="0" baseline="30000" dirty="0" smtClean="0"/>
              <a:t>nd</a:t>
            </a:r>
            <a:r>
              <a:rPr lang="en-US" altLang="en-US" b="0" dirty="0" smtClean="0"/>
              <a:t>: Christian Berger</a:t>
            </a:r>
            <a:endParaRPr lang="en-US" altLang="en-US" b="0" dirty="0"/>
          </a:p>
          <a:p>
            <a:pPr marL="0" indent="0">
              <a:buNone/>
            </a:pPr>
            <a:r>
              <a:rPr lang="en-US" altLang="en-US" b="0" dirty="0" smtClean="0"/>
              <a:t>Results </a:t>
            </a:r>
            <a:r>
              <a:rPr lang="en-US" altLang="en-US" sz="2000" b="0" dirty="0" smtClean="0"/>
              <a:t>(Y/N/A</a:t>
            </a:r>
            <a:r>
              <a:rPr lang="en-US" altLang="en-US" sz="2000" b="0" dirty="0" smtClean="0"/>
              <a:t>)</a:t>
            </a:r>
            <a:r>
              <a:rPr lang="en-US" altLang="en-US" b="0" dirty="0" smtClean="0"/>
              <a:t>: 15/ 0 /3</a:t>
            </a:r>
          </a:p>
          <a:p>
            <a:pPr marL="0" indent="0">
              <a:buNone/>
            </a:pPr>
            <a:r>
              <a:rPr lang="en-US" altLang="en-US" b="0" dirty="0" smtClean="0"/>
              <a:t>Motion passes </a:t>
            </a:r>
            <a:endParaRPr lang="en-US" altLang="en-US" b="0" dirty="0" smtClean="0"/>
          </a:p>
          <a:p>
            <a:pPr marL="0" indent="0">
              <a:buNone/>
            </a:pPr>
            <a:endParaRPr lang="en-US" altLang="en-US" b="0"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21</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As needed</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53624168"/>
              </p:ext>
            </p:extLst>
          </p:nvPr>
        </p:nvGraphicFramePr>
        <p:xfrm>
          <a:off x="656785" y="2420888"/>
          <a:ext cx="7772404" cy="1777808"/>
        </p:xfrm>
        <a:graphic>
          <a:graphicData uri="http://schemas.openxmlformats.org/drawingml/2006/table">
            <a:tbl>
              <a:tblPr firstRow="1" bandRow="1">
                <a:tableStyleId>{21E4AEA4-8DFA-4A89-87EB-49C32662AFE0}</a:tableStyleId>
              </a:tblPr>
              <a:tblGrid>
                <a:gridCol w="1380624"/>
                <a:gridCol w="2124576"/>
                <a:gridCol w="1994191"/>
                <a:gridCol w="1472911"/>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11-16-752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July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160012">
                <a:tc>
                  <a:txBody>
                    <a:bodyPr/>
                    <a:lstStyle/>
                    <a:p>
                      <a:r>
                        <a:rPr lang="en-US" sz="1400" dirty="0" smtClean="0"/>
                        <a:t>11-16-1010</a:t>
                      </a:r>
                      <a:endParaRPr lang="en-US" sz="1400" dirty="0"/>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Fulei</a:t>
                      </a:r>
                      <a:r>
                        <a:rPr lang="en-US" sz="1400" kern="1200" dirty="0" smtClean="0">
                          <a:solidFill>
                            <a:schemeClr val="dk1"/>
                          </a:solidFill>
                          <a:latin typeface="+mn-lt"/>
                          <a:ea typeface="+mn-ea"/>
                          <a:cs typeface="+mn-cs"/>
                        </a:rPr>
                        <a:t> Liu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Proposed Functional Requirements</a:t>
                      </a:r>
                      <a:r>
                        <a:rPr lang="en-US" sz="1400" kern="1200" baseline="0" dirty="0" smtClean="0">
                          <a:solidFill>
                            <a:schemeClr val="dk1"/>
                          </a:solidFill>
                          <a:latin typeface="+mn-lt"/>
                          <a:ea typeface="+mn-ea"/>
                          <a:cs typeface="+mn-cs"/>
                        </a:rPr>
                        <a:t> for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11-16-1020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a:t>
                      </a:r>
                      <a:r>
                        <a:rPr lang="en-US" sz="1400" kern="1200" baseline="0" dirty="0" smtClean="0">
                          <a:solidFill>
                            <a:schemeClr val="dk1"/>
                          </a:solidFill>
                          <a:latin typeface="+mn-lt"/>
                          <a:ea typeface="+mn-ea"/>
                          <a:cs typeface="+mn-cs"/>
                        </a:rPr>
                        <a:t>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Security Enhancement to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28</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          FRD</a:t>
            </a:r>
            <a:endParaRPr lang="en-US" sz="1400" dirty="0"/>
          </a:p>
        </p:txBody>
      </p:sp>
      <p:sp>
        <p:nvSpPr>
          <p:cNvPr id="33"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5" name="Rectangle 3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3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7" name="Isosceles Triangle 3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8" name="Straight Connector 37"/>
          <p:cNvCxnSpPr>
            <a:stCxn id="30" idx="1"/>
          </p:cNvCxnSpPr>
          <p:nvPr/>
        </p:nvCxnSpPr>
        <p:spPr bwMode="auto">
          <a:xfrm>
            <a:off x="444626" y="2120214"/>
            <a:ext cx="1420909" cy="1264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a:t>
            </a:r>
            <a:r>
              <a:rPr lang="en-US" kern="0" dirty="0" smtClean="0"/>
              <a:t>May meeting</a:t>
            </a:r>
            <a:endParaRPr lang="en-US" kern="0" dirty="0">
              <a:solidFill>
                <a:srgbClr val="FF33CC"/>
              </a:solidFill>
            </a:endParaRPr>
          </a:p>
        </p:txBody>
      </p:sp>
      <p:sp>
        <p:nvSpPr>
          <p:cNvPr id="40" name="Rectangle 39"/>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TextBox 42"/>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4" name="TextBox 43"/>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5" name="Rectangle 44"/>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6" name="Rectangle 45"/>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7" name="Rectangle 46"/>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48" name="Straight Connector 47"/>
          <p:cNvCxnSpPr>
            <a:cxnSpLocks noChangeAspect="1"/>
            <a:stCxn id="40"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51" name="Rectangle 50"/>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52" name="Rectangle 51"/>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53" name="Rectangle 52"/>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54" name="Straight Connector 53"/>
          <p:cNvCxnSpPr>
            <a:cxnSpLocks noChangeAspect="1"/>
            <a:stCxn id="51"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56" name="Oval Callout 55"/>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57" name="Oval Callout 56"/>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58" name="Curved Left Arrow 57"/>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Curved Left Arrow 58"/>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Curved Left Arrow 59"/>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61" name="Group 60"/>
          <p:cNvGrpSpPr/>
          <p:nvPr/>
        </p:nvGrpSpPr>
        <p:grpSpPr>
          <a:xfrm flipH="1">
            <a:off x="3246480" y="2293764"/>
            <a:ext cx="518789" cy="3227211"/>
            <a:chOff x="5859942" y="2736929"/>
            <a:chExt cx="537754" cy="3227211"/>
          </a:xfrm>
        </p:grpSpPr>
        <p:sp>
          <p:nvSpPr>
            <p:cNvPr id="62" name="Curved Left Arrow 61"/>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Curved Left Arrow 62"/>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Curved Left Arrow 63"/>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546606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Timelines Review</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Current plan is slipping, by roughly 3-4 months.</a:t>
            </a:r>
          </a:p>
          <a:p>
            <a:pPr>
              <a:buFont typeface="Arial" panose="020B0604020202020204" pitchFamily="34" charset="0"/>
              <a:buChar char="•"/>
            </a:pPr>
            <a:r>
              <a:rPr lang="en-US" dirty="0" smtClean="0"/>
              <a:t>Main culprits:</a:t>
            </a:r>
          </a:p>
          <a:p>
            <a:pPr lvl="1">
              <a:buFont typeface="Arial" panose="020B0604020202020204" pitchFamily="34" charset="0"/>
              <a:buChar char="•"/>
            </a:pPr>
            <a:r>
              <a:rPr lang="en-US" dirty="0" smtClean="0"/>
              <a:t>Slow progress to the last part of the FRD.</a:t>
            </a:r>
          </a:p>
          <a:p>
            <a:pPr lvl="1">
              <a:buFont typeface="Arial" panose="020B0604020202020204" pitchFamily="34" charset="0"/>
              <a:buChar char="•"/>
            </a:pPr>
            <a:r>
              <a:rPr lang="en-US" dirty="0" smtClean="0"/>
              <a:t>No submissions of technical nature admitted to the SFD.</a:t>
            </a:r>
          </a:p>
          <a:p>
            <a:pPr>
              <a:buFont typeface="Arial" panose="020B0604020202020204" pitchFamily="34" charset="0"/>
              <a:buChar char="•"/>
            </a:pPr>
            <a:r>
              <a:rPr lang="en-US" dirty="0" smtClean="0"/>
              <a:t>At this time it’s hard to assess the overall delay:</a:t>
            </a:r>
          </a:p>
          <a:p>
            <a:pPr lvl="1">
              <a:buFont typeface="Arial" panose="020B0604020202020204" pitchFamily="34" charset="0"/>
              <a:buChar char="•"/>
            </a:pPr>
            <a:r>
              <a:rPr lang="en-US" dirty="0" smtClean="0"/>
              <a:t>Only once progress is made will assessment be possible.</a:t>
            </a:r>
          </a:p>
          <a:p>
            <a:pPr lvl="1">
              <a:buFont typeface="Arial" panose="020B0604020202020204" pitchFamily="34" charset="0"/>
              <a:buChar char="•"/>
            </a:pPr>
            <a:r>
              <a:rPr lang="en-US" dirty="0" smtClean="0"/>
              <a:t>Group should consider that when reviewing timelines and expectations setting.</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43173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July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July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30</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         FRD</a:t>
            </a:r>
            <a:endParaRPr lang="en-US" sz="1400" dirty="0"/>
          </a:p>
        </p:txBody>
      </p:sp>
      <p:sp>
        <p:nvSpPr>
          <p:cNvPr id="33"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5" name="Rectangle 3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3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7" name="Isosceles Triangle 3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8" name="Straight Connector 37"/>
          <p:cNvCxnSpPr>
            <a:stCxn id="30" idx="1"/>
          </p:cNvCxnSpPr>
          <p:nvPr/>
        </p:nvCxnSpPr>
        <p:spPr bwMode="auto">
          <a:xfrm>
            <a:off x="444626" y="2120214"/>
            <a:ext cx="1466884" cy="1264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a:t>
            </a:r>
            <a:r>
              <a:rPr lang="en-US" kern="0" dirty="0" smtClean="0"/>
              <a:t>July meeting</a:t>
            </a:r>
            <a:endParaRPr lang="en-US" kern="0" dirty="0">
              <a:solidFill>
                <a:srgbClr val="FF33CC"/>
              </a:solidFill>
            </a:endParaRPr>
          </a:p>
        </p:txBody>
      </p:sp>
      <p:sp>
        <p:nvSpPr>
          <p:cNvPr id="40" name="Rectangle 39"/>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TextBox 42"/>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4" name="TextBox 43"/>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5" name="Rectangle 44"/>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6" name="Rectangle 45"/>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7" name="Rectangle 46"/>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48" name="Straight Connector 47"/>
          <p:cNvCxnSpPr>
            <a:cxnSpLocks noChangeAspect="1"/>
            <a:stCxn id="40"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51" name="Rectangle 50"/>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52" name="Rectangle 51"/>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53" name="Rectangle 52"/>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54" name="Straight Connector 53"/>
          <p:cNvCxnSpPr>
            <a:cxnSpLocks noChangeAspect="1"/>
            <a:stCxn id="51"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56" name="Oval Callout 55"/>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57" name="Oval Callout 56"/>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58" name="Curved Left Arrow 57"/>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Curved Left Arrow 58"/>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Curved Left Arrow 59"/>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61" name="Group 60"/>
          <p:cNvGrpSpPr/>
          <p:nvPr/>
        </p:nvGrpSpPr>
        <p:grpSpPr>
          <a:xfrm flipH="1">
            <a:off x="3246480" y="2293764"/>
            <a:ext cx="518789" cy="3227211"/>
            <a:chOff x="5859942" y="2736929"/>
            <a:chExt cx="537754" cy="3227211"/>
          </a:xfrm>
        </p:grpSpPr>
        <p:sp>
          <p:nvSpPr>
            <p:cNvPr id="62" name="Curved Left Arrow 61"/>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Curved Left Arrow 62"/>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Curved Left Arrow 63"/>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537182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Sep.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Approve submissions of technical material towards SFD text.</a:t>
            </a:r>
          </a:p>
          <a:p>
            <a:pPr algn="just">
              <a:spcBef>
                <a:spcPts val="1225"/>
              </a:spcBef>
              <a:buFontTx/>
              <a:buChar char="•"/>
            </a:pPr>
            <a:r>
              <a:rPr lang="en-US" altLang="en-US" dirty="0" smtClean="0"/>
              <a:t>Review technical submissions on channel models, proposed technical approaches etc. </a:t>
            </a:r>
          </a:p>
          <a:p>
            <a:pPr algn="just">
              <a:spcBef>
                <a:spcPts val="1225"/>
              </a:spcBef>
              <a:buFontTx/>
              <a:buChar char="•"/>
            </a:pPr>
            <a:r>
              <a:rPr lang="en-US" altLang="en-US" dirty="0" smtClean="0"/>
              <a:t>Call for submission for the FRD and SFD to be issued post this meeting.</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Sep. 7</a:t>
            </a:r>
            <a:r>
              <a:rPr lang="en-US" altLang="en-US" sz="2800" baseline="30000" dirty="0" smtClean="0"/>
              <a:t>th</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9800997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6123357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0070355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85800" y="1830388"/>
            <a:ext cx="7770813" cy="4264025"/>
          </a:xfrm>
        </p:spPr>
        <p:txBody>
          <a:bodyPr/>
          <a:lstStyle/>
          <a:p>
            <a:r>
              <a:rPr lang="en-US" b="0" dirty="0" smtClean="0"/>
              <a:t>Document 11-16/xxxr0 “</a:t>
            </a:r>
            <a:r>
              <a:rPr lang="en-US" b="0" dirty="0" err="1"/>
              <a:t>TGaz</a:t>
            </a:r>
            <a:r>
              <a:rPr lang="en-US" b="0" dirty="0"/>
              <a:t> teleconference minutes - February 17th, 2016</a:t>
            </a:r>
            <a:r>
              <a:rPr lang="en-US" b="0" dirty="0" smtClean="0"/>
              <a:t>” posted to Mentor July???.</a:t>
            </a:r>
          </a:p>
          <a:p>
            <a:endParaRPr lang="en-US" sz="1100" b="0" dirty="0" smtClean="0"/>
          </a:p>
          <a:p>
            <a:r>
              <a:rPr lang="en-US" dirty="0" smtClean="0"/>
              <a:t>Motion:</a:t>
            </a:r>
          </a:p>
          <a:p>
            <a:pPr marL="0" indent="0"/>
            <a:r>
              <a:rPr lang="en-US" b="0" dirty="0" smtClean="0"/>
              <a:t>To </a:t>
            </a:r>
            <a:r>
              <a:rPr lang="en-US" b="0" dirty="0"/>
              <a:t>approve document </a:t>
            </a:r>
            <a:r>
              <a:rPr lang="en-US" b="0" dirty="0" smtClean="0"/>
              <a:t>11-16/267r0 as TG minutes </a:t>
            </a:r>
            <a:r>
              <a:rPr lang="en-US" b="0" dirty="0"/>
              <a:t>for the </a:t>
            </a:r>
            <a:r>
              <a:rPr lang="en-US" b="0" dirty="0" smtClean="0"/>
              <a:t>Feb. 17</a:t>
            </a:r>
            <a:r>
              <a:rPr lang="en-US" b="0" baseline="30000" dirty="0" smtClean="0"/>
              <a:t>th</a:t>
            </a:r>
            <a:r>
              <a:rPr lang="en-US" b="0" dirty="0" smtClean="0"/>
              <a:t> teleconference. </a:t>
            </a:r>
          </a:p>
          <a:p>
            <a:pPr marL="0" indent="0"/>
            <a:endParaRPr lang="en-US" b="0" dirty="0"/>
          </a:p>
          <a:p>
            <a:r>
              <a:rPr lang="en-US" b="0" dirty="0"/>
              <a:t>Moved </a:t>
            </a:r>
            <a:r>
              <a:rPr lang="en-US" b="0" dirty="0" smtClean="0"/>
              <a:t>by:  </a:t>
            </a:r>
          </a:p>
          <a:p>
            <a:r>
              <a:rPr lang="en-US" b="0" dirty="0" smtClean="0"/>
              <a:t>Seconded by:</a:t>
            </a:r>
          </a:p>
          <a:p>
            <a:r>
              <a:rPr lang="en-US" b="0" dirty="0" smtClean="0"/>
              <a:t>Results (Y/N/A):</a:t>
            </a:r>
          </a:p>
          <a:p>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 (Nov.)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a:t>
            </a:r>
            <a:r>
              <a:rPr lang="en-US" altLang="en-US" dirty="0" err="1"/>
              <a:t>Rosdahl</a:t>
            </a:r>
            <a:r>
              <a:rPr lang="en-US" altLang="en-US" dirty="0"/>
              <a:t> </a:t>
            </a:r>
            <a:r>
              <a:rPr lang="en-US" altLang="en-US" dirty="0" smtClean="0"/>
              <a:t>– </a:t>
            </a:r>
            <a:r>
              <a:rPr lang="en-US" altLang="en-US" dirty="0" smtClean="0">
                <a:hlinkClick r:id="rId2"/>
              </a:rPr>
              <a:t>jrosdahl@ieee.org</a:t>
            </a:r>
            <a:r>
              <a:rPr lang="en-US" altLang="en-US" dirty="0" smtClean="0"/>
              <a:t> </a:t>
            </a:r>
            <a:endParaRPr lang="en-US" altLang="en-US" sz="1800" dirty="0" smtClean="0">
              <a:solidFill>
                <a:srgbClr val="FF0000"/>
              </a:solidFill>
            </a:endParaRPr>
          </a:p>
          <a:p>
            <a:pPr>
              <a:lnSpc>
                <a:spcPct val="150000"/>
              </a:lnSpc>
              <a:buFont typeface="Arial" panose="020B0604020202020204" pitchFamily="34" charset="0"/>
              <a:buChar char="•"/>
            </a:pPr>
            <a:r>
              <a:rPr lang="en-US" altLang="en-US" sz="2000" b="0" dirty="0" smtClean="0"/>
              <a:t>Cell Phones Silent or Off</a:t>
            </a:r>
            <a:endParaRPr lang="en-US" altLang="en-US" sz="1800" dirty="0" smtClean="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45</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49</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smtClean="0">
                <a:hlinkClick r:id="rId3"/>
              </a:rPr>
              <a:t>https://mentor.ieee.org/802.11/documents</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50</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July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a:t>
            </a:r>
            <a:r>
              <a:rPr lang="en-US" altLang="en-US" sz="1400" dirty="0" smtClean="0">
                <a:solidFill>
                  <a:schemeClr val="accent2"/>
                </a:solidFill>
              </a:rPr>
              <a:t>may be </a:t>
            </a:r>
            <a:r>
              <a:rPr lang="en-US" altLang="en-US" sz="1400" dirty="0" smtClean="0">
                <a:solidFill>
                  <a:schemeClr val="accent2"/>
                </a:solidFill>
              </a:rPr>
              <a:t>essential for the use of standards under development is strongly encouraged; </a:t>
            </a:r>
          </a:p>
          <a:p>
            <a:pPr lvl="2">
              <a:lnSpc>
                <a:spcPct val="80000"/>
              </a:lnSpc>
            </a:pPr>
            <a:r>
              <a:rPr lang="en-US" altLang="en-US" sz="1400" dirty="0" smtClean="0">
                <a:solidFill>
                  <a:schemeClr val="accent2"/>
                </a:solidFill>
              </a:rPr>
              <a:t>There </a:t>
            </a:r>
            <a:r>
              <a:rPr lang="en-US" altLang="en-US" sz="1400" dirty="0" smtClean="0">
                <a:solidFill>
                  <a:schemeClr val="accent2"/>
                </a:solidFill>
              </a:rPr>
              <a:t>maybe </a:t>
            </a:r>
            <a:r>
              <a:rPr lang="en-US" altLang="en-US" sz="1400" dirty="0" smtClean="0">
                <a:solidFill>
                  <a:schemeClr val="accent2"/>
                </a:solidFill>
              </a:rPr>
              <a:t>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smtClean="0">
                <a:solidFill>
                  <a:schemeClr val="accent2"/>
                </a:solidFill>
              </a:rPr>
              <a:t>maybe </a:t>
            </a:r>
            <a:r>
              <a:rPr lang="en-US" altLang="en-US" sz="1400" dirty="0" smtClean="0">
                <a:solidFill>
                  <a:schemeClr val="accent2"/>
                </a:solidFill>
              </a:rPr>
              <a:t>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July 2016</a:t>
            </a:r>
            <a:endParaRPr lang="en-US" altLang="en-US" sz="1800" dirty="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dirty="0">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38298</TotalTime>
  <Words>2929</Words>
  <Application>Microsoft Office PowerPoint</Application>
  <PresentationFormat>On-screen Show (4:3)</PresentationFormat>
  <Paragraphs>711</Paragraphs>
  <Slides>50</Slides>
  <Notes>18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2" baseType="lpstr">
      <vt:lpstr>Arial Unicode MS</vt:lpstr>
      <vt:lpstr>MS Gothic</vt:lpstr>
      <vt:lpstr>MS PGothic</vt:lpstr>
      <vt:lpstr>MS PGothic</vt:lpstr>
      <vt:lpstr>Arial</vt:lpstr>
      <vt:lpstr>Helvetica</vt:lpstr>
      <vt:lpstr>Monotype Sorts</vt:lpstr>
      <vt:lpstr>Times</vt:lpstr>
      <vt:lpstr>Times New Roman</vt:lpstr>
      <vt:lpstr>Wingdings</vt:lpstr>
      <vt:lpstr>Office Theme</vt:lpstr>
      <vt:lpstr>Document</vt:lpstr>
      <vt:lpstr>TGaz Next Generation Positioning  July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Agenda Approval</vt:lpstr>
      <vt:lpstr>Submission List for the week</vt:lpstr>
      <vt:lpstr>PowerPoint Presentation</vt:lpstr>
      <vt:lpstr>Meeting Slot # 1 discussion items</vt:lpstr>
      <vt:lpstr>Submission order – Slot 1</vt:lpstr>
      <vt:lpstr>Approval of previous meeting minutes</vt:lpstr>
      <vt:lpstr>Presentations</vt:lpstr>
      <vt:lpstr>Motion – approve FR working draft</vt:lpstr>
      <vt:lpstr>Attendance reminder</vt:lpstr>
      <vt:lpstr>Recess</vt:lpstr>
      <vt:lpstr>PowerPoint Presentation</vt:lpstr>
      <vt:lpstr>Meeting Slot # 2 discussion items</vt:lpstr>
      <vt:lpstr>Submission order – Slot 2</vt:lpstr>
      <vt:lpstr>Presentations</vt:lpstr>
      <vt:lpstr>PowerPoint Presentation</vt:lpstr>
      <vt:lpstr>TGaz Timelines Review</vt:lpstr>
      <vt:lpstr>PowerPoint Presentation</vt:lpstr>
      <vt:lpstr>Goals for the Sep. meeting </vt:lpstr>
      <vt:lpstr>Teleconference Schedule</vt:lpstr>
      <vt:lpstr>Attendance reminder</vt:lpstr>
      <vt:lpstr>AOB?</vt:lpstr>
      <vt:lpstr>Adjourn</vt:lpstr>
      <vt:lpstr>PowerPoint Presentation</vt:lpstr>
      <vt:lpstr>Approval of Telecon Minutes</vt:lpstr>
      <vt:lpstr>Previously: Review TGaz Timeline progress (Nov.)</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creator>Segev, Jonathan</dc:creator>
  <cp:keywords>CTPClassification=CTP_PUBLIC:VisualMarkings=</cp:keywords>
  <cp:lastModifiedBy>Segev, Jonathan</cp:lastModifiedBy>
  <cp:revision>358</cp:revision>
  <cp:lastPrinted>1601-01-01T00:00:00Z</cp:lastPrinted>
  <dcterms:created xsi:type="dcterms:W3CDTF">2015-08-09T12:22:17Z</dcterms:created>
  <dcterms:modified xsi:type="dcterms:W3CDTF">2016-07-27T23:23:19Z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9bfe6afc-2d47-4f19-9b7f-e6129d1485c4</vt:lpwstr>
  </property>
  <property fmtid="{D5CDD505-2E9C-101B-9397-08002B2CF9AE}" pid="3" name="CTP_TimeStamp">
    <vt:lpwstr>2016-07-27 23:23:18Z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