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charts/chart1.xml" ContentType="application/vnd.openxmlformats-officedocument.drawingml.chart+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7"/>
  </p:notesMasterIdLst>
  <p:handoutMasterIdLst>
    <p:handoutMasterId r:id="rId58"/>
  </p:handoutMasterIdLst>
  <p:sldIdLst>
    <p:sldId id="256" r:id="rId2"/>
    <p:sldId id="265" r:id="rId3"/>
    <p:sldId id="257" r:id="rId4"/>
    <p:sldId id="266" r:id="rId5"/>
    <p:sldId id="267" r:id="rId6"/>
    <p:sldId id="299" r:id="rId7"/>
    <p:sldId id="300" r:id="rId8"/>
    <p:sldId id="301" r:id="rId9"/>
    <p:sldId id="302" r:id="rId10"/>
    <p:sldId id="303" r:id="rId11"/>
    <p:sldId id="304" r:id="rId12"/>
    <p:sldId id="273" r:id="rId13"/>
    <p:sldId id="274" r:id="rId14"/>
    <p:sldId id="377" r:id="rId15"/>
    <p:sldId id="278" r:id="rId16"/>
    <p:sldId id="275" r:id="rId17"/>
    <p:sldId id="276" r:id="rId18"/>
    <p:sldId id="277" r:id="rId19"/>
    <p:sldId id="309" r:id="rId20"/>
    <p:sldId id="330" r:id="rId21"/>
    <p:sldId id="366" r:id="rId22"/>
    <p:sldId id="294" r:id="rId23"/>
    <p:sldId id="295" r:id="rId24"/>
    <p:sldId id="296" r:id="rId25"/>
    <p:sldId id="297" r:id="rId26"/>
    <p:sldId id="298" r:id="rId27"/>
    <p:sldId id="360" r:id="rId28"/>
    <p:sldId id="361" r:id="rId29"/>
    <p:sldId id="362" r:id="rId30"/>
    <p:sldId id="363" r:id="rId31"/>
    <p:sldId id="364" r:id="rId32"/>
    <p:sldId id="365" r:id="rId33"/>
    <p:sldId id="371" r:id="rId34"/>
    <p:sldId id="375" r:id="rId35"/>
    <p:sldId id="376" r:id="rId36"/>
    <p:sldId id="291" r:id="rId37"/>
    <p:sldId id="289" r:id="rId38"/>
    <p:sldId id="288" r:id="rId39"/>
    <p:sldId id="335" r:id="rId40"/>
    <p:sldId id="354" r:id="rId41"/>
    <p:sldId id="343" r:id="rId42"/>
    <p:sldId id="359" r:id="rId43"/>
    <p:sldId id="328" r:id="rId44"/>
    <p:sldId id="344" r:id="rId45"/>
    <p:sldId id="345" r:id="rId46"/>
    <p:sldId id="352" r:id="rId47"/>
    <p:sldId id="341" r:id="rId48"/>
    <p:sldId id="340" r:id="rId49"/>
    <p:sldId id="339" r:id="rId50"/>
    <p:sldId id="258" r:id="rId51"/>
    <p:sldId id="259" r:id="rId52"/>
    <p:sldId id="260" r:id="rId53"/>
    <p:sldId id="261" r:id="rId54"/>
    <p:sldId id="262" r:id="rId55"/>
    <p:sldId id="263" r:id="rId56"/>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3E3F6127-3844-40C8-B9CC-7FB2C760D295}">
          <p14:sldIdLst>
            <p14:sldId id="256"/>
            <p14:sldId id="265"/>
            <p14:sldId id="257"/>
            <p14:sldId id="266"/>
            <p14:sldId id="267"/>
            <p14:sldId id="299"/>
            <p14:sldId id="300"/>
            <p14:sldId id="301"/>
            <p14:sldId id="302"/>
            <p14:sldId id="303"/>
            <p14:sldId id="304"/>
            <p14:sldId id="273"/>
            <p14:sldId id="274"/>
            <p14:sldId id="377"/>
            <p14:sldId id="278"/>
          </p14:sldIdLst>
        </p14:section>
        <p14:section name="Slot #1" id="{8011746D-81A9-49E2-ACB8-98A4477292B3}">
          <p14:sldIdLst>
            <p14:sldId id="275"/>
            <p14:sldId id="276"/>
            <p14:sldId id="277"/>
            <p14:sldId id="309"/>
            <p14:sldId id="330"/>
            <p14:sldId id="366"/>
            <p14:sldId id="294"/>
            <p14:sldId id="295"/>
          </p14:sldIdLst>
        </p14:section>
        <p14:section name="Slot#2" id="{D9FDAC3C-59EC-4F24-A258-990E5A99524B}">
          <p14:sldIdLst>
            <p14:sldId id="296"/>
            <p14:sldId id="297"/>
            <p14:sldId id="298"/>
            <p14:sldId id="360"/>
            <p14:sldId id="361"/>
            <p14:sldId id="362"/>
          </p14:sldIdLst>
        </p14:section>
        <p14:section name="Slot #3" id="{5C57C424-141A-4963-ADB3-AD1738E3291F}">
          <p14:sldIdLst>
            <p14:sldId id="363"/>
            <p14:sldId id="364"/>
            <p14:sldId id="365"/>
            <p14:sldId id="371"/>
            <p14:sldId id="375"/>
            <p14:sldId id="376"/>
            <p14:sldId id="291"/>
            <p14:sldId id="289"/>
            <p14:sldId id="288"/>
            <p14:sldId id="335"/>
            <p14:sldId id="354"/>
          </p14:sldIdLst>
        </p14:section>
        <p14:section name="Backup" id="{9FBC3677-2CD2-4DE4-B71A-F5EAB5A48DDF}">
          <p14:sldIdLst>
            <p14:sldId id="343"/>
            <p14:sldId id="359"/>
            <p14:sldId id="328"/>
            <p14:sldId id="344"/>
            <p14:sldId id="345"/>
          </p14:sldIdLst>
        </p14:section>
        <p14:section name="Motions' templates" id="{A00CE131-3A42-486E-8953-DA2CA69571D8}">
          <p14:sldIdLst>
            <p14:sldId id="352"/>
            <p14:sldId id="341"/>
            <p14:sldId id="340"/>
            <p14:sldId id="339"/>
          </p14:sldIdLst>
        </p14:section>
        <p14:section name="Template ins." id="{36DBBB44-409E-4E78-B32A-6F729B1C4114}">
          <p14:sldIdLst>
            <p14:sldId id="258"/>
            <p14:sldId id="259"/>
            <p14:sldId id="260"/>
            <p14:sldId id="261"/>
            <p14:sldId id="262"/>
            <p14:sldId id="263"/>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7564" autoAdjust="0"/>
    <p:restoredTop sz="95179" autoAdjust="0"/>
  </p:normalViewPr>
  <p:slideViewPr>
    <p:cSldViewPr>
      <p:cViewPr varScale="1">
        <p:scale>
          <a:sx n="82" d="100"/>
          <a:sy n="82" d="100"/>
        </p:scale>
        <p:origin x="1494" y="96"/>
      </p:cViewPr>
      <p:guideLst>
        <p:guide orient="horz" pos="2160"/>
        <p:guide pos="2880"/>
      </p:guideLst>
    </p:cSldViewPr>
  </p:slideViewPr>
  <p:outlineViewPr>
    <p:cViewPr varScale="1">
      <p:scale>
        <a:sx n="170" d="200"/>
        <a:sy n="170" d="200"/>
      </p:scale>
      <p:origin x="0" y="-134970"/>
    </p:cViewPr>
  </p:outlineViewPr>
  <p:notesTextViewPr>
    <p:cViewPr>
      <p:scale>
        <a:sx n="100" d="100"/>
        <a:sy n="100" d="100"/>
      </p:scale>
      <p:origin x="0" y="0"/>
    </p:cViewPr>
  </p:notesTextViewPr>
  <p:notesViewPr>
    <p:cSldViewPr>
      <p:cViewPr varScale="1">
        <p:scale>
          <a:sx n="96" d="100"/>
          <a:sy n="96" d="100"/>
        </p:scale>
        <p:origin x="3534" y="108"/>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notesMaster" Target="notesMasters/notesMaster1.xml"/><Relationship Id="rId61"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oleObject" Target="file:///C:\Users\jsegev\07.%20Location\01.%20WLS\Next%20Gen\11-07-1952-21-0000-non-procedural-letter-ballot-results.xls"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view3D>
      <c:rotX val="15"/>
      <c:hPercent val="79"/>
      <c:rotY val="20"/>
      <c:depthPercent val="100"/>
      <c:rAngAx val="1"/>
    </c:view3D>
    <c:floor>
      <c:thickness val="0"/>
      <c:spPr>
        <a:solidFill>
          <a:srgbClr val="C0C0C0"/>
        </a:solidFill>
        <a:ln w="3175">
          <a:solidFill>
            <a:srgbClr val="000000"/>
          </a:solidFill>
          <a:prstDash val="solid"/>
        </a:ln>
      </c:spPr>
    </c:floor>
    <c:sideWall>
      <c:thickness val="0"/>
      <c:spPr>
        <a:solidFill>
          <a:srgbClr val="C0C0C0"/>
        </a:solidFill>
        <a:ln w="12700">
          <a:solidFill>
            <a:srgbClr val="808080"/>
          </a:solidFill>
          <a:prstDash val="solid"/>
        </a:ln>
      </c:spPr>
    </c:sideWall>
    <c:backWall>
      <c:thickness val="0"/>
      <c:spPr>
        <a:solidFill>
          <a:srgbClr val="C0C0C0"/>
        </a:solidFill>
        <a:ln w="12700">
          <a:solidFill>
            <a:srgbClr val="808080"/>
          </a:solidFill>
          <a:prstDash val="solid"/>
        </a:ln>
      </c:spPr>
    </c:backWall>
    <c:plotArea>
      <c:layout>
        <c:manualLayout>
          <c:layoutTarget val="inner"/>
          <c:xMode val="edge"/>
          <c:yMode val="edge"/>
          <c:x val="3.760788347402521E-2"/>
          <c:y val="1.1428600721784777E-2"/>
          <c:w val="0.84552694426710173"/>
          <c:h val="0.93233841863517064"/>
        </c:manualLayout>
      </c:layout>
      <c:bar3DChart>
        <c:barDir val="col"/>
        <c:grouping val="stacked"/>
        <c:varyColors val="0"/>
        <c:ser>
          <c:idx val="0"/>
          <c:order val="0"/>
          <c:tx>
            <c:strRef>
              <c:f>'802.11'!$GE$1</c:f>
              <c:strCache>
                <c:ptCount val="1"/>
                <c:pt idx="0">
                  <c:v>Months between PAR Approval and start of first WG ballot</c:v>
                </c:pt>
              </c:strCache>
            </c:strRef>
          </c:tx>
          <c:spPr>
            <a:solidFill>
              <a:srgbClr val="9999FF"/>
            </a:solidFill>
            <a:ln w="12700">
              <a:solidFill>
                <a:srgbClr val="000000"/>
              </a:solidFill>
              <a:prstDash val="solid"/>
            </a:ln>
          </c:spPr>
          <c:invertIfNegative val="0"/>
          <c:cat>
            <c:strRef>
              <c:f>'802.11'!$A$2:$A$33</c:f>
              <c:strCache>
                <c:ptCount val="32"/>
                <c:pt idx="1">
                  <c:v>IEEE 802.11</c:v>
                </c:pt>
                <c:pt idx="2">
                  <c:v>IEEE 802.11a</c:v>
                </c:pt>
                <c:pt idx="3">
                  <c:v>IEEE 802.11b</c:v>
                </c:pt>
                <c:pt idx="4">
                  <c:v>IEEE 802.11c</c:v>
                </c:pt>
                <c:pt idx="5">
                  <c:v>IEEE 802.11d</c:v>
                </c:pt>
                <c:pt idx="6">
                  <c:v>IEEE 802.11e</c:v>
                </c:pt>
                <c:pt idx="7">
                  <c:v>IEEE 802.11F</c:v>
                </c:pt>
                <c:pt idx="8">
                  <c:v>IEEE 802.11g</c:v>
                </c:pt>
                <c:pt idx="9">
                  <c:v>IEEE 802.11h</c:v>
                </c:pt>
                <c:pt idx="10">
                  <c:v>IEEE 802.11i</c:v>
                </c:pt>
                <c:pt idx="11">
                  <c:v>IEEE 802.11j</c:v>
                </c:pt>
                <c:pt idx="12">
                  <c:v>IEEE 802.11k</c:v>
                </c:pt>
                <c:pt idx="13">
                  <c:v>IEEE 802.11ma</c:v>
                </c:pt>
                <c:pt idx="14">
                  <c:v>IEEE 802.11n</c:v>
                </c:pt>
                <c:pt idx="15">
                  <c:v>IEEE 802.11p</c:v>
                </c:pt>
                <c:pt idx="16">
                  <c:v>IEEE 802.11r</c:v>
                </c:pt>
                <c:pt idx="17">
                  <c:v>IEEE 802.11s</c:v>
                </c:pt>
                <c:pt idx="18">
                  <c:v>IEEE 802.11.2</c:v>
                </c:pt>
                <c:pt idx="19">
                  <c:v>IEEE 802.11u</c:v>
                </c:pt>
                <c:pt idx="20">
                  <c:v>IEEE 802.11v</c:v>
                </c:pt>
                <c:pt idx="21">
                  <c:v>IEEE 802.11w</c:v>
                </c:pt>
                <c:pt idx="22">
                  <c:v>IEEE 802.11y</c:v>
                </c:pt>
                <c:pt idx="23">
                  <c:v>IEEE 802.11z</c:v>
                </c:pt>
                <c:pt idx="24">
                  <c:v>IEEE 802.11mb</c:v>
                </c:pt>
                <c:pt idx="25">
                  <c:v>IEEE 802.11aa</c:v>
                </c:pt>
                <c:pt idx="26">
                  <c:v>IEEE 802.11ac</c:v>
                </c:pt>
                <c:pt idx="27">
                  <c:v>IEEE 802.11ad</c:v>
                </c:pt>
                <c:pt idx="28">
                  <c:v>IEEE 802.11ae</c:v>
                </c:pt>
                <c:pt idx="29">
                  <c:v>IEEE 802.11af</c:v>
                </c:pt>
                <c:pt idx="30">
                  <c:v>IEEE 802.11ah</c:v>
                </c:pt>
                <c:pt idx="31">
                  <c:v>IEEE 802.11ai</c:v>
                </c:pt>
              </c:strCache>
            </c:strRef>
          </c:cat>
          <c:val>
            <c:numRef>
              <c:f>'802.11'!$GE$2:$GE$33</c:f>
              <c:numCache>
                <c:formatCode>General</c:formatCode>
                <c:ptCount val="32"/>
                <c:pt idx="0" formatCode="0.00">
                  <c:v>18.818929016189291</c:v>
                </c:pt>
                <c:pt idx="6" formatCode="0.00">
                  <c:v>12.197260273972603</c:v>
                </c:pt>
                <c:pt idx="7" formatCode="0.00">
                  <c:v>12.197260273972603</c:v>
                </c:pt>
                <c:pt idx="8" formatCode="0.00">
                  <c:v>16.339726027397262</c:v>
                </c:pt>
                <c:pt idx="9" formatCode="0.00">
                  <c:v>7.5616438356164384</c:v>
                </c:pt>
                <c:pt idx="10" formatCode="0.00">
                  <c:v>12.197260273972603</c:v>
                </c:pt>
                <c:pt idx="11" formatCode="0.00">
                  <c:v>0.69041095890410964</c:v>
                </c:pt>
                <c:pt idx="12" formatCode="0.00">
                  <c:v>19.726027397260275</c:v>
                </c:pt>
                <c:pt idx="13" formatCode="0.00">
                  <c:v>24.328767123287673</c:v>
                </c:pt>
                <c:pt idx="14" formatCode="0.00">
                  <c:v>30.246575342465754</c:v>
                </c:pt>
                <c:pt idx="15" formatCode="0.00">
                  <c:v>17.260273972602739</c:v>
                </c:pt>
                <c:pt idx="16" formatCode="0.00">
                  <c:v>18.443835616438356</c:v>
                </c:pt>
                <c:pt idx="17" formatCode="0.00">
                  <c:v>30.838356164383562</c:v>
                </c:pt>
                <c:pt idx="19" formatCode="0.00">
                  <c:v>29.983561643835614</c:v>
                </c:pt>
                <c:pt idx="20" formatCode="0.00">
                  <c:v>31.726027397260275</c:v>
                </c:pt>
                <c:pt idx="21" formatCode="0.00">
                  <c:v>18.706849315068492</c:v>
                </c:pt>
                <c:pt idx="22" formatCode="0.00">
                  <c:v>8.7780821917808218</c:v>
                </c:pt>
                <c:pt idx="23" formatCode="0.00">
                  <c:v>7.397260273972603</c:v>
                </c:pt>
                <c:pt idx="24" formatCode="0.00">
                  <c:v>25.906849315068492</c:v>
                </c:pt>
                <c:pt idx="25" formatCode="0.00">
                  <c:v>26.465753424657535</c:v>
                </c:pt>
                <c:pt idx="26" formatCode="0.00">
                  <c:v>31.956164383561646</c:v>
                </c:pt>
                <c:pt idx="27" formatCode="0.00">
                  <c:v>21.468493150684932</c:v>
                </c:pt>
                <c:pt idx="28" formatCode="0.00">
                  <c:v>9.6000000000000014</c:v>
                </c:pt>
                <c:pt idx="29" formatCode="0.00">
                  <c:v>13.545205479452054</c:v>
                </c:pt>
              </c:numCache>
            </c:numRef>
          </c:val>
        </c:ser>
        <c:ser>
          <c:idx val="1"/>
          <c:order val="1"/>
          <c:tx>
            <c:strRef>
              <c:f>'802.11'!$GF$1</c:f>
              <c:strCache>
                <c:ptCount val="1"/>
                <c:pt idx="0">
                  <c:v>Months between start of first WG ballot and end of last WG ballot</c:v>
                </c:pt>
              </c:strCache>
            </c:strRef>
          </c:tx>
          <c:spPr>
            <a:solidFill>
              <a:srgbClr val="993366"/>
            </a:solidFill>
            <a:ln w="12700">
              <a:solidFill>
                <a:srgbClr val="000000"/>
              </a:solidFill>
              <a:prstDash val="solid"/>
            </a:ln>
          </c:spPr>
          <c:invertIfNegative val="0"/>
          <c:cat>
            <c:strRef>
              <c:f>'802.11'!$A$2:$A$33</c:f>
              <c:strCache>
                <c:ptCount val="32"/>
                <c:pt idx="1">
                  <c:v>IEEE 802.11</c:v>
                </c:pt>
                <c:pt idx="2">
                  <c:v>IEEE 802.11a</c:v>
                </c:pt>
                <c:pt idx="3">
                  <c:v>IEEE 802.11b</c:v>
                </c:pt>
                <c:pt idx="4">
                  <c:v>IEEE 802.11c</c:v>
                </c:pt>
                <c:pt idx="5">
                  <c:v>IEEE 802.11d</c:v>
                </c:pt>
                <c:pt idx="6">
                  <c:v>IEEE 802.11e</c:v>
                </c:pt>
                <c:pt idx="7">
                  <c:v>IEEE 802.11F</c:v>
                </c:pt>
                <c:pt idx="8">
                  <c:v>IEEE 802.11g</c:v>
                </c:pt>
                <c:pt idx="9">
                  <c:v>IEEE 802.11h</c:v>
                </c:pt>
                <c:pt idx="10">
                  <c:v>IEEE 802.11i</c:v>
                </c:pt>
                <c:pt idx="11">
                  <c:v>IEEE 802.11j</c:v>
                </c:pt>
                <c:pt idx="12">
                  <c:v>IEEE 802.11k</c:v>
                </c:pt>
                <c:pt idx="13">
                  <c:v>IEEE 802.11ma</c:v>
                </c:pt>
                <c:pt idx="14">
                  <c:v>IEEE 802.11n</c:v>
                </c:pt>
                <c:pt idx="15">
                  <c:v>IEEE 802.11p</c:v>
                </c:pt>
                <c:pt idx="16">
                  <c:v>IEEE 802.11r</c:v>
                </c:pt>
                <c:pt idx="17">
                  <c:v>IEEE 802.11s</c:v>
                </c:pt>
                <c:pt idx="18">
                  <c:v>IEEE 802.11.2</c:v>
                </c:pt>
                <c:pt idx="19">
                  <c:v>IEEE 802.11u</c:v>
                </c:pt>
                <c:pt idx="20">
                  <c:v>IEEE 802.11v</c:v>
                </c:pt>
                <c:pt idx="21">
                  <c:v>IEEE 802.11w</c:v>
                </c:pt>
                <c:pt idx="22">
                  <c:v>IEEE 802.11y</c:v>
                </c:pt>
                <c:pt idx="23">
                  <c:v>IEEE 802.11z</c:v>
                </c:pt>
                <c:pt idx="24">
                  <c:v>IEEE 802.11mb</c:v>
                </c:pt>
                <c:pt idx="25">
                  <c:v>IEEE 802.11aa</c:v>
                </c:pt>
                <c:pt idx="26">
                  <c:v>IEEE 802.11ac</c:v>
                </c:pt>
                <c:pt idx="27">
                  <c:v>IEEE 802.11ad</c:v>
                </c:pt>
                <c:pt idx="28">
                  <c:v>IEEE 802.11ae</c:v>
                </c:pt>
                <c:pt idx="29">
                  <c:v>IEEE 802.11af</c:v>
                </c:pt>
                <c:pt idx="30">
                  <c:v>IEEE 802.11ah</c:v>
                </c:pt>
                <c:pt idx="31">
                  <c:v>IEEE 802.11ai</c:v>
                </c:pt>
              </c:strCache>
            </c:strRef>
          </c:cat>
          <c:val>
            <c:numRef>
              <c:f>'802.11'!$GF$2:$GF$33</c:f>
              <c:numCache>
                <c:formatCode>General</c:formatCode>
                <c:ptCount val="32"/>
                <c:pt idx="0" formatCode="0.00">
                  <c:v>21.589539227895393</c:v>
                </c:pt>
                <c:pt idx="6" formatCode="0.00">
                  <c:v>35.178082191780824</c:v>
                </c:pt>
                <c:pt idx="7" formatCode="0.00">
                  <c:v>14.367123287671234</c:v>
                </c:pt>
                <c:pt idx="8" formatCode="0.00">
                  <c:v>12.131506849315068</c:v>
                </c:pt>
                <c:pt idx="9" formatCode="0.00">
                  <c:v>15.254794520547946</c:v>
                </c:pt>
                <c:pt idx="10" formatCode="0.00">
                  <c:v>31.002739726027396</c:v>
                </c:pt>
                <c:pt idx="11" formatCode="0.00">
                  <c:v>15.616438356164384</c:v>
                </c:pt>
                <c:pt idx="12" formatCode="0.00">
                  <c:v>33.07397260273973</c:v>
                </c:pt>
                <c:pt idx="13" formatCode="0.00">
                  <c:v>5.720547945205479</c:v>
                </c:pt>
                <c:pt idx="14" formatCode="0.00">
                  <c:v>32.515068493150686</c:v>
                </c:pt>
                <c:pt idx="15" formatCode="0.00">
                  <c:v>43.331506849315069</c:v>
                </c:pt>
                <c:pt idx="16" formatCode="0.00">
                  <c:v>18.575342465753423</c:v>
                </c:pt>
                <c:pt idx="17" formatCode="0.00">
                  <c:v>44.219178082191782</c:v>
                </c:pt>
                <c:pt idx="19" formatCode="0.00">
                  <c:v>26.367123287671234</c:v>
                </c:pt>
                <c:pt idx="20" formatCode="0.00">
                  <c:v>24.263013698630136</c:v>
                </c:pt>
                <c:pt idx="21" formatCode="0.00">
                  <c:v>18.279452054794518</c:v>
                </c:pt>
                <c:pt idx="22" formatCode="0.00">
                  <c:v>12</c:v>
                </c:pt>
                <c:pt idx="23" formatCode="0.00">
                  <c:v>16.767123287671232</c:v>
                </c:pt>
                <c:pt idx="24" formatCode="0.00">
                  <c:v>15.057534246575342</c:v>
                </c:pt>
                <c:pt idx="25" formatCode="0.00">
                  <c:v>14.695890410958903</c:v>
                </c:pt>
                <c:pt idx="26" formatCode="0.00">
                  <c:v>22.323287671232876</c:v>
                </c:pt>
                <c:pt idx="27" formatCode="0.00">
                  <c:v>14.005479452054796</c:v>
                </c:pt>
                <c:pt idx="28" formatCode="0.00">
                  <c:v>10.224657534246576</c:v>
                </c:pt>
                <c:pt idx="29" formatCode="0.00">
                  <c:v>30.213698630136989</c:v>
                </c:pt>
              </c:numCache>
            </c:numRef>
          </c:val>
        </c:ser>
        <c:ser>
          <c:idx val="2"/>
          <c:order val="2"/>
          <c:tx>
            <c:strRef>
              <c:f>'802.11'!$GG$1</c:f>
              <c:strCache>
                <c:ptCount val="1"/>
                <c:pt idx="0">
                  <c:v>Months between end of last WG ballot and start of first Sponsor Ballot</c:v>
                </c:pt>
              </c:strCache>
            </c:strRef>
          </c:tx>
          <c:spPr>
            <a:solidFill>
              <a:srgbClr val="FFFFCC"/>
            </a:solidFill>
            <a:ln w="12700">
              <a:solidFill>
                <a:srgbClr val="000000"/>
              </a:solidFill>
              <a:prstDash val="solid"/>
            </a:ln>
          </c:spPr>
          <c:invertIfNegative val="0"/>
          <c:cat>
            <c:strRef>
              <c:f>'802.11'!$A$2:$A$33</c:f>
              <c:strCache>
                <c:ptCount val="32"/>
                <c:pt idx="1">
                  <c:v>IEEE 802.11</c:v>
                </c:pt>
                <c:pt idx="2">
                  <c:v>IEEE 802.11a</c:v>
                </c:pt>
                <c:pt idx="3">
                  <c:v>IEEE 802.11b</c:v>
                </c:pt>
                <c:pt idx="4">
                  <c:v>IEEE 802.11c</c:v>
                </c:pt>
                <c:pt idx="5">
                  <c:v>IEEE 802.11d</c:v>
                </c:pt>
                <c:pt idx="6">
                  <c:v>IEEE 802.11e</c:v>
                </c:pt>
                <c:pt idx="7">
                  <c:v>IEEE 802.11F</c:v>
                </c:pt>
                <c:pt idx="8">
                  <c:v>IEEE 802.11g</c:v>
                </c:pt>
                <c:pt idx="9">
                  <c:v>IEEE 802.11h</c:v>
                </c:pt>
                <c:pt idx="10">
                  <c:v>IEEE 802.11i</c:v>
                </c:pt>
                <c:pt idx="11">
                  <c:v>IEEE 802.11j</c:v>
                </c:pt>
                <c:pt idx="12">
                  <c:v>IEEE 802.11k</c:v>
                </c:pt>
                <c:pt idx="13">
                  <c:v>IEEE 802.11ma</c:v>
                </c:pt>
                <c:pt idx="14">
                  <c:v>IEEE 802.11n</c:v>
                </c:pt>
                <c:pt idx="15">
                  <c:v>IEEE 802.11p</c:v>
                </c:pt>
                <c:pt idx="16">
                  <c:v>IEEE 802.11r</c:v>
                </c:pt>
                <c:pt idx="17">
                  <c:v>IEEE 802.11s</c:v>
                </c:pt>
                <c:pt idx="18">
                  <c:v>IEEE 802.11.2</c:v>
                </c:pt>
                <c:pt idx="19">
                  <c:v>IEEE 802.11u</c:v>
                </c:pt>
                <c:pt idx="20">
                  <c:v>IEEE 802.11v</c:v>
                </c:pt>
                <c:pt idx="21">
                  <c:v>IEEE 802.11w</c:v>
                </c:pt>
                <c:pt idx="22">
                  <c:v>IEEE 802.11y</c:v>
                </c:pt>
                <c:pt idx="23">
                  <c:v>IEEE 802.11z</c:v>
                </c:pt>
                <c:pt idx="24">
                  <c:v>IEEE 802.11mb</c:v>
                </c:pt>
                <c:pt idx="25">
                  <c:v>IEEE 802.11aa</c:v>
                </c:pt>
                <c:pt idx="26">
                  <c:v>IEEE 802.11ac</c:v>
                </c:pt>
                <c:pt idx="27">
                  <c:v>IEEE 802.11ad</c:v>
                </c:pt>
                <c:pt idx="28">
                  <c:v>IEEE 802.11ae</c:v>
                </c:pt>
                <c:pt idx="29">
                  <c:v>IEEE 802.11af</c:v>
                </c:pt>
                <c:pt idx="30">
                  <c:v>IEEE 802.11ah</c:v>
                </c:pt>
                <c:pt idx="31">
                  <c:v>IEEE 802.11ai</c:v>
                </c:pt>
              </c:strCache>
            </c:strRef>
          </c:cat>
          <c:val>
            <c:numRef>
              <c:f>'802.11'!$GG$2:$GG$33</c:f>
              <c:numCache>
                <c:formatCode>General</c:formatCode>
                <c:ptCount val="32"/>
                <c:pt idx="0" formatCode="0.00">
                  <c:v>1.1970112079701123</c:v>
                </c:pt>
                <c:pt idx="6" formatCode="0.00">
                  <c:v>0.92054794520547945</c:v>
                </c:pt>
                <c:pt idx="7" formatCode="0.00">
                  <c:v>3.0904109589041093</c:v>
                </c:pt>
                <c:pt idx="8" formatCode="0.00">
                  <c:v>6.5753424657534254E-2</c:v>
                </c:pt>
                <c:pt idx="9" formatCode="0.00">
                  <c:v>1.3479452054794521</c:v>
                </c:pt>
                <c:pt idx="10" formatCode="0.00">
                  <c:v>0.52602739726027403</c:v>
                </c:pt>
                <c:pt idx="11" formatCode="0.00">
                  <c:v>1.4136986301369863</c:v>
                </c:pt>
                <c:pt idx="12" formatCode="0.00">
                  <c:v>2.2027397260273971</c:v>
                </c:pt>
                <c:pt idx="13" formatCode="0.00">
                  <c:v>1.0520547945205481</c:v>
                </c:pt>
                <c:pt idx="14" formatCode="0.00">
                  <c:v>0.29589041095890412</c:v>
                </c:pt>
                <c:pt idx="15" formatCode="0.00">
                  <c:v>0.42739726027397262</c:v>
                </c:pt>
                <c:pt idx="16" formatCode="0.00">
                  <c:v>1.5780821917808217</c:v>
                </c:pt>
                <c:pt idx="17" formatCode="0.00">
                  <c:v>1.6438356164383561</c:v>
                </c:pt>
                <c:pt idx="19" formatCode="0.00">
                  <c:v>1.6767123287671235</c:v>
                </c:pt>
                <c:pt idx="20" formatCode="0.00">
                  <c:v>2.0383561643835617</c:v>
                </c:pt>
                <c:pt idx="21" formatCode="0.00">
                  <c:v>4.1424657534246574</c:v>
                </c:pt>
                <c:pt idx="22" formatCode="0.00">
                  <c:v>0.42739726027397262</c:v>
                </c:pt>
                <c:pt idx="23" formatCode="0.00">
                  <c:v>1.3808219178082193</c:v>
                </c:pt>
                <c:pt idx="24" formatCode="0.00">
                  <c:v>1.0849315068493151</c:v>
                </c:pt>
                <c:pt idx="25" formatCode="0.00">
                  <c:v>0.39452054794520541</c:v>
                </c:pt>
                <c:pt idx="26" formatCode="0.00">
                  <c:v>3.2876712328767127E-2</c:v>
                </c:pt>
                <c:pt idx="27" formatCode="0.00">
                  <c:v>0.39452054794520541</c:v>
                </c:pt>
                <c:pt idx="28" formatCode="0.00">
                  <c:v>0.19726027397260271</c:v>
                </c:pt>
                <c:pt idx="29" formatCode="0.00">
                  <c:v>0.36164383561643837</c:v>
                </c:pt>
              </c:numCache>
            </c:numRef>
          </c:val>
        </c:ser>
        <c:ser>
          <c:idx val="3"/>
          <c:order val="3"/>
          <c:tx>
            <c:strRef>
              <c:f>'802.11'!$GH$1</c:f>
              <c:strCache>
                <c:ptCount val="1"/>
                <c:pt idx="0">
                  <c:v>Months between start of first Sponsor ballot and end of last Sponsor ballot</c:v>
                </c:pt>
              </c:strCache>
            </c:strRef>
          </c:tx>
          <c:spPr>
            <a:solidFill>
              <a:srgbClr val="CCFFFF"/>
            </a:solidFill>
            <a:ln w="12700">
              <a:solidFill>
                <a:srgbClr val="000000"/>
              </a:solidFill>
              <a:prstDash val="solid"/>
            </a:ln>
          </c:spPr>
          <c:invertIfNegative val="0"/>
          <c:cat>
            <c:strRef>
              <c:f>'802.11'!$A$2:$A$33</c:f>
              <c:strCache>
                <c:ptCount val="32"/>
                <c:pt idx="1">
                  <c:v>IEEE 802.11</c:v>
                </c:pt>
                <c:pt idx="2">
                  <c:v>IEEE 802.11a</c:v>
                </c:pt>
                <c:pt idx="3">
                  <c:v>IEEE 802.11b</c:v>
                </c:pt>
                <c:pt idx="4">
                  <c:v>IEEE 802.11c</c:v>
                </c:pt>
                <c:pt idx="5">
                  <c:v>IEEE 802.11d</c:v>
                </c:pt>
                <c:pt idx="6">
                  <c:v>IEEE 802.11e</c:v>
                </c:pt>
                <c:pt idx="7">
                  <c:v>IEEE 802.11F</c:v>
                </c:pt>
                <c:pt idx="8">
                  <c:v>IEEE 802.11g</c:v>
                </c:pt>
                <c:pt idx="9">
                  <c:v>IEEE 802.11h</c:v>
                </c:pt>
                <c:pt idx="10">
                  <c:v>IEEE 802.11i</c:v>
                </c:pt>
                <c:pt idx="11">
                  <c:v>IEEE 802.11j</c:v>
                </c:pt>
                <c:pt idx="12">
                  <c:v>IEEE 802.11k</c:v>
                </c:pt>
                <c:pt idx="13">
                  <c:v>IEEE 802.11ma</c:v>
                </c:pt>
                <c:pt idx="14">
                  <c:v>IEEE 802.11n</c:v>
                </c:pt>
                <c:pt idx="15">
                  <c:v>IEEE 802.11p</c:v>
                </c:pt>
                <c:pt idx="16">
                  <c:v>IEEE 802.11r</c:v>
                </c:pt>
                <c:pt idx="17">
                  <c:v>IEEE 802.11s</c:v>
                </c:pt>
                <c:pt idx="18">
                  <c:v>IEEE 802.11.2</c:v>
                </c:pt>
                <c:pt idx="19">
                  <c:v>IEEE 802.11u</c:v>
                </c:pt>
                <c:pt idx="20">
                  <c:v>IEEE 802.11v</c:v>
                </c:pt>
                <c:pt idx="21">
                  <c:v>IEEE 802.11w</c:v>
                </c:pt>
                <c:pt idx="22">
                  <c:v>IEEE 802.11y</c:v>
                </c:pt>
                <c:pt idx="23">
                  <c:v>IEEE 802.11z</c:v>
                </c:pt>
                <c:pt idx="24">
                  <c:v>IEEE 802.11mb</c:v>
                </c:pt>
                <c:pt idx="25">
                  <c:v>IEEE 802.11aa</c:v>
                </c:pt>
                <c:pt idx="26">
                  <c:v>IEEE 802.11ac</c:v>
                </c:pt>
                <c:pt idx="27">
                  <c:v>IEEE 802.11ad</c:v>
                </c:pt>
                <c:pt idx="28">
                  <c:v>IEEE 802.11ae</c:v>
                </c:pt>
                <c:pt idx="29">
                  <c:v>IEEE 802.11af</c:v>
                </c:pt>
                <c:pt idx="30">
                  <c:v>IEEE 802.11ah</c:v>
                </c:pt>
                <c:pt idx="31">
                  <c:v>IEEE 802.11ai</c:v>
                </c:pt>
              </c:strCache>
            </c:strRef>
          </c:cat>
          <c:val>
            <c:numRef>
              <c:f>'802.11'!$GH$2:$GH$33</c:f>
              <c:numCache>
                <c:formatCode>General</c:formatCode>
                <c:ptCount val="32"/>
                <c:pt idx="0" formatCode="0.00">
                  <c:v>7.9621419676214167</c:v>
                </c:pt>
                <c:pt idx="6" formatCode="0.00">
                  <c:v>12.295890410958904</c:v>
                </c:pt>
                <c:pt idx="7" formatCode="0.00">
                  <c:v>6.6410958904109583</c:v>
                </c:pt>
                <c:pt idx="8" formatCode="0.00">
                  <c:v>3.1890410958904112</c:v>
                </c:pt>
                <c:pt idx="9" formatCode="0.00">
                  <c:v>6.4438356164383563</c:v>
                </c:pt>
                <c:pt idx="10" formatCode="0.00">
                  <c:v>5.5890410958904102</c:v>
                </c:pt>
                <c:pt idx="11" formatCode="0.00">
                  <c:v>2.4000000000000004</c:v>
                </c:pt>
                <c:pt idx="12" formatCode="0.00">
                  <c:v>8.2520547945205465</c:v>
                </c:pt>
                <c:pt idx="13" formatCode="0.00">
                  <c:v>12.55890410958904</c:v>
                </c:pt>
                <c:pt idx="14" formatCode="0.00">
                  <c:v>6.706849315068494</c:v>
                </c:pt>
                <c:pt idx="15" formatCode="0.00">
                  <c:v>5.4575342465753423</c:v>
                </c:pt>
                <c:pt idx="16" formatCode="0.00">
                  <c:v>6.0821917808219181</c:v>
                </c:pt>
                <c:pt idx="17" formatCode="0.00">
                  <c:v>8.0547945205479454</c:v>
                </c:pt>
                <c:pt idx="19" formatCode="0.00">
                  <c:v>13.446575342465753</c:v>
                </c:pt>
                <c:pt idx="20" formatCode="0.00">
                  <c:v>13.24931506849315</c:v>
                </c:pt>
                <c:pt idx="21" formatCode="0.00">
                  <c:v>10.191780821917808</c:v>
                </c:pt>
                <c:pt idx="22" formatCode="0.00">
                  <c:v>5.9835616438356167</c:v>
                </c:pt>
                <c:pt idx="23" formatCode="0.00">
                  <c:v>10.717808219178082</c:v>
                </c:pt>
                <c:pt idx="24" formatCode="0.00">
                  <c:v>13.742465753424657</c:v>
                </c:pt>
                <c:pt idx="25" formatCode="0.00">
                  <c:v>4.5041095890410965</c:v>
                </c:pt>
                <c:pt idx="26" formatCode="0.00">
                  <c:v>6.6082191780821908</c:v>
                </c:pt>
                <c:pt idx="27" formatCode="0.00">
                  <c:v>8.2191780821917799</c:v>
                </c:pt>
                <c:pt idx="28" formatCode="0.00">
                  <c:v>4.8328767123287673</c:v>
                </c:pt>
                <c:pt idx="29" formatCode="0.00">
                  <c:v>2.5972602739726027</c:v>
                </c:pt>
              </c:numCache>
            </c:numRef>
          </c:val>
        </c:ser>
        <c:ser>
          <c:idx val="4"/>
          <c:order val="4"/>
          <c:tx>
            <c:strRef>
              <c:f>'802.11'!$GI$1</c:f>
              <c:strCache>
                <c:ptCount val="1"/>
                <c:pt idx="0">
                  <c:v>Months between end of last Sponsor ballot and IEEE SASB approval</c:v>
                </c:pt>
              </c:strCache>
            </c:strRef>
          </c:tx>
          <c:spPr>
            <a:solidFill>
              <a:srgbClr val="660066"/>
            </a:solidFill>
            <a:ln w="12700">
              <a:solidFill>
                <a:srgbClr val="000000"/>
              </a:solidFill>
              <a:prstDash val="solid"/>
            </a:ln>
          </c:spPr>
          <c:invertIfNegative val="0"/>
          <c:cat>
            <c:strRef>
              <c:f>'802.11'!$A$2:$A$33</c:f>
              <c:strCache>
                <c:ptCount val="32"/>
                <c:pt idx="1">
                  <c:v>IEEE 802.11</c:v>
                </c:pt>
                <c:pt idx="2">
                  <c:v>IEEE 802.11a</c:v>
                </c:pt>
                <c:pt idx="3">
                  <c:v>IEEE 802.11b</c:v>
                </c:pt>
                <c:pt idx="4">
                  <c:v>IEEE 802.11c</c:v>
                </c:pt>
                <c:pt idx="5">
                  <c:v>IEEE 802.11d</c:v>
                </c:pt>
                <c:pt idx="6">
                  <c:v>IEEE 802.11e</c:v>
                </c:pt>
                <c:pt idx="7">
                  <c:v>IEEE 802.11F</c:v>
                </c:pt>
                <c:pt idx="8">
                  <c:v>IEEE 802.11g</c:v>
                </c:pt>
                <c:pt idx="9">
                  <c:v>IEEE 802.11h</c:v>
                </c:pt>
                <c:pt idx="10">
                  <c:v>IEEE 802.11i</c:v>
                </c:pt>
                <c:pt idx="11">
                  <c:v>IEEE 802.11j</c:v>
                </c:pt>
                <c:pt idx="12">
                  <c:v>IEEE 802.11k</c:v>
                </c:pt>
                <c:pt idx="13">
                  <c:v>IEEE 802.11ma</c:v>
                </c:pt>
                <c:pt idx="14">
                  <c:v>IEEE 802.11n</c:v>
                </c:pt>
                <c:pt idx="15">
                  <c:v>IEEE 802.11p</c:v>
                </c:pt>
                <c:pt idx="16">
                  <c:v>IEEE 802.11r</c:v>
                </c:pt>
                <c:pt idx="17">
                  <c:v>IEEE 802.11s</c:v>
                </c:pt>
                <c:pt idx="18">
                  <c:v>IEEE 802.11.2</c:v>
                </c:pt>
                <c:pt idx="19">
                  <c:v>IEEE 802.11u</c:v>
                </c:pt>
                <c:pt idx="20">
                  <c:v>IEEE 802.11v</c:v>
                </c:pt>
                <c:pt idx="21">
                  <c:v>IEEE 802.11w</c:v>
                </c:pt>
                <c:pt idx="22">
                  <c:v>IEEE 802.11y</c:v>
                </c:pt>
                <c:pt idx="23">
                  <c:v>IEEE 802.11z</c:v>
                </c:pt>
                <c:pt idx="24">
                  <c:v>IEEE 802.11mb</c:v>
                </c:pt>
                <c:pt idx="25">
                  <c:v>IEEE 802.11aa</c:v>
                </c:pt>
                <c:pt idx="26">
                  <c:v>IEEE 802.11ac</c:v>
                </c:pt>
                <c:pt idx="27">
                  <c:v>IEEE 802.11ad</c:v>
                </c:pt>
                <c:pt idx="28">
                  <c:v>IEEE 802.11ae</c:v>
                </c:pt>
                <c:pt idx="29">
                  <c:v>IEEE 802.11af</c:v>
                </c:pt>
                <c:pt idx="30">
                  <c:v>IEEE 802.11ah</c:v>
                </c:pt>
                <c:pt idx="31">
                  <c:v>IEEE 802.11ai</c:v>
                </c:pt>
              </c:strCache>
            </c:strRef>
          </c:cat>
          <c:val>
            <c:numRef>
              <c:f>'802.11'!$GI$2:$GI$33</c:f>
              <c:numCache>
                <c:formatCode>General</c:formatCode>
                <c:ptCount val="32"/>
                <c:pt idx="0" formatCode="0.00">
                  <c:v>2.4403486924034867</c:v>
                </c:pt>
                <c:pt idx="6" formatCode="0.00">
                  <c:v>5.2273972602739729</c:v>
                </c:pt>
                <c:pt idx="7" formatCode="0.00">
                  <c:v>2.1369863013698627</c:v>
                </c:pt>
                <c:pt idx="8" formatCode="0.00">
                  <c:v>0.95342465753424666</c:v>
                </c:pt>
                <c:pt idx="9" formatCode="0.00">
                  <c:v>2.5315068493150683</c:v>
                </c:pt>
                <c:pt idx="10" formatCode="0.00">
                  <c:v>1.5452054794520547</c:v>
                </c:pt>
                <c:pt idx="11" formatCode="0.00">
                  <c:v>1.3150684931506849</c:v>
                </c:pt>
                <c:pt idx="12" formatCode="0.00">
                  <c:v>1.7095890410958905</c:v>
                </c:pt>
                <c:pt idx="13" formatCode="0.00">
                  <c:v>3.978082191780822</c:v>
                </c:pt>
                <c:pt idx="14" formatCode="0.00">
                  <c:v>2.3013698630136985</c:v>
                </c:pt>
                <c:pt idx="15" formatCode="0.00">
                  <c:v>2.3342465753424659</c:v>
                </c:pt>
                <c:pt idx="16" formatCode="0.00">
                  <c:v>3.2219178082191782</c:v>
                </c:pt>
                <c:pt idx="17" formatCode="0.00">
                  <c:v>3.2219178082191782</c:v>
                </c:pt>
                <c:pt idx="19" formatCode="0.00">
                  <c:v>2.4000000000000004</c:v>
                </c:pt>
                <c:pt idx="20" formatCode="0.00">
                  <c:v>2.5972602739726027</c:v>
                </c:pt>
                <c:pt idx="21" formatCode="0.00">
                  <c:v>2.4657534246575343</c:v>
                </c:pt>
                <c:pt idx="22" formatCode="0.00">
                  <c:v>3.2219178082191782</c:v>
                </c:pt>
                <c:pt idx="23" formatCode="0.00">
                  <c:v>1.0520547945205481</c:v>
                </c:pt>
                <c:pt idx="24" formatCode="0.00">
                  <c:v>2.7945205479452051</c:v>
                </c:pt>
                <c:pt idx="25" formatCode="0.00">
                  <c:v>2.0383561643835617</c:v>
                </c:pt>
                <c:pt idx="26" formatCode="0.00">
                  <c:v>1.6109589041095891</c:v>
                </c:pt>
                <c:pt idx="27" formatCode="0.00">
                  <c:v>2.2356164383561645</c:v>
                </c:pt>
                <c:pt idx="28" formatCode="0.00">
                  <c:v>2.7945205479452051</c:v>
                </c:pt>
                <c:pt idx="29" formatCode="0.00">
                  <c:v>1.3808219178082193</c:v>
                </c:pt>
              </c:numCache>
            </c:numRef>
          </c:val>
        </c:ser>
        <c:ser>
          <c:idx val="5"/>
          <c:order val="5"/>
          <c:tx>
            <c:strRef>
              <c:f>'802.11'!$GJ$1</c:f>
              <c:strCache>
                <c:ptCount val="1"/>
                <c:pt idx="0">
                  <c:v>Months between IEEE SASB Approval and publish</c:v>
                </c:pt>
              </c:strCache>
            </c:strRef>
          </c:tx>
          <c:spPr>
            <a:solidFill>
              <a:srgbClr val="FF8080"/>
            </a:solidFill>
            <a:ln w="12700">
              <a:solidFill>
                <a:srgbClr val="000000"/>
              </a:solidFill>
              <a:prstDash val="solid"/>
            </a:ln>
          </c:spPr>
          <c:invertIfNegative val="0"/>
          <c:cat>
            <c:strRef>
              <c:f>'802.11'!$A$2:$A$33</c:f>
              <c:strCache>
                <c:ptCount val="32"/>
                <c:pt idx="1">
                  <c:v>IEEE 802.11</c:v>
                </c:pt>
                <c:pt idx="2">
                  <c:v>IEEE 802.11a</c:v>
                </c:pt>
                <c:pt idx="3">
                  <c:v>IEEE 802.11b</c:v>
                </c:pt>
                <c:pt idx="4">
                  <c:v>IEEE 802.11c</c:v>
                </c:pt>
                <c:pt idx="5">
                  <c:v>IEEE 802.11d</c:v>
                </c:pt>
                <c:pt idx="6">
                  <c:v>IEEE 802.11e</c:v>
                </c:pt>
                <c:pt idx="7">
                  <c:v>IEEE 802.11F</c:v>
                </c:pt>
                <c:pt idx="8">
                  <c:v>IEEE 802.11g</c:v>
                </c:pt>
                <c:pt idx="9">
                  <c:v>IEEE 802.11h</c:v>
                </c:pt>
                <c:pt idx="10">
                  <c:v>IEEE 802.11i</c:v>
                </c:pt>
                <c:pt idx="11">
                  <c:v>IEEE 802.11j</c:v>
                </c:pt>
                <c:pt idx="12">
                  <c:v>IEEE 802.11k</c:v>
                </c:pt>
                <c:pt idx="13">
                  <c:v>IEEE 802.11ma</c:v>
                </c:pt>
                <c:pt idx="14">
                  <c:v>IEEE 802.11n</c:v>
                </c:pt>
                <c:pt idx="15">
                  <c:v>IEEE 802.11p</c:v>
                </c:pt>
                <c:pt idx="16">
                  <c:v>IEEE 802.11r</c:v>
                </c:pt>
                <c:pt idx="17">
                  <c:v>IEEE 802.11s</c:v>
                </c:pt>
                <c:pt idx="18">
                  <c:v>IEEE 802.11.2</c:v>
                </c:pt>
                <c:pt idx="19">
                  <c:v>IEEE 802.11u</c:v>
                </c:pt>
                <c:pt idx="20">
                  <c:v>IEEE 802.11v</c:v>
                </c:pt>
                <c:pt idx="21">
                  <c:v>IEEE 802.11w</c:v>
                </c:pt>
                <c:pt idx="22">
                  <c:v>IEEE 802.11y</c:v>
                </c:pt>
                <c:pt idx="23">
                  <c:v>IEEE 802.11z</c:v>
                </c:pt>
                <c:pt idx="24">
                  <c:v>IEEE 802.11mb</c:v>
                </c:pt>
                <c:pt idx="25">
                  <c:v>IEEE 802.11aa</c:v>
                </c:pt>
                <c:pt idx="26">
                  <c:v>IEEE 802.11ac</c:v>
                </c:pt>
                <c:pt idx="27">
                  <c:v>IEEE 802.11ad</c:v>
                </c:pt>
                <c:pt idx="28">
                  <c:v>IEEE 802.11ae</c:v>
                </c:pt>
                <c:pt idx="29">
                  <c:v>IEEE 802.11af</c:v>
                </c:pt>
                <c:pt idx="30">
                  <c:v>IEEE 802.11ah</c:v>
                </c:pt>
                <c:pt idx="31">
                  <c:v>IEEE 802.11ai</c:v>
                </c:pt>
              </c:strCache>
            </c:strRef>
          </c:cat>
          <c:val>
            <c:numRef>
              <c:f>'802.11'!$GJ$2:$GJ$33</c:f>
              <c:numCache>
                <c:formatCode>General</c:formatCode>
                <c:ptCount val="32"/>
                <c:pt idx="0" formatCode="0.00">
                  <c:v>1.150684931506849</c:v>
                </c:pt>
                <c:pt idx="6" formatCode="0.00">
                  <c:v>1.6438356164383561</c:v>
                </c:pt>
                <c:pt idx="7" formatCode="0.00">
                  <c:v>1.0520547945205481</c:v>
                </c:pt>
                <c:pt idx="8" formatCode="0.00">
                  <c:v>0.49315068493150682</c:v>
                </c:pt>
                <c:pt idx="9" formatCode="0.00">
                  <c:v>1.0849315068493151</c:v>
                </c:pt>
                <c:pt idx="10" formatCode="0.00">
                  <c:v>0.98630136986301364</c:v>
                </c:pt>
                <c:pt idx="11" formatCode="0.00">
                  <c:v>1.1835616438356165</c:v>
                </c:pt>
                <c:pt idx="12" formatCode="0.00">
                  <c:v>1.1178082191780823</c:v>
                </c:pt>
                <c:pt idx="13" formatCode="0.00">
                  <c:v>3.1561643835616433</c:v>
                </c:pt>
                <c:pt idx="14" formatCode="0.00">
                  <c:v>1.5780821917808217</c:v>
                </c:pt>
                <c:pt idx="15" formatCode="0.00">
                  <c:v>0.92054794520547945</c:v>
                </c:pt>
                <c:pt idx="16" formatCode="0.00">
                  <c:v>2.2027397260273971</c:v>
                </c:pt>
                <c:pt idx="17" formatCode="0.00">
                  <c:v>0</c:v>
                </c:pt>
                <c:pt idx="19" formatCode="0.00">
                  <c:v>0.75616438356164384</c:v>
                </c:pt>
                <c:pt idx="20" formatCode="0.00">
                  <c:v>0.23013698630136986</c:v>
                </c:pt>
                <c:pt idx="21" formatCode="0.00">
                  <c:v>0.62465753424657533</c:v>
                </c:pt>
                <c:pt idx="22" formatCode="0.00">
                  <c:v>1.3479452054794521</c:v>
                </c:pt>
                <c:pt idx="23" formatCode="0.00">
                  <c:v>0.46027397260273972</c:v>
                </c:pt>
                <c:pt idx="24" formatCode="0.00">
                  <c:v>1.7095890410958905</c:v>
                </c:pt>
                <c:pt idx="25" formatCode="0.00">
                  <c:v>2.0054794520547947</c:v>
                </c:pt>
                <c:pt idx="26" formatCode="0.00">
                  <c:v>0.19726027397260271</c:v>
                </c:pt>
                <c:pt idx="27" formatCode="0.00">
                  <c:v>2.3013698630136985</c:v>
                </c:pt>
                <c:pt idx="28" formatCode="0.00">
                  <c:v>0.26301369863013702</c:v>
                </c:pt>
              </c:numCache>
            </c:numRef>
          </c:val>
        </c:ser>
        <c:dLbls>
          <c:showLegendKey val="0"/>
          <c:showVal val="0"/>
          <c:showCatName val="0"/>
          <c:showSerName val="0"/>
          <c:showPercent val="0"/>
          <c:showBubbleSize val="0"/>
        </c:dLbls>
        <c:gapWidth val="150"/>
        <c:shape val="box"/>
        <c:axId val="686562504"/>
        <c:axId val="686560152"/>
        <c:axId val="0"/>
      </c:bar3DChart>
      <c:catAx>
        <c:axId val="686562504"/>
        <c:scaling>
          <c:orientation val="minMax"/>
        </c:scaling>
        <c:delete val="0"/>
        <c:axPos val="b"/>
        <c:numFmt formatCode="General" sourceLinked="1"/>
        <c:majorTickMark val="out"/>
        <c:minorTickMark val="none"/>
        <c:tickLblPos val="low"/>
        <c:spPr>
          <a:ln w="3175">
            <a:solidFill>
              <a:srgbClr val="000000"/>
            </a:solidFill>
            <a:prstDash val="solid"/>
          </a:ln>
        </c:spPr>
        <c:txPr>
          <a:bodyPr rot="0" vert="horz"/>
          <a:lstStyle/>
          <a:p>
            <a:pPr>
              <a:defRPr/>
            </a:pPr>
            <a:endParaRPr lang="en-US"/>
          </a:p>
        </c:txPr>
        <c:crossAx val="686560152"/>
        <c:crosses val="autoZero"/>
        <c:auto val="1"/>
        <c:lblAlgn val="ctr"/>
        <c:lblOffset val="100"/>
        <c:tickLblSkip val="3"/>
        <c:tickMarkSkip val="1"/>
        <c:noMultiLvlLbl val="0"/>
      </c:catAx>
      <c:valAx>
        <c:axId val="686560152"/>
        <c:scaling>
          <c:orientation val="minMax"/>
        </c:scaling>
        <c:delete val="0"/>
        <c:axPos val="l"/>
        <c:majorGridlines>
          <c:spPr>
            <a:ln w="3175">
              <a:solidFill>
                <a:srgbClr val="000000"/>
              </a:solidFill>
              <a:prstDash val="solid"/>
            </a:ln>
          </c:spPr>
        </c:majorGridlines>
        <c:numFmt formatCode="0.00" sourceLinked="1"/>
        <c:majorTickMark val="out"/>
        <c:minorTickMark val="none"/>
        <c:tickLblPos val="nextTo"/>
        <c:spPr>
          <a:ln w="3175">
            <a:solidFill>
              <a:srgbClr val="000000"/>
            </a:solidFill>
            <a:prstDash val="solid"/>
          </a:ln>
        </c:spPr>
        <c:txPr>
          <a:bodyPr rot="0" vert="horz"/>
          <a:lstStyle/>
          <a:p>
            <a:pPr>
              <a:defRPr/>
            </a:pPr>
            <a:endParaRPr lang="en-US"/>
          </a:p>
        </c:txPr>
        <c:crossAx val="686562504"/>
        <c:crosses val="autoZero"/>
        <c:crossBetween val="between"/>
      </c:valAx>
      <c:spPr>
        <a:noFill/>
        <a:ln w="25400">
          <a:noFill/>
        </a:ln>
      </c:spPr>
    </c:plotArea>
    <c:legend>
      <c:legendPos val="r"/>
      <c:layout>
        <c:manualLayout>
          <c:xMode val="edge"/>
          <c:yMode val="edge"/>
          <c:x val="0.85571587125416204"/>
          <c:y val="3.0995151029850083E-2"/>
          <c:w val="0.13873473917869028"/>
          <c:h val="0.9216965167489658"/>
        </c:manualLayout>
      </c:layout>
      <c:overlay val="0"/>
      <c:spPr>
        <a:solidFill>
          <a:srgbClr val="FFFFFF"/>
        </a:solidFill>
        <a:ln w="3175">
          <a:solidFill>
            <a:srgbClr val="000000"/>
          </a:solidFill>
          <a:prstDash val="solid"/>
        </a:ln>
      </c:spPr>
    </c:legend>
    <c:plotVisOnly val="1"/>
    <c:dispBlanksAs val="gap"/>
    <c:showDLblsOverMax val="0"/>
  </c:chart>
  <c:spPr>
    <a:noFill/>
    <a:ln w="9525">
      <a:noFill/>
    </a:ln>
  </c:spPr>
  <c:txPr>
    <a:bodyPr/>
    <a:lstStyle/>
    <a:p>
      <a:pPr>
        <a:defRPr sz="700" b="0" i="0" u="none" strike="noStrike" baseline="0">
          <a:solidFill>
            <a:srgbClr val="000000"/>
          </a:solidFill>
          <a:latin typeface="Arial"/>
          <a:ea typeface="Arial"/>
          <a:cs typeface="Arial"/>
        </a:defRPr>
      </a:pPr>
      <a:endParaRPr lang="en-US"/>
    </a:p>
  </c:txPr>
  <c:externalData r:id="rId1">
    <c:autoUpdate val="0"/>
  </c:externalData>
</c:chartSpace>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smtClean="0"/>
              <a:t>doc.: IEEE 802.11-15/1466r0</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7/26/2016</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doc.: IEEE 802.11-15/1466r0</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smtClean="0"/>
              <a:t>Dec. 2015</a:t>
            </a:r>
            <a:endParaRPr lang="en-US" dirty="0"/>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smtClean="0"/>
              <a:t>Jonathan Segev, Intel Corporation</a:t>
            </a:r>
            <a:endParaRPr lang="en-US" dirty="0"/>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802.11-15/1466r0</a:t>
            </a:r>
            <a:endParaRPr lang="en-US"/>
          </a:p>
        </p:txBody>
      </p:sp>
      <p:sp>
        <p:nvSpPr>
          <p:cNvPr id="5" name="Rectangle 3"/>
          <p:cNvSpPr>
            <a:spLocks noGrp="1" noChangeArrowheads="1"/>
          </p:cNvSpPr>
          <p:nvPr>
            <p:ph type="dt"/>
          </p:nvPr>
        </p:nvSpPr>
        <p:spPr>
          <a:ln/>
        </p:spPr>
        <p:txBody>
          <a:bodyPr/>
          <a:lstStyle/>
          <a:p>
            <a:r>
              <a:rPr lang="en-US" dirty="0" smtClean="0"/>
              <a:t>July 2016</a:t>
            </a:r>
            <a:endParaRPr lang="en-US" dirty="0"/>
          </a:p>
        </p:txBody>
      </p:sp>
      <p:sp>
        <p:nvSpPr>
          <p:cNvPr id="6" name="Rectangle 6"/>
          <p:cNvSpPr>
            <a:spLocks noGrp="1" noChangeArrowheads="1"/>
          </p:cNvSpPr>
          <p:nvPr>
            <p:ph type="ftr"/>
          </p:nvPr>
        </p:nvSpPr>
        <p:spPr>
          <a:ln/>
        </p:spPr>
        <p:txBody>
          <a:bodyPr/>
          <a:lstStyle/>
          <a:p>
            <a:r>
              <a:rPr lang="en-US" dirty="0" smtClean="0"/>
              <a:t>Jonathan Segev, Intel Corporation</a:t>
            </a:r>
            <a:endParaRPr lang="en-US" dirty="0"/>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802.11-15/1466r0</a:t>
            </a:r>
            <a:endParaRPr lang="en-US"/>
          </a:p>
        </p:txBody>
      </p:sp>
      <p:sp>
        <p:nvSpPr>
          <p:cNvPr id="5" name="Date Placeholder 4"/>
          <p:cNvSpPr>
            <a:spLocks noGrp="1"/>
          </p:cNvSpPr>
          <p:nvPr>
            <p:ph type="dt" idx="11"/>
          </p:nvPr>
        </p:nvSpPr>
        <p:spPr/>
        <p:txBody>
          <a:bodyPr/>
          <a:lstStyle/>
          <a:p>
            <a:r>
              <a:rPr lang="en-US" smtClean="0"/>
              <a:t>Dec. 2015</a:t>
            </a:r>
            <a:endParaRPr lang="en-US" dirty="0"/>
          </a:p>
        </p:txBody>
      </p:sp>
      <p:sp>
        <p:nvSpPr>
          <p:cNvPr id="6" name="Footer Placeholder 5"/>
          <p:cNvSpPr>
            <a:spLocks noGrp="1"/>
          </p:cNvSpPr>
          <p:nvPr>
            <p:ph type="ftr" idx="12"/>
          </p:nvPr>
        </p:nvSpPr>
        <p:spPr/>
        <p:txBody>
          <a:bodyPr/>
          <a:lstStyle/>
          <a:p>
            <a:r>
              <a:rPr lang="en-US" smtClean="0"/>
              <a:t>Jonathan Segev, Intel Corporation</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15</a:t>
            </a:fld>
            <a:endParaRPr lang="en-US"/>
          </a:p>
        </p:txBody>
      </p:sp>
    </p:spTree>
    <p:extLst>
      <p:ext uri="{BB962C8B-B14F-4D97-AF65-F5344CB8AC3E}">
        <p14:creationId xmlns:p14="http://schemas.microsoft.com/office/powerpoint/2010/main" val="270090841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802.11-15/1466r0</a:t>
            </a:r>
            <a:endParaRPr lang="en-US"/>
          </a:p>
        </p:txBody>
      </p:sp>
      <p:sp>
        <p:nvSpPr>
          <p:cNvPr id="5" name="Date Placeholder 4"/>
          <p:cNvSpPr>
            <a:spLocks noGrp="1"/>
          </p:cNvSpPr>
          <p:nvPr>
            <p:ph type="dt" idx="11"/>
          </p:nvPr>
        </p:nvSpPr>
        <p:spPr/>
        <p:txBody>
          <a:bodyPr/>
          <a:lstStyle/>
          <a:p>
            <a:r>
              <a:rPr lang="en-US" smtClean="0"/>
              <a:t>Dec. 2015</a:t>
            </a:r>
            <a:endParaRPr lang="en-US" dirty="0"/>
          </a:p>
        </p:txBody>
      </p:sp>
      <p:sp>
        <p:nvSpPr>
          <p:cNvPr id="6" name="Footer Placeholder 5"/>
          <p:cNvSpPr>
            <a:spLocks noGrp="1"/>
          </p:cNvSpPr>
          <p:nvPr>
            <p:ph type="ftr" idx="12"/>
          </p:nvPr>
        </p:nvSpPr>
        <p:spPr/>
        <p:txBody>
          <a:bodyPr/>
          <a:lstStyle/>
          <a:p>
            <a:r>
              <a:rPr lang="en-US" smtClean="0"/>
              <a:t>Jonathan Segev, Intel Corporation</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18</a:t>
            </a:fld>
            <a:endParaRPr lang="en-US"/>
          </a:p>
        </p:txBody>
      </p:sp>
    </p:spTree>
    <p:extLst>
      <p:ext uri="{BB962C8B-B14F-4D97-AF65-F5344CB8AC3E}">
        <p14:creationId xmlns:p14="http://schemas.microsoft.com/office/powerpoint/2010/main" val="15902311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802.11-15/1466r0</a:t>
            </a:r>
            <a:endParaRPr lang="en-US"/>
          </a:p>
        </p:txBody>
      </p:sp>
      <p:sp>
        <p:nvSpPr>
          <p:cNvPr id="5" name="Date Placeholder 4"/>
          <p:cNvSpPr>
            <a:spLocks noGrp="1"/>
          </p:cNvSpPr>
          <p:nvPr>
            <p:ph type="dt" idx="11"/>
          </p:nvPr>
        </p:nvSpPr>
        <p:spPr/>
        <p:txBody>
          <a:bodyPr/>
          <a:lstStyle/>
          <a:p>
            <a:r>
              <a:rPr lang="en-US" smtClean="0"/>
              <a:t>Dec. 2015</a:t>
            </a:r>
            <a:endParaRPr lang="en-US" dirty="0"/>
          </a:p>
        </p:txBody>
      </p:sp>
      <p:sp>
        <p:nvSpPr>
          <p:cNvPr id="6" name="Footer Placeholder 5"/>
          <p:cNvSpPr>
            <a:spLocks noGrp="1"/>
          </p:cNvSpPr>
          <p:nvPr>
            <p:ph type="ftr" idx="12"/>
          </p:nvPr>
        </p:nvSpPr>
        <p:spPr/>
        <p:txBody>
          <a:bodyPr/>
          <a:lstStyle/>
          <a:p>
            <a:r>
              <a:rPr lang="en-US" smtClean="0"/>
              <a:t>Jonathan Segev, Intel Corporation</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26</a:t>
            </a:fld>
            <a:endParaRPr lang="en-US"/>
          </a:p>
        </p:txBody>
      </p:sp>
    </p:spTree>
    <p:extLst>
      <p:ext uri="{BB962C8B-B14F-4D97-AF65-F5344CB8AC3E}">
        <p14:creationId xmlns:p14="http://schemas.microsoft.com/office/powerpoint/2010/main" val="390646592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802.11-15/1466r0</a:t>
            </a:r>
            <a:endParaRPr lang="en-US"/>
          </a:p>
        </p:txBody>
      </p:sp>
      <p:sp>
        <p:nvSpPr>
          <p:cNvPr id="5" name="Date Placeholder 4"/>
          <p:cNvSpPr>
            <a:spLocks noGrp="1"/>
          </p:cNvSpPr>
          <p:nvPr>
            <p:ph type="dt" idx="11"/>
          </p:nvPr>
        </p:nvSpPr>
        <p:spPr/>
        <p:txBody>
          <a:bodyPr/>
          <a:lstStyle/>
          <a:p>
            <a:r>
              <a:rPr lang="en-US" smtClean="0"/>
              <a:t>Dec. 2015</a:t>
            </a:r>
            <a:endParaRPr lang="en-US" dirty="0"/>
          </a:p>
        </p:txBody>
      </p:sp>
      <p:sp>
        <p:nvSpPr>
          <p:cNvPr id="6" name="Footer Placeholder 5"/>
          <p:cNvSpPr>
            <a:spLocks noGrp="1"/>
          </p:cNvSpPr>
          <p:nvPr>
            <p:ph type="ftr" idx="12"/>
          </p:nvPr>
        </p:nvSpPr>
        <p:spPr/>
        <p:txBody>
          <a:bodyPr/>
          <a:lstStyle/>
          <a:p>
            <a:r>
              <a:rPr lang="en-US" smtClean="0"/>
              <a:t>Jonathan Segev, Intel Corporation</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32</a:t>
            </a:fld>
            <a:endParaRPr lang="en-US"/>
          </a:p>
        </p:txBody>
      </p:sp>
    </p:spTree>
    <p:extLst>
      <p:ext uri="{BB962C8B-B14F-4D97-AF65-F5344CB8AC3E}">
        <p14:creationId xmlns:p14="http://schemas.microsoft.com/office/powerpoint/2010/main" val="239578847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802.11-15/1466r0</a:t>
            </a:r>
            <a:endParaRPr lang="en-US"/>
          </a:p>
        </p:txBody>
      </p:sp>
      <p:sp>
        <p:nvSpPr>
          <p:cNvPr id="5" name="Date Placeholder 4"/>
          <p:cNvSpPr>
            <a:spLocks noGrp="1"/>
          </p:cNvSpPr>
          <p:nvPr>
            <p:ph type="dt" idx="11"/>
          </p:nvPr>
        </p:nvSpPr>
        <p:spPr/>
        <p:txBody>
          <a:bodyPr/>
          <a:lstStyle/>
          <a:p>
            <a:r>
              <a:rPr lang="en-US" smtClean="0"/>
              <a:t>Dec. 2015</a:t>
            </a:r>
            <a:endParaRPr lang="en-US" dirty="0"/>
          </a:p>
        </p:txBody>
      </p:sp>
      <p:sp>
        <p:nvSpPr>
          <p:cNvPr id="6" name="Footer Placeholder 5"/>
          <p:cNvSpPr>
            <a:spLocks noGrp="1"/>
          </p:cNvSpPr>
          <p:nvPr>
            <p:ph type="ftr" idx="12"/>
          </p:nvPr>
        </p:nvSpPr>
        <p:spPr/>
        <p:txBody>
          <a:bodyPr/>
          <a:lstStyle/>
          <a:p>
            <a:r>
              <a:rPr lang="en-US" smtClean="0"/>
              <a:t>Jonathan Segev, Intel Corporation</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35</a:t>
            </a:fld>
            <a:endParaRPr lang="en-US"/>
          </a:p>
        </p:txBody>
      </p:sp>
    </p:spTree>
    <p:extLst>
      <p:ext uri="{BB962C8B-B14F-4D97-AF65-F5344CB8AC3E}">
        <p14:creationId xmlns:p14="http://schemas.microsoft.com/office/powerpoint/2010/main" val="205391180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802.11-15/1466r0</a:t>
            </a:r>
            <a:endParaRPr lang="en-US"/>
          </a:p>
        </p:txBody>
      </p:sp>
      <p:sp>
        <p:nvSpPr>
          <p:cNvPr id="5" name="Rectangle 3"/>
          <p:cNvSpPr>
            <a:spLocks noGrp="1" noChangeArrowheads="1"/>
          </p:cNvSpPr>
          <p:nvPr>
            <p:ph type="dt"/>
          </p:nvPr>
        </p:nvSpPr>
        <p:spPr>
          <a:ln/>
        </p:spPr>
        <p:txBody>
          <a:bodyPr/>
          <a:lstStyle/>
          <a:p>
            <a:r>
              <a:rPr lang="en-US" dirty="0" smtClean="0"/>
              <a:t>Dec. 2015</a:t>
            </a:r>
            <a:endParaRPr lang="en-US" dirty="0"/>
          </a:p>
        </p:txBody>
      </p:sp>
      <p:sp>
        <p:nvSpPr>
          <p:cNvPr id="6" name="Rectangle 6"/>
          <p:cNvSpPr>
            <a:spLocks noGrp="1" noChangeArrowheads="1"/>
          </p:cNvSpPr>
          <p:nvPr>
            <p:ph type="ftr"/>
          </p:nvPr>
        </p:nvSpPr>
        <p:spPr>
          <a:ln/>
        </p:spPr>
        <p:txBody>
          <a:bodyPr/>
          <a:lstStyle/>
          <a:p>
            <a:r>
              <a:rPr lang="en-US" dirty="0" smtClean="0"/>
              <a:t>Jonathan Segev, Intel Corporation</a:t>
            </a:r>
            <a:endParaRPr lang="en-US" dirty="0"/>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50</a:t>
            </a:fld>
            <a:endParaRPr lang="en-US"/>
          </a:p>
        </p:txBody>
      </p:sp>
      <p:sp>
        <p:nvSpPr>
          <p:cNvPr id="1433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9606067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802.11-15/1466r0</a:t>
            </a:r>
            <a:endParaRPr lang="en-US"/>
          </a:p>
        </p:txBody>
      </p:sp>
      <p:sp>
        <p:nvSpPr>
          <p:cNvPr id="5" name="Rectangle 3"/>
          <p:cNvSpPr>
            <a:spLocks noGrp="1" noChangeArrowheads="1"/>
          </p:cNvSpPr>
          <p:nvPr>
            <p:ph type="dt"/>
          </p:nvPr>
        </p:nvSpPr>
        <p:spPr>
          <a:ln/>
        </p:spPr>
        <p:txBody>
          <a:bodyPr/>
          <a:lstStyle/>
          <a:p>
            <a:r>
              <a:rPr lang="en-US" dirty="0" smtClean="0"/>
              <a:t>Nov. 2015</a:t>
            </a:r>
            <a:endParaRPr lang="en-US" dirty="0"/>
          </a:p>
        </p:txBody>
      </p:sp>
      <p:sp>
        <p:nvSpPr>
          <p:cNvPr id="6" name="Rectangle 6"/>
          <p:cNvSpPr>
            <a:spLocks noGrp="1" noChangeArrowheads="1"/>
          </p:cNvSpPr>
          <p:nvPr>
            <p:ph type="ftr"/>
          </p:nvPr>
        </p:nvSpPr>
        <p:spPr>
          <a:ln/>
        </p:spPr>
        <p:txBody>
          <a:bodyPr/>
          <a:lstStyle/>
          <a:p>
            <a:r>
              <a:rPr lang="en-US" dirty="0" smtClean="0"/>
              <a:t>Jonathan Segev, Intel Corporation</a:t>
            </a:r>
            <a:endParaRPr lang="en-US" dirty="0"/>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51</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802.11-15/1466r0</a:t>
            </a:r>
            <a:endParaRPr lang="en-US"/>
          </a:p>
        </p:txBody>
      </p:sp>
      <p:sp>
        <p:nvSpPr>
          <p:cNvPr id="5" name="Rectangle 3"/>
          <p:cNvSpPr>
            <a:spLocks noGrp="1" noChangeArrowheads="1"/>
          </p:cNvSpPr>
          <p:nvPr>
            <p:ph type="dt"/>
          </p:nvPr>
        </p:nvSpPr>
        <p:spPr>
          <a:ln/>
        </p:spPr>
        <p:txBody>
          <a:bodyPr/>
          <a:lstStyle/>
          <a:p>
            <a:r>
              <a:rPr lang="en-US" dirty="0" smtClean="0"/>
              <a:t>Nov. 2015</a:t>
            </a:r>
            <a:endParaRPr lang="en-US" dirty="0"/>
          </a:p>
        </p:txBody>
      </p:sp>
      <p:sp>
        <p:nvSpPr>
          <p:cNvPr id="6" name="Rectangle 6"/>
          <p:cNvSpPr>
            <a:spLocks noGrp="1" noChangeArrowheads="1"/>
          </p:cNvSpPr>
          <p:nvPr>
            <p:ph type="ftr"/>
          </p:nvPr>
        </p:nvSpPr>
        <p:spPr>
          <a:ln/>
        </p:spPr>
        <p:txBody>
          <a:bodyPr/>
          <a:lstStyle/>
          <a:p>
            <a:r>
              <a:rPr lang="en-US" dirty="0" smtClean="0"/>
              <a:t>Jonathan Segev, Intel Corporation</a:t>
            </a:r>
            <a:endParaRPr lang="en-US" dirty="0"/>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52</a:t>
            </a:fld>
            <a:endParaRPr lang="en-US"/>
          </a:p>
        </p:txBody>
      </p:sp>
      <p:sp>
        <p:nvSpPr>
          <p:cNvPr id="16385"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802.11-15/1466r0</a:t>
            </a:r>
            <a:endParaRPr lang="en-US"/>
          </a:p>
        </p:txBody>
      </p:sp>
      <p:sp>
        <p:nvSpPr>
          <p:cNvPr id="5" name="Rectangle 3"/>
          <p:cNvSpPr>
            <a:spLocks noGrp="1" noChangeArrowheads="1"/>
          </p:cNvSpPr>
          <p:nvPr>
            <p:ph type="dt"/>
          </p:nvPr>
        </p:nvSpPr>
        <p:spPr>
          <a:ln/>
        </p:spPr>
        <p:txBody>
          <a:bodyPr/>
          <a:lstStyle/>
          <a:p>
            <a:r>
              <a:rPr lang="en-US" dirty="0" smtClean="0"/>
              <a:t>Nov. 2015</a:t>
            </a:r>
            <a:endParaRPr lang="en-US" dirty="0"/>
          </a:p>
        </p:txBody>
      </p:sp>
      <p:sp>
        <p:nvSpPr>
          <p:cNvPr id="6" name="Rectangle 6"/>
          <p:cNvSpPr>
            <a:spLocks noGrp="1" noChangeArrowheads="1"/>
          </p:cNvSpPr>
          <p:nvPr>
            <p:ph type="ftr"/>
          </p:nvPr>
        </p:nvSpPr>
        <p:spPr>
          <a:ln/>
        </p:spPr>
        <p:txBody>
          <a:bodyPr/>
          <a:lstStyle/>
          <a:p>
            <a:r>
              <a:rPr lang="en-US" dirty="0" smtClean="0"/>
              <a:t>Jonathan Segev, Intel Corporation</a:t>
            </a:r>
            <a:endParaRPr lang="en-US" dirty="0"/>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53</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802.11-15/1466r0</a:t>
            </a:r>
            <a:endParaRPr lang="en-US"/>
          </a:p>
        </p:txBody>
      </p:sp>
      <p:sp>
        <p:nvSpPr>
          <p:cNvPr id="5" name="Rectangle 3"/>
          <p:cNvSpPr>
            <a:spLocks noGrp="1" noChangeArrowheads="1"/>
          </p:cNvSpPr>
          <p:nvPr>
            <p:ph type="dt"/>
          </p:nvPr>
        </p:nvSpPr>
        <p:spPr>
          <a:ln/>
        </p:spPr>
        <p:txBody>
          <a:bodyPr/>
          <a:lstStyle/>
          <a:p>
            <a:r>
              <a:rPr lang="en-US" dirty="0" smtClean="0"/>
              <a:t>Nov. 2015</a:t>
            </a:r>
            <a:endParaRPr lang="en-US" dirty="0"/>
          </a:p>
        </p:txBody>
      </p:sp>
      <p:sp>
        <p:nvSpPr>
          <p:cNvPr id="6" name="Rectangle 6"/>
          <p:cNvSpPr>
            <a:spLocks noGrp="1" noChangeArrowheads="1"/>
          </p:cNvSpPr>
          <p:nvPr>
            <p:ph type="ftr"/>
          </p:nvPr>
        </p:nvSpPr>
        <p:spPr>
          <a:ln/>
        </p:spPr>
        <p:txBody>
          <a:bodyPr/>
          <a:lstStyle/>
          <a:p>
            <a:r>
              <a:rPr lang="en-US" dirty="0" smtClean="0"/>
              <a:t>Jonathan Segev, Intel Corporation</a:t>
            </a:r>
            <a:endParaRPr lang="en-US" dirty="0"/>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54</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802.11-15/1466r0</a:t>
            </a:r>
            <a:endParaRPr lang="en-US"/>
          </a:p>
        </p:txBody>
      </p:sp>
      <p:sp>
        <p:nvSpPr>
          <p:cNvPr id="5" name="Rectangle 3"/>
          <p:cNvSpPr>
            <a:spLocks noGrp="1" noChangeArrowheads="1"/>
          </p:cNvSpPr>
          <p:nvPr>
            <p:ph type="dt"/>
          </p:nvPr>
        </p:nvSpPr>
        <p:spPr>
          <a:ln/>
        </p:spPr>
        <p:txBody>
          <a:bodyPr/>
          <a:lstStyle/>
          <a:p>
            <a:r>
              <a:rPr lang="en-US" dirty="0" smtClean="0"/>
              <a:t>July 2016</a:t>
            </a:r>
            <a:endParaRPr lang="en-US" dirty="0"/>
          </a:p>
        </p:txBody>
      </p:sp>
      <p:sp>
        <p:nvSpPr>
          <p:cNvPr id="6" name="Rectangle 6"/>
          <p:cNvSpPr>
            <a:spLocks noGrp="1" noChangeArrowheads="1"/>
          </p:cNvSpPr>
          <p:nvPr>
            <p:ph type="ftr"/>
          </p:nvPr>
        </p:nvSpPr>
        <p:spPr>
          <a:ln/>
        </p:spPr>
        <p:txBody>
          <a:bodyPr/>
          <a:lstStyle/>
          <a:p>
            <a:r>
              <a:rPr lang="en-US" dirty="0" smtClean="0"/>
              <a:t>Jonathan Segev, Intel Corporation</a:t>
            </a:r>
            <a:endParaRPr lang="en-US" dirty="0"/>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802.11-15/1466r0</a:t>
            </a:r>
            <a:endParaRPr lang="en-US"/>
          </a:p>
        </p:txBody>
      </p:sp>
      <p:sp>
        <p:nvSpPr>
          <p:cNvPr id="5" name="Rectangle 3"/>
          <p:cNvSpPr>
            <a:spLocks noGrp="1" noChangeArrowheads="1"/>
          </p:cNvSpPr>
          <p:nvPr>
            <p:ph type="dt"/>
          </p:nvPr>
        </p:nvSpPr>
        <p:spPr>
          <a:ln/>
        </p:spPr>
        <p:txBody>
          <a:bodyPr/>
          <a:lstStyle/>
          <a:p>
            <a:r>
              <a:rPr lang="en-US" dirty="0" smtClean="0"/>
              <a:t>Nov. 2015</a:t>
            </a:r>
            <a:endParaRPr lang="en-US" dirty="0"/>
          </a:p>
        </p:txBody>
      </p:sp>
      <p:sp>
        <p:nvSpPr>
          <p:cNvPr id="6" name="Rectangle 6"/>
          <p:cNvSpPr>
            <a:spLocks noGrp="1" noChangeArrowheads="1"/>
          </p:cNvSpPr>
          <p:nvPr>
            <p:ph type="ftr"/>
          </p:nvPr>
        </p:nvSpPr>
        <p:spPr>
          <a:ln/>
        </p:spPr>
        <p:txBody>
          <a:bodyPr/>
          <a:lstStyle/>
          <a:p>
            <a:r>
              <a:rPr lang="en-US" dirty="0" smtClean="0"/>
              <a:t>Jonathan Segev, Intel Corporation</a:t>
            </a:r>
            <a:endParaRPr lang="en-US" dirty="0"/>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55</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400" smtClean="0"/>
              <a:t>doc.: IEEE 802.11-15/1466r0</a:t>
            </a:r>
          </a:p>
        </p:txBody>
      </p:sp>
      <p:sp>
        <p:nvSpPr>
          <p:cNvPr id="36867" name="Rectangle 3"/>
          <p:cNvSpPr>
            <a:spLocks noGrp="1" noChangeArrowheads="1"/>
          </p:cNvSpPr>
          <p:nvPr>
            <p:ph type="dt" sz="quarter" idx="1"/>
          </p:nvPr>
        </p:nvSpPr>
        <p:spPr>
          <a:xfrm>
            <a:off x="654050" y="95250"/>
            <a:ext cx="731838"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400" smtClean="0"/>
              <a:t>July 2014</a:t>
            </a:r>
          </a:p>
        </p:txBody>
      </p:sp>
      <p:sp>
        <p:nvSpPr>
          <p:cNvPr id="3686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457200" defTabSz="933450">
              <a:defRPr sz="1200">
                <a:solidFill>
                  <a:schemeClr val="tx1"/>
                </a:solidFill>
                <a:latin typeface="Times New Roman" panose="02020603050405020304" pitchFamily="18" charset="0"/>
                <a:ea typeface="MS PGothic" panose="020B0600070205080204" pitchFamily="34" charset="-128"/>
              </a:defRPr>
            </a:lvl5pPr>
            <a:lvl6pPr marL="9144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r>
              <a:rPr lang="en-US" altLang="en-US" smtClean="0"/>
              <a:t>Osama Aboul-Magd (Huawei Technologies)</a:t>
            </a:r>
          </a:p>
        </p:txBody>
      </p:sp>
      <p:sp>
        <p:nvSpPr>
          <p:cNvPr id="3686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Page </a:t>
            </a:r>
            <a:fld id="{954ED42D-D056-467B-823A-98B3B3BE9EFD}" type="slidenum">
              <a:rPr lang="en-US" altLang="en-US"/>
              <a:pPr/>
              <a:t>6</a:t>
            </a:fld>
            <a:endParaRPr lang="en-US" altLang="en-US"/>
          </a:p>
        </p:txBody>
      </p:sp>
      <p:sp>
        <p:nvSpPr>
          <p:cNvPr id="36870" name="Rectangle 2"/>
          <p:cNvSpPr>
            <a:spLocks noGrp="1" noRot="1" noChangeAspect="1" noChangeArrowheads="1" noTextEdit="1"/>
          </p:cNvSpPr>
          <p:nvPr>
            <p:ph type="sldImg"/>
          </p:nvPr>
        </p:nvSpPr>
        <p:spPr>
          <a:xfrm>
            <a:off x="1154113" y="701675"/>
            <a:ext cx="4625975" cy="3468688"/>
          </a:xfrm>
          <a:ln/>
        </p:spPr>
      </p:sp>
      <p:sp>
        <p:nvSpPr>
          <p:cNvPr id="3687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657455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400" smtClean="0"/>
              <a:t>doc.: IEEE 802.11-15/1466r0</a:t>
            </a:r>
          </a:p>
        </p:txBody>
      </p:sp>
      <p:sp>
        <p:nvSpPr>
          <p:cNvPr id="37891" name="Rectangle 3"/>
          <p:cNvSpPr>
            <a:spLocks noGrp="1" noChangeArrowheads="1"/>
          </p:cNvSpPr>
          <p:nvPr>
            <p:ph type="dt" sz="quarter" idx="1"/>
          </p:nvPr>
        </p:nvSpPr>
        <p:spPr>
          <a:xfrm>
            <a:off x="654050" y="95250"/>
            <a:ext cx="731838"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400" smtClean="0"/>
              <a:t>July 2014</a:t>
            </a:r>
          </a:p>
        </p:txBody>
      </p:sp>
      <p:sp>
        <p:nvSpPr>
          <p:cNvPr id="37892"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457200" defTabSz="933450">
              <a:defRPr sz="1200">
                <a:solidFill>
                  <a:schemeClr val="tx1"/>
                </a:solidFill>
                <a:latin typeface="Times New Roman" panose="02020603050405020304" pitchFamily="18" charset="0"/>
                <a:ea typeface="MS PGothic" panose="020B0600070205080204" pitchFamily="34" charset="-128"/>
              </a:defRPr>
            </a:lvl5pPr>
            <a:lvl6pPr marL="9144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r>
              <a:rPr lang="en-US" altLang="en-US" smtClean="0"/>
              <a:t>Osama Aboul-Magd (Huawei Technologies)</a:t>
            </a:r>
          </a:p>
        </p:txBody>
      </p:sp>
      <p:sp>
        <p:nvSpPr>
          <p:cNvPr id="3789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Page </a:t>
            </a:r>
            <a:fld id="{C4F2CEBB-AF98-4562-A90F-B2F56959C40D}" type="slidenum">
              <a:rPr lang="en-US" altLang="en-US"/>
              <a:pPr/>
              <a:t>7</a:t>
            </a:fld>
            <a:endParaRPr lang="en-US" altLang="en-US"/>
          </a:p>
        </p:txBody>
      </p:sp>
      <p:sp>
        <p:nvSpPr>
          <p:cNvPr id="37894" name="Rectangle 2"/>
          <p:cNvSpPr>
            <a:spLocks noGrp="1" noChangeArrowheads="1"/>
          </p:cNvSpPr>
          <p:nvPr>
            <p:ph type="body" idx="1"/>
          </p:nvPr>
        </p:nvSpPr>
        <p:spPr>
          <a:xfrm>
            <a:off x="925513" y="4408488"/>
            <a:ext cx="5083175" cy="417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GB" altLang="en-US" smtClean="0"/>
          </a:p>
        </p:txBody>
      </p:sp>
      <p:sp>
        <p:nvSpPr>
          <p:cNvPr id="37895" name="Rectangle 3"/>
          <p:cNvSpPr>
            <a:spLocks noGrp="1" noRot="1" noChangeAspect="1" noChangeArrowheads="1" noTextEdit="1"/>
          </p:cNvSpPr>
          <p:nvPr>
            <p:ph type="sldImg"/>
          </p:nvPr>
        </p:nvSpPr>
        <p:spPr>
          <a:xfrm>
            <a:off x="1149350" y="696913"/>
            <a:ext cx="4637088" cy="3478212"/>
          </a:xfrm>
          <a:ln cap="flat"/>
        </p:spPr>
      </p:sp>
    </p:spTree>
    <p:extLst>
      <p:ext uri="{BB962C8B-B14F-4D97-AF65-F5344CB8AC3E}">
        <p14:creationId xmlns:p14="http://schemas.microsoft.com/office/powerpoint/2010/main" val="105482788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400" smtClean="0"/>
              <a:t>doc.: IEEE 802.11-15/1466r0</a:t>
            </a:r>
          </a:p>
        </p:txBody>
      </p:sp>
      <p:sp>
        <p:nvSpPr>
          <p:cNvPr id="38915" name="Rectangle 3"/>
          <p:cNvSpPr>
            <a:spLocks noGrp="1" noChangeArrowheads="1"/>
          </p:cNvSpPr>
          <p:nvPr>
            <p:ph type="dt" sz="quarter" idx="1"/>
          </p:nvPr>
        </p:nvSpPr>
        <p:spPr>
          <a:xfrm>
            <a:off x="654050" y="95250"/>
            <a:ext cx="731838"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400" smtClean="0"/>
              <a:t>July 2014</a:t>
            </a:r>
          </a:p>
        </p:txBody>
      </p:sp>
      <p:sp>
        <p:nvSpPr>
          <p:cNvPr id="3891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457200" defTabSz="933450">
              <a:defRPr sz="1200">
                <a:solidFill>
                  <a:schemeClr val="tx1"/>
                </a:solidFill>
                <a:latin typeface="Times New Roman" panose="02020603050405020304" pitchFamily="18" charset="0"/>
                <a:ea typeface="MS PGothic" panose="020B0600070205080204" pitchFamily="34" charset="-128"/>
              </a:defRPr>
            </a:lvl5pPr>
            <a:lvl6pPr marL="9144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r>
              <a:rPr lang="en-US" altLang="en-US" smtClean="0"/>
              <a:t>Osama Aboul-Magd (Huawei Technologies)</a:t>
            </a:r>
          </a:p>
        </p:txBody>
      </p:sp>
      <p:sp>
        <p:nvSpPr>
          <p:cNvPr id="3891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Page </a:t>
            </a:r>
            <a:fld id="{7E4C8F9A-5616-4419-A76B-B6BE77CA352E}" type="slidenum">
              <a:rPr lang="en-US" altLang="en-US"/>
              <a:pPr/>
              <a:t>8</a:t>
            </a:fld>
            <a:endParaRPr lang="en-US" altLang="en-US"/>
          </a:p>
        </p:txBody>
      </p:sp>
      <p:sp>
        <p:nvSpPr>
          <p:cNvPr id="38918" name="Rectangle 2"/>
          <p:cNvSpPr>
            <a:spLocks noGrp="1" noRot="1" noChangeAspect="1" noChangeArrowheads="1" noTextEdit="1"/>
          </p:cNvSpPr>
          <p:nvPr>
            <p:ph type="sldImg"/>
          </p:nvPr>
        </p:nvSpPr>
        <p:spPr>
          <a:xfrm>
            <a:off x="1149350" y="696913"/>
            <a:ext cx="4637088" cy="3478212"/>
          </a:xfrm>
          <a:ln/>
        </p:spPr>
      </p:sp>
      <p:sp>
        <p:nvSpPr>
          <p:cNvPr id="38919" name="Rectangle 3"/>
          <p:cNvSpPr>
            <a:spLocks noGrp="1" noChangeArrowheads="1"/>
          </p:cNvSpPr>
          <p:nvPr>
            <p:ph type="body" idx="1"/>
          </p:nvPr>
        </p:nvSpPr>
        <p:spPr>
          <a:xfrm>
            <a:off x="925513" y="4408488"/>
            <a:ext cx="5083175" cy="417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291060607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400" smtClean="0"/>
              <a:t>doc.: IEEE 802.11-15/1466r0</a:t>
            </a:r>
          </a:p>
        </p:txBody>
      </p:sp>
      <p:sp>
        <p:nvSpPr>
          <p:cNvPr id="39939" name="Rectangle 3"/>
          <p:cNvSpPr>
            <a:spLocks noGrp="1" noChangeArrowheads="1"/>
          </p:cNvSpPr>
          <p:nvPr>
            <p:ph type="dt" sz="quarter" idx="1"/>
          </p:nvPr>
        </p:nvSpPr>
        <p:spPr>
          <a:xfrm>
            <a:off x="654050" y="95250"/>
            <a:ext cx="731838"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400" smtClean="0"/>
              <a:t>July 2014</a:t>
            </a:r>
          </a:p>
        </p:txBody>
      </p:sp>
      <p:sp>
        <p:nvSpPr>
          <p:cNvPr id="3994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457200" defTabSz="933450">
              <a:defRPr sz="1200">
                <a:solidFill>
                  <a:schemeClr val="tx1"/>
                </a:solidFill>
                <a:latin typeface="Times New Roman" panose="02020603050405020304" pitchFamily="18" charset="0"/>
                <a:ea typeface="MS PGothic" panose="020B0600070205080204" pitchFamily="34" charset="-128"/>
              </a:defRPr>
            </a:lvl5pPr>
            <a:lvl6pPr marL="9144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r>
              <a:rPr lang="en-US" altLang="en-US" smtClean="0"/>
              <a:t>Osama Aboul-Magd (Huawei Technologies)</a:t>
            </a:r>
          </a:p>
        </p:txBody>
      </p:sp>
      <p:sp>
        <p:nvSpPr>
          <p:cNvPr id="3994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Page </a:t>
            </a:r>
            <a:fld id="{7C949E98-44DF-4ACA-A38E-62CBC32CF9D8}" type="slidenum">
              <a:rPr lang="en-US" altLang="en-US"/>
              <a:pPr/>
              <a:t>9</a:t>
            </a:fld>
            <a:endParaRPr lang="en-US" altLang="en-US"/>
          </a:p>
        </p:txBody>
      </p:sp>
      <p:sp>
        <p:nvSpPr>
          <p:cNvPr id="39942" name="Rectangle 2"/>
          <p:cNvSpPr>
            <a:spLocks noGrp="1" noRot="1" noChangeAspect="1" noChangeArrowheads="1" noTextEdit="1"/>
          </p:cNvSpPr>
          <p:nvPr>
            <p:ph type="sldImg"/>
          </p:nvPr>
        </p:nvSpPr>
        <p:spPr>
          <a:xfrm>
            <a:off x="1154113" y="701675"/>
            <a:ext cx="4625975" cy="3468688"/>
          </a:xfrm>
          <a:ln/>
        </p:spPr>
      </p:sp>
      <p:sp>
        <p:nvSpPr>
          <p:cNvPr id="3994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54490169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400" smtClean="0"/>
              <a:t>doc.: IEEE 802.11-15/1466r0</a:t>
            </a:r>
          </a:p>
        </p:txBody>
      </p:sp>
      <p:sp>
        <p:nvSpPr>
          <p:cNvPr id="40963" name="Rectangle 3"/>
          <p:cNvSpPr>
            <a:spLocks noGrp="1" noChangeArrowheads="1"/>
          </p:cNvSpPr>
          <p:nvPr>
            <p:ph type="dt" sz="quarter" idx="1"/>
          </p:nvPr>
        </p:nvSpPr>
        <p:spPr>
          <a:xfrm>
            <a:off x="654050" y="95250"/>
            <a:ext cx="731838"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400" smtClean="0"/>
              <a:t>July 2014</a:t>
            </a:r>
          </a:p>
        </p:txBody>
      </p:sp>
      <p:sp>
        <p:nvSpPr>
          <p:cNvPr id="40964"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457200" defTabSz="933450">
              <a:defRPr sz="1200">
                <a:solidFill>
                  <a:schemeClr val="tx1"/>
                </a:solidFill>
                <a:latin typeface="Times New Roman" panose="02020603050405020304" pitchFamily="18" charset="0"/>
                <a:ea typeface="MS PGothic" panose="020B0600070205080204" pitchFamily="34" charset="-128"/>
              </a:defRPr>
            </a:lvl5pPr>
            <a:lvl6pPr marL="9144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r>
              <a:rPr lang="en-US" altLang="en-US" smtClean="0"/>
              <a:t>Osama Aboul-Magd (Huawei Technologies)</a:t>
            </a:r>
          </a:p>
        </p:txBody>
      </p:sp>
      <p:sp>
        <p:nvSpPr>
          <p:cNvPr id="4096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Page </a:t>
            </a:r>
            <a:fld id="{F4FF3AD7-108E-49C9-8BBE-D022AF9AF718}" type="slidenum">
              <a:rPr lang="en-US" altLang="en-US"/>
              <a:pPr/>
              <a:t>10</a:t>
            </a:fld>
            <a:endParaRPr lang="en-US" altLang="en-US"/>
          </a:p>
        </p:txBody>
      </p:sp>
      <p:sp>
        <p:nvSpPr>
          <p:cNvPr id="40966" name="Rectangle 2"/>
          <p:cNvSpPr>
            <a:spLocks noGrp="1" noRot="1" noChangeAspect="1" noChangeArrowheads="1" noTextEdit="1"/>
          </p:cNvSpPr>
          <p:nvPr>
            <p:ph type="sldImg"/>
          </p:nvPr>
        </p:nvSpPr>
        <p:spPr>
          <a:xfrm>
            <a:off x="1154113" y="701675"/>
            <a:ext cx="4625975" cy="3468688"/>
          </a:xfrm>
          <a:ln/>
        </p:spPr>
      </p:sp>
      <p:sp>
        <p:nvSpPr>
          <p:cNvPr id="4096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50841010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400" smtClean="0"/>
              <a:t>doc.: IEEE 802.11-15/1466r0</a:t>
            </a:r>
          </a:p>
        </p:txBody>
      </p:sp>
      <p:sp>
        <p:nvSpPr>
          <p:cNvPr id="41987" name="Rectangle 3"/>
          <p:cNvSpPr>
            <a:spLocks noGrp="1" noChangeArrowheads="1"/>
          </p:cNvSpPr>
          <p:nvPr>
            <p:ph type="dt" sz="quarter" idx="1"/>
          </p:nvPr>
        </p:nvSpPr>
        <p:spPr>
          <a:xfrm>
            <a:off x="654050" y="95250"/>
            <a:ext cx="731838"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400" smtClean="0"/>
              <a:t>July 2014</a:t>
            </a:r>
          </a:p>
        </p:txBody>
      </p:sp>
      <p:sp>
        <p:nvSpPr>
          <p:cNvPr id="419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457200" defTabSz="933450">
              <a:defRPr sz="1200">
                <a:solidFill>
                  <a:schemeClr val="tx1"/>
                </a:solidFill>
                <a:latin typeface="Times New Roman" panose="02020603050405020304" pitchFamily="18" charset="0"/>
                <a:ea typeface="MS PGothic" panose="020B0600070205080204" pitchFamily="34" charset="-128"/>
              </a:defRPr>
            </a:lvl5pPr>
            <a:lvl6pPr marL="9144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r>
              <a:rPr lang="en-US" altLang="en-US" smtClean="0"/>
              <a:t>Osama Aboul-Magd (Huawei Technologies)</a:t>
            </a:r>
          </a:p>
        </p:txBody>
      </p:sp>
      <p:sp>
        <p:nvSpPr>
          <p:cNvPr id="419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Page </a:t>
            </a:r>
            <a:fld id="{0B488EA2-B5E1-4352-ACFF-66FBD4827B42}" type="slidenum">
              <a:rPr lang="en-US" altLang="en-US"/>
              <a:pPr/>
              <a:t>11</a:t>
            </a:fld>
            <a:endParaRPr lang="en-US" altLang="en-US"/>
          </a:p>
        </p:txBody>
      </p:sp>
      <p:sp>
        <p:nvSpPr>
          <p:cNvPr id="41990" name="Rectangle 2"/>
          <p:cNvSpPr>
            <a:spLocks noGrp="1" noRot="1" noChangeAspect="1" noChangeArrowheads="1" noTextEdit="1"/>
          </p:cNvSpPr>
          <p:nvPr>
            <p:ph type="sldImg"/>
          </p:nvPr>
        </p:nvSpPr>
        <p:spPr>
          <a:xfrm>
            <a:off x="1149350" y="696913"/>
            <a:ext cx="4637088" cy="3478212"/>
          </a:xfrm>
          <a:ln/>
        </p:spPr>
      </p:sp>
      <p:sp>
        <p:nvSpPr>
          <p:cNvPr id="41991" name="Rectangle 3"/>
          <p:cNvSpPr>
            <a:spLocks noGrp="1" noChangeArrowheads="1"/>
          </p:cNvSpPr>
          <p:nvPr>
            <p:ph type="body" idx="1"/>
          </p:nvPr>
        </p:nvSpPr>
        <p:spPr>
          <a:xfrm>
            <a:off x="925513" y="4408488"/>
            <a:ext cx="5083175" cy="417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350726729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802.11-15/1466r0</a:t>
            </a:r>
            <a:endParaRPr lang="en-US"/>
          </a:p>
        </p:txBody>
      </p:sp>
      <p:sp>
        <p:nvSpPr>
          <p:cNvPr id="5" name="Date Placeholder 4"/>
          <p:cNvSpPr>
            <a:spLocks noGrp="1"/>
          </p:cNvSpPr>
          <p:nvPr>
            <p:ph type="dt" idx="11"/>
          </p:nvPr>
        </p:nvSpPr>
        <p:spPr/>
        <p:txBody>
          <a:bodyPr/>
          <a:lstStyle/>
          <a:p>
            <a:r>
              <a:rPr lang="en-US" smtClean="0"/>
              <a:t>Dec. 2015</a:t>
            </a:r>
            <a:endParaRPr lang="en-US" dirty="0"/>
          </a:p>
        </p:txBody>
      </p:sp>
      <p:sp>
        <p:nvSpPr>
          <p:cNvPr id="6" name="Footer Placeholder 5"/>
          <p:cNvSpPr>
            <a:spLocks noGrp="1"/>
          </p:cNvSpPr>
          <p:nvPr>
            <p:ph type="ftr" idx="12"/>
          </p:nvPr>
        </p:nvSpPr>
        <p:spPr/>
        <p:txBody>
          <a:bodyPr/>
          <a:lstStyle/>
          <a:p>
            <a:r>
              <a:rPr lang="en-US" smtClean="0"/>
              <a:t>Jonathan Segev, Intel Corporation</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12</a:t>
            </a:fld>
            <a:endParaRPr lang="en-US"/>
          </a:p>
        </p:txBody>
      </p:sp>
    </p:spTree>
    <p:extLst>
      <p:ext uri="{BB962C8B-B14F-4D97-AF65-F5344CB8AC3E}">
        <p14:creationId xmlns:p14="http://schemas.microsoft.com/office/powerpoint/2010/main" val="365945391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smtClean="0"/>
              <a:t>July 2016</a:t>
            </a:r>
            <a:endParaRPr lang="en-GB" dirty="0"/>
          </a:p>
        </p:txBody>
      </p:sp>
      <p:sp>
        <p:nvSpPr>
          <p:cNvPr id="5" name="Footer Placeholder 4"/>
          <p:cNvSpPr>
            <a:spLocks noGrp="1"/>
          </p:cNvSpPr>
          <p:nvPr>
            <p:ph type="ftr" idx="11"/>
          </p:nvPr>
        </p:nvSpPr>
        <p:spPr/>
        <p:txBody>
          <a:bodyPr/>
          <a:lstStyle>
            <a:lvl1pPr>
              <a:defRPr/>
            </a:lvl1pPr>
          </a:lstStyle>
          <a:p>
            <a:r>
              <a:rPr lang="en-GB" dirty="0" smtClean="0"/>
              <a:t>Jonathan Segev, Intel Corporation</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smtClean="0"/>
              <a:t>Jonathan Segev, Intel Corporation</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July 2016</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dirty="0" smtClean="0"/>
              <a:t>July 2016</a:t>
            </a:r>
            <a:endParaRPr lang="en-GB" dirty="0"/>
          </a:p>
        </p:txBody>
      </p:sp>
      <p:sp>
        <p:nvSpPr>
          <p:cNvPr id="5" name="Footer Placeholder 4"/>
          <p:cNvSpPr>
            <a:spLocks noGrp="1"/>
          </p:cNvSpPr>
          <p:nvPr>
            <p:ph type="ftr" idx="11"/>
          </p:nvPr>
        </p:nvSpPr>
        <p:spPr/>
        <p:txBody>
          <a:bodyPr/>
          <a:lstStyle>
            <a:lvl1pPr>
              <a:defRPr/>
            </a:lvl1pPr>
          </a:lstStyle>
          <a:p>
            <a:r>
              <a:rPr lang="en-GB" dirty="0" smtClean="0"/>
              <a:t>Jonathan Segev, Intel Corporation</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dirty="0" smtClean="0"/>
              <a:t>July 2016</a:t>
            </a:r>
            <a:endParaRPr lang="en-GB" dirty="0"/>
          </a:p>
        </p:txBody>
      </p:sp>
      <p:sp>
        <p:nvSpPr>
          <p:cNvPr id="6" name="Footer Placeholder 5"/>
          <p:cNvSpPr>
            <a:spLocks noGrp="1"/>
          </p:cNvSpPr>
          <p:nvPr>
            <p:ph type="ftr" idx="11"/>
          </p:nvPr>
        </p:nvSpPr>
        <p:spPr/>
        <p:txBody>
          <a:bodyPr/>
          <a:lstStyle>
            <a:lvl1pPr>
              <a:defRPr/>
            </a:lvl1pPr>
          </a:lstStyle>
          <a:p>
            <a:r>
              <a:rPr lang="en-GB" dirty="0" smtClean="0"/>
              <a:t>Jonathan Segev, Intel Corporation</a:t>
            </a:r>
            <a:endParaRPr lang="en-GB" dirty="0"/>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dirty="0" smtClean="0"/>
              <a:t>July 2016</a:t>
            </a:r>
            <a:endParaRPr lang="en-GB" dirty="0"/>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dirty="0" smtClean="0"/>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smtClean="0"/>
              <a:t>July 2016</a:t>
            </a:r>
            <a:endParaRPr lang="en-GB" dirty="0"/>
          </a:p>
        </p:txBody>
      </p:sp>
      <p:sp>
        <p:nvSpPr>
          <p:cNvPr id="4" name="Footer Placeholder 3"/>
          <p:cNvSpPr>
            <a:spLocks noGrp="1"/>
          </p:cNvSpPr>
          <p:nvPr>
            <p:ph type="ftr" idx="11"/>
          </p:nvPr>
        </p:nvSpPr>
        <p:spPr/>
        <p:txBody>
          <a:bodyPr/>
          <a:lstStyle>
            <a:lvl1pPr>
              <a:defRPr/>
            </a:lvl1pPr>
          </a:lstStyle>
          <a:p>
            <a:r>
              <a:rPr lang="en-GB" dirty="0" smtClean="0"/>
              <a:t>Jonathan Segev, Intel Corporation</a:t>
            </a:r>
            <a:endParaRPr lang="en-GB" dirty="0"/>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smtClean="0"/>
              <a:t>July 2016</a:t>
            </a:r>
            <a:endParaRPr lang="en-GB" dirty="0"/>
          </a:p>
        </p:txBody>
      </p:sp>
      <p:sp>
        <p:nvSpPr>
          <p:cNvPr id="3" name="Footer Placeholder 2"/>
          <p:cNvSpPr>
            <a:spLocks noGrp="1"/>
          </p:cNvSpPr>
          <p:nvPr>
            <p:ph type="ftr" idx="11"/>
          </p:nvPr>
        </p:nvSpPr>
        <p:spPr/>
        <p:txBody>
          <a:bodyPr/>
          <a:lstStyle>
            <a:lvl1pPr>
              <a:defRPr/>
            </a:lvl1pPr>
          </a:lstStyle>
          <a:p>
            <a:r>
              <a:rPr lang="en-GB" dirty="0" smtClean="0"/>
              <a:t>Jonathan Segev, Intel Corporation</a:t>
            </a:r>
            <a:endParaRPr lang="en-GB" dirty="0"/>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dirty="0" smtClean="0"/>
              <a:t>July 2016</a:t>
            </a:r>
            <a:endParaRPr lang="en-GB" dirty="0"/>
          </a:p>
        </p:txBody>
      </p:sp>
      <p:sp>
        <p:nvSpPr>
          <p:cNvPr id="5" name="Footer Placeholder 4"/>
          <p:cNvSpPr>
            <a:spLocks noGrp="1"/>
          </p:cNvSpPr>
          <p:nvPr>
            <p:ph type="ftr" idx="11"/>
          </p:nvPr>
        </p:nvSpPr>
        <p:spPr/>
        <p:txBody>
          <a:bodyPr/>
          <a:lstStyle>
            <a:lvl1pPr>
              <a:defRPr/>
            </a:lvl1pPr>
          </a:lstStyle>
          <a:p>
            <a:r>
              <a:rPr lang="en-GB" dirty="0" smtClean="0"/>
              <a:t>Jonathan Segev, Intel Corporation</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dirty="0" smtClean="0"/>
              <a:t>July 2016</a:t>
            </a:r>
            <a:endParaRPr lang="en-GB" dirty="0"/>
          </a:p>
        </p:txBody>
      </p:sp>
      <p:sp>
        <p:nvSpPr>
          <p:cNvPr id="5" name="Footer Placeholder 4"/>
          <p:cNvSpPr>
            <a:spLocks noGrp="1"/>
          </p:cNvSpPr>
          <p:nvPr>
            <p:ph type="ftr" idx="11"/>
          </p:nvPr>
        </p:nvSpPr>
        <p:spPr/>
        <p:txBody>
          <a:bodyPr/>
          <a:lstStyle>
            <a:lvl1pPr>
              <a:defRPr/>
            </a:lvl1pPr>
          </a:lstStyle>
          <a:p>
            <a:r>
              <a:rPr lang="en-GB" dirty="0" smtClean="0"/>
              <a:t>Jonathan Segev, Intel Corporation</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July 2016</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smtClean="0"/>
              <a:t>Jonathan Segev, Intel Corporation</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802.11-16/752r1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mentor.ieee.org/802.11/dcn/16/11-16-0507-00-00az-802-11az-meeting-minutes-march-2016-session.docx"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mailto:jrosdahl@ieee.org" TargetMode="Externa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mentor.ieee.org/802.11/documents?is_dcn=DCN,%20Title,%20Author%20or%20Affiliation&amp;is_group=00az" TargetMode="External"/><Relationship Id="rId2" Type="http://schemas.openxmlformats.org/officeDocument/2006/relationships/hyperlink" Target="https://imat.ieee.org/" TargetMode="Externa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xfrm>
            <a:off x="395536" y="685800"/>
            <a:ext cx="8496944"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err="1" smtClean="0"/>
              <a:t>TGaz</a:t>
            </a:r>
            <a:r>
              <a:rPr lang="en-US" altLang="en-US" sz="2800" dirty="0" smtClean="0"/>
              <a:t> Next Generation Positioning </a:t>
            </a:r>
            <a:br>
              <a:rPr lang="en-US" altLang="en-US" sz="2800" dirty="0" smtClean="0"/>
            </a:br>
            <a:r>
              <a:rPr lang="en-US" altLang="en-US" sz="2800" dirty="0" smtClean="0"/>
              <a:t>July Meeting Agenda</a:t>
            </a:r>
            <a:endParaRPr lang="en-GB" sz="2800" dirty="0"/>
          </a:p>
        </p:txBody>
      </p:sp>
      <p:sp>
        <p:nvSpPr>
          <p:cNvPr id="3074" name="Rectangle 2"/>
          <p:cNvSpPr>
            <a:spLocks noGrp="1" noChangeArrowheads="1"/>
          </p:cNvSpPr>
          <p:nvPr>
            <p:ph idx="1"/>
          </p:nvPr>
        </p:nvSpPr>
        <p:spPr>
          <a:xfrm>
            <a:off x="696912" y="1724019"/>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a:t>:</a:t>
            </a:r>
            <a:r>
              <a:rPr lang="en-GB" sz="2000" b="0"/>
              <a:t> </a:t>
            </a:r>
            <a:r>
              <a:rPr lang="en-GB" sz="2000" b="0" smtClean="0"/>
              <a:t>2016-07-26</a:t>
            </a:r>
            <a:endParaRPr lang="en-GB" sz="2000" b="0"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smtClean="0"/>
              <a:t>Jonathan Segev, Intel Corporation</a:t>
            </a:r>
            <a:endParaRPr lang="en-GB" dirty="0"/>
          </a:p>
        </p:txBody>
      </p:sp>
      <p:sp>
        <p:nvSpPr>
          <p:cNvPr id="6" name="Date Placeholder 3"/>
          <p:cNvSpPr>
            <a:spLocks noGrp="1"/>
          </p:cNvSpPr>
          <p:nvPr>
            <p:ph type="dt" idx="15"/>
          </p:nvPr>
        </p:nvSpPr>
        <p:spPr>
          <a:xfrm>
            <a:off x="696912" y="333375"/>
            <a:ext cx="2303451" cy="273050"/>
          </a:xfrm>
        </p:spPr>
        <p:txBody>
          <a:bodyPr/>
          <a:lstStyle/>
          <a:p>
            <a:r>
              <a:rPr lang="en-US" dirty="0" smtClean="0"/>
              <a:t>July 2016</a:t>
            </a:r>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290065255"/>
              </p:ext>
            </p:extLst>
          </p:nvPr>
        </p:nvGraphicFramePr>
        <p:xfrm>
          <a:off x="519113" y="2281238"/>
          <a:ext cx="7999412" cy="2454275"/>
        </p:xfrm>
        <a:graphic>
          <a:graphicData uri="http://schemas.openxmlformats.org/presentationml/2006/ole">
            <mc:AlternateContent xmlns:mc="http://schemas.openxmlformats.org/markup-compatibility/2006">
              <mc:Choice xmlns:v="urn:schemas-microsoft-com:vml" Requires="v">
                <p:oleObj spid="_x0000_s3240" name="Document" r:id="rId4" imgW="8235535" imgH="2529304" progId="Word.Document.8">
                  <p:embed/>
                </p:oleObj>
              </mc:Choice>
              <mc:Fallback>
                <p:oleObj name="Document" r:id="rId4" imgW="8235535" imgH="2529304" progId="Word.Document.8">
                  <p:embed/>
                  <p:pic>
                    <p:nvPicPr>
                      <p:cNvPr id="0" name="Picture 3"/>
                      <p:cNvPicPr>
                        <a:picLocks noChangeAspect="1" noChangeArrowheads="1"/>
                      </p:cNvPicPr>
                      <p:nvPr/>
                    </p:nvPicPr>
                    <p:blipFill>
                      <a:blip r:embed="rId5"/>
                      <a:srcRect/>
                      <a:stretch>
                        <a:fillRect/>
                      </a:stretch>
                    </p:blipFill>
                    <p:spPr bwMode="auto">
                      <a:xfrm>
                        <a:off x="519113" y="2281238"/>
                        <a:ext cx="7999412" cy="245427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800" dirty="0" smtClean="0"/>
              <a:t>July 2016</a:t>
            </a:r>
            <a:endParaRPr lang="en-US" altLang="en-US" sz="1800" dirty="0"/>
          </a:p>
        </p:txBody>
      </p:sp>
      <p:sp>
        <p:nvSpPr>
          <p:cNvPr id="11268"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Slide </a:t>
            </a:r>
            <a:fld id="{A2C574D9-590B-4592-B945-C53340F3C18E}" type="slidenum">
              <a:rPr lang="en-US" altLang="en-US"/>
              <a:pPr/>
              <a:t>10</a:t>
            </a:fld>
            <a:endParaRPr lang="en-US" altLang="en-US"/>
          </a:p>
        </p:txBody>
      </p:sp>
      <p:sp>
        <p:nvSpPr>
          <p:cNvPr id="11269" name="Rectangle 2"/>
          <p:cNvSpPr>
            <a:spLocks noGrp="1" noChangeArrowheads="1"/>
          </p:cNvSpPr>
          <p:nvPr>
            <p:ph type="title"/>
          </p:nvPr>
        </p:nvSpPr>
        <p:spPr/>
        <p:txBody>
          <a:bodyPr/>
          <a:lstStyle/>
          <a:p>
            <a:pPr>
              <a:defRPr/>
            </a:pPr>
            <a:r>
              <a:rPr lang="en-US" dirty="0" smtClean="0">
                <a:solidFill>
                  <a:schemeClr val="accent2">
                    <a:lumMod val="75000"/>
                  </a:schemeClr>
                </a:solidFill>
              </a:rPr>
              <a:t>Call for Potentially Essential Patents</a:t>
            </a:r>
          </a:p>
        </p:txBody>
      </p:sp>
      <p:sp>
        <p:nvSpPr>
          <p:cNvPr id="11270" name="Text Box 4"/>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800" b="1" u="sng"/>
              <a:t>Slide #3</a:t>
            </a:r>
          </a:p>
        </p:txBody>
      </p:sp>
      <p:sp>
        <p:nvSpPr>
          <p:cNvPr id="8" name="Rectangle 1027"/>
          <p:cNvSpPr txBox="1">
            <a:spLocks noChangeArrowheads="1"/>
          </p:cNvSpPr>
          <p:nvPr/>
        </p:nvSpPr>
        <p:spPr>
          <a:xfrm>
            <a:off x="762000" y="1676400"/>
            <a:ext cx="7772400" cy="4114800"/>
          </a:xfrm>
          <a:prstGeom prst="rect">
            <a:avLst/>
          </a:prstGeom>
        </p:spPr>
        <p:txBody>
          <a:bodyPr/>
          <a:lstStyle/>
          <a:p>
            <a:pPr marL="342900" indent="-342900">
              <a:spcBef>
                <a:spcPct val="20000"/>
              </a:spcBef>
              <a:buFont typeface="Arial" pitchFamily="34" charset="0"/>
              <a:buChar char="•"/>
              <a:defRPr/>
            </a:pPr>
            <a:r>
              <a:rPr lang="en-US" altLang="en-US" sz="2800" b="1" kern="0" dirty="0">
                <a:solidFill>
                  <a:schemeClr val="accent2">
                    <a:lumMod val="75000"/>
                  </a:schemeClr>
                </a:solidFill>
                <a:latin typeface="+mn-lt"/>
                <a:cs typeface="ＭＳ Ｐゴシック" charset="0"/>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marL="742950" lvl="1" indent="-285750">
              <a:spcBef>
                <a:spcPct val="20000"/>
              </a:spcBef>
              <a:buFont typeface="Arial" pitchFamily="34" charset="0"/>
              <a:buChar char="•"/>
              <a:defRPr/>
            </a:pPr>
            <a:r>
              <a:rPr lang="en-US" altLang="en-US" sz="2000" kern="0" dirty="0">
                <a:solidFill>
                  <a:schemeClr val="accent2">
                    <a:lumMod val="75000"/>
                  </a:schemeClr>
                </a:solidFill>
                <a:latin typeface="+mn-lt"/>
              </a:rPr>
              <a:t>Either speak up now or</a:t>
            </a:r>
          </a:p>
          <a:p>
            <a:pPr marL="742950" lvl="1" indent="-285750">
              <a:spcBef>
                <a:spcPct val="20000"/>
              </a:spcBef>
              <a:buFont typeface="Arial" pitchFamily="34" charset="0"/>
              <a:buChar char="•"/>
              <a:defRPr/>
            </a:pPr>
            <a:r>
              <a:rPr lang="en-US" altLang="en-US" sz="2000" kern="0" dirty="0">
                <a:solidFill>
                  <a:schemeClr val="accent2">
                    <a:lumMod val="75000"/>
                  </a:schemeClr>
                </a:solidFill>
                <a:latin typeface="+mn-lt"/>
              </a:rPr>
              <a:t>Provide the chair of this group with the identity of the holder(s) of any and all such claims as soon as possible or</a:t>
            </a:r>
          </a:p>
          <a:p>
            <a:pPr marL="742950" lvl="1" indent="-285750">
              <a:spcBef>
                <a:spcPct val="20000"/>
              </a:spcBef>
              <a:buFont typeface="Arial" pitchFamily="34" charset="0"/>
              <a:buChar char="•"/>
              <a:defRPr/>
            </a:pPr>
            <a:r>
              <a:rPr lang="en-US" altLang="en-US" sz="2000" kern="0" dirty="0">
                <a:solidFill>
                  <a:schemeClr val="accent2">
                    <a:lumMod val="75000"/>
                  </a:schemeClr>
                </a:solidFill>
                <a:latin typeface="+mn-lt"/>
              </a:rPr>
              <a:t>Cause an LOA to be submitted</a:t>
            </a:r>
          </a:p>
        </p:txBody>
      </p:sp>
      <p:sp>
        <p:nvSpPr>
          <p:cNvPr id="10" name="Footer Placeholder 4"/>
          <p:cNvSpPr>
            <a:spLocks noGrp="1"/>
          </p:cNvSpPr>
          <p:nvPr>
            <p:ph type="ftr" idx="4294967295"/>
          </p:nvPr>
        </p:nvSpPr>
        <p:spPr>
          <a:xfrm>
            <a:off x="5357818" y="6475413"/>
            <a:ext cx="3184520" cy="180975"/>
          </a:xfrm>
          <a:prstGeom prst="rect">
            <a:avLst/>
          </a:prstGeom>
        </p:spPr>
        <p:txBody>
          <a:bodyPr/>
          <a:lstStyle/>
          <a:p>
            <a:pPr algn="r"/>
            <a:r>
              <a:rPr lang="en-GB" sz="1200" dirty="0" smtClean="0">
                <a:solidFill>
                  <a:schemeClr val="tx1"/>
                </a:solidFill>
              </a:rPr>
              <a:t>Jonathan Segev, Intel </a:t>
            </a:r>
            <a:r>
              <a:rPr lang="en-GB" sz="1100" dirty="0" smtClean="0">
                <a:solidFill>
                  <a:schemeClr val="tx1"/>
                </a:solidFill>
              </a:rPr>
              <a:t>Corporation</a:t>
            </a:r>
            <a:endParaRPr lang="en-GB" sz="1200" dirty="0">
              <a:solidFill>
                <a:schemeClr val="tx1"/>
              </a:solidFill>
            </a:endParaRPr>
          </a:p>
        </p:txBody>
      </p:sp>
    </p:spTree>
    <p:extLst>
      <p:ext uri="{BB962C8B-B14F-4D97-AF65-F5344CB8AC3E}">
        <p14:creationId xmlns:p14="http://schemas.microsoft.com/office/powerpoint/2010/main" val="314568074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800" dirty="0" smtClean="0"/>
              <a:t>July 2016</a:t>
            </a:r>
            <a:endParaRPr lang="en-US" altLang="en-US" sz="1800" dirty="0"/>
          </a:p>
        </p:txBody>
      </p:sp>
      <p:sp>
        <p:nvSpPr>
          <p:cNvPr id="12292"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Slide </a:t>
            </a:r>
            <a:fld id="{986FA895-9E28-4809-A88E-804690EC3545}" type="slidenum">
              <a:rPr lang="en-US" altLang="en-US"/>
              <a:pPr/>
              <a:t>11</a:t>
            </a:fld>
            <a:endParaRPr lang="en-US" altLang="en-US"/>
          </a:p>
        </p:txBody>
      </p:sp>
      <p:sp>
        <p:nvSpPr>
          <p:cNvPr id="12293" name="Rectangle 2"/>
          <p:cNvSpPr>
            <a:spLocks noGrp="1" noChangeArrowheads="1"/>
          </p:cNvSpPr>
          <p:nvPr>
            <p:ph type="title"/>
          </p:nvPr>
        </p:nvSpPr>
        <p:spPr>
          <a:xfrm>
            <a:off x="685800" y="685800"/>
            <a:ext cx="7772400" cy="609600"/>
          </a:xfrm>
        </p:spPr>
        <p:txBody>
          <a:bodyPr/>
          <a:lstStyle/>
          <a:p>
            <a:pPr>
              <a:defRPr/>
            </a:pPr>
            <a:r>
              <a:rPr lang="en-US" sz="2800" u="sng" dirty="0" smtClean="0">
                <a:solidFill>
                  <a:schemeClr val="accent2">
                    <a:lumMod val="75000"/>
                  </a:schemeClr>
                </a:solidFill>
              </a:rPr>
              <a:t>Other Guidelines for IEEE WG Meetings</a:t>
            </a:r>
          </a:p>
        </p:txBody>
      </p:sp>
      <p:sp>
        <p:nvSpPr>
          <p:cNvPr id="12294"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800" b="1" u="sng"/>
              <a:t>Slide #4</a:t>
            </a:r>
            <a:endParaRPr lang="en-US" altLang="en-US" sz="2400"/>
          </a:p>
        </p:txBody>
      </p:sp>
      <p:sp>
        <p:nvSpPr>
          <p:cNvPr id="12295" name="Rectangle 4"/>
          <p:cNvSpPr>
            <a:spLocks noChangeArrowheads="1"/>
          </p:cNvSpPr>
          <p:nvPr/>
        </p:nvSpPr>
        <p:spPr bwMode="auto">
          <a:xfrm>
            <a:off x="533400" y="15240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defRPr sz="1200">
                <a:solidFill>
                  <a:schemeClr val="tx1"/>
                </a:solidFill>
                <a:latin typeface="Times New Roman" panose="02020603050405020304" pitchFamily="18" charset="0"/>
                <a:ea typeface="MS PGothic" panose="020B0600070205080204" pitchFamily="34" charset="-128"/>
              </a:defRPr>
            </a:lvl1pPr>
            <a:lvl2pPr marL="630238"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nSpc>
                <a:spcPct val="80000"/>
              </a:lnSpc>
              <a:spcBef>
                <a:spcPct val="20000"/>
              </a:spcBef>
              <a:buClr>
                <a:srgbClr val="CC3300"/>
              </a:buClr>
              <a:buSzPct val="50000"/>
              <a:buFont typeface="Monotype Sorts"/>
              <a:buChar char="l"/>
            </a:pPr>
            <a:endParaRPr lang="en-US" altLang="en-US" sz="700" u="sng" dirty="0">
              <a:solidFill>
                <a:srgbClr val="FF0000"/>
              </a:solidFill>
              <a:latin typeface="Arial" panose="020B0604020202020204" pitchFamily="34" charset="0"/>
            </a:endParaRPr>
          </a:p>
          <a:p>
            <a:pPr>
              <a:lnSpc>
                <a:spcPct val="80000"/>
              </a:lnSpc>
              <a:spcBef>
                <a:spcPct val="20000"/>
              </a:spcBef>
              <a:spcAft>
                <a:spcPct val="40000"/>
              </a:spcAft>
              <a:buClr>
                <a:srgbClr val="CC3300"/>
              </a:buClr>
              <a:buSzPct val="50000"/>
              <a:buFont typeface="Arial" panose="020B0604020202020204" pitchFamily="34" charset="0"/>
              <a:buChar char="•"/>
            </a:pPr>
            <a:r>
              <a:rPr lang="en-US" altLang="en-US" sz="1800" b="1" dirty="0">
                <a:solidFill>
                  <a:srgbClr val="000099"/>
                </a:solidFill>
                <a:latin typeface="Arial" panose="020B0604020202020204" pitchFamily="34" charset="0"/>
              </a:rPr>
              <a:t>All IEEE-SA standards meetings shall be conducted in compliance with all applicable laws, including antitrust and competition laws. </a:t>
            </a:r>
          </a:p>
          <a:p>
            <a:pPr lvl="1">
              <a:lnSpc>
                <a:spcPct val="80000"/>
              </a:lnSpc>
              <a:spcBef>
                <a:spcPct val="20000"/>
              </a:spcBef>
              <a:spcAft>
                <a:spcPct val="40000"/>
              </a:spcAft>
              <a:buClr>
                <a:srgbClr val="CC3300"/>
              </a:buClr>
              <a:buSzPct val="50000"/>
              <a:buFont typeface="Arial" panose="020B0604020202020204" pitchFamily="34" charset="0"/>
              <a:buChar char="•"/>
            </a:pPr>
            <a:r>
              <a:rPr lang="en-US" altLang="en-US" sz="1600" b="1" dirty="0">
                <a:solidFill>
                  <a:srgbClr val="000099"/>
                </a:solidFill>
                <a:latin typeface="Arial" panose="020B0604020202020204" pitchFamily="34" charset="0"/>
              </a:rPr>
              <a:t>Don’t discuss the interpretation, validity, or essentiality of patents/patent claims. </a:t>
            </a:r>
          </a:p>
          <a:p>
            <a:pPr lvl="1">
              <a:lnSpc>
                <a:spcPct val="80000"/>
              </a:lnSpc>
              <a:spcBef>
                <a:spcPct val="20000"/>
              </a:spcBef>
              <a:spcAft>
                <a:spcPct val="40000"/>
              </a:spcAft>
              <a:buClr>
                <a:srgbClr val="CC3300"/>
              </a:buClr>
              <a:buSzPct val="50000"/>
              <a:buFont typeface="Arial" panose="020B0604020202020204" pitchFamily="34" charset="0"/>
              <a:buChar char="•"/>
            </a:pPr>
            <a:r>
              <a:rPr lang="en-US" altLang="en-US" sz="1600" b="1" dirty="0">
                <a:solidFill>
                  <a:srgbClr val="000099"/>
                </a:solidFill>
                <a:latin typeface="Arial" panose="020B0604020202020204" pitchFamily="34" charset="0"/>
              </a:rPr>
              <a:t>Don’t discuss specific license rates, terms, or conditions.</a:t>
            </a:r>
          </a:p>
          <a:p>
            <a:pPr lvl="2">
              <a:lnSpc>
                <a:spcPct val="80000"/>
              </a:lnSpc>
              <a:spcBef>
                <a:spcPct val="20000"/>
              </a:spcBef>
              <a:spcAft>
                <a:spcPct val="40000"/>
              </a:spcAft>
              <a:buClr>
                <a:srgbClr val="CC3300"/>
              </a:buClr>
              <a:buSzPct val="50000"/>
              <a:buFont typeface="Arial" panose="020B0604020202020204" pitchFamily="34" charset="0"/>
              <a:buChar char="•"/>
            </a:pPr>
            <a:r>
              <a:rPr lang="en-US" altLang="en-US" sz="1400" dirty="0">
                <a:solidFill>
                  <a:srgbClr val="000099"/>
                </a:solidFill>
                <a:latin typeface="Arial" panose="020B0604020202020204" pitchFamily="34" charset="0"/>
              </a:rPr>
              <a:t>Relative costs, including licensing costs of essential patent claims, of different technical approaches </a:t>
            </a:r>
            <a:r>
              <a:rPr lang="en-US" altLang="en-US" sz="1400" dirty="0" smtClean="0">
                <a:solidFill>
                  <a:srgbClr val="000099"/>
                </a:solidFill>
                <a:latin typeface="Arial" panose="020B0604020202020204" pitchFamily="34" charset="0"/>
              </a:rPr>
              <a:t>maybe </a:t>
            </a:r>
            <a:r>
              <a:rPr lang="en-US" altLang="en-US" sz="1400" dirty="0">
                <a:solidFill>
                  <a:srgbClr val="000099"/>
                </a:solidFill>
                <a:latin typeface="Arial" panose="020B0604020202020204" pitchFamily="34" charset="0"/>
              </a:rPr>
              <a:t>discussed in standards development meetings. </a:t>
            </a:r>
          </a:p>
          <a:p>
            <a:pPr lvl="3">
              <a:lnSpc>
                <a:spcPct val="80000"/>
              </a:lnSpc>
              <a:spcBef>
                <a:spcPct val="20000"/>
              </a:spcBef>
              <a:spcAft>
                <a:spcPct val="40000"/>
              </a:spcAft>
              <a:buClr>
                <a:srgbClr val="CC3300"/>
              </a:buClr>
              <a:buSzPct val="50000"/>
              <a:buFont typeface="Arial" panose="020B0604020202020204" pitchFamily="34" charset="0"/>
              <a:buChar char="•"/>
            </a:pPr>
            <a:r>
              <a:rPr lang="en-GB" altLang="en-US" sz="1400" dirty="0">
                <a:solidFill>
                  <a:srgbClr val="000099"/>
                </a:solidFill>
                <a:latin typeface="Arial" panose="020B0604020202020204" pitchFamily="34" charset="0"/>
              </a:rPr>
              <a:t>Technical considerations remain primary focus</a:t>
            </a:r>
            <a:endParaRPr lang="en-US" altLang="en-US" sz="1400" dirty="0">
              <a:solidFill>
                <a:srgbClr val="000099"/>
              </a:solidFill>
              <a:latin typeface="Arial" panose="020B0604020202020204" pitchFamily="34" charset="0"/>
            </a:endParaRPr>
          </a:p>
          <a:p>
            <a:pPr lvl="1">
              <a:lnSpc>
                <a:spcPct val="80000"/>
              </a:lnSpc>
              <a:spcBef>
                <a:spcPct val="20000"/>
              </a:spcBef>
              <a:spcAft>
                <a:spcPct val="40000"/>
              </a:spcAft>
              <a:buClr>
                <a:srgbClr val="CC3300"/>
              </a:buClr>
              <a:buSzPct val="50000"/>
              <a:buFont typeface="Arial" panose="020B0604020202020204" pitchFamily="34" charset="0"/>
              <a:buChar char="•"/>
            </a:pPr>
            <a:r>
              <a:rPr lang="en-US" altLang="en-US" sz="1600" b="1" dirty="0">
                <a:solidFill>
                  <a:srgbClr val="000099"/>
                </a:solidFill>
                <a:latin typeface="Arial" panose="020B0604020202020204" pitchFamily="34" charset="0"/>
              </a:rPr>
              <a:t>Don’t discuss or engage in the fixing of product prices, allocation of customers, or division of sales markets.</a:t>
            </a:r>
          </a:p>
          <a:p>
            <a:pPr lvl="1">
              <a:lnSpc>
                <a:spcPct val="80000"/>
              </a:lnSpc>
              <a:spcBef>
                <a:spcPct val="20000"/>
              </a:spcBef>
              <a:spcAft>
                <a:spcPct val="40000"/>
              </a:spcAft>
              <a:buClr>
                <a:srgbClr val="CC3300"/>
              </a:buClr>
              <a:buSzPct val="50000"/>
              <a:buFont typeface="Arial" panose="020B0604020202020204" pitchFamily="34" charset="0"/>
              <a:buChar char="•"/>
            </a:pPr>
            <a:r>
              <a:rPr lang="en-US" altLang="en-US" sz="1600" b="1" dirty="0">
                <a:solidFill>
                  <a:srgbClr val="000099"/>
                </a:solidFill>
                <a:latin typeface="Arial" panose="020B0604020202020204" pitchFamily="34" charset="0"/>
              </a:rPr>
              <a:t>Don’t discuss the status or substance of ongoing or threatened litigation.</a:t>
            </a:r>
          </a:p>
          <a:p>
            <a:pPr lvl="1">
              <a:lnSpc>
                <a:spcPct val="80000"/>
              </a:lnSpc>
              <a:spcBef>
                <a:spcPct val="20000"/>
              </a:spcBef>
              <a:spcAft>
                <a:spcPct val="40000"/>
              </a:spcAft>
              <a:buClr>
                <a:srgbClr val="CC3300"/>
              </a:buClr>
              <a:buSzPct val="50000"/>
              <a:buFont typeface="Arial" panose="020B0604020202020204" pitchFamily="34" charset="0"/>
              <a:buChar char="•"/>
            </a:pPr>
            <a:r>
              <a:rPr lang="en-US" altLang="en-US" sz="1600" b="1" dirty="0">
                <a:solidFill>
                  <a:srgbClr val="000099"/>
                </a:solidFill>
                <a:latin typeface="Arial" panose="020B0604020202020204" pitchFamily="34" charset="0"/>
              </a:rPr>
              <a:t>Don’t be silent if inappropriate topics are discussed … do formally object.</a:t>
            </a:r>
          </a:p>
          <a:p>
            <a:pPr algn="ctr">
              <a:lnSpc>
                <a:spcPct val="80000"/>
              </a:lnSpc>
              <a:spcBef>
                <a:spcPct val="20000"/>
              </a:spcBef>
              <a:buClr>
                <a:srgbClr val="CC3300"/>
              </a:buClr>
              <a:buSzPct val="50000"/>
              <a:buFont typeface="Monotype Sorts"/>
              <a:buNone/>
            </a:pPr>
            <a:r>
              <a:rPr lang="en-US" altLang="en-US" sz="1000" b="1" dirty="0">
                <a:solidFill>
                  <a:srgbClr val="000099"/>
                </a:solidFill>
                <a:latin typeface="Arial" panose="020B0604020202020204" pitchFamily="34" charset="0"/>
              </a:rPr>
              <a:t>---------------------------------------------------------------   </a:t>
            </a:r>
            <a:endParaRPr lang="en-US" altLang="en-US" b="1" dirty="0">
              <a:solidFill>
                <a:srgbClr val="000099"/>
              </a:solidFill>
              <a:latin typeface="Arial" panose="020B0604020202020204" pitchFamily="34" charset="0"/>
            </a:endParaRPr>
          </a:p>
          <a:p>
            <a:pPr algn="ctr">
              <a:lnSpc>
                <a:spcPct val="80000"/>
              </a:lnSpc>
              <a:spcBef>
                <a:spcPct val="20000"/>
              </a:spcBef>
              <a:buClr>
                <a:srgbClr val="CC3300"/>
              </a:buClr>
              <a:buSzPct val="50000"/>
              <a:buFont typeface="Monotype Sorts"/>
              <a:buNone/>
            </a:pPr>
            <a:r>
              <a:rPr lang="en-US" altLang="en-US" b="1" dirty="0">
                <a:solidFill>
                  <a:srgbClr val="000099"/>
                </a:solidFill>
                <a:latin typeface="Arial" panose="020B0604020202020204" pitchFamily="34" charset="0"/>
              </a:rPr>
              <a:t>See </a:t>
            </a:r>
            <a:r>
              <a:rPr lang="en-US" altLang="en-US" b="1" i="1" dirty="0">
                <a:solidFill>
                  <a:srgbClr val="000099"/>
                </a:solidFill>
                <a:latin typeface="Arial" panose="020B0604020202020204" pitchFamily="34" charset="0"/>
              </a:rPr>
              <a:t>IEEE-SA Standards Board Operations Manual</a:t>
            </a:r>
            <a:r>
              <a:rPr lang="en-US" altLang="en-US" b="1" dirty="0">
                <a:solidFill>
                  <a:srgbClr val="000099"/>
                </a:solidFill>
                <a:latin typeface="Arial" panose="020B0604020202020204" pitchFamily="34" charset="0"/>
              </a:rPr>
              <a:t>, clause 5.3.10 and </a:t>
            </a:r>
            <a:r>
              <a:rPr lang="en-GB" altLang="en-US" b="1" dirty="0">
                <a:solidFill>
                  <a:srgbClr val="000099"/>
                </a:solidFill>
                <a:latin typeface="Arial" panose="020B0604020202020204" pitchFamily="34" charset="0"/>
              </a:rPr>
              <a:t>“Promoting Competition and Innovation: What You Need to Know about the IEEE Standards Association's Antitrust and Competition Policy”</a:t>
            </a:r>
            <a:r>
              <a:rPr lang="en-US" altLang="en-US" b="1" dirty="0">
                <a:solidFill>
                  <a:srgbClr val="000099"/>
                </a:solidFill>
                <a:latin typeface="Arial" panose="020B0604020202020204" pitchFamily="34" charset="0"/>
              </a:rPr>
              <a:t> for more details.</a:t>
            </a:r>
          </a:p>
        </p:txBody>
      </p:sp>
      <p:sp>
        <p:nvSpPr>
          <p:cNvPr id="9" name="Footer Placeholder 4"/>
          <p:cNvSpPr>
            <a:spLocks noGrp="1"/>
          </p:cNvSpPr>
          <p:nvPr>
            <p:ph type="ftr" idx="4294967295"/>
          </p:nvPr>
        </p:nvSpPr>
        <p:spPr>
          <a:xfrm>
            <a:off x="5357818" y="6475413"/>
            <a:ext cx="3184520" cy="180975"/>
          </a:xfrm>
          <a:prstGeom prst="rect">
            <a:avLst/>
          </a:prstGeom>
        </p:spPr>
        <p:txBody>
          <a:bodyPr/>
          <a:lstStyle/>
          <a:p>
            <a:pPr algn="r"/>
            <a:r>
              <a:rPr lang="en-GB" dirty="0" smtClean="0">
                <a:solidFill>
                  <a:schemeClr val="tx1"/>
                </a:solidFill>
              </a:rPr>
              <a:t>Jonathan</a:t>
            </a:r>
            <a:r>
              <a:rPr lang="en-GB" sz="1400" dirty="0" smtClean="0">
                <a:solidFill>
                  <a:schemeClr val="tx1"/>
                </a:solidFill>
              </a:rPr>
              <a:t> Segev, Intel </a:t>
            </a:r>
            <a:r>
              <a:rPr lang="en-GB" dirty="0" smtClean="0">
                <a:solidFill>
                  <a:schemeClr val="tx1"/>
                </a:solidFill>
              </a:rPr>
              <a:t>Corporation</a:t>
            </a:r>
            <a:endParaRPr lang="en-GB" sz="1400" dirty="0">
              <a:solidFill>
                <a:schemeClr val="tx1"/>
              </a:solidFill>
            </a:endParaRPr>
          </a:p>
        </p:txBody>
      </p:sp>
    </p:spTree>
    <p:extLst>
      <p:ext uri="{BB962C8B-B14F-4D97-AF65-F5344CB8AC3E}">
        <p14:creationId xmlns:p14="http://schemas.microsoft.com/office/powerpoint/2010/main" val="1450855565"/>
      </p:ext>
    </p:extLst>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err="1" smtClean="0">
                <a:solidFill>
                  <a:schemeClr val="tx2"/>
                </a:solidFill>
              </a:rPr>
              <a:t>TGaz</a:t>
            </a:r>
            <a:r>
              <a:rPr lang="en-US" altLang="en-US" dirty="0" smtClean="0">
                <a:solidFill>
                  <a:schemeClr val="tx2"/>
                </a:solidFill>
              </a:rPr>
              <a:t> - Schedule </a:t>
            </a:r>
            <a:r>
              <a:rPr lang="en-US" altLang="en-US" dirty="0">
                <a:solidFill>
                  <a:schemeClr val="tx2"/>
                </a:solidFill>
              </a:rPr>
              <a:t>in a </a:t>
            </a:r>
            <a:r>
              <a:rPr lang="en-US" altLang="en-US" dirty="0" smtClean="0">
                <a:solidFill>
                  <a:schemeClr val="tx2"/>
                </a:solidFill>
              </a:rPr>
              <a:t>Glance</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July 2016</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2780223608"/>
              </p:ext>
            </p:extLst>
          </p:nvPr>
        </p:nvGraphicFramePr>
        <p:xfrm>
          <a:off x="971598" y="1828800"/>
          <a:ext cx="5184576" cy="2276052"/>
        </p:xfrm>
        <a:graphic>
          <a:graphicData uri="http://schemas.openxmlformats.org/drawingml/2006/table">
            <a:tbl>
              <a:tblPr firstRow="1" bandRow="1">
                <a:tableStyleId>{21E4AEA4-8DFA-4A89-87EB-49C32662AFE0}</a:tableStyleId>
              </a:tblPr>
              <a:tblGrid>
                <a:gridCol w="792090"/>
                <a:gridCol w="936102"/>
                <a:gridCol w="864096"/>
                <a:gridCol w="864096"/>
                <a:gridCol w="864096"/>
                <a:gridCol w="864096"/>
              </a:tblGrid>
              <a:tr h="371052">
                <a:tc>
                  <a:txBody>
                    <a:bodyPr/>
                    <a:lstStyle/>
                    <a:p>
                      <a:endParaRPr lang="en-US" sz="1800" dirty="0"/>
                    </a:p>
                  </a:txBody>
                  <a:tcPr marT="45746" marB="45746"/>
                </a:tc>
                <a:tc>
                  <a:txBody>
                    <a:bodyPr/>
                    <a:lstStyle/>
                    <a:p>
                      <a:pPr algn="ctr"/>
                      <a:r>
                        <a:rPr lang="en-US" sz="1800" dirty="0" smtClean="0"/>
                        <a:t>MON</a:t>
                      </a:r>
                      <a:endParaRPr lang="en-US" sz="1800" dirty="0"/>
                    </a:p>
                  </a:txBody>
                  <a:tcPr marT="45746" marB="45746"/>
                </a:tc>
                <a:tc>
                  <a:txBody>
                    <a:bodyPr/>
                    <a:lstStyle/>
                    <a:p>
                      <a:pPr algn="ctr"/>
                      <a:r>
                        <a:rPr lang="en-US" sz="1800" dirty="0" smtClean="0"/>
                        <a:t>TUE</a:t>
                      </a:r>
                      <a:endParaRPr lang="en-US" sz="1800" dirty="0"/>
                    </a:p>
                  </a:txBody>
                  <a:tcPr marT="45746" marB="45746"/>
                </a:tc>
                <a:tc>
                  <a:txBody>
                    <a:bodyPr/>
                    <a:lstStyle/>
                    <a:p>
                      <a:pPr algn="ctr"/>
                      <a:r>
                        <a:rPr lang="en-US" sz="1800" dirty="0" smtClean="0"/>
                        <a:t>WED</a:t>
                      </a:r>
                      <a:endParaRPr lang="en-US" sz="1800" dirty="0"/>
                    </a:p>
                  </a:txBody>
                  <a:tcPr marT="45746" marB="45746"/>
                </a:tc>
                <a:tc>
                  <a:txBody>
                    <a:bodyPr/>
                    <a:lstStyle/>
                    <a:p>
                      <a:pPr algn="ctr"/>
                      <a:r>
                        <a:rPr lang="en-US" sz="1800" dirty="0" smtClean="0"/>
                        <a:t>THU</a:t>
                      </a:r>
                      <a:endParaRPr lang="en-US" sz="1800" dirty="0"/>
                    </a:p>
                  </a:txBody>
                  <a:tcPr marT="45746" marB="45746"/>
                </a:tc>
                <a:tc>
                  <a:txBody>
                    <a:bodyPr/>
                    <a:lstStyle/>
                    <a:p>
                      <a:pPr algn="ctr"/>
                      <a:r>
                        <a:rPr lang="en-US" sz="1800" dirty="0" smtClean="0"/>
                        <a:t>FRI</a:t>
                      </a:r>
                      <a:endParaRPr lang="en-US" sz="1800" dirty="0"/>
                    </a:p>
                  </a:txBody>
                  <a:tcPr marT="45746" marB="45746"/>
                </a:tc>
              </a:tr>
              <a:tr h="371052">
                <a:tc>
                  <a:txBody>
                    <a:bodyPr/>
                    <a:lstStyle/>
                    <a:p>
                      <a:r>
                        <a:rPr lang="en-US" sz="1800" dirty="0" smtClean="0"/>
                        <a:t>AM1</a:t>
                      </a:r>
                      <a:endParaRPr lang="en-US" sz="1800" dirty="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c>
                  <a:txBody>
                    <a:bodyPr/>
                    <a:lstStyle/>
                    <a:p>
                      <a:pPr marL="0" algn="ctr" defTabSz="914400" rtl="0" eaLnBrk="1" latinLnBrk="0" hangingPunct="1"/>
                      <a:endParaRPr lang="en-US" sz="1800" kern="1200" dirty="0">
                        <a:solidFill>
                          <a:schemeClr val="dk1"/>
                        </a:solidFill>
                        <a:latin typeface="+mn-lt"/>
                        <a:ea typeface="+mn-ea"/>
                        <a:cs typeface="+mn-cs"/>
                      </a:endParaRPr>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r>
              <a:tr h="371052">
                <a:tc>
                  <a:txBody>
                    <a:bodyPr/>
                    <a:lstStyle/>
                    <a:p>
                      <a:r>
                        <a:rPr lang="en-US" sz="1800" dirty="0" smtClean="0"/>
                        <a:t>AM2</a:t>
                      </a:r>
                      <a:endParaRPr lang="en-US" sz="1800" dirty="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dirty="0" smtClean="0"/>
                    </a:p>
                  </a:txBody>
                  <a:tcPr marT="45746" marB="45746"/>
                </a:tc>
                <a:tc>
                  <a:txBody>
                    <a:bodyPr/>
                    <a:lstStyle/>
                    <a:p>
                      <a:pPr algn="ctr"/>
                      <a:r>
                        <a:rPr lang="en-US" sz="1800" dirty="0" smtClean="0"/>
                        <a:t>AZ</a:t>
                      </a:r>
                      <a:endParaRPr lang="en-US" sz="1800" dirty="0"/>
                    </a:p>
                  </a:txBody>
                  <a:tcPr marT="45746" marB="45746">
                    <a:solidFill>
                      <a:srgbClr val="92D050"/>
                    </a:solidFill>
                  </a:tcPr>
                </a:tc>
                <a:tc>
                  <a:txBody>
                    <a:bodyPr/>
                    <a:lstStyle/>
                    <a:p>
                      <a:pPr algn="ctr"/>
                      <a:endParaRPr lang="en-US" sz="1800" dirty="0"/>
                    </a:p>
                  </a:txBody>
                  <a:tcPr marT="45746" marB="45746"/>
                </a:tc>
              </a:tr>
              <a:tr h="420792">
                <a:tc>
                  <a:txBody>
                    <a:bodyPr/>
                    <a:lstStyle/>
                    <a:p>
                      <a:r>
                        <a:rPr lang="en-US" sz="1800" dirty="0" smtClean="0"/>
                        <a:t>PM1</a:t>
                      </a:r>
                      <a:endParaRPr lang="en-US" sz="1800" dirty="0"/>
                    </a:p>
                  </a:txBody>
                  <a:tcPr marT="45746" marB="45746"/>
                </a:tc>
                <a:tc>
                  <a:txBody>
                    <a:bodyPr/>
                    <a:lstStyle/>
                    <a:p>
                      <a:pPr algn="ctr"/>
                      <a:endParaRPr lang="en-US" sz="1800" dirty="0"/>
                    </a:p>
                  </a:txBody>
                  <a:tcPr marT="45746" marB="45746"/>
                </a:tc>
                <a:tc>
                  <a:txBody>
                    <a:bodyPr/>
                    <a:lstStyle/>
                    <a:p>
                      <a:pPr algn="ctr"/>
                      <a:r>
                        <a:rPr lang="en-US" sz="1800" dirty="0" smtClean="0"/>
                        <a:t>AZ</a:t>
                      </a:r>
                      <a:endParaRPr lang="en-US" sz="1800" dirty="0"/>
                    </a:p>
                  </a:txBody>
                  <a:tcPr marT="45746" marB="45746">
                    <a:solidFill>
                      <a:srgbClr val="92D05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kern="1200" dirty="0" smtClean="0"/>
                        <a:t>AZ</a:t>
                      </a:r>
                      <a:endParaRPr lang="en-US" sz="1800" kern="1200" dirty="0" smtClean="0">
                        <a:solidFill>
                          <a:schemeClr val="dk1"/>
                        </a:solidFill>
                        <a:latin typeface="+mn-lt"/>
                        <a:ea typeface="+mn-ea"/>
                        <a:cs typeface="+mn-cs"/>
                      </a:endParaRPr>
                    </a:p>
                  </a:txBody>
                  <a:tcPr marT="45746" marB="45746">
                    <a:solidFill>
                      <a:srgbClr val="92D05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kern="1200" dirty="0">
                        <a:solidFill>
                          <a:schemeClr val="dk1"/>
                        </a:solidFill>
                        <a:latin typeface="+mn-lt"/>
                        <a:ea typeface="+mn-ea"/>
                        <a:cs typeface="+mn-cs"/>
                      </a:endParaRPr>
                    </a:p>
                  </a:txBody>
                  <a:tcPr marT="45746" marB="45746"/>
                </a:tc>
                <a:tc>
                  <a:txBody>
                    <a:bodyPr/>
                    <a:lstStyle/>
                    <a:p>
                      <a:pPr algn="ctr"/>
                      <a:endParaRPr lang="en-US" sz="1800" dirty="0"/>
                    </a:p>
                  </a:txBody>
                  <a:tcPr marT="45746" marB="45746"/>
                </a:tc>
              </a:tr>
              <a:tr h="371052">
                <a:tc>
                  <a:txBody>
                    <a:bodyPr/>
                    <a:lstStyle/>
                    <a:p>
                      <a:r>
                        <a:rPr lang="en-US" sz="1800" dirty="0" smtClean="0"/>
                        <a:t>PM2</a:t>
                      </a:r>
                      <a:endParaRPr lang="en-US" sz="1800" dirty="0"/>
                    </a:p>
                  </a:txBody>
                  <a:tcPr marT="45746" marB="45746"/>
                </a:tc>
                <a:tc>
                  <a:txBody>
                    <a:bodyPr/>
                    <a:lstStyle/>
                    <a:p>
                      <a:pPr algn="ctr"/>
                      <a:endParaRPr lang="en-US" sz="1800" dirty="0"/>
                    </a:p>
                  </a:txBody>
                  <a:tcPr marT="45746" marB="4574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dirty="0" smtClean="0"/>
                    </a:p>
                  </a:txBody>
                  <a:tcPr marT="45746" marB="45746"/>
                </a:tc>
                <a:tc>
                  <a:txBody>
                    <a:bodyPr/>
                    <a:lstStyle/>
                    <a:p>
                      <a:pPr algn="ctr"/>
                      <a:endParaRPr lang="en-US" sz="1800" dirty="0"/>
                    </a:p>
                  </a:txBody>
                  <a:tcPr marT="45746" marB="45746"/>
                </a:tc>
                <a:tc>
                  <a:txBody>
                    <a:bodyPr/>
                    <a:lstStyle/>
                    <a:p>
                      <a:endParaRPr lang="en-US" dirty="0"/>
                    </a:p>
                  </a:txBody>
                  <a:tcPr marT="45746" marB="45746"/>
                </a:tc>
                <a:tc>
                  <a:txBody>
                    <a:bodyPr/>
                    <a:lstStyle/>
                    <a:p>
                      <a:endParaRPr lang="en-US" dirty="0"/>
                    </a:p>
                  </a:txBody>
                  <a:tcPr marT="45746" marB="45746"/>
                </a:tc>
              </a:tr>
              <a:tr h="371052">
                <a:tc>
                  <a:txBody>
                    <a:bodyPr/>
                    <a:lstStyle/>
                    <a:p>
                      <a:r>
                        <a:rPr lang="en-US" sz="1800" dirty="0" smtClean="0"/>
                        <a:t>Eve</a:t>
                      </a:r>
                      <a:endParaRPr lang="en-US" sz="1800" dirty="0"/>
                    </a:p>
                  </a:txBody>
                  <a:tcPr marT="45746" marB="45746"/>
                </a:tc>
                <a:tc>
                  <a:txBody>
                    <a:bodyPr/>
                    <a:lstStyle/>
                    <a:p>
                      <a:pPr algn="ctr"/>
                      <a:endParaRPr lang="en-US" sz="1800" dirty="0"/>
                    </a:p>
                  </a:txBody>
                  <a:tcPr marT="45746" marB="4574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dirty="0" smtClean="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r>
            </a:tbl>
          </a:graphicData>
        </a:graphic>
      </p:graphicFrame>
    </p:spTree>
    <p:extLst>
      <p:ext uri="{BB962C8B-B14F-4D97-AF65-F5344CB8AC3E}">
        <p14:creationId xmlns:p14="http://schemas.microsoft.com/office/powerpoint/2010/main" val="53159418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798984"/>
          </a:xfrm>
        </p:spPr>
        <p:txBody>
          <a:bodyPr/>
          <a:lstStyle/>
          <a:p>
            <a:r>
              <a:rPr lang="en-US" altLang="en-US" dirty="0">
                <a:solidFill>
                  <a:schemeClr val="tx2"/>
                </a:solidFill>
              </a:rPr>
              <a:t>Agenda Items for the </a:t>
            </a:r>
            <a:r>
              <a:rPr lang="en-US" altLang="en-US" dirty="0" smtClean="0">
                <a:solidFill>
                  <a:schemeClr val="tx2"/>
                </a:solidFill>
              </a:rPr>
              <a:t>Week</a:t>
            </a:r>
            <a:endParaRPr lang="en-US" dirty="0"/>
          </a:p>
        </p:txBody>
      </p:sp>
      <p:sp>
        <p:nvSpPr>
          <p:cNvPr id="3" name="Content Placeholder 2"/>
          <p:cNvSpPr>
            <a:spLocks noGrp="1"/>
          </p:cNvSpPr>
          <p:nvPr>
            <p:ph idx="1"/>
          </p:nvPr>
        </p:nvSpPr>
        <p:spPr>
          <a:xfrm>
            <a:off x="685800" y="1628800"/>
            <a:ext cx="7918648" cy="4465613"/>
          </a:xfrm>
        </p:spPr>
        <p:txBody>
          <a:bodyPr/>
          <a:lstStyle/>
          <a:p>
            <a:pPr algn="just">
              <a:spcBef>
                <a:spcPct val="20000"/>
              </a:spcBef>
              <a:buFontTx/>
              <a:buChar char="•"/>
            </a:pPr>
            <a:r>
              <a:rPr lang="en-US" altLang="en-US" sz="1800" b="0" dirty="0"/>
              <a:t>Patent policy</a:t>
            </a:r>
          </a:p>
          <a:p>
            <a:pPr algn="just">
              <a:spcBef>
                <a:spcPct val="20000"/>
              </a:spcBef>
              <a:buFontTx/>
              <a:buChar char="•"/>
            </a:pPr>
            <a:r>
              <a:rPr lang="en-US" altLang="en-US" sz="1800" b="0" dirty="0"/>
              <a:t>Approve previous meeting minutes </a:t>
            </a:r>
            <a:r>
              <a:rPr lang="en-US" altLang="en-US" sz="1800" b="0" dirty="0" smtClean="0"/>
              <a:t>(</a:t>
            </a:r>
            <a:r>
              <a:rPr lang="en-US" altLang="en-US" sz="1800" b="0" dirty="0" smtClean="0">
                <a:hlinkClick r:id="rId2"/>
              </a:rPr>
              <a:t>11-16/778</a:t>
            </a:r>
            <a:r>
              <a:rPr lang="en-US" altLang="en-US" sz="1800" b="0" dirty="0" smtClean="0"/>
              <a:t>).  </a:t>
            </a:r>
            <a:endParaRPr lang="en-US" altLang="en-US" sz="1800" b="0" dirty="0"/>
          </a:p>
          <a:p>
            <a:pPr algn="just">
              <a:spcBef>
                <a:spcPct val="20000"/>
              </a:spcBef>
              <a:buFontTx/>
              <a:buChar char="•"/>
            </a:pPr>
            <a:r>
              <a:rPr lang="en-US" altLang="en-US" sz="1800" b="0" dirty="0" smtClean="0"/>
              <a:t>Review and approve FRD document updated with TG approved functional requirements.</a:t>
            </a:r>
          </a:p>
          <a:p>
            <a:pPr algn="just">
              <a:spcBef>
                <a:spcPct val="20000"/>
              </a:spcBef>
              <a:buFontTx/>
              <a:buChar char="•"/>
            </a:pPr>
            <a:r>
              <a:rPr lang="en-US" altLang="en-US" sz="1800" b="0" dirty="0" smtClean="0"/>
              <a:t>Presentations </a:t>
            </a:r>
            <a:r>
              <a:rPr lang="en-US" altLang="en-US" sz="1800" b="0" dirty="0"/>
              <a:t>to inform the </a:t>
            </a:r>
            <a:r>
              <a:rPr lang="en-US" altLang="en-US" sz="1800" b="0" dirty="0" smtClean="0"/>
              <a:t> TG</a:t>
            </a:r>
            <a:r>
              <a:rPr lang="en-US" altLang="en-US" sz="1800" b="0" dirty="0" smtClean="0">
                <a:solidFill>
                  <a:srgbClr val="FF33CC"/>
                </a:solidFill>
              </a:rPr>
              <a:t>:</a:t>
            </a:r>
            <a:endParaRPr lang="en-US" altLang="en-US" sz="1800" b="0" dirty="0"/>
          </a:p>
          <a:p>
            <a:pPr lvl="1" algn="just">
              <a:spcBef>
                <a:spcPct val="20000"/>
              </a:spcBef>
              <a:buFontTx/>
              <a:buChar char="•"/>
            </a:pPr>
            <a:r>
              <a:rPr lang="en-US" altLang="en-US" sz="1600" dirty="0" smtClean="0"/>
              <a:t>Submissions towards FRD text. </a:t>
            </a:r>
          </a:p>
          <a:p>
            <a:pPr lvl="1" algn="just">
              <a:spcBef>
                <a:spcPct val="20000"/>
              </a:spcBef>
              <a:buFontTx/>
              <a:buChar char="•"/>
            </a:pPr>
            <a:r>
              <a:rPr lang="en-US" altLang="en-US" sz="1600" dirty="0" smtClean="0"/>
              <a:t>Submissions towards SRD text.</a:t>
            </a:r>
          </a:p>
          <a:p>
            <a:pPr lvl="1" algn="just">
              <a:spcBef>
                <a:spcPct val="20000"/>
              </a:spcBef>
              <a:buFontTx/>
              <a:buChar char="•"/>
            </a:pPr>
            <a:r>
              <a:rPr lang="en-US" altLang="en-US" sz="1600" dirty="0" smtClean="0"/>
              <a:t>Supportive technical submissions to </a:t>
            </a:r>
            <a:r>
              <a:rPr lang="en-US" altLang="en-US" sz="1600" dirty="0" smtClean="0"/>
              <a:t>inform </a:t>
            </a:r>
            <a:r>
              <a:rPr lang="en-US" altLang="en-US" sz="1600" dirty="0" smtClean="0"/>
              <a:t>the TG.</a:t>
            </a:r>
            <a:endParaRPr lang="en-US" altLang="en-US" sz="1600" dirty="0"/>
          </a:p>
          <a:p>
            <a:pPr algn="just">
              <a:spcBef>
                <a:spcPct val="20000"/>
              </a:spcBef>
              <a:buFontTx/>
              <a:buChar char="•"/>
            </a:pPr>
            <a:r>
              <a:rPr lang="en-US" altLang="en-US" sz="1800" b="0" dirty="0" smtClean="0"/>
              <a:t>Schedule </a:t>
            </a:r>
            <a:r>
              <a:rPr lang="en-US" altLang="en-US" sz="1800" b="0" dirty="0"/>
              <a:t>teleconference times as needed</a:t>
            </a:r>
            <a:r>
              <a:rPr lang="en-US" altLang="en-US" sz="1800" b="0" dirty="0" smtClean="0"/>
              <a:t>.</a:t>
            </a:r>
            <a:endParaRPr lang="en-US" altLang="en-US" sz="1800"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July 2016</a:t>
            </a:r>
            <a:endParaRPr lang="en-GB" dirty="0"/>
          </a:p>
        </p:txBody>
      </p:sp>
    </p:spTree>
    <p:extLst>
      <p:ext uri="{BB962C8B-B14F-4D97-AF65-F5344CB8AC3E}">
        <p14:creationId xmlns:p14="http://schemas.microsoft.com/office/powerpoint/2010/main" val="167643624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Approval</a:t>
            </a:r>
            <a:endParaRPr lang="en-US" dirty="0"/>
          </a:p>
        </p:txBody>
      </p:sp>
      <p:sp>
        <p:nvSpPr>
          <p:cNvPr id="3" name="Content Placeholder 2"/>
          <p:cNvSpPr>
            <a:spLocks noGrp="1"/>
          </p:cNvSpPr>
          <p:nvPr>
            <p:ph idx="1"/>
          </p:nvPr>
        </p:nvSpPr>
        <p:spPr/>
        <p:txBody>
          <a:bodyPr/>
          <a:lstStyle/>
          <a:p>
            <a:r>
              <a:rPr lang="en-US" dirty="0" smtClean="0"/>
              <a:t>Motion </a:t>
            </a:r>
          </a:p>
          <a:p>
            <a:r>
              <a:rPr lang="en-US" dirty="0" smtClean="0"/>
              <a:t>We approve the agenda shown in slide 13 of this submission as the </a:t>
            </a:r>
            <a:r>
              <a:rPr lang="en-US" dirty="0" err="1" smtClean="0"/>
              <a:t>TGaz</a:t>
            </a:r>
            <a:r>
              <a:rPr lang="en-US" dirty="0" smtClean="0"/>
              <a:t> agenda for the week.</a:t>
            </a:r>
          </a:p>
          <a:p>
            <a:r>
              <a:rPr lang="en-US" dirty="0" smtClean="0"/>
              <a:t>Move: Rahul Malik</a:t>
            </a:r>
          </a:p>
          <a:p>
            <a:r>
              <a:rPr lang="en-US" dirty="0" smtClean="0"/>
              <a:t>2</a:t>
            </a:r>
            <a:r>
              <a:rPr lang="en-US" baseline="30000" dirty="0" smtClean="0"/>
              <a:t>nd</a:t>
            </a:r>
            <a:r>
              <a:rPr lang="en-US" dirty="0" smtClean="0"/>
              <a:t>: Qi Wang</a:t>
            </a:r>
          </a:p>
          <a:p>
            <a:r>
              <a:rPr lang="en-US" dirty="0" smtClean="0"/>
              <a:t>Unanimous </a:t>
            </a:r>
            <a:r>
              <a:rPr lang="en-US" dirty="0" err="1" smtClean="0"/>
              <a:t>concsent</a:t>
            </a:r>
            <a:r>
              <a:rPr lang="en-US" dirty="0" smtClean="0"/>
              <a:t> </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2016</a:t>
            </a:r>
            <a:endParaRPr lang="en-GB" dirty="0"/>
          </a:p>
        </p:txBody>
      </p:sp>
    </p:spTree>
    <p:extLst>
      <p:ext uri="{BB962C8B-B14F-4D97-AF65-F5344CB8AC3E}">
        <p14:creationId xmlns:p14="http://schemas.microsoft.com/office/powerpoint/2010/main" val="259152731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6912" y="606425"/>
            <a:ext cx="7770813" cy="654968"/>
          </a:xfrm>
        </p:spPr>
        <p:txBody>
          <a:bodyPr/>
          <a:lstStyle/>
          <a:p>
            <a:r>
              <a:rPr lang="en-US" altLang="en-US" dirty="0">
                <a:solidFill>
                  <a:schemeClr val="tx2"/>
                </a:solidFill>
              </a:rPr>
              <a:t>Submission List for the </a:t>
            </a:r>
            <a:r>
              <a:rPr lang="en-US" altLang="en-US" dirty="0" smtClean="0">
                <a:solidFill>
                  <a:schemeClr val="tx2"/>
                </a:solidFill>
              </a:rPr>
              <a:t>week</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July 2016</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3294165178"/>
              </p:ext>
            </p:extLst>
          </p:nvPr>
        </p:nvGraphicFramePr>
        <p:xfrm>
          <a:off x="380206" y="1231794"/>
          <a:ext cx="8458200" cy="3975990"/>
        </p:xfrm>
        <a:graphic>
          <a:graphicData uri="http://schemas.openxmlformats.org/drawingml/2006/table">
            <a:tbl>
              <a:tblPr firstRow="1" bandRow="1">
                <a:tableStyleId>{21E4AEA4-8DFA-4A89-87EB-49C32662AFE0}</a:tableStyleId>
              </a:tblPr>
              <a:tblGrid>
                <a:gridCol w="1326776"/>
                <a:gridCol w="1645024"/>
                <a:gridCol w="3076872"/>
                <a:gridCol w="2409528"/>
              </a:tblGrid>
              <a:tr h="332739">
                <a:tc>
                  <a:txBody>
                    <a:bodyPr/>
                    <a:lstStyle/>
                    <a:p>
                      <a:pPr algn="ctr"/>
                      <a:r>
                        <a:rPr lang="en-US" sz="1400" dirty="0" smtClean="0"/>
                        <a:t>Document No.</a:t>
                      </a:r>
                      <a:endParaRPr lang="en-US" sz="1400" dirty="0"/>
                    </a:p>
                  </a:txBody>
                  <a:tcPr marR="36000" marT="45712" marB="45712"/>
                </a:tc>
                <a:tc>
                  <a:txBody>
                    <a:bodyPr/>
                    <a:lstStyle/>
                    <a:p>
                      <a:pPr algn="ctr"/>
                      <a:r>
                        <a:rPr lang="en-US" sz="1400" dirty="0" smtClean="0"/>
                        <a:t>Presenter</a:t>
                      </a:r>
                      <a:endParaRPr lang="en-US" sz="1400" dirty="0"/>
                    </a:p>
                  </a:txBody>
                  <a:tcPr marR="36000" marT="45712" marB="45712"/>
                </a:tc>
                <a:tc>
                  <a:txBody>
                    <a:bodyPr/>
                    <a:lstStyle/>
                    <a:p>
                      <a:pPr algn="ctr"/>
                      <a:r>
                        <a:rPr lang="en-US" sz="1400" dirty="0" smtClean="0"/>
                        <a:t>Title</a:t>
                      </a:r>
                      <a:endParaRPr lang="en-US" sz="1400" dirty="0"/>
                    </a:p>
                  </a:txBody>
                  <a:tcPr marR="36000" marT="45712" marB="45712"/>
                </a:tc>
                <a:tc>
                  <a:txBody>
                    <a:bodyPr/>
                    <a:lstStyle/>
                    <a:p>
                      <a:pPr algn="ctr"/>
                      <a:r>
                        <a:rPr lang="en-US" sz="1400" dirty="0" smtClean="0"/>
                        <a:t>Topic</a:t>
                      </a:r>
                      <a:endParaRPr lang="en-US" sz="1400" dirty="0"/>
                    </a:p>
                  </a:txBody>
                  <a:tcPr marR="36000" marT="45712" marB="45712"/>
                </a:tc>
              </a:tr>
              <a:tr h="332739">
                <a:tc>
                  <a:txBody>
                    <a:bodyPr/>
                    <a:lstStyle/>
                    <a:p>
                      <a:r>
                        <a:rPr lang="en-US" sz="1400" dirty="0" smtClean="0"/>
                        <a:t>11-16-752</a:t>
                      </a:r>
                      <a:endParaRPr lang="en-US" sz="1400" dirty="0"/>
                    </a:p>
                  </a:txBody>
                  <a:tcPr marT="45712" marB="45712"/>
                </a:tc>
                <a:tc>
                  <a:txBody>
                    <a:bodyPr/>
                    <a:lstStyle/>
                    <a:p>
                      <a:r>
                        <a:rPr lang="en-US" sz="1400" dirty="0" smtClean="0"/>
                        <a:t>Jonathan Segev</a:t>
                      </a:r>
                      <a:endParaRPr lang="en-US" sz="1400" dirty="0"/>
                    </a:p>
                  </a:txBody>
                  <a:tcPr marT="45712" marB="45712"/>
                </a:tc>
                <a:tc>
                  <a:txBody>
                    <a:bodyPr/>
                    <a:lstStyle/>
                    <a:p>
                      <a:r>
                        <a:rPr lang="en-US" sz="1400" dirty="0" err="1" smtClean="0"/>
                        <a:t>TGaz</a:t>
                      </a:r>
                      <a:r>
                        <a:rPr lang="en-US" sz="1400" dirty="0" smtClean="0"/>
                        <a:t> July 2016 Agenda</a:t>
                      </a:r>
                      <a:endParaRPr lang="en-US" sz="1400" dirty="0"/>
                    </a:p>
                  </a:txBody>
                  <a:tcPr marT="45712" marB="45712"/>
                </a:tc>
                <a:tc>
                  <a:txBody>
                    <a:bodyPr/>
                    <a:lstStyle/>
                    <a:p>
                      <a:r>
                        <a:rPr lang="en-US" sz="1400" dirty="0" smtClean="0"/>
                        <a:t>Agenda</a:t>
                      </a:r>
                      <a:r>
                        <a:rPr lang="en-US" sz="1400" baseline="0" dirty="0" smtClean="0"/>
                        <a:t> Deck</a:t>
                      </a:r>
                      <a:endParaRPr lang="en-US" sz="1400" dirty="0"/>
                    </a:p>
                  </a:txBody>
                  <a:tcPr marT="45712" marB="45712"/>
                </a:tc>
              </a:tr>
              <a:tr h="2464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11-16-778</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Carlos </a:t>
                      </a:r>
                      <a:r>
                        <a:rPr lang="en-US" sz="1400" dirty="0" err="1" smtClean="0"/>
                        <a:t>Aldana</a:t>
                      </a:r>
                      <a:endParaRPr lang="en-US" sz="1400" dirty="0" smtClean="0"/>
                    </a:p>
                  </a:txBody>
                  <a:tcPr marT="45712" marB="45712"/>
                </a:tc>
                <a:tc>
                  <a:txBody>
                    <a:bodyPr/>
                    <a:lstStyle/>
                    <a:p>
                      <a:r>
                        <a:rPr lang="en-US" sz="1400" dirty="0" smtClean="0"/>
                        <a:t>May</a:t>
                      </a:r>
                      <a:r>
                        <a:rPr lang="en-US" sz="1400" baseline="0" dirty="0" smtClean="0"/>
                        <a:t> </a:t>
                      </a:r>
                      <a:r>
                        <a:rPr lang="en-US" sz="1400" dirty="0" smtClean="0"/>
                        <a:t>meeting minutes</a:t>
                      </a:r>
                      <a:endParaRPr lang="en-US" sz="14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Meeting minutes</a:t>
                      </a:r>
                    </a:p>
                  </a:txBody>
                  <a:tcPr marT="45712" marB="45712"/>
                </a:tc>
              </a:tr>
              <a:tr h="492360">
                <a:tc>
                  <a:txBody>
                    <a:bodyPr/>
                    <a:lstStyle/>
                    <a:p>
                      <a:r>
                        <a:rPr lang="en-US" sz="1400" dirty="0" smtClean="0"/>
                        <a:t>11-16-424</a:t>
                      </a:r>
                      <a:endParaRPr lang="en-US" sz="14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Allan Zhu </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FRD working draft</a:t>
                      </a:r>
                      <a:endParaRPr lang="en-US" sz="14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FRD</a:t>
                      </a:r>
                      <a:endParaRPr lang="en-US" sz="1400" kern="1200" dirty="0">
                        <a:solidFill>
                          <a:schemeClr val="dk1"/>
                        </a:solidFill>
                        <a:latin typeface="+mn-lt"/>
                        <a:ea typeface="+mn-ea"/>
                        <a:cs typeface="+mn-cs"/>
                      </a:endParaRPr>
                    </a:p>
                  </a:txBody>
                  <a:tcPr marT="45712" marB="45712"/>
                </a:tc>
              </a:tr>
              <a:tr h="492360">
                <a:tc>
                  <a:txBody>
                    <a:bodyPr/>
                    <a:lstStyle/>
                    <a:p>
                      <a:r>
                        <a:rPr lang="en-US" sz="1400" dirty="0" smtClean="0"/>
                        <a:t>11-16-1013</a:t>
                      </a:r>
                      <a:endParaRPr lang="en-US" sz="1400" dirty="0"/>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Rahul Malik</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err="1" smtClean="0">
                          <a:solidFill>
                            <a:schemeClr val="dk1"/>
                          </a:solidFill>
                          <a:latin typeface="+mn-lt"/>
                          <a:ea typeface="+mn-ea"/>
                          <a:cs typeface="+mn-cs"/>
                        </a:rPr>
                        <a:t>Locationing</a:t>
                      </a:r>
                      <a:r>
                        <a:rPr lang="en-US" sz="1400" kern="1200" baseline="0" dirty="0" smtClean="0">
                          <a:solidFill>
                            <a:schemeClr val="dk1"/>
                          </a:solidFill>
                          <a:latin typeface="+mn-lt"/>
                          <a:ea typeface="+mn-ea"/>
                          <a:cs typeface="+mn-cs"/>
                        </a:rPr>
                        <a:t> Protocol for 11az</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Technical</a:t>
                      </a:r>
                      <a:endParaRPr lang="en-US" sz="1400" kern="1200" dirty="0">
                        <a:solidFill>
                          <a:schemeClr val="dk1"/>
                        </a:solidFill>
                        <a:latin typeface="+mn-lt"/>
                        <a:ea typeface="+mn-ea"/>
                        <a:cs typeface="+mn-cs"/>
                      </a:endParaRPr>
                    </a:p>
                  </a:txBody>
                  <a:tcPr marT="45712" marB="45712"/>
                </a:tc>
              </a:tr>
              <a:tr h="492360">
                <a:tc>
                  <a:txBody>
                    <a:bodyPr/>
                    <a:lstStyle/>
                    <a:p>
                      <a:r>
                        <a:rPr lang="en-US" sz="1400" dirty="0" smtClean="0"/>
                        <a:t>11-16-1015</a:t>
                      </a:r>
                      <a:endParaRPr lang="en-US" sz="1400" dirty="0"/>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Chittabrata</a:t>
                      </a:r>
                      <a:r>
                        <a:rPr lang="en-US" sz="1400" kern="1200" baseline="0" dirty="0" smtClean="0">
                          <a:solidFill>
                            <a:schemeClr val="dk1"/>
                          </a:solidFill>
                          <a:latin typeface="+mn-lt"/>
                          <a:ea typeface="+mn-ea"/>
                          <a:cs typeface="+mn-cs"/>
                        </a:rPr>
                        <a:t> Ghosh</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Location Measurement</a:t>
                      </a:r>
                      <a:r>
                        <a:rPr lang="en-US" sz="1400" kern="1200" baseline="0" dirty="0" smtClean="0">
                          <a:solidFill>
                            <a:schemeClr val="dk1"/>
                          </a:solidFill>
                          <a:latin typeface="+mn-lt"/>
                          <a:ea typeface="+mn-ea"/>
                          <a:cs typeface="+mn-cs"/>
                        </a:rPr>
                        <a:t> Protocol for 11ax</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Technical</a:t>
                      </a:r>
                      <a:r>
                        <a:rPr lang="en-US" sz="1400" kern="1200" baseline="0" dirty="0" smtClean="0">
                          <a:solidFill>
                            <a:schemeClr val="dk1"/>
                          </a:solidFill>
                          <a:latin typeface="+mn-lt"/>
                          <a:ea typeface="+mn-ea"/>
                          <a:cs typeface="+mn-cs"/>
                        </a:rPr>
                        <a:t> </a:t>
                      </a:r>
                      <a:endParaRPr lang="en-US" sz="1400" kern="1200" dirty="0">
                        <a:solidFill>
                          <a:schemeClr val="dk1"/>
                        </a:solidFill>
                        <a:latin typeface="+mn-lt"/>
                        <a:ea typeface="+mn-ea"/>
                        <a:cs typeface="+mn-cs"/>
                      </a:endParaRPr>
                    </a:p>
                  </a:txBody>
                  <a:tcPr marT="45712" marB="45712"/>
                </a:tc>
              </a:tr>
              <a:tr h="492360">
                <a:tc>
                  <a:txBody>
                    <a:bodyPr/>
                    <a:lstStyle/>
                    <a:p>
                      <a:r>
                        <a:rPr lang="en-US" sz="1400" dirty="0" smtClean="0"/>
                        <a:t>11-16-1010</a:t>
                      </a:r>
                      <a:endParaRPr lang="en-US" sz="1400" dirty="0"/>
                    </a:p>
                  </a:txBody>
                  <a:tcPr marT="45712" marB="45712"/>
                </a:tc>
                <a:tc>
                  <a:txBody>
                    <a:bodyPr/>
                    <a:lstStyle/>
                    <a:p>
                      <a:pPr marL="0" algn="l" defTabSz="914400" rtl="0" eaLnBrk="1" latinLnBrk="0" hangingPunct="1"/>
                      <a:r>
                        <a:rPr lang="en-US" sz="1400" kern="1200" dirty="0" err="1" smtClean="0">
                          <a:solidFill>
                            <a:schemeClr val="dk1"/>
                          </a:solidFill>
                          <a:latin typeface="+mn-lt"/>
                          <a:ea typeface="+mn-ea"/>
                          <a:cs typeface="+mn-cs"/>
                        </a:rPr>
                        <a:t>Fulei</a:t>
                      </a:r>
                      <a:r>
                        <a:rPr lang="en-US" sz="1400" kern="1200" dirty="0" smtClean="0">
                          <a:solidFill>
                            <a:schemeClr val="dk1"/>
                          </a:solidFill>
                          <a:latin typeface="+mn-lt"/>
                          <a:ea typeface="+mn-ea"/>
                          <a:cs typeface="+mn-cs"/>
                        </a:rPr>
                        <a:t> Liu</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Proposed Functional Requirements</a:t>
                      </a:r>
                      <a:r>
                        <a:rPr lang="en-US" sz="1400" kern="1200" baseline="0" dirty="0" smtClean="0">
                          <a:solidFill>
                            <a:schemeClr val="dk1"/>
                          </a:solidFill>
                          <a:latin typeface="+mn-lt"/>
                          <a:ea typeface="+mn-ea"/>
                          <a:cs typeface="+mn-cs"/>
                        </a:rPr>
                        <a:t> for 11az</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FRD</a:t>
                      </a:r>
                      <a:endParaRPr lang="en-US" sz="1400" kern="1200" dirty="0">
                        <a:solidFill>
                          <a:schemeClr val="dk1"/>
                        </a:solidFill>
                        <a:latin typeface="+mn-lt"/>
                        <a:ea typeface="+mn-ea"/>
                        <a:cs typeface="+mn-cs"/>
                      </a:endParaRPr>
                    </a:p>
                  </a:txBody>
                  <a:tcPr marT="45712" marB="45712"/>
                </a:tc>
              </a:tr>
              <a:tr h="492360">
                <a:tc>
                  <a:txBody>
                    <a:bodyPr/>
                    <a:lstStyle/>
                    <a:p>
                      <a:r>
                        <a:rPr lang="en-US" sz="1400" dirty="0" smtClean="0"/>
                        <a:t>11-16-xxx</a:t>
                      </a:r>
                      <a:endParaRPr lang="en-US" sz="1400" dirty="0"/>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Qi</a:t>
                      </a:r>
                      <a:r>
                        <a:rPr lang="en-US" sz="1400" kern="1200" baseline="0" dirty="0" smtClean="0">
                          <a:solidFill>
                            <a:schemeClr val="dk1"/>
                          </a:solidFill>
                          <a:latin typeface="+mn-lt"/>
                          <a:ea typeface="+mn-ea"/>
                          <a:cs typeface="+mn-cs"/>
                        </a:rPr>
                        <a:t> Wang</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TBD</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Technical</a:t>
                      </a:r>
                      <a:endParaRPr lang="en-US" sz="1400" kern="1200" dirty="0">
                        <a:solidFill>
                          <a:schemeClr val="dk1"/>
                        </a:solidFill>
                        <a:latin typeface="+mn-lt"/>
                        <a:ea typeface="+mn-ea"/>
                        <a:cs typeface="+mn-cs"/>
                      </a:endParaRPr>
                    </a:p>
                  </a:txBody>
                  <a:tcPr marT="45712" marB="45712"/>
                </a:tc>
              </a:tr>
              <a:tr h="492360">
                <a:tc>
                  <a:txBody>
                    <a:bodyPr/>
                    <a:lstStyle/>
                    <a:p>
                      <a:endParaRPr lang="en-US" sz="1400" dirty="0"/>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252341754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ltLang="en-US" dirty="0" smtClean="0"/>
          </a:p>
          <a:p>
            <a:endParaRPr lang="en-US" altLang="en-US" dirty="0"/>
          </a:p>
          <a:p>
            <a:r>
              <a:rPr lang="en-US" altLang="en-US" sz="3200" dirty="0" smtClean="0"/>
              <a:t>Meeting </a:t>
            </a:r>
            <a:r>
              <a:rPr lang="en-US" altLang="en-US" sz="3200" dirty="0"/>
              <a:t>Slot #1</a:t>
            </a:r>
            <a:endParaRPr lang="en-US" altLang="en-US" sz="180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July 2016</a:t>
            </a:r>
            <a:endParaRPr lang="en-GB" dirty="0"/>
          </a:p>
        </p:txBody>
      </p:sp>
    </p:spTree>
    <p:extLst>
      <p:ext uri="{BB962C8B-B14F-4D97-AF65-F5344CB8AC3E}">
        <p14:creationId xmlns:p14="http://schemas.microsoft.com/office/powerpoint/2010/main" val="68555562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1 </a:t>
            </a:r>
            <a:r>
              <a:rPr lang="en-US" altLang="en-US" dirty="0" smtClean="0">
                <a:solidFill>
                  <a:schemeClr val="tx2"/>
                </a:solidFill>
              </a:rPr>
              <a:t>discussion items</a:t>
            </a:r>
            <a:endParaRPr lang="en-US" dirty="0"/>
          </a:p>
        </p:txBody>
      </p:sp>
      <p:sp>
        <p:nvSpPr>
          <p:cNvPr id="3" name="Content Placeholder 2"/>
          <p:cNvSpPr>
            <a:spLocks noGrp="1"/>
          </p:cNvSpPr>
          <p:nvPr>
            <p:ph idx="1"/>
          </p:nvPr>
        </p:nvSpPr>
        <p:spPr>
          <a:xfrm>
            <a:off x="685800" y="1830388"/>
            <a:ext cx="7990656" cy="4406924"/>
          </a:xfrm>
        </p:spPr>
        <p:txBody>
          <a:bodyPr/>
          <a:lstStyle/>
          <a:p>
            <a:pPr algn="just">
              <a:spcBef>
                <a:spcPct val="20000"/>
              </a:spcBef>
              <a:buFontTx/>
              <a:buChar char="•"/>
            </a:pPr>
            <a:r>
              <a:rPr lang="en-US" altLang="en-US" sz="2000" b="0" dirty="0"/>
              <a:t>Call Meeting to Order </a:t>
            </a:r>
            <a:r>
              <a:rPr lang="en-US" altLang="en-US" sz="2000" b="0" dirty="0" smtClean="0"/>
              <a:t>(1 min</a:t>
            </a:r>
            <a:r>
              <a:rPr lang="en-US" altLang="en-US" sz="2000" b="0" dirty="0"/>
              <a:t>)</a:t>
            </a:r>
          </a:p>
          <a:p>
            <a:pPr algn="just">
              <a:spcBef>
                <a:spcPct val="20000"/>
              </a:spcBef>
              <a:buFontTx/>
              <a:buChar char="•"/>
            </a:pPr>
            <a:r>
              <a:rPr lang="en-US" altLang="en-US" sz="2000" b="0" dirty="0"/>
              <a:t>Patent Policy and Logistics </a:t>
            </a:r>
            <a:r>
              <a:rPr lang="en-US" altLang="en-US" sz="2000" b="0" dirty="0" smtClean="0"/>
              <a:t>(7 min</a:t>
            </a:r>
            <a:r>
              <a:rPr lang="en-US" altLang="en-US" sz="2000" b="0" dirty="0"/>
              <a:t>)</a:t>
            </a:r>
          </a:p>
          <a:p>
            <a:pPr algn="just">
              <a:spcBef>
                <a:spcPct val="20000"/>
              </a:spcBef>
              <a:buFontTx/>
              <a:buChar char="•"/>
            </a:pPr>
            <a:r>
              <a:rPr lang="en-US" altLang="en-US" sz="2000" b="0" dirty="0" smtClean="0"/>
              <a:t>Last call </a:t>
            </a:r>
            <a:r>
              <a:rPr lang="en-US" altLang="en-US" sz="2000" b="0" dirty="0"/>
              <a:t>for Submission </a:t>
            </a:r>
            <a:r>
              <a:rPr lang="en-US" altLang="en-US" sz="2000" b="0" dirty="0" smtClean="0"/>
              <a:t>(2 min</a:t>
            </a:r>
            <a:r>
              <a:rPr lang="en-US" altLang="en-US" sz="2000" b="0" dirty="0"/>
              <a:t>)</a:t>
            </a:r>
          </a:p>
          <a:p>
            <a:pPr algn="just">
              <a:spcBef>
                <a:spcPct val="20000"/>
              </a:spcBef>
              <a:buFontTx/>
              <a:buChar char="•"/>
            </a:pPr>
            <a:r>
              <a:rPr lang="en-US" altLang="en-US" sz="2000" b="0" dirty="0"/>
              <a:t>Agenda Setting </a:t>
            </a:r>
            <a:r>
              <a:rPr lang="en-US" altLang="en-US" sz="2000" b="0" dirty="0" smtClean="0"/>
              <a:t>(10 min)</a:t>
            </a:r>
          </a:p>
          <a:p>
            <a:pPr algn="just">
              <a:spcBef>
                <a:spcPct val="20000"/>
              </a:spcBef>
              <a:buFontTx/>
              <a:buChar char="•"/>
            </a:pPr>
            <a:r>
              <a:rPr lang="en-US" altLang="en-US" sz="2000" b="0" dirty="0" smtClean="0"/>
              <a:t>Approval of previous meeting minutes (</a:t>
            </a:r>
            <a:r>
              <a:rPr lang="en-US" altLang="en-US" sz="2000" b="0" dirty="0"/>
              <a:t>5</a:t>
            </a:r>
            <a:r>
              <a:rPr lang="en-US" altLang="en-US" sz="2000" b="0" dirty="0" smtClean="0"/>
              <a:t>min)</a:t>
            </a:r>
          </a:p>
          <a:p>
            <a:pPr algn="just">
              <a:spcBef>
                <a:spcPct val="20000"/>
              </a:spcBef>
              <a:buFontTx/>
              <a:buChar char="•"/>
            </a:pPr>
            <a:r>
              <a:rPr lang="en-US" altLang="en-US" sz="2000" b="0" dirty="0" smtClean="0"/>
              <a:t>Presentations (as time permits)</a:t>
            </a:r>
            <a:r>
              <a:rPr lang="en-US" altLang="en-US" sz="1600" dirty="0" smtClean="0"/>
              <a:t>.</a:t>
            </a:r>
          </a:p>
          <a:p>
            <a:pPr marL="457200" lvl="1" indent="0">
              <a:spcBef>
                <a:spcPct val="20000"/>
              </a:spcBef>
            </a:pPr>
            <a:r>
              <a:rPr lang="en-US" altLang="en-US" dirty="0" smtClean="0"/>
              <a:t/>
            </a:r>
            <a:br>
              <a:rPr lang="en-US" altLang="en-US" dirty="0" smtClean="0"/>
            </a:br>
            <a:endParaRPr lang="en-US" altLang="en-US" dirty="0" smtClean="0"/>
          </a:p>
          <a:p>
            <a:pPr lvl="1" algn="just">
              <a:spcBef>
                <a:spcPct val="20000"/>
              </a:spcBef>
              <a:buFontTx/>
              <a:buChar char="•"/>
            </a:pPr>
            <a:endParaRPr lang="en-US" altLang="en-US" sz="1600" b="0" dirty="0" smtClean="0"/>
          </a:p>
          <a:p>
            <a:pPr lvl="1" algn="just">
              <a:spcBef>
                <a:spcPct val="20000"/>
              </a:spcBef>
              <a:buFontTx/>
              <a:buChar char="•"/>
            </a:pPr>
            <a:endParaRPr lang="en-US" altLang="en-US" sz="1600" b="0" dirty="0">
              <a:solidFill>
                <a:srgbClr val="FF33CC"/>
              </a:solidFill>
            </a:endParaRPr>
          </a:p>
          <a:p>
            <a:pPr lvl="1">
              <a:spcBef>
                <a:spcPct val="20000"/>
              </a:spcBef>
              <a:buFontTx/>
              <a:buChar char="–"/>
            </a:pPr>
            <a:endParaRPr lang="en-US" altLang="en-US" sz="1800" dirty="0"/>
          </a:p>
          <a:p>
            <a:endParaRPr lang="en-US" sz="2000"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July 2016</a:t>
            </a:r>
            <a:endParaRPr lang="en-GB" dirty="0"/>
          </a:p>
        </p:txBody>
      </p:sp>
    </p:spTree>
    <p:extLst>
      <p:ext uri="{BB962C8B-B14F-4D97-AF65-F5344CB8AC3E}">
        <p14:creationId xmlns:p14="http://schemas.microsoft.com/office/powerpoint/2010/main" val="422772943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Submission order – Slot </a:t>
            </a:r>
            <a:r>
              <a:rPr lang="en-US" altLang="en-US" dirty="0" smtClean="0">
                <a:solidFill>
                  <a:schemeClr val="tx2"/>
                </a:solidFill>
              </a:rPr>
              <a:t>1</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July 2016</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290820410"/>
              </p:ext>
            </p:extLst>
          </p:nvPr>
        </p:nvGraphicFramePr>
        <p:xfrm>
          <a:off x="323528" y="1916832"/>
          <a:ext cx="8424935" cy="3109456"/>
        </p:xfrm>
        <a:graphic>
          <a:graphicData uri="http://schemas.openxmlformats.org/drawingml/2006/table">
            <a:tbl>
              <a:tblPr firstRow="1" bandRow="1">
                <a:tableStyleId>{21E4AEA4-8DFA-4A89-87EB-49C32662AFE0}</a:tableStyleId>
              </a:tblPr>
              <a:tblGrid>
                <a:gridCol w="1296144"/>
                <a:gridCol w="1224136"/>
                <a:gridCol w="3168352"/>
                <a:gridCol w="1584176"/>
                <a:gridCol w="1152127"/>
              </a:tblGrid>
              <a:tr h="305408">
                <a:tc>
                  <a:txBody>
                    <a:bodyPr/>
                    <a:lstStyle/>
                    <a:p>
                      <a:r>
                        <a:rPr lang="en-US" sz="1500" dirty="0" smtClean="0"/>
                        <a:t>DCN</a:t>
                      </a:r>
                      <a:endParaRPr lang="en-US" sz="1500" dirty="0"/>
                    </a:p>
                  </a:txBody>
                  <a:tcPr marT="45712" marB="45712"/>
                </a:tc>
                <a:tc>
                  <a:txBody>
                    <a:bodyPr/>
                    <a:lstStyle/>
                    <a:p>
                      <a:r>
                        <a:rPr lang="en-US" sz="1500" dirty="0" smtClean="0"/>
                        <a:t>Presenter</a:t>
                      </a:r>
                      <a:endParaRPr lang="en-US" sz="1500" dirty="0"/>
                    </a:p>
                  </a:txBody>
                  <a:tcPr marT="45712" marB="45712"/>
                </a:tc>
                <a:tc>
                  <a:txBody>
                    <a:bodyPr/>
                    <a:lstStyle/>
                    <a:p>
                      <a:r>
                        <a:rPr lang="en-US" sz="1500" dirty="0" smtClean="0"/>
                        <a:t>Title</a:t>
                      </a:r>
                      <a:endParaRPr lang="en-US" sz="1500" dirty="0"/>
                    </a:p>
                  </a:txBody>
                  <a:tcPr marT="45712" marB="45712"/>
                </a:tc>
                <a:tc>
                  <a:txBody>
                    <a:bodyPr/>
                    <a:lstStyle/>
                    <a:p>
                      <a:r>
                        <a:rPr lang="en-US" sz="1500" dirty="0" smtClean="0"/>
                        <a:t>Topic</a:t>
                      </a:r>
                      <a:endParaRPr lang="en-US" sz="1500" dirty="0"/>
                    </a:p>
                  </a:txBody>
                  <a:tcPr marT="45712" marB="45712"/>
                </a:tc>
                <a:tc>
                  <a:txBody>
                    <a:bodyPr/>
                    <a:lstStyle/>
                    <a:p>
                      <a:r>
                        <a:rPr lang="en-US" sz="1500" dirty="0" smtClean="0"/>
                        <a:t>Time</a:t>
                      </a:r>
                      <a:r>
                        <a:rPr lang="en-US" sz="1500" baseline="0" dirty="0" smtClean="0"/>
                        <a:t> allocation</a:t>
                      </a:r>
                      <a:endParaRPr lang="en-US" sz="1500" dirty="0"/>
                    </a:p>
                  </a:txBody>
                  <a:tcPr marT="45712" marB="45712"/>
                </a:tc>
              </a:tr>
              <a:tr h="305408">
                <a:tc>
                  <a:txBody>
                    <a:bodyPr/>
                    <a:lstStyle/>
                    <a:p>
                      <a:r>
                        <a:rPr lang="en-US" sz="1400" dirty="0" smtClean="0"/>
                        <a:t>11-16-752</a:t>
                      </a:r>
                      <a:endParaRPr lang="en-US" sz="1400" dirty="0"/>
                    </a:p>
                  </a:txBody>
                  <a:tcPr marT="45712" marB="45712"/>
                </a:tc>
                <a:tc>
                  <a:txBody>
                    <a:bodyPr/>
                    <a:lstStyle/>
                    <a:p>
                      <a:r>
                        <a:rPr lang="en-US" sz="1400" dirty="0" smtClean="0"/>
                        <a:t>Jonathan Segev</a:t>
                      </a:r>
                      <a:endParaRPr lang="en-US" sz="1400" dirty="0"/>
                    </a:p>
                  </a:txBody>
                  <a:tcPr marT="45712" marB="45712"/>
                </a:tc>
                <a:tc>
                  <a:txBody>
                    <a:bodyPr/>
                    <a:lstStyle/>
                    <a:p>
                      <a:r>
                        <a:rPr lang="en-US" sz="1400" dirty="0" err="1" smtClean="0"/>
                        <a:t>TGaz</a:t>
                      </a:r>
                      <a:r>
                        <a:rPr lang="en-US" sz="1400" dirty="0" smtClean="0"/>
                        <a:t> July 2016 Agenda</a:t>
                      </a:r>
                      <a:endParaRPr lang="en-US" sz="1400" dirty="0"/>
                    </a:p>
                  </a:txBody>
                  <a:tcPr marT="45712" marB="45712"/>
                </a:tc>
                <a:tc>
                  <a:txBody>
                    <a:bodyPr/>
                    <a:lstStyle/>
                    <a:p>
                      <a:r>
                        <a:rPr lang="en-US" sz="1400" dirty="0" smtClean="0"/>
                        <a:t>Agenda</a:t>
                      </a:r>
                      <a:r>
                        <a:rPr lang="en-US" sz="1400" baseline="0" dirty="0" smtClean="0"/>
                        <a:t> Deck</a:t>
                      </a:r>
                      <a:endParaRPr lang="en-US" sz="1400" dirty="0"/>
                    </a:p>
                  </a:txBody>
                  <a:tcPr marT="45712" marB="45712"/>
                </a:tc>
                <a:tc>
                  <a:txBody>
                    <a:bodyPr/>
                    <a:lstStyle/>
                    <a:p>
                      <a:endParaRPr lang="en-US" sz="1400" kern="1200" dirty="0">
                        <a:solidFill>
                          <a:schemeClr val="dk1"/>
                        </a:solidFill>
                        <a:latin typeface="+mn-lt"/>
                        <a:ea typeface="+mn-ea"/>
                        <a:cs typeface="+mn-cs"/>
                      </a:endParaRPr>
                    </a:p>
                  </a:txBody>
                  <a:tcPr marT="45712" marB="45712"/>
                </a:tc>
              </a:tr>
              <a:tr h="30540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11-16-778</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Carlos </a:t>
                      </a:r>
                      <a:r>
                        <a:rPr lang="en-US" sz="1400" dirty="0" err="1" smtClean="0"/>
                        <a:t>Aldana</a:t>
                      </a:r>
                      <a:endParaRPr lang="en-US" sz="1400" dirty="0" smtClean="0"/>
                    </a:p>
                  </a:txBody>
                  <a:tcPr marT="45712" marB="45712"/>
                </a:tc>
                <a:tc>
                  <a:txBody>
                    <a:bodyPr/>
                    <a:lstStyle/>
                    <a:p>
                      <a:r>
                        <a:rPr lang="en-US" sz="1400" dirty="0" smtClean="0"/>
                        <a:t>May</a:t>
                      </a:r>
                      <a:r>
                        <a:rPr lang="en-US" sz="1400" baseline="0" dirty="0" smtClean="0"/>
                        <a:t> </a:t>
                      </a:r>
                      <a:r>
                        <a:rPr lang="en-US" sz="1400" dirty="0" smtClean="0"/>
                        <a:t>meeting minutes</a:t>
                      </a:r>
                      <a:endParaRPr lang="en-US" sz="14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Meeting minutes</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5min</a:t>
                      </a:r>
                    </a:p>
                  </a:txBody>
                  <a:tcPr marT="45712" marB="45712"/>
                </a:tc>
              </a:tr>
              <a:tr h="278917">
                <a:tc>
                  <a:txBody>
                    <a:bodyPr/>
                    <a:lstStyle/>
                    <a:p>
                      <a:r>
                        <a:rPr lang="en-US" sz="1400" dirty="0" smtClean="0"/>
                        <a:t>11-16-424</a:t>
                      </a:r>
                      <a:endParaRPr lang="en-US" sz="14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Allan Zhu </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FRD working draft</a:t>
                      </a:r>
                      <a:endParaRPr lang="en-US" sz="14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FRD</a:t>
                      </a:r>
                      <a:endParaRPr lang="en-US" sz="14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15min</a:t>
                      </a:r>
                      <a:endParaRPr lang="en-US" sz="1400" kern="1200" dirty="0">
                        <a:solidFill>
                          <a:schemeClr val="dk1"/>
                        </a:solidFill>
                        <a:latin typeface="+mn-lt"/>
                        <a:ea typeface="+mn-ea"/>
                        <a:cs typeface="+mn-cs"/>
                      </a:endParaRPr>
                    </a:p>
                  </a:txBody>
                  <a:tcPr marT="45712" marB="45712"/>
                </a:tc>
              </a:tr>
              <a:tr h="301283">
                <a:tc>
                  <a:txBody>
                    <a:bodyPr/>
                    <a:lstStyle/>
                    <a:p>
                      <a:r>
                        <a:rPr lang="en-US" sz="1400" dirty="0" smtClean="0"/>
                        <a:t>11-16-1013</a:t>
                      </a:r>
                      <a:endParaRPr lang="en-US" sz="1400" dirty="0"/>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Rahul Malik</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err="1" smtClean="0">
                          <a:solidFill>
                            <a:schemeClr val="dk1"/>
                          </a:solidFill>
                          <a:latin typeface="+mn-lt"/>
                          <a:ea typeface="+mn-ea"/>
                          <a:cs typeface="+mn-cs"/>
                        </a:rPr>
                        <a:t>Locationing</a:t>
                      </a:r>
                      <a:r>
                        <a:rPr lang="en-US" sz="1400" kern="1200" baseline="0" dirty="0" smtClean="0">
                          <a:solidFill>
                            <a:schemeClr val="dk1"/>
                          </a:solidFill>
                          <a:latin typeface="+mn-lt"/>
                          <a:ea typeface="+mn-ea"/>
                          <a:cs typeface="+mn-cs"/>
                        </a:rPr>
                        <a:t> Protocol for 11az</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Technical</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1hr</a:t>
                      </a:r>
                      <a:endParaRPr lang="en-US" sz="1400" kern="1200" dirty="0">
                        <a:solidFill>
                          <a:schemeClr val="dk1"/>
                        </a:solidFill>
                        <a:latin typeface="+mn-lt"/>
                        <a:ea typeface="+mn-ea"/>
                        <a:cs typeface="+mn-cs"/>
                      </a:endParaRPr>
                    </a:p>
                  </a:txBody>
                  <a:tcPr marT="45712" marB="45712"/>
                </a:tc>
              </a:tr>
              <a:tr h="152392">
                <a:tc>
                  <a:txBody>
                    <a:bodyPr/>
                    <a:lstStyle/>
                    <a:p>
                      <a:r>
                        <a:rPr lang="en-US" sz="1400" dirty="0" smtClean="0"/>
                        <a:t>11-16-1015</a:t>
                      </a:r>
                      <a:endParaRPr lang="en-US" sz="1400" dirty="0"/>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Chittabrata</a:t>
                      </a:r>
                      <a:r>
                        <a:rPr lang="en-US" sz="1400" kern="1200" baseline="0" dirty="0" smtClean="0">
                          <a:solidFill>
                            <a:schemeClr val="dk1"/>
                          </a:solidFill>
                          <a:latin typeface="+mn-lt"/>
                          <a:ea typeface="+mn-ea"/>
                          <a:cs typeface="+mn-cs"/>
                        </a:rPr>
                        <a:t> Ghosh</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Location Measurement</a:t>
                      </a:r>
                      <a:r>
                        <a:rPr lang="en-US" sz="1400" kern="1200" baseline="0" dirty="0" smtClean="0">
                          <a:solidFill>
                            <a:schemeClr val="dk1"/>
                          </a:solidFill>
                          <a:latin typeface="+mn-lt"/>
                          <a:ea typeface="+mn-ea"/>
                          <a:cs typeface="+mn-cs"/>
                        </a:rPr>
                        <a:t> Protocol for 11ax</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Technical</a:t>
                      </a:r>
                      <a:r>
                        <a:rPr lang="en-US" sz="1400" kern="1200" baseline="0" dirty="0" smtClean="0">
                          <a:solidFill>
                            <a:schemeClr val="dk1"/>
                          </a:solidFill>
                          <a:latin typeface="+mn-lt"/>
                          <a:ea typeface="+mn-ea"/>
                          <a:cs typeface="+mn-cs"/>
                        </a:rPr>
                        <a:t> </a:t>
                      </a:r>
                      <a:endParaRPr lang="en-US" sz="1400" kern="1200" dirty="0">
                        <a:solidFill>
                          <a:schemeClr val="dk1"/>
                        </a:solidFill>
                        <a:latin typeface="+mn-lt"/>
                        <a:ea typeface="+mn-ea"/>
                        <a:cs typeface="+mn-cs"/>
                      </a:endParaRPr>
                    </a:p>
                  </a:txBody>
                  <a:tcPr marT="45712" marB="45712"/>
                </a:tc>
                <a:tc>
                  <a:txBody>
                    <a:bodyPr/>
                    <a:lstStyle/>
                    <a:p>
                      <a:r>
                        <a:rPr lang="en-US" sz="1400" kern="1200" dirty="0" smtClean="0">
                          <a:solidFill>
                            <a:schemeClr val="dk1"/>
                          </a:solidFill>
                          <a:latin typeface="+mn-lt"/>
                          <a:ea typeface="+mn-ea"/>
                          <a:cs typeface="+mn-cs"/>
                        </a:rPr>
                        <a:t>As</a:t>
                      </a:r>
                      <a:r>
                        <a:rPr lang="en-US" sz="1400" kern="1200" baseline="0" dirty="0" smtClean="0">
                          <a:solidFill>
                            <a:schemeClr val="dk1"/>
                          </a:solidFill>
                          <a:latin typeface="+mn-lt"/>
                          <a:ea typeface="+mn-ea"/>
                          <a:cs typeface="+mn-cs"/>
                        </a:rPr>
                        <a:t> time permits</a:t>
                      </a:r>
                      <a:endParaRPr lang="en-US" sz="1400" kern="1200" dirty="0">
                        <a:solidFill>
                          <a:schemeClr val="dk1"/>
                        </a:solidFill>
                        <a:latin typeface="+mn-lt"/>
                        <a:ea typeface="+mn-ea"/>
                        <a:cs typeface="+mn-cs"/>
                      </a:endParaRPr>
                    </a:p>
                  </a:txBody>
                  <a:tcPr marT="45712" marB="45712"/>
                </a:tc>
              </a:tr>
              <a:tr h="152392">
                <a:tc>
                  <a:txBody>
                    <a:bodyPr/>
                    <a:lstStyle/>
                    <a:p>
                      <a:endParaRPr lang="en-US" sz="1400" dirty="0"/>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r>
              <a:tr h="0">
                <a:tc>
                  <a:txBody>
                    <a:bodyPr/>
                    <a:lstStyle/>
                    <a:p>
                      <a:endParaRPr lang="en-US" sz="1400" dirty="0"/>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336324758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r>
              <a:rPr lang="en-US" b="0" dirty="0" smtClean="0"/>
              <a:t>Document 11-16/778r0 </a:t>
            </a:r>
            <a:r>
              <a:rPr lang="en-US" b="0" dirty="0"/>
              <a:t>“802.11az Meeting Minutes </a:t>
            </a:r>
            <a:r>
              <a:rPr lang="en-US" b="0" dirty="0" smtClean="0"/>
              <a:t>May 2016 </a:t>
            </a:r>
            <a:r>
              <a:rPr lang="en-US" b="0" dirty="0"/>
              <a:t>Session” </a:t>
            </a:r>
            <a:r>
              <a:rPr lang="en-US" b="0" dirty="0" smtClean="0"/>
              <a:t>posted to Mentor June 13</a:t>
            </a:r>
            <a:r>
              <a:rPr lang="en-US" b="0" baseline="30000" dirty="0" smtClean="0"/>
              <a:t>th</a:t>
            </a:r>
            <a:r>
              <a:rPr lang="en-US" b="0" dirty="0" smtClean="0"/>
              <a:t>.</a:t>
            </a:r>
          </a:p>
          <a:p>
            <a:endParaRPr lang="en-US" dirty="0" smtClean="0"/>
          </a:p>
          <a:p>
            <a:r>
              <a:rPr lang="en-US" dirty="0" smtClean="0"/>
              <a:t>Motion:</a:t>
            </a:r>
          </a:p>
          <a:p>
            <a:pPr marL="0" indent="0"/>
            <a:r>
              <a:rPr lang="en-US" b="0" dirty="0" smtClean="0"/>
              <a:t>To </a:t>
            </a:r>
            <a:r>
              <a:rPr lang="en-US" b="0" dirty="0"/>
              <a:t>approve document </a:t>
            </a:r>
            <a:r>
              <a:rPr lang="en-US" b="0" dirty="0" smtClean="0"/>
              <a:t>11-16/778r0 as TG </a:t>
            </a:r>
            <a:r>
              <a:rPr lang="en-US" b="0" dirty="0"/>
              <a:t>meeting minutes for the </a:t>
            </a:r>
            <a:r>
              <a:rPr lang="en-US" b="0" dirty="0" smtClean="0"/>
              <a:t>Waikoloa meeting</a:t>
            </a:r>
            <a:r>
              <a:rPr lang="en-US" b="0" dirty="0"/>
              <a:t>. </a:t>
            </a:r>
          </a:p>
          <a:p>
            <a:r>
              <a:rPr lang="en-US" b="0" dirty="0"/>
              <a:t>Moved </a:t>
            </a:r>
            <a:r>
              <a:rPr lang="en-US" b="0" dirty="0" smtClean="0"/>
              <a:t>by</a:t>
            </a:r>
            <a:r>
              <a:rPr lang="en-US" b="0" dirty="0" smtClean="0"/>
              <a:t>: Chao Chun Wang</a:t>
            </a:r>
            <a:endParaRPr lang="en-US" b="0" dirty="0" smtClean="0"/>
          </a:p>
          <a:p>
            <a:r>
              <a:rPr lang="en-US" b="0" dirty="0" smtClean="0"/>
              <a:t>Seconded by</a:t>
            </a:r>
            <a:r>
              <a:rPr lang="en-US" b="0" dirty="0" smtClean="0"/>
              <a:t>: Qi Wang</a:t>
            </a:r>
            <a:endParaRPr lang="en-US" b="0" dirty="0" smtClean="0"/>
          </a:p>
          <a:p>
            <a:r>
              <a:rPr lang="en-US" b="0" dirty="0" smtClean="0"/>
              <a:t>Results (Y/N/A</a:t>
            </a:r>
            <a:r>
              <a:rPr lang="en-US" b="0" dirty="0" smtClean="0"/>
              <a:t>): 7/ 0 / 3</a:t>
            </a:r>
          </a:p>
          <a:p>
            <a:r>
              <a:rPr lang="en-US" b="0" dirty="0" smtClean="0"/>
              <a:t>Motion passes</a:t>
            </a:r>
            <a:endParaRPr lang="en-US" b="0" dirty="0" smtClean="0"/>
          </a:p>
          <a:p>
            <a:endParaRPr lang="en-US" b="0"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July 2016</a:t>
            </a:r>
            <a:endParaRPr lang="en-GB" dirty="0"/>
          </a:p>
        </p:txBody>
      </p:sp>
    </p:spTree>
    <p:extLst>
      <p:ext uri="{BB962C8B-B14F-4D97-AF65-F5344CB8AC3E}">
        <p14:creationId xmlns:p14="http://schemas.microsoft.com/office/powerpoint/2010/main" val="335602142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799" y="791849"/>
            <a:ext cx="7770813" cy="1773055"/>
          </a:xfrm>
        </p:spPr>
        <p:txBody>
          <a:bodyPr/>
          <a:lstStyle/>
          <a:p>
            <a:r>
              <a:rPr lang="en-US" altLang="en-US" dirty="0">
                <a:solidFill>
                  <a:srgbClr val="0000FF"/>
                </a:solidFill>
                <a:cs typeface="Times New Roman" panose="02020603050405020304" pitchFamily="18" charset="0"/>
              </a:rPr>
              <a:t>IEEE 802.11</a:t>
            </a:r>
            <a:br>
              <a:rPr lang="en-US" altLang="en-US" dirty="0">
                <a:solidFill>
                  <a:srgbClr val="0000FF"/>
                </a:solidFill>
                <a:cs typeface="Times New Roman" panose="02020603050405020304" pitchFamily="18" charset="0"/>
              </a:rPr>
            </a:br>
            <a:r>
              <a:rPr lang="en-US" altLang="en-US" dirty="0" smtClean="0">
                <a:solidFill>
                  <a:srgbClr val="0000FF"/>
                </a:solidFill>
                <a:cs typeface="Times New Roman" panose="02020603050405020304" pitchFamily="18" charset="0"/>
              </a:rPr>
              <a:t>Task Group AZ</a:t>
            </a:r>
            <a:br>
              <a:rPr lang="en-US" altLang="en-US" dirty="0" smtClean="0">
                <a:solidFill>
                  <a:srgbClr val="0000FF"/>
                </a:solidFill>
                <a:cs typeface="Times New Roman" panose="02020603050405020304" pitchFamily="18" charset="0"/>
              </a:rPr>
            </a:br>
            <a:r>
              <a:rPr lang="en-US" altLang="en-US" dirty="0" smtClean="0">
                <a:solidFill>
                  <a:srgbClr val="0000FF"/>
                </a:solidFill>
                <a:cs typeface="Times New Roman" panose="02020603050405020304" pitchFamily="18" charset="0"/>
              </a:rPr>
              <a:t>Next </a:t>
            </a:r>
            <a:r>
              <a:rPr lang="en-US" altLang="en-US" dirty="0">
                <a:solidFill>
                  <a:srgbClr val="0000FF"/>
                </a:solidFill>
                <a:cs typeface="Times New Roman" panose="02020603050405020304" pitchFamily="18" charset="0"/>
              </a:rPr>
              <a:t>Generation Positioning </a:t>
            </a:r>
            <a:endParaRPr lang="en-US" dirty="0"/>
          </a:p>
        </p:txBody>
      </p:sp>
      <p:sp>
        <p:nvSpPr>
          <p:cNvPr id="3" name="Content Placeholder 2"/>
          <p:cNvSpPr>
            <a:spLocks noGrp="1"/>
          </p:cNvSpPr>
          <p:nvPr>
            <p:ph idx="1"/>
          </p:nvPr>
        </p:nvSpPr>
        <p:spPr>
          <a:xfrm>
            <a:off x="685800" y="3140968"/>
            <a:ext cx="7770813" cy="2953445"/>
          </a:xfrm>
        </p:spPr>
        <p:txBody>
          <a:bodyPr/>
          <a:lstStyle/>
          <a:p>
            <a:pPr algn="ctr">
              <a:lnSpc>
                <a:spcPct val="90000"/>
              </a:lnSpc>
              <a:buFontTx/>
              <a:buNone/>
            </a:pPr>
            <a:r>
              <a:rPr lang="en-US" altLang="en-US" sz="3600" dirty="0" smtClean="0">
                <a:cs typeface="Times New Roman" panose="02020603050405020304" pitchFamily="18" charset="0"/>
              </a:rPr>
              <a:t>San Diego, Ca</a:t>
            </a:r>
            <a:endParaRPr lang="en-US" altLang="en-US" sz="3600" dirty="0">
              <a:cs typeface="Times New Roman" panose="02020603050405020304" pitchFamily="18" charset="0"/>
            </a:endParaRPr>
          </a:p>
          <a:p>
            <a:pPr algn="ctr">
              <a:lnSpc>
                <a:spcPct val="90000"/>
              </a:lnSpc>
              <a:buFontTx/>
              <a:buNone/>
            </a:pPr>
            <a:r>
              <a:rPr lang="en-US" altLang="en-US" sz="3600" dirty="0" smtClean="0">
                <a:cs typeface="Times New Roman" panose="02020603050405020304" pitchFamily="18" charset="0"/>
              </a:rPr>
              <a:t>July24</a:t>
            </a:r>
            <a:r>
              <a:rPr lang="en-US" altLang="en-US" sz="3600" baseline="30000" dirty="0" smtClean="0">
                <a:cs typeface="Times New Roman" panose="02020603050405020304" pitchFamily="18" charset="0"/>
              </a:rPr>
              <a:t>th</a:t>
            </a:r>
            <a:r>
              <a:rPr lang="en-US" altLang="en-US" sz="3600" dirty="0" smtClean="0">
                <a:cs typeface="Times New Roman" panose="02020603050405020304" pitchFamily="18" charset="0"/>
              </a:rPr>
              <a:t>-29</a:t>
            </a:r>
            <a:r>
              <a:rPr lang="en-US" altLang="en-US" sz="3600" baseline="30000" dirty="0" smtClean="0">
                <a:cs typeface="Times New Roman" panose="02020603050405020304" pitchFamily="18" charset="0"/>
              </a:rPr>
              <a:t>th</a:t>
            </a:r>
            <a:r>
              <a:rPr lang="en-US" altLang="en-US" sz="3600" dirty="0" smtClean="0">
                <a:cs typeface="Times New Roman" panose="02020603050405020304" pitchFamily="18" charset="0"/>
              </a:rPr>
              <a:t>, 2016</a:t>
            </a:r>
            <a:endParaRPr lang="en-US" altLang="en-US" sz="3600" dirty="0">
              <a:cs typeface="Times New Roman" panose="02020603050405020304" pitchFamily="18" charset="0"/>
            </a:endParaRPr>
          </a:p>
          <a:p>
            <a:pPr algn="ctr">
              <a:lnSpc>
                <a:spcPct val="90000"/>
              </a:lnSpc>
              <a:buFontTx/>
              <a:buNone/>
            </a:pPr>
            <a:endParaRPr lang="en-US" altLang="en-US" sz="2000" dirty="0" smtClean="0">
              <a:cs typeface="Times New Roman" panose="02020603050405020304" pitchFamily="18" charset="0"/>
            </a:endParaRPr>
          </a:p>
          <a:p>
            <a:pPr algn="ctr">
              <a:lnSpc>
                <a:spcPct val="90000"/>
              </a:lnSpc>
              <a:buFontTx/>
              <a:buNone/>
            </a:pPr>
            <a:r>
              <a:rPr lang="en-US" altLang="en-US" sz="2000" dirty="0" smtClean="0">
                <a:cs typeface="Times New Roman" panose="02020603050405020304" pitchFamily="18" charset="0"/>
              </a:rPr>
              <a:t>Chair: </a:t>
            </a:r>
            <a:r>
              <a:rPr lang="en-US" altLang="en-US" sz="2000" b="0" dirty="0">
                <a:cs typeface="Times New Roman" panose="02020603050405020304" pitchFamily="18" charset="0"/>
              </a:rPr>
              <a:t>Jonathan Segev </a:t>
            </a:r>
            <a:r>
              <a:rPr lang="en-US" altLang="en-US" sz="1600" b="0" dirty="0">
                <a:cs typeface="Times New Roman" panose="02020603050405020304" pitchFamily="18" charset="0"/>
              </a:rPr>
              <a:t>(Intel</a:t>
            </a:r>
            <a:r>
              <a:rPr lang="en-US" altLang="en-US" sz="1600" b="0" dirty="0" smtClean="0">
                <a:cs typeface="Times New Roman" panose="02020603050405020304" pitchFamily="18" charset="0"/>
              </a:rPr>
              <a:t>)</a:t>
            </a:r>
          </a:p>
          <a:p>
            <a:pPr algn="ctr">
              <a:lnSpc>
                <a:spcPct val="90000"/>
              </a:lnSpc>
              <a:buFontTx/>
              <a:buNone/>
            </a:pPr>
            <a:r>
              <a:rPr lang="en-US" altLang="en-US" sz="2000" dirty="0" smtClean="0">
                <a:cs typeface="Times New Roman" panose="02020603050405020304" pitchFamily="18" charset="0"/>
              </a:rPr>
              <a:t>Vice-chair:</a:t>
            </a:r>
            <a:r>
              <a:rPr lang="en-US" altLang="en-US" sz="2000" b="0" dirty="0" smtClean="0">
                <a:cs typeface="Times New Roman" panose="02020603050405020304" pitchFamily="18" charset="0"/>
              </a:rPr>
              <a:t> Carlos Aldana </a:t>
            </a:r>
            <a:r>
              <a:rPr lang="en-US" altLang="en-US" sz="1600" b="0" dirty="0" smtClean="0">
                <a:cs typeface="Times New Roman" panose="02020603050405020304" pitchFamily="18" charset="0"/>
              </a:rPr>
              <a:t>(Intel)</a:t>
            </a:r>
            <a:endParaRPr lang="en-US" altLang="en-US" sz="1600" b="0" dirty="0" smtClean="0">
              <a:cs typeface="Times New Roman" panose="02020603050405020304" pitchFamily="18" charset="0"/>
            </a:endParaRPr>
          </a:p>
          <a:p>
            <a:pPr algn="ctr">
              <a:lnSpc>
                <a:spcPct val="90000"/>
              </a:lnSpc>
              <a:buFontTx/>
              <a:buNone/>
            </a:pPr>
            <a:r>
              <a:rPr lang="en-US" altLang="en-US" sz="2000" dirty="0">
                <a:cs typeface="Times New Roman" panose="02020603050405020304" pitchFamily="18" charset="0"/>
              </a:rPr>
              <a:t>Technical Editor: </a:t>
            </a:r>
            <a:r>
              <a:rPr lang="en-US" altLang="en-US" sz="2000" b="0" dirty="0">
                <a:cs typeface="Times New Roman" panose="02020603050405020304" pitchFamily="18" charset="0"/>
              </a:rPr>
              <a:t>Chao Chun Wang </a:t>
            </a:r>
            <a:r>
              <a:rPr lang="en-US" altLang="en-US" sz="1600" b="0" dirty="0" smtClean="0">
                <a:cs typeface="Times New Roman" panose="02020603050405020304" pitchFamily="18" charset="0"/>
              </a:rPr>
              <a:t>(</a:t>
            </a:r>
            <a:r>
              <a:rPr lang="en-US" altLang="en-US" sz="1600" b="0" dirty="0" err="1" smtClean="0">
                <a:cs typeface="Times New Roman" panose="02020603050405020304" pitchFamily="18" charset="0"/>
              </a:rPr>
              <a:t>MediaTek</a:t>
            </a:r>
            <a:r>
              <a:rPr lang="en-US" altLang="en-US" sz="1600" b="0" dirty="0" smtClean="0">
                <a:cs typeface="Times New Roman" panose="02020603050405020304" pitchFamily="18" charset="0"/>
              </a:rPr>
              <a:t>)</a:t>
            </a:r>
            <a:endParaRPr lang="en-US" altLang="en-US" sz="1600" b="0" dirty="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July 2016</a:t>
            </a:r>
            <a:endParaRPr lang="en-GB" dirty="0"/>
          </a:p>
        </p:txBody>
      </p:sp>
    </p:spTree>
    <p:extLst>
      <p:ext uri="{BB962C8B-B14F-4D97-AF65-F5344CB8AC3E}">
        <p14:creationId xmlns:p14="http://schemas.microsoft.com/office/powerpoint/2010/main" val="117164072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Presentations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July 2016</a:t>
            </a:r>
            <a:endParaRPr lang="en-GB" dirty="0"/>
          </a:p>
        </p:txBody>
      </p:sp>
    </p:spTree>
    <p:extLst>
      <p:ext uri="{BB962C8B-B14F-4D97-AF65-F5344CB8AC3E}">
        <p14:creationId xmlns:p14="http://schemas.microsoft.com/office/powerpoint/2010/main" val="326601758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3900" y="576262"/>
            <a:ext cx="7772400" cy="1066800"/>
          </a:xfrm>
        </p:spPr>
        <p:txBody>
          <a:bodyPr/>
          <a:lstStyle/>
          <a:p>
            <a:r>
              <a:rPr lang="en-US" dirty="0" smtClean="0"/>
              <a:t>Motion – approve FR working draft</a:t>
            </a:r>
            <a:endParaRPr lang="en-US" dirty="0"/>
          </a:p>
        </p:txBody>
      </p:sp>
      <p:sp>
        <p:nvSpPr>
          <p:cNvPr id="3" name="Content Placeholder 2"/>
          <p:cNvSpPr>
            <a:spLocks noGrp="1"/>
          </p:cNvSpPr>
          <p:nvPr>
            <p:ph idx="1"/>
          </p:nvPr>
        </p:nvSpPr>
        <p:spPr/>
        <p:txBody>
          <a:bodyPr/>
          <a:lstStyle/>
          <a:p>
            <a:pPr marL="0" indent="0">
              <a:buNone/>
            </a:pPr>
            <a:r>
              <a:rPr lang="en-US" altLang="en-US" dirty="0" smtClean="0"/>
              <a:t>Motion</a:t>
            </a:r>
          </a:p>
          <a:p>
            <a:pPr marL="0" indent="0">
              <a:buNone/>
            </a:pPr>
            <a:r>
              <a:rPr lang="en-US" altLang="en-US" b="0" dirty="0" smtClean="0"/>
              <a:t>We adopt document </a:t>
            </a:r>
            <a:r>
              <a:rPr lang="en-US" altLang="en-US" b="0" dirty="0" smtClean="0"/>
              <a:t>11-16-0424r3 </a:t>
            </a:r>
            <a:r>
              <a:rPr lang="en-US" altLang="en-US" b="0" dirty="0" smtClean="0"/>
              <a:t>as Functional Requirement working draft for </a:t>
            </a:r>
            <a:r>
              <a:rPr lang="en-US" altLang="en-US" b="0" dirty="0" err="1" smtClean="0"/>
              <a:t>TGaz</a:t>
            </a:r>
            <a:r>
              <a:rPr lang="en-US" altLang="en-US" b="0" dirty="0" smtClean="0"/>
              <a:t> specification development. </a:t>
            </a:r>
          </a:p>
          <a:p>
            <a:pPr marL="0" indent="0">
              <a:buNone/>
            </a:pPr>
            <a:endParaRPr lang="en-US" altLang="en-US" b="0" dirty="0" smtClean="0"/>
          </a:p>
          <a:p>
            <a:pPr marL="0" indent="0">
              <a:buNone/>
            </a:pPr>
            <a:r>
              <a:rPr lang="en-US" altLang="en-US" b="0" dirty="0" smtClean="0"/>
              <a:t>Move</a:t>
            </a:r>
            <a:r>
              <a:rPr lang="en-US" altLang="en-US" b="0" dirty="0" smtClean="0"/>
              <a:t>: Allan Zhu</a:t>
            </a:r>
            <a:endParaRPr lang="en-US" altLang="en-US" b="0" dirty="0" smtClean="0"/>
          </a:p>
          <a:p>
            <a:pPr marL="0" indent="0">
              <a:buNone/>
            </a:pPr>
            <a:r>
              <a:rPr lang="en-US" altLang="en-US" b="0" dirty="0" smtClean="0"/>
              <a:t>2</a:t>
            </a:r>
            <a:r>
              <a:rPr lang="en-US" altLang="en-US" b="0" baseline="30000" dirty="0" smtClean="0"/>
              <a:t>nd</a:t>
            </a:r>
            <a:r>
              <a:rPr lang="en-US" altLang="en-US" b="0" dirty="0" smtClean="0"/>
              <a:t>: Christian Berger</a:t>
            </a:r>
            <a:endParaRPr lang="en-US" altLang="en-US" b="0" dirty="0"/>
          </a:p>
          <a:p>
            <a:pPr marL="0" indent="0">
              <a:buNone/>
            </a:pPr>
            <a:r>
              <a:rPr lang="en-US" altLang="en-US" b="0" dirty="0" smtClean="0"/>
              <a:t>Results </a:t>
            </a:r>
            <a:r>
              <a:rPr lang="en-US" altLang="en-US" sz="2000" b="0" dirty="0" smtClean="0"/>
              <a:t>(Y/N/A</a:t>
            </a:r>
            <a:r>
              <a:rPr lang="en-US" altLang="en-US" sz="2000" b="0" dirty="0" smtClean="0"/>
              <a:t>)</a:t>
            </a:r>
            <a:r>
              <a:rPr lang="en-US" altLang="en-US" b="0" dirty="0" smtClean="0"/>
              <a:t>: 15/ 0 /3</a:t>
            </a:r>
          </a:p>
          <a:p>
            <a:pPr marL="0" indent="0">
              <a:buNone/>
            </a:pPr>
            <a:r>
              <a:rPr lang="en-US" altLang="en-US" b="0" dirty="0" smtClean="0"/>
              <a:t>Motion passes </a:t>
            </a:r>
            <a:endParaRPr lang="en-US" altLang="en-US" b="0" dirty="0" smtClean="0"/>
          </a:p>
          <a:p>
            <a:pPr marL="0" indent="0">
              <a:buNone/>
            </a:pPr>
            <a:endParaRPr lang="en-US" altLang="en-US" b="0" dirty="0" smtClean="0"/>
          </a:p>
        </p:txBody>
      </p:sp>
      <p:sp>
        <p:nvSpPr>
          <p:cNvPr id="6" name="Slide Number Placeholder 5"/>
          <p:cNvSpPr>
            <a:spLocks noGrp="1"/>
          </p:cNvSpPr>
          <p:nvPr>
            <p:ph type="sldNum" idx="12"/>
          </p:nvPr>
        </p:nvSpPr>
        <p:spPr/>
        <p:txBody>
          <a:bodyPr/>
          <a:lstStyle/>
          <a:p>
            <a:r>
              <a:rPr lang="en-US" altLang="en-US" smtClean="0"/>
              <a:t>Slide </a:t>
            </a:r>
            <a:fld id="{D152BCA7-89AC-46D4-818E-AB7EE2363CCF}" type="slidenum">
              <a:rPr lang="en-US" altLang="en-US" smtClean="0"/>
              <a:pPr/>
              <a:t>21</a:t>
            </a:fld>
            <a:endParaRPr lang="en-US" altLang="en-US"/>
          </a:p>
        </p:txBody>
      </p:sp>
      <p:sp>
        <p:nvSpPr>
          <p:cNvPr id="5" name="Footer Placeholder 4"/>
          <p:cNvSpPr>
            <a:spLocks noGrp="1"/>
          </p:cNvSpPr>
          <p:nvPr>
            <p:ph type="ftr" idx="14"/>
          </p:nvPr>
        </p:nvSpPr>
        <p:spPr>
          <a:xfrm>
            <a:off x="5791200" y="6475413"/>
            <a:ext cx="2752725" cy="184150"/>
          </a:xfrm>
          <a:prstGeom prst="rect">
            <a:avLst/>
          </a:prstGeom>
        </p:spPr>
        <p:txBody>
          <a:bodyPr/>
          <a:lstStyle/>
          <a:p>
            <a:pPr>
              <a:defRPr/>
            </a:pPr>
            <a:r>
              <a:rPr lang="en-US" smtClean="0"/>
              <a:t>Jonathan Segev, Intel Corporation</a:t>
            </a:r>
            <a:endParaRPr lang="en-US" dirty="0"/>
          </a:p>
        </p:txBody>
      </p:sp>
      <p:sp>
        <p:nvSpPr>
          <p:cNvPr id="4" name="Date Placeholder 3"/>
          <p:cNvSpPr>
            <a:spLocks noGrp="1"/>
          </p:cNvSpPr>
          <p:nvPr>
            <p:ph type="dt" idx="15"/>
          </p:nvPr>
        </p:nvSpPr>
        <p:spPr>
          <a:xfrm>
            <a:off x="696913" y="332601"/>
            <a:ext cx="1025922" cy="276999"/>
          </a:xfrm>
          <a:prstGeom prst="rect">
            <a:avLst/>
          </a:prstGeom>
        </p:spPr>
        <p:txBody>
          <a:bodyPr/>
          <a:lstStyle/>
          <a:p>
            <a:pPr>
              <a:defRPr/>
            </a:pPr>
            <a:r>
              <a:rPr lang="en-US" dirty="0" smtClean="0"/>
              <a:t>July 2016</a:t>
            </a:r>
            <a:endParaRPr lang="en-US" dirty="0"/>
          </a:p>
        </p:txBody>
      </p:sp>
    </p:spTree>
    <p:extLst>
      <p:ext uri="{BB962C8B-B14F-4D97-AF65-F5344CB8AC3E}">
        <p14:creationId xmlns:p14="http://schemas.microsoft.com/office/powerpoint/2010/main" val="169809222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Attendance </a:t>
            </a:r>
            <a:r>
              <a:rPr lang="en-US" dirty="0" smtClean="0"/>
              <a:t>reminder</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July 2016</a:t>
            </a:r>
            <a:endParaRPr lang="en-GB" dirty="0"/>
          </a:p>
        </p:txBody>
      </p:sp>
    </p:spTree>
    <p:extLst>
      <p:ext uri="{BB962C8B-B14F-4D97-AF65-F5344CB8AC3E}">
        <p14:creationId xmlns:p14="http://schemas.microsoft.com/office/powerpoint/2010/main" val="406036572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Recess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July 2016</a:t>
            </a:r>
            <a:endParaRPr lang="en-GB" dirty="0"/>
          </a:p>
        </p:txBody>
      </p:sp>
    </p:spTree>
    <p:extLst>
      <p:ext uri="{BB962C8B-B14F-4D97-AF65-F5344CB8AC3E}">
        <p14:creationId xmlns:p14="http://schemas.microsoft.com/office/powerpoint/2010/main" val="311786466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ltLang="en-US" dirty="0" smtClean="0"/>
          </a:p>
          <a:p>
            <a:endParaRPr lang="en-US" altLang="en-US" dirty="0"/>
          </a:p>
          <a:p>
            <a:r>
              <a:rPr lang="en-US" altLang="en-US" sz="3200" dirty="0" smtClean="0"/>
              <a:t>Meeting </a:t>
            </a:r>
            <a:r>
              <a:rPr lang="en-US" altLang="en-US" sz="3200" dirty="0"/>
              <a:t>Slot </a:t>
            </a:r>
            <a:r>
              <a:rPr lang="en-US" altLang="en-US" sz="3200" dirty="0" smtClean="0"/>
              <a:t>#2</a:t>
            </a:r>
            <a:endParaRPr lang="en-US" altLang="en-US" sz="180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July 2016</a:t>
            </a:r>
            <a:endParaRPr lang="en-GB" dirty="0"/>
          </a:p>
        </p:txBody>
      </p:sp>
    </p:spTree>
    <p:extLst>
      <p:ext uri="{BB962C8B-B14F-4D97-AF65-F5344CB8AC3E}">
        <p14:creationId xmlns:p14="http://schemas.microsoft.com/office/powerpoint/2010/main" val="161427155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a:t>
            </a:r>
            <a:r>
              <a:rPr lang="en-US" altLang="en-US" dirty="0" smtClean="0">
                <a:solidFill>
                  <a:schemeClr val="tx2"/>
                </a:solidFill>
              </a:rPr>
              <a:t>2 </a:t>
            </a:r>
            <a:r>
              <a:rPr lang="en-US" altLang="en-US" dirty="0">
                <a:solidFill>
                  <a:schemeClr val="tx2"/>
                </a:solidFill>
              </a:rPr>
              <a:t>discussion items</a:t>
            </a:r>
            <a:endParaRPr lang="en-US" dirty="0"/>
          </a:p>
        </p:txBody>
      </p:sp>
      <p:sp>
        <p:nvSpPr>
          <p:cNvPr id="3" name="Content Placeholder 2"/>
          <p:cNvSpPr>
            <a:spLocks noGrp="1"/>
          </p:cNvSpPr>
          <p:nvPr>
            <p:ph idx="1"/>
          </p:nvPr>
        </p:nvSpPr>
        <p:spPr>
          <a:xfrm>
            <a:off x="685800" y="1981200"/>
            <a:ext cx="8134672" cy="4256112"/>
          </a:xfrm>
        </p:spPr>
        <p:txBody>
          <a:bodyPr/>
          <a:lstStyle/>
          <a:p>
            <a:pPr algn="just">
              <a:spcBef>
                <a:spcPct val="20000"/>
              </a:spcBef>
              <a:buFontTx/>
              <a:buChar char="•"/>
            </a:pPr>
            <a:r>
              <a:rPr lang="en-US" altLang="en-US" sz="2000" b="0" dirty="0"/>
              <a:t>Call Meeting to Order (1min)</a:t>
            </a:r>
          </a:p>
          <a:p>
            <a:pPr algn="just">
              <a:spcBef>
                <a:spcPct val="20000"/>
              </a:spcBef>
              <a:buFontTx/>
              <a:buChar char="•"/>
            </a:pPr>
            <a:r>
              <a:rPr lang="en-US" altLang="en-US" sz="2000" b="0" dirty="0"/>
              <a:t>Patent Policy and Logistics (5min)</a:t>
            </a:r>
          </a:p>
          <a:p>
            <a:pPr algn="just">
              <a:spcBef>
                <a:spcPct val="20000"/>
              </a:spcBef>
              <a:buFontTx/>
              <a:buChar char="•"/>
            </a:pPr>
            <a:r>
              <a:rPr lang="en-US" altLang="en-US" sz="2000" b="0" dirty="0" smtClean="0"/>
              <a:t>Agenda </a:t>
            </a:r>
            <a:r>
              <a:rPr lang="en-US" altLang="en-US" sz="2000" b="0" dirty="0"/>
              <a:t>Setting </a:t>
            </a:r>
            <a:r>
              <a:rPr lang="en-US" altLang="en-US" sz="2000" b="0" dirty="0" smtClean="0"/>
              <a:t>(4min)</a:t>
            </a:r>
          </a:p>
          <a:p>
            <a:pPr algn="just">
              <a:spcBef>
                <a:spcPct val="20000"/>
              </a:spcBef>
              <a:buFontTx/>
              <a:buChar char="•"/>
            </a:pPr>
            <a:r>
              <a:rPr lang="en-US" altLang="en-US" sz="2000" b="0" dirty="0" smtClean="0"/>
              <a:t>Presentations to inform the TG (as time permits)</a:t>
            </a:r>
          </a:p>
          <a:p>
            <a:pPr algn="just">
              <a:spcBef>
                <a:spcPct val="20000"/>
              </a:spcBef>
              <a:buFontTx/>
              <a:buChar char="•"/>
            </a:pPr>
            <a:r>
              <a:rPr lang="en-US" altLang="en-US" sz="2000" b="0" dirty="0" smtClean="0"/>
              <a:t>Timeline and project progress review (10min) – As needed</a:t>
            </a:r>
          </a:p>
          <a:p>
            <a:pPr algn="just">
              <a:spcBef>
                <a:spcPct val="20000"/>
              </a:spcBef>
              <a:buFontTx/>
              <a:buChar char="•"/>
            </a:pPr>
            <a:r>
              <a:rPr lang="en-US" altLang="en-US" sz="2000" b="0" dirty="0" err="1" smtClean="0"/>
              <a:t>Telecon</a:t>
            </a:r>
            <a:r>
              <a:rPr lang="en-US" altLang="en-US" sz="2000" b="0" dirty="0" smtClean="0"/>
              <a:t> time setting (5min)</a:t>
            </a:r>
          </a:p>
          <a:p>
            <a:pPr lvl="1">
              <a:spcBef>
                <a:spcPct val="20000"/>
              </a:spcBef>
              <a:buFontTx/>
              <a:buChar char="–"/>
            </a:pPr>
            <a:endParaRPr lang="en-US" altLang="en-US" sz="1800" dirty="0"/>
          </a:p>
          <a:p>
            <a:endParaRPr lang="en-US" sz="2000"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July 2016</a:t>
            </a:r>
            <a:endParaRPr lang="en-GB" dirty="0"/>
          </a:p>
        </p:txBody>
      </p:sp>
    </p:spTree>
    <p:extLst>
      <p:ext uri="{BB962C8B-B14F-4D97-AF65-F5344CB8AC3E}">
        <p14:creationId xmlns:p14="http://schemas.microsoft.com/office/powerpoint/2010/main" val="238522155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Submission order – Slot </a:t>
            </a:r>
            <a:r>
              <a:rPr lang="en-US" altLang="en-US" dirty="0" smtClean="0">
                <a:solidFill>
                  <a:schemeClr val="tx2"/>
                </a:solidFill>
              </a:rPr>
              <a:t>2</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July 2016</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3925295833"/>
              </p:ext>
            </p:extLst>
          </p:nvPr>
        </p:nvGraphicFramePr>
        <p:xfrm>
          <a:off x="656785" y="2420888"/>
          <a:ext cx="7772404" cy="1351088"/>
        </p:xfrm>
        <a:graphic>
          <a:graphicData uri="http://schemas.openxmlformats.org/drawingml/2006/table">
            <a:tbl>
              <a:tblPr firstRow="1" bandRow="1">
                <a:tableStyleId>{21E4AEA4-8DFA-4A89-87EB-49C32662AFE0}</a:tableStyleId>
              </a:tblPr>
              <a:tblGrid>
                <a:gridCol w="1380624"/>
                <a:gridCol w="2124576"/>
                <a:gridCol w="1994191"/>
                <a:gridCol w="1472911"/>
                <a:gridCol w="800102"/>
              </a:tblGrid>
              <a:tr h="370760">
                <a:tc>
                  <a:txBody>
                    <a:bodyPr/>
                    <a:lstStyle/>
                    <a:p>
                      <a:r>
                        <a:rPr lang="en-US" sz="1500" dirty="0" smtClean="0"/>
                        <a:t>Document No.</a:t>
                      </a:r>
                      <a:endParaRPr lang="en-US" sz="1500" dirty="0"/>
                    </a:p>
                  </a:txBody>
                  <a:tcPr marT="45712" marB="45712"/>
                </a:tc>
                <a:tc>
                  <a:txBody>
                    <a:bodyPr/>
                    <a:lstStyle/>
                    <a:p>
                      <a:r>
                        <a:rPr lang="en-US" sz="1500" dirty="0" smtClean="0"/>
                        <a:t>Presenter</a:t>
                      </a:r>
                      <a:endParaRPr lang="en-US" sz="1500" dirty="0"/>
                    </a:p>
                  </a:txBody>
                  <a:tcPr marT="45712" marB="45712"/>
                </a:tc>
                <a:tc>
                  <a:txBody>
                    <a:bodyPr/>
                    <a:lstStyle/>
                    <a:p>
                      <a:r>
                        <a:rPr lang="en-US" sz="1500" dirty="0" smtClean="0"/>
                        <a:t>Title</a:t>
                      </a:r>
                      <a:endParaRPr lang="en-US" sz="1500" dirty="0"/>
                    </a:p>
                  </a:txBody>
                  <a:tcPr marT="45712" marB="45712"/>
                </a:tc>
                <a:tc>
                  <a:txBody>
                    <a:bodyPr/>
                    <a:lstStyle/>
                    <a:p>
                      <a:r>
                        <a:rPr lang="en-US" sz="1500" dirty="0" smtClean="0"/>
                        <a:t>Topic</a:t>
                      </a:r>
                      <a:endParaRPr lang="en-US" sz="1500" dirty="0"/>
                    </a:p>
                  </a:txBody>
                  <a:tcPr marT="45712" marB="45712"/>
                </a:tc>
                <a:tc>
                  <a:txBody>
                    <a:bodyPr/>
                    <a:lstStyle/>
                    <a:p>
                      <a:endParaRPr lang="en-US" sz="1500" dirty="0"/>
                    </a:p>
                  </a:txBody>
                  <a:tcPr marT="45712" marB="45712"/>
                </a:tc>
              </a:tr>
              <a:tr h="370760">
                <a:tc>
                  <a:txBody>
                    <a:bodyPr/>
                    <a:lstStyle/>
                    <a:p>
                      <a:r>
                        <a:rPr lang="en-US" sz="1400" dirty="0" smtClean="0"/>
                        <a:t>11-16-752</a:t>
                      </a:r>
                      <a:endParaRPr lang="en-US" sz="1400" dirty="0"/>
                    </a:p>
                  </a:txBody>
                  <a:tcPr marT="45712" marB="45712"/>
                </a:tc>
                <a:tc>
                  <a:txBody>
                    <a:bodyPr/>
                    <a:lstStyle/>
                    <a:p>
                      <a:r>
                        <a:rPr lang="en-US" sz="1400" dirty="0" smtClean="0"/>
                        <a:t>Jonathan Segev</a:t>
                      </a:r>
                      <a:endParaRPr lang="en-US" sz="1400" dirty="0"/>
                    </a:p>
                  </a:txBody>
                  <a:tcPr marT="45712" marB="45712"/>
                </a:tc>
                <a:tc>
                  <a:txBody>
                    <a:bodyPr/>
                    <a:lstStyle/>
                    <a:p>
                      <a:r>
                        <a:rPr lang="en-US" sz="1400" dirty="0" err="1" smtClean="0"/>
                        <a:t>TGaz</a:t>
                      </a:r>
                      <a:r>
                        <a:rPr lang="en-US" sz="1400" dirty="0" smtClean="0"/>
                        <a:t> July 2016 Agenda</a:t>
                      </a:r>
                      <a:endParaRPr lang="en-US" sz="1400" dirty="0"/>
                    </a:p>
                  </a:txBody>
                  <a:tcPr marT="45712" marB="45712"/>
                </a:tc>
                <a:tc>
                  <a:txBody>
                    <a:bodyPr/>
                    <a:lstStyle/>
                    <a:p>
                      <a:r>
                        <a:rPr lang="en-US" sz="1400" dirty="0" smtClean="0"/>
                        <a:t>Agenda</a:t>
                      </a:r>
                      <a:r>
                        <a:rPr lang="en-US" sz="1400" baseline="0" dirty="0" smtClean="0"/>
                        <a:t> Deck</a:t>
                      </a:r>
                      <a:endParaRPr lang="en-US" sz="1400" dirty="0"/>
                    </a:p>
                  </a:txBody>
                  <a:tcPr marT="45712" marB="45712"/>
                </a:tc>
                <a:tc>
                  <a:txBody>
                    <a:bodyPr/>
                    <a:lstStyle/>
                    <a:p>
                      <a:endParaRPr lang="en-US" sz="1400" dirty="0"/>
                    </a:p>
                  </a:txBody>
                  <a:tcPr marT="45712" marB="45712"/>
                </a:tc>
              </a:tr>
              <a:tr h="259072">
                <a:tc>
                  <a:txBody>
                    <a:bodyPr/>
                    <a:lstStyle/>
                    <a:p>
                      <a:endParaRPr lang="en-US" sz="1400" dirty="0"/>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r>
              <a:tr h="160012">
                <a:tc>
                  <a:txBody>
                    <a:bodyPr/>
                    <a:lstStyle/>
                    <a:p>
                      <a:endParaRPr lang="en-US" sz="1400" dirty="0"/>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14173338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Presentations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July 2016</a:t>
            </a:r>
            <a:endParaRPr lang="en-GB" dirty="0"/>
          </a:p>
        </p:txBody>
      </p:sp>
    </p:spTree>
    <p:extLst>
      <p:ext uri="{BB962C8B-B14F-4D97-AF65-F5344CB8AC3E}">
        <p14:creationId xmlns:p14="http://schemas.microsoft.com/office/powerpoint/2010/main" val="131294675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Attendance </a:t>
            </a:r>
            <a:r>
              <a:rPr lang="en-US" dirty="0" smtClean="0"/>
              <a:t>reminder</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July 2016</a:t>
            </a:r>
            <a:endParaRPr lang="en-GB" dirty="0"/>
          </a:p>
        </p:txBody>
      </p:sp>
    </p:spTree>
    <p:extLst>
      <p:ext uri="{BB962C8B-B14F-4D97-AF65-F5344CB8AC3E}">
        <p14:creationId xmlns:p14="http://schemas.microsoft.com/office/powerpoint/2010/main" val="306898020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Recess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July 2016</a:t>
            </a:r>
            <a:endParaRPr lang="en-GB" dirty="0"/>
          </a:p>
        </p:txBody>
      </p:sp>
    </p:spTree>
    <p:extLst>
      <p:ext uri="{BB962C8B-B14F-4D97-AF65-F5344CB8AC3E}">
        <p14:creationId xmlns:p14="http://schemas.microsoft.com/office/powerpoint/2010/main" val="153661482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xfrm>
            <a:off x="685800" y="1981200"/>
            <a:ext cx="7772400" cy="4114800"/>
          </a:xfrm>
          <a:ln/>
        </p:spPr>
        <p:txBody>
          <a:bodyPr/>
          <a:lstStyle/>
          <a:p>
            <a:pPr indent="12700" algn="just">
              <a:spcBef>
                <a:spcPct val="20000"/>
              </a:spcBef>
            </a:pPr>
            <a:r>
              <a:rPr lang="en-US" altLang="en-US" dirty="0"/>
              <a:t>This presentation contains the IEEE 802.11 </a:t>
            </a:r>
            <a:r>
              <a:rPr lang="en-US" altLang="en-US" dirty="0" err="1" smtClean="0"/>
              <a:t>TGaz</a:t>
            </a:r>
            <a:r>
              <a:rPr lang="en-US" altLang="en-US" dirty="0" smtClean="0"/>
              <a:t> Next Generation Positioning agenda </a:t>
            </a:r>
            <a:r>
              <a:rPr lang="en-US" altLang="en-US" dirty="0"/>
              <a:t>for the </a:t>
            </a:r>
            <a:r>
              <a:rPr lang="en-US" altLang="en-US" dirty="0" smtClean="0"/>
              <a:t>July meeting.</a:t>
            </a:r>
            <a:endParaRPr lang="en-US" altLang="en-US" dirty="0"/>
          </a:p>
          <a:p>
            <a:pPr lvl="1">
              <a:spcBef>
                <a:spcPct val="20000"/>
              </a:spcBef>
              <a:buFontTx/>
              <a:buChar char="–"/>
            </a:pPr>
            <a:endParaRPr lang="en-US" altLang="en-US" dirty="0"/>
          </a:p>
          <a:p>
            <a:pPr lvl="1">
              <a:spcBef>
                <a:spcPct val="20000"/>
              </a:spcBef>
              <a:buFontTx/>
              <a:buChar char="–"/>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a:xfrm>
            <a:off x="5500694" y="6475413"/>
            <a:ext cx="3041644" cy="180975"/>
          </a:xfrm>
        </p:spPr>
        <p:txBody>
          <a:bodyPr/>
          <a:lstStyle/>
          <a:p>
            <a:r>
              <a:rPr lang="en-GB" dirty="0" smtClean="0"/>
              <a:t>Jonathan Segev, Intel Corporation</a:t>
            </a:r>
            <a:endParaRPr lang="en-GB" dirty="0"/>
          </a:p>
        </p:txBody>
      </p:sp>
      <p:sp>
        <p:nvSpPr>
          <p:cNvPr id="4" name="Date Placeholder 3"/>
          <p:cNvSpPr>
            <a:spLocks noGrp="1"/>
          </p:cNvSpPr>
          <p:nvPr>
            <p:ph type="dt" idx="15"/>
          </p:nvPr>
        </p:nvSpPr>
        <p:spPr>
          <a:xfrm>
            <a:off x="696912" y="333375"/>
            <a:ext cx="2589203" cy="273050"/>
          </a:xfrm>
        </p:spPr>
        <p:txBody>
          <a:bodyPr/>
          <a:lstStyle/>
          <a:p>
            <a:r>
              <a:rPr lang="en-US" dirty="0" smtClean="0"/>
              <a:t>July 2016</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ltLang="en-US" dirty="0" smtClean="0"/>
          </a:p>
          <a:p>
            <a:endParaRPr lang="en-US" altLang="en-US" dirty="0"/>
          </a:p>
          <a:p>
            <a:r>
              <a:rPr lang="en-US" altLang="en-US" sz="3200" dirty="0" smtClean="0"/>
              <a:t>Meeting </a:t>
            </a:r>
            <a:r>
              <a:rPr lang="en-US" altLang="en-US" sz="3200" dirty="0"/>
              <a:t>Slot </a:t>
            </a:r>
            <a:r>
              <a:rPr lang="en-US" altLang="en-US" sz="3200" dirty="0" smtClean="0"/>
              <a:t>#3</a:t>
            </a:r>
            <a:endParaRPr lang="en-US" altLang="en-US" sz="180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July 2016</a:t>
            </a:r>
            <a:endParaRPr lang="en-GB" dirty="0"/>
          </a:p>
        </p:txBody>
      </p:sp>
    </p:spTree>
    <p:extLst>
      <p:ext uri="{BB962C8B-B14F-4D97-AF65-F5344CB8AC3E}">
        <p14:creationId xmlns:p14="http://schemas.microsoft.com/office/powerpoint/2010/main" val="869387558"/>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3</a:t>
            </a:r>
            <a:r>
              <a:rPr lang="en-US" altLang="en-US" dirty="0" smtClean="0">
                <a:solidFill>
                  <a:schemeClr val="tx2"/>
                </a:solidFill>
              </a:rPr>
              <a:t> </a:t>
            </a:r>
            <a:r>
              <a:rPr lang="en-US" altLang="en-US" dirty="0">
                <a:solidFill>
                  <a:schemeClr val="tx2"/>
                </a:solidFill>
              </a:rPr>
              <a:t>discussion items</a:t>
            </a:r>
            <a:endParaRPr lang="en-US" dirty="0"/>
          </a:p>
        </p:txBody>
      </p:sp>
      <p:sp>
        <p:nvSpPr>
          <p:cNvPr id="3" name="Content Placeholder 2"/>
          <p:cNvSpPr>
            <a:spLocks noGrp="1"/>
          </p:cNvSpPr>
          <p:nvPr>
            <p:ph idx="1"/>
          </p:nvPr>
        </p:nvSpPr>
        <p:spPr>
          <a:xfrm>
            <a:off x="685800" y="1981200"/>
            <a:ext cx="8134672" cy="4256112"/>
          </a:xfrm>
        </p:spPr>
        <p:txBody>
          <a:bodyPr/>
          <a:lstStyle/>
          <a:p>
            <a:pPr algn="just">
              <a:spcBef>
                <a:spcPct val="20000"/>
              </a:spcBef>
              <a:buFontTx/>
              <a:buChar char="•"/>
            </a:pPr>
            <a:r>
              <a:rPr lang="en-US" altLang="en-US" sz="2000" b="0" dirty="0"/>
              <a:t>Call Meeting to Order (1min)</a:t>
            </a:r>
          </a:p>
          <a:p>
            <a:pPr algn="just">
              <a:spcBef>
                <a:spcPct val="20000"/>
              </a:spcBef>
              <a:buFontTx/>
              <a:buChar char="•"/>
            </a:pPr>
            <a:r>
              <a:rPr lang="en-US" altLang="en-US" sz="2000" b="0" dirty="0"/>
              <a:t>Patent Policy and Logistics (5min)</a:t>
            </a:r>
          </a:p>
          <a:p>
            <a:pPr algn="just">
              <a:spcBef>
                <a:spcPct val="20000"/>
              </a:spcBef>
              <a:buFontTx/>
              <a:buChar char="•"/>
            </a:pPr>
            <a:r>
              <a:rPr lang="en-US" altLang="en-US" sz="2000" b="0" dirty="0" smtClean="0"/>
              <a:t>Agenda </a:t>
            </a:r>
            <a:r>
              <a:rPr lang="en-US" altLang="en-US" sz="2000" b="0" dirty="0"/>
              <a:t>Setting </a:t>
            </a:r>
            <a:r>
              <a:rPr lang="en-US" altLang="en-US" sz="2000" b="0" dirty="0" smtClean="0"/>
              <a:t>(4min)</a:t>
            </a:r>
          </a:p>
          <a:p>
            <a:pPr algn="just">
              <a:spcBef>
                <a:spcPct val="20000"/>
              </a:spcBef>
              <a:buFontTx/>
              <a:buChar char="•"/>
            </a:pPr>
            <a:r>
              <a:rPr lang="en-US" altLang="en-US" sz="2000" b="0" dirty="0" smtClean="0"/>
              <a:t>Presentations to inform the TG (as time permits)</a:t>
            </a:r>
          </a:p>
          <a:p>
            <a:pPr algn="just">
              <a:spcBef>
                <a:spcPct val="20000"/>
              </a:spcBef>
              <a:buFontTx/>
              <a:buChar char="•"/>
            </a:pPr>
            <a:r>
              <a:rPr lang="en-US" altLang="en-US" sz="2000" b="0" dirty="0" smtClean="0"/>
              <a:t>Timeline and project progress review (10min – special order)</a:t>
            </a:r>
          </a:p>
          <a:p>
            <a:pPr algn="just">
              <a:spcBef>
                <a:spcPct val="20000"/>
              </a:spcBef>
              <a:buFontTx/>
              <a:buChar char="•"/>
            </a:pPr>
            <a:r>
              <a:rPr lang="en-US" altLang="en-US" sz="2000" b="0" dirty="0" err="1" smtClean="0"/>
              <a:t>Telecon</a:t>
            </a:r>
            <a:r>
              <a:rPr lang="en-US" altLang="en-US" sz="2000" b="0" dirty="0" smtClean="0"/>
              <a:t> time setting (5min – special order)</a:t>
            </a:r>
          </a:p>
          <a:p>
            <a:pPr lvl="1">
              <a:spcBef>
                <a:spcPct val="20000"/>
              </a:spcBef>
              <a:buFontTx/>
              <a:buChar char="–"/>
            </a:pPr>
            <a:endParaRPr lang="en-US" altLang="en-US" sz="1800" dirty="0"/>
          </a:p>
          <a:p>
            <a:endParaRPr lang="en-US" sz="2000"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July 2016</a:t>
            </a:r>
            <a:endParaRPr lang="en-GB" dirty="0"/>
          </a:p>
        </p:txBody>
      </p:sp>
    </p:spTree>
    <p:extLst>
      <p:ext uri="{BB962C8B-B14F-4D97-AF65-F5344CB8AC3E}">
        <p14:creationId xmlns:p14="http://schemas.microsoft.com/office/powerpoint/2010/main" val="776697013"/>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Submission order – Slot </a:t>
            </a:r>
            <a:r>
              <a:rPr lang="en-US" altLang="en-US" dirty="0" smtClean="0">
                <a:solidFill>
                  <a:schemeClr val="tx2"/>
                </a:solidFill>
              </a:rPr>
              <a:t>3</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July 2016</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155404802"/>
              </p:ext>
            </p:extLst>
          </p:nvPr>
        </p:nvGraphicFramePr>
        <p:xfrm>
          <a:off x="656785" y="2420888"/>
          <a:ext cx="7772404" cy="1655872"/>
        </p:xfrm>
        <a:graphic>
          <a:graphicData uri="http://schemas.openxmlformats.org/drawingml/2006/table">
            <a:tbl>
              <a:tblPr firstRow="1" bandRow="1">
                <a:tableStyleId>{21E4AEA4-8DFA-4A89-87EB-49C32662AFE0}</a:tableStyleId>
              </a:tblPr>
              <a:tblGrid>
                <a:gridCol w="1380624"/>
                <a:gridCol w="2124576"/>
                <a:gridCol w="2210215"/>
                <a:gridCol w="1256887"/>
                <a:gridCol w="800102"/>
              </a:tblGrid>
              <a:tr h="370760">
                <a:tc>
                  <a:txBody>
                    <a:bodyPr/>
                    <a:lstStyle/>
                    <a:p>
                      <a:r>
                        <a:rPr lang="en-US" sz="1500" dirty="0" smtClean="0"/>
                        <a:t>Document No.</a:t>
                      </a:r>
                      <a:endParaRPr lang="en-US" sz="1500" dirty="0"/>
                    </a:p>
                  </a:txBody>
                  <a:tcPr marT="45712" marB="45712"/>
                </a:tc>
                <a:tc>
                  <a:txBody>
                    <a:bodyPr/>
                    <a:lstStyle/>
                    <a:p>
                      <a:r>
                        <a:rPr lang="en-US" sz="1500" dirty="0" smtClean="0"/>
                        <a:t>Presenter</a:t>
                      </a:r>
                      <a:endParaRPr lang="en-US" sz="1500" dirty="0"/>
                    </a:p>
                  </a:txBody>
                  <a:tcPr marT="45712" marB="45712"/>
                </a:tc>
                <a:tc>
                  <a:txBody>
                    <a:bodyPr/>
                    <a:lstStyle/>
                    <a:p>
                      <a:r>
                        <a:rPr lang="en-US" sz="1500" dirty="0" smtClean="0"/>
                        <a:t>Title</a:t>
                      </a:r>
                      <a:endParaRPr lang="en-US" sz="1500" dirty="0"/>
                    </a:p>
                  </a:txBody>
                  <a:tcPr marT="45712" marB="45712"/>
                </a:tc>
                <a:tc>
                  <a:txBody>
                    <a:bodyPr/>
                    <a:lstStyle/>
                    <a:p>
                      <a:r>
                        <a:rPr lang="en-US" sz="1500" dirty="0" smtClean="0"/>
                        <a:t>Topic</a:t>
                      </a:r>
                      <a:endParaRPr lang="en-US" sz="1500" dirty="0"/>
                    </a:p>
                  </a:txBody>
                  <a:tcPr marT="45712" marB="45712"/>
                </a:tc>
                <a:tc>
                  <a:txBody>
                    <a:bodyPr/>
                    <a:lstStyle/>
                    <a:p>
                      <a:endParaRPr lang="en-US" sz="1500" dirty="0"/>
                    </a:p>
                  </a:txBody>
                  <a:tcPr marT="45712" marB="45712"/>
                </a:tc>
              </a:tr>
              <a:tr h="370760">
                <a:tc>
                  <a:txBody>
                    <a:bodyPr/>
                    <a:lstStyle/>
                    <a:p>
                      <a:r>
                        <a:rPr lang="en-US" sz="1400" smtClean="0"/>
                        <a:t>11-16-752</a:t>
                      </a:r>
                      <a:endParaRPr lang="en-US" sz="1400" dirty="0"/>
                    </a:p>
                  </a:txBody>
                  <a:tcPr marT="45712" marB="45712"/>
                </a:tc>
                <a:tc>
                  <a:txBody>
                    <a:bodyPr/>
                    <a:lstStyle/>
                    <a:p>
                      <a:r>
                        <a:rPr lang="en-US" sz="1400" dirty="0" smtClean="0"/>
                        <a:t>Jonathan Segev</a:t>
                      </a:r>
                      <a:endParaRPr lang="en-US" sz="1400" dirty="0"/>
                    </a:p>
                  </a:txBody>
                  <a:tcPr marT="45712" marB="45712"/>
                </a:tc>
                <a:tc>
                  <a:txBody>
                    <a:bodyPr/>
                    <a:lstStyle/>
                    <a:p>
                      <a:r>
                        <a:rPr lang="en-US" sz="1400" dirty="0" err="1" smtClean="0"/>
                        <a:t>TGaz</a:t>
                      </a:r>
                      <a:r>
                        <a:rPr lang="en-US" sz="1400" dirty="0" smtClean="0"/>
                        <a:t> July 2016 Agenda</a:t>
                      </a:r>
                      <a:endParaRPr lang="en-US" sz="1400" dirty="0"/>
                    </a:p>
                  </a:txBody>
                  <a:tcPr marT="45712" marB="45712"/>
                </a:tc>
                <a:tc>
                  <a:txBody>
                    <a:bodyPr/>
                    <a:lstStyle/>
                    <a:p>
                      <a:r>
                        <a:rPr lang="en-US" sz="1400" dirty="0" smtClean="0"/>
                        <a:t>Agenda</a:t>
                      </a:r>
                      <a:r>
                        <a:rPr lang="en-US" sz="1400" baseline="0" dirty="0" smtClean="0"/>
                        <a:t> Deck</a:t>
                      </a:r>
                      <a:endParaRPr lang="en-US" sz="1400" dirty="0"/>
                    </a:p>
                  </a:txBody>
                  <a:tcPr marT="45712" marB="45712"/>
                </a:tc>
                <a:tc>
                  <a:txBody>
                    <a:bodyPr/>
                    <a:lstStyle/>
                    <a:p>
                      <a:endParaRPr lang="en-US" sz="1400" dirty="0"/>
                    </a:p>
                  </a:txBody>
                  <a:tcPr marT="45712" marB="45712"/>
                </a:tc>
              </a:tr>
              <a:tr h="152392">
                <a:tc>
                  <a:txBody>
                    <a:bodyPr/>
                    <a:lstStyle/>
                    <a:p>
                      <a:endParaRPr lang="en-US" sz="1400" dirty="0"/>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r>
              <a:tr h="152392">
                <a:tc>
                  <a:txBody>
                    <a:bodyPr/>
                    <a:lstStyle/>
                    <a:p>
                      <a:endParaRPr lang="en-US" sz="14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kern="1200" dirty="0" smtClean="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r>
              <a:tr h="160012">
                <a:tc>
                  <a:txBody>
                    <a:bodyPr/>
                    <a:lstStyle/>
                    <a:p>
                      <a:endParaRPr lang="en-US" sz="1400" dirty="0"/>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3404018678"/>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presentations</a:t>
            </a:r>
            <a:endParaRPr lang="en-US" dirty="0"/>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July 2016</a:t>
            </a:r>
            <a:endParaRPr lang="en-GB" dirty="0"/>
          </a:p>
        </p:txBody>
      </p:sp>
    </p:spTree>
    <p:extLst>
      <p:ext uri="{BB962C8B-B14F-4D97-AF65-F5344CB8AC3E}">
        <p14:creationId xmlns:p14="http://schemas.microsoft.com/office/powerpoint/2010/main" val="184717527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p>
            <a:r>
              <a:rPr lang="en-US" smtClean="0"/>
              <a:t>July 2016</a:t>
            </a:r>
            <a:endParaRPr lang="en-GB" dirty="0"/>
          </a:p>
        </p:txBody>
      </p:sp>
      <p:sp>
        <p:nvSpPr>
          <p:cNvPr id="3" name="Footer Placeholder 2"/>
          <p:cNvSpPr>
            <a:spLocks noGrp="1"/>
          </p:cNvSpPr>
          <p:nvPr>
            <p:ph type="ftr" idx="11"/>
          </p:nvPr>
        </p:nvSpPr>
        <p:spPr/>
        <p:txBody>
          <a:bodyPr/>
          <a:lstStyle/>
          <a:p>
            <a:r>
              <a:rPr lang="en-GB" smtClean="0"/>
              <a:t>Jonathan Segev, Intel Corporation</a:t>
            </a:r>
            <a:endParaRPr lang="en-GB" dirty="0"/>
          </a:p>
        </p:txBody>
      </p:sp>
      <p:sp>
        <p:nvSpPr>
          <p:cNvPr id="4" name="Slide Number Placeholder 3"/>
          <p:cNvSpPr>
            <a:spLocks noGrp="1"/>
          </p:cNvSpPr>
          <p:nvPr>
            <p:ph type="sldNum" idx="12"/>
          </p:nvPr>
        </p:nvSpPr>
        <p:spPr/>
        <p:txBody>
          <a:bodyPr/>
          <a:lstStyle/>
          <a:p>
            <a:r>
              <a:rPr lang="en-GB" smtClean="0"/>
              <a:t>Slide </a:t>
            </a:r>
            <a:fld id="{F5D8E26B-7BCF-4D25-9C89-0168A6618F18}" type="slidenum">
              <a:rPr lang="en-GB" smtClean="0"/>
              <a:pPr/>
              <a:t>34</a:t>
            </a:fld>
            <a:endParaRPr lang="en-GB"/>
          </a:p>
        </p:txBody>
      </p:sp>
      <p:sp>
        <p:nvSpPr>
          <p:cNvPr id="5" name="Line 15"/>
          <p:cNvSpPr>
            <a:spLocks noChangeShapeType="1"/>
          </p:cNvSpPr>
          <p:nvPr/>
        </p:nvSpPr>
        <p:spPr bwMode="auto">
          <a:xfrm flipH="1">
            <a:off x="6572543" y="1167606"/>
            <a:ext cx="3175" cy="522000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6" name="Line 14"/>
          <p:cNvSpPr>
            <a:spLocks noChangeShapeType="1"/>
          </p:cNvSpPr>
          <p:nvPr/>
        </p:nvSpPr>
        <p:spPr bwMode="auto">
          <a:xfrm flipH="1">
            <a:off x="3982088" y="1167606"/>
            <a:ext cx="7937" cy="522000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 name="Line 10"/>
          <p:cNvSpPr>
            <a:spLocks noChangeShapeType="1"/>
          </p:cNvSpPr>
          <p:nvPr/>
        </p:nvSpPr>
        <p:spPr bwMode="auto">
          <a:xfrm>
            <a:off x="1308721" y="1167606"/>
            <a:ext cx="0" cy="522000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8" name="Line 11"/>
          <p:cNvSpPr>
            <a:spLocks noChangeShapeType="1"/>
          </p:cNvSpPr>
          <p:nvPr/>
        </p:nvSpPr>
        <p:spPr bwMode="auto">
          <a:xfrm>
            <a:off x="2677035" y="1167606"/>
            <a:ext cx="0" cy="522000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9" name="Rectangle 8"/>
          <p:cNvSpPr>
            <a:spLocks noChangeArrowheads="1"/>
          </p:cNvSpPr>
          <p:nvPr/>
        </p:nvSpPr>
        <p:spPr bwMode="auto">
          <a:xfrm>
            <a:off x="6480968" y="1131412"/>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2020</a:t>
            </a:r>
            <a:endParaRPr lang="en-US" altLang="en-US" b="1" dirty="0">
              <a:solidFill>
                <a:schemeClr val="bg1"/>
              </a:solidFill>
              <a:latin typeface="Arial" panose="020B0604020202020204" pitchFamily="34" charset="0"/>
              <a:cs typeface="Arial" panose="020B0604020202020204" pitchFamily="34" charset="0"/>
            </a:endParaRPr>
          </a:p>
        </p:txBody>
      </p:sp>
      <p:sp>
        <p:nvSpPr>
          <p:cNvPr id="10" name="Rectangle 9"/>
          <p:cNvSpPr>
            <a:spLocks noChangeArrowheads="1"/>
          </p:cNvSpPr>
          <p:nvPr/>
        </p:nvSpPr>
        <p:spPr bwMode="auto">
          <a:xfrm>
            <a:off x="5215474" y="1124744"/>
            <a:ext cx="1265494"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2019</a:t>
            </a:r>
            <a:endParaRPr lang="en-US" altLang="en-US" b="1" dirty="0">
              <a:solidFill>
                <a:schemeClr val="bg1"/>
              </a:solidFill>
              <a:latin typeface="Arial" panose="020B0604020202020204" pitchFamily="34" charset="0"/>
              <a:cs typeface="Arial" panose="020B0604020202020204" pitchFamily="34" charset="0"/>
            </a:endParaRPr>
          </a:p>
        </p:txBody>
      </p:sp>
      <p:sp>
        <p:nvSpPr>
          <p:cNvPr id="11" name="Rectangle 10"/>
          <p:cNvSpPr>
            <a:spLocks noChangeArrowheads="1"/>
          </p:cNvSpPr>
          <p:nvPr/>
        </p:nvSpPr>
        <p:spPr bwMode="auto">
          <a:xfrm>
            <a:off x="2677366" y="1124744"/>
            <a:ext cx="127261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2017</a:t>
            </a:r>
            <a:endParaRPr lang="en-US" altLang="en-US" b="1" dirty="0">
              <a:solidFill>
                <a:schemeClr val="bg1"/>
              </a:solidFill>
              <a:latin typeface="Arial" panose="020B0604020202020204" pitchFamily="34" charset="0"/>
              <a:cs typeface="Arial" panose="020B0604020202020204" pitchFamily="34" charset="0"/>
            </a:endParaRPr>
          </a:p>
        </p:txBody>
      </p:sp>
      <p:sp>
        <p:nvSpPr>
          <p:cNvPr id="12" name="Rectangle 11"/>
          <p:cNvSpPr>
            <a:spLocks noChangeArrowheads="1"/>
          </p:cNvSpPr>
          <p:nvPr/>
        </p:nvSpPr>
        <p:spPr bwMode="auto">
          <a:xfrm>
            <a:off x="1362034" y="1124744"/>
            <a:ext cx="131533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2016</a:t>
            </a:r>
            <a:endParaRPr lang="en-US" altLang="en-US" b="1" dirty="0">
              <a:solidFill>
                <a:schemeClr val="bg1"/>
              </a:solidFill>
              <a:latin typeface="Arial" panose="020B0604020202020204" pitchFamily="34" charset="0"/>
              <a:cs typeface="Arial" panose="020B0604020202020204" pitchFamily="34" charset="0"/>
            </a:endParaRPr>
          </a:p>
        </p:txBody>
      </p:sp>
      <p:sp>
        <p:nvSpPr>
          <p:cNvPr id="13" name="Rectangle 12"/>
          <p:cNvSpPr>
            <a:spLocks noChangeArrowheads="1"/>
          </p:cNvSpPr>
          <p:nvPr/>
        </p:nvSpPr>
        <p:spPr bwMode="auto">
          <a:xfrm>
            <a:off x="89421" y="1124744"/>
            <a:ext cx="127261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2015</a:t>
            </a:r>
            <a:endParaRPr lang="en-US" altLang="en-US" b="1" dirty="0">
              <a:solidFill>
                <a:schemeClr val="bg1"/>
              </a:solidFill>
              <a:latin typeface="Arial" panose="020B0604020202020204" pitchFamily="34" charset="0"/>
              <a:cs typeface="Arial" panose="020B0604020202020204" pitchFamily="34" charset="0"/>
            </a:endParaRPr>
          </a:p>
        </p:txBody>
      </p:sp>
      <p:sp>
        <p:nvSpPr>
          <p:cNvPr id="14" name="Rectangle 13"/>
          <p:cNvSpPr>
            <a:spLocks noChangeArrowheads="1"/>
          </p:cNvSpPr>
          <p:nvPr/>
        </p:nvSpPr>
        <p:spPr bwMode="auto">
          <a:xfrm>
            <a:off x="3941080" y="1124744"/>
            <a:ext cx="128863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2018</a:t>
            </a:r>
            <a:endParaRPr lang="en-US" altLang="en-US" b="1" dirty="0">
              <a:solidFill>
                <a:schemeClr val="bg1"/>
              </a:solidFill>
              <a:latin typeface="Arial" panose="020B0604020202020204" pitchFamily="34" charset="0"/>
              <a:cs typeface="Arial" panose="020B0604020202020204" pitchFamily="34" charset="0"/>
            </a:endParaRPr>
          </a:p>
        </p:txBody>
      </p:sp>
      <p:sp>
        <p:nvSpPr>
          <p:cNvPr id="15" name="Line 15"/>
          <p:cNvSpPr>
            <a:spLocks noChangeShapeType="1"/>
          </p:cNvSpPr>
          <p:nvPr/>
        </p:nvSpPr>
        <p:spPr bwMode="auto">
          <a:xfrm>
            <a:off x="5240826" y="1167606"/>
            <a:ext cx="0" cy="522000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16" name="Rectangle 15"/>
          <p:cNvSpPr>
            <a:spLocks noChangeArrowheads="1"/>
          </p:cNvSpPr>
          <p:nvPr/>
        </p:nvSpPr>
        <p:spPr bwMode="auto">
          <a:xfrm>
            <a:off x="89422" y="1124744"/>
            <a:ext cx="8989276" cy="5262862"/>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7" name="Text Box 26"/>
          <p:cNvSpPr txBox="1">
            <a:spLocks noChangeArrowheads="1"/>
          </p:cNvSpPr>
          <p:nvPr/>
        </p:nvSpPr>
        <p:spPr bwMode="auto">
          <a:xfrm flipH="1">
            <a:off x="4128847" y="1504511"/>
            <a:ext cx="703263" cy="452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a:t>
            </a:r>
            <a:r>
              <a:rPr lang="en-US" altLang="en-US" sz="800" dirty="0" smtClean="0">
                <a:latin typeface="Arial" panose="020B0604020202020204" pitchFamily="34" charset="0"/>
                <a:cs typeface="Arial" panose="020B0604020202020204" pitchFamily="34" charset="0"/>
              </a:rPr>
              <a:t>11az</a:t>
            </a:r>
            <a:r>
              <a:rPr lang="en-US" altLang="en-US" sz="800" dirty="0">
                <a:latin typeface="Arial" panose="020B0604020202020204" pitchFamily="34" charset="0"/>
                <a:cs typeface="Arial" panose="020B0604020202020204" pitchFamily="34" charset="0"/>
              </a:rPr>
              <a:t/>
            </a:r>
            <a:br>
              <a:rPr lang="en-US" altLang="en-US" sz="800" dirty="0">
                <a:latin typeface="Arial" panose="020B0604020202020204" pitchFamily="34" charset="0"/>
                <a:cs typeface="Arial" panose="020B0604020202020204" pitchFamily="34" charset="0"/>
              </a:rPr>
            </a:br>
            <a:r>
              <a:rPr lang="en-US" altLang="en-US" sz="800" dirty="0">
                <a:latin typeface="Arial" panose="020B0604020202020204" pitchFamily="34" charset="0"/>
                <a:cs typeface="Arial" panose="020B0604020202020204" pitchFamily="34" charset="0"/>
              </a:rPr>
              <a:t>Draft 2.0</a:t>
            </a:r>
            <a:br>
              <a:rPr lang="en-US" altLang="en-US" sz="800" dirty="0">
                <a:latin typeface="Arial" panose="020B0604020202020204" pitchFamily="34" charset="0"/>
                <a:cs typeface="Arial" panose="020B0604020202020204" pitchFamily="34" charset="0"/>
              </a:rPr>
            </a:br>
            <a:r>
              <a:rPr lang="en-US" altLang="en-US" sz="800" dirty="0">
                <a:latin typeface="Arial" panose="020B0604020202020204" pitchFamily="34" charset="0"/>
                <a:cs typeface="Arial" panose="020B0604020202020204" pitchFamily="34" charset="0"/>
              </a:rPr>
              <a:t>(Mar </a:t>
            </a:r>
            <a:r>
              <a:rPr lang="en-US" altLang="en-US" sz="800" dirty="0" smtClean="0">
                <a:latin typeface="Arial" panose="020B0604020202020204" pitchFamily="34" charset="0"/>
                <a:cs typeface="Arial" panose="020B0604020202020204" pitchFamily="34" charset="0"/>
              </a:rPr>
              <a:t>2018)</a:t>
            </a:r>
            <a:endParaRPr lang="en-US" altLang="en-US" sz="800" dirty="0">
              <a:latin typeface="Arial" panose="020B0604020202020204" pitchFamily="34" charset="0"/>
              <a:cs typeface="Arial" panose="020B0604020202020204" pitchFamily="34" charset="0"/>
            </a:endParaRPr>
          </a:p>
        </p:txBody>
      </p:sp>
      <p:sp>
        <p:nvSpPr>
          <p:cNvPr id="18" name="Text Box 29"/>
          <p:cNvSpPr txBox="1">
            <a:spLocks noChangeArrowheads="1"/>
          </p:cNvSpPr>
          <p:nvPr/>
        </p:nvSpPr>
        <p:spPr bwMode="auto">
          <a:xfrm flipH="1">
            <a:off x="6629342" y="1514070"/>
            <a:ext cx="782637"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b="0" dirty="0"/>
              <a:t>.11az</a:t>
            </a:r>
            <a:br>
              <a:rPr lang="en-US" altLang="en-US" b="0" dirty="0"/>
            </a:br>
            <a:r>
              <a:rPr lang="en-US" altLang="en-US" b="0" dirty="0"/>
              <a:t> Final</a:t>
            </a:r>
          </a:p>
          <a:p>
            <a:r>
              <a:rPr lang="en-US" altLang="en-US" b="0" dirty="0" smtClean="0"/>
              <a:t>(May. 2020)</a:t>
            </a:r>
            <a:endParaRPr lang="en-US" altLang="en-US" b="0" dirty="0"/>
          </a:p>
        </p:txBody>
      </p:sp>
      <p:sp>
        <p:nvSpPr>
          <p:cNvPr id="19" name="Isosceles Triangle 18"/>
          <p:cNvSpPr>
            <a:spLocks noChangeArrowheads="1"/>
          </p:cNvSpPr>
          <p:nvPr/>
        </p:nvSpPr>
        <p:spPr bwMode="auto">
          <a:xfrm>
            <a:off x="771983" y="1532657"/>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endParaRPr lang="en-US" altLang="en-US">
              <a:latin typeface="Arial" panose="020B0604020202020204" pitchFamily="34" charset="0"/>
              <a:cs typeface="Arial" panose="020B0604020202020204" pitchFamily="34" charset="0"/>
            </a:endParaRPr>
          </a:p>
        </p:txBody>
      </p:sp>
      <p:sp>
        <p:nvSpPr>
          <p:cNvPr id="20" name="Isosceles Triangle 19"/>
          <p:cNvSpPr>
            <a:spLocks noChangeArrowheads="1"/>
          </p:cNvSpPr>
          <p:nvPr/>
        </p:nvSpPr>
        <p:spPr bwMode="auto">
          <a:xfrm flipH="1">
            <a:off x="4727102" y="1525750"/>
            <a:ext cx="190500"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1" name="Text Box 24"/>
          <p:cNvSpPr txBox="1">
            <a:spLocks noChangeArrowheads="1"/>
          </p:cNvSpPr>
          <p:nvPr/>
        </p:nvSpPr>
        <p:spPr bwMode="auto">
          <a:xfrm>
            <a:off x="2763445" y="1504764"/>
            <a:ext cx="71072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a:t>
            </a:r>
            <a:r>
              <a:rPr lang="en-US" altLang="en-US" sz="800" dirty="0" smtClean="0">
                <a:latin typeface="Arial" panose="020B0604020202020204" pitchFamily="34" charset="0"/>
                <a:cs typeface="Arial" panose="020B0604020202020204" pitchFamily="34" charset="0"/>
              </a:rPr>
              <a:t>11az</a:t>
            </a:r>
            <a:r>
              <a:rPr lang="en-US" altLang="en-US" sz="800" dirty="0">
                <a:latin typeface="Arial" panose="020B0604020202020204" pitchFamily="34" charset="0"/>
                <a:cs typeface="Arial" panose="020B0604020202020204" pitchFamily="34" charset="0"/>
              </a:rPr>
              <a:t/>
            </a:r>
            <a:br>
              <a:rPr lang="en-US" altLang="en-US" sz="800" dirty="0">
                <a:latin typeface="Arial" panose="020B0604020202020204" pitchFamily="34" charset="0"/>
                <a:cs typeface="Arial" panose="020B0604020202020204" pitchFamily="34" charset="0"/>
              </a:rPr>
            </a:br>
            <a:r>
              <a:rPr lang="en-US" altLang="en-US" sz="800" dirty="0">
                <a:latin typeface="Arial" panose="020B0604020202020204" pitchFamily="34" charset="0"/>
                <a:cs typeface="Arial" panose="020B0604020202020204" pitchFamily="34" charset="0"/>
              </a:rPr>
              <a:t>Draft 1.0</a:t>
            </a:r>
            <a:br>
              <a:rPr lang="en-US" altLang="en-US" sz="800" dirty="0">
                <a:latin typeface="Arial" panose="020B0604020202020204" pitchFamily="34" charset="0"/>
                <a:cs typeface="Arial" panose="020B0604020202020204" pitchFamily="34" charset="0"/>
              </a:rPr>
            </a:br>
            <a:r>
              <a:rPr lang="en-US" altLang="en-US" sz="800" dirty="0" smtClean="0">
                <a:latin typeface="Arial" panose="020B0604020202020204" pitchFamily="34" charset="0"/>
                <a:cs typeface="Arial" panose="020B0604020202020204" pitchFamily="34" charset="0"/>
              </a:rPr>
              <a:t>(Sep. 2017)</a:t>
            </a:r>
            <a:endParaRPr lang="en-US" altLang="en-US" sz="800" dirty="0">
              <a:latin typeface="Arial" panose="020B0604020202020204" pitchFamily="34" charset="0"/>
              <a:cs typeface="Arial" panose="020B0604020202020204" pitchFamily="34" charset="0"/>
            </a:endParaRPr>
          </a:p>
        </p:txBody>
      </p:sp>
      <p:sp>
        <p:nvSpPr>
          <p:cNvPr id="22" name="Isosceles Triangle 21"/>
          <p:cNvSpPr>
            <a:spLocks noChangeArrowheads="1"/>
          </p:cNvSpPr>
          <p:nvPr/>
        </p:nvSpPr>
        <p:spPr bwMode="auto">
          <a:xfrm>
            <a:off x="3404196" y="1520988"/>
            <a:ext cx="201612"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3" name="Isosceles Triangle 22"/>
          <p:cNvSpPr>
            <a:spLocks noChangeArrowheads="1"/>
          </p:cNvSpPr>
          <p:nvPr/>
        </p:nvSpPr>
        <p:spPr bwMode="auto">
          <a:xfrm>
            <a:off x="136458" y="1526931"/>
            <a:ext cx="2032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4" name="Text Box 24"/>
          <p:cNvSpPr txBox="1">
            <a:spLocks noChangeArrowheads="1"/>
          </p:cNvSpPr>
          <p:nvPr/>
        </p:nvSpPr>
        <p:spPr bwMode="auto">
          <a:xfrm>
            <a:off x="43796" y="1512033"/>
            <a:ext cx="855796" cy="452185"/>
          </a:xfrm>
          <a:prstGeom prst="rect">
            <a:avLst/>
          </a:prstGeom>
          <a:noFill/>
          <a:ln>
            <a:noFill/>
          </a:ln>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smtClean="0">
                <a:latin typeface="Arial" panose="020B0604020202020204" pitchFamily="34" charset="0"/>
                <a:cs typeface="Arial" panose="020B0604020202020204" pitchFamily="34" charset="0"/>
              </a:rPr>
              <a:t>SG </a:t>
            </a:r>
          </a:p>
          <a:p>
            <a:pPr algn="ctr"/>
            <a:r>
              <a:rPr lang="en-US" altLang="en-US" sz="800" dirty="0" smtClean="0">
                <a:latin typeface="Arial" panose="020B0604020202020204" pitchFamily="34" charset="0"/>
                <a:cs typeface="Arial" panose="020B0604020202020204" pitchFamily="34" charset="0"/>
              </a:rPr>
              <a:t>Formation</a:t>
            </a:r>
          </a:p>
          <a:p>
            <a:pPr algn="ctr"/>
            <a:r>
              <a:rPr lang="en-US" altLang="en-US" sz="800" dirty="0" smtClean="0">
                <a:latin typeface="Arial" panose="020B0604020202020204" pitchFamily="34" charset="0"/>
                <a:cs typeface="Arial" panose="020B0604020202020204" pitchFamily="34" charset="0"/>
              </a:rPr>
              <a:t>1-15</a:t>
            </a:r>
            <a:endParaRPr lang="en-US" altLang="en-US" sz="800" dirty="0">
              <a:latin typeface="Arial" panose="020B0604020202020204" pitchFamily="34" charset="0"/>
              <a:cs typeface="Arial" panose="020B0604020202020204" pitchFamily="34" charset="0"/>
            </a:endParaRPr>
          </a:p>
        </p:txBody>
      </p:sp>
      <p:sp>
        <p:nvSpPr>
          <p:cNvPr id="25" name="Text Box 24"/>
          <p:cNvSpPr txBox="1">
            <a:spLocks noChangeArrowheads="1"/>
          </p:cNvSpPr>
          <p:nvPr/>
        </p:nvSpPr>
        <p:spPr bwMode="auto">
          <a:xfrm>
            <a:off x="1002000" y="2240169"/>
            <a:ext cx="1008949"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b="1" dirty="0" smtClean="0">
                <a:latin typeface="Arial" panose="020B0604020202020204" pitchFamily="34" charset="0"/>
                <a:cs typeface="Arial" panose="020B0604020202020204" pitchFamily="34" charset="0"/>
              </a:rPr>
              <a:t>11/15-5/16</a:t>
            </a:r>
            <a:endParaRPr lang="en-US" altLang="en-US" sz="700" b="1" dirty="0">
              <a:latin typeface="Arial" panose="020B0604020202020204" pitchFamily="34" charset="0"/>
              <a:cs typeface="Arial" panose="020B0604020202020204" pitchFamily="34" charset="0"/>
            </a:endParaRPr>
          </a:p>
        </p:txBody>
      </p:sp>
      <p:sp>
        <p:nvSpPr>
          <p:cNvPr id="26" name="Isosceles Triangle 25"/>
          <p:cNvSpPr>
            <a:spLocks noChangeArrowheads="1"/>
          </p:cNvSpPr>
          <p:nvPr/>
        </p:nvSpPr>
        <p:spPr bwMode="auto">
          <a:xfrm>
            <a:off x="6701460" y="1536499"/>
            <a:ext cx="174796"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7" name="Rectangle 26"/>
          <p:cNvSpPr/>
          <p:nvPr/>
        </p:nvSpPr>
        <p:spPr>
          <a:xfrm>
            <a:off x="1837260" y="2272912"/>
            <a:ext cx="1647264" cy="243443"/>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dirty="0" smtClean="0"/>
              <a:t>11az </a:t>
            </a:r>
            <a:r>
              <a:rPr lang="en-US" sz="1400" dirty="0"/>
              <a:t>SFD</a:t>
            </a:r>
          </a:p>
        </p:txBody>
      </p:sp>
      <p:sp>
        <p:nvSpPr>
          <p:cNvPr id="28" name="Text Box 24"/>
          <p:cNvSpPr txBox="1">
            <a:spLocks noChangeArrowheads="1"/>
          </p:cNvSpPr>
          <p:nvPr/>
        </p:nvSpPr>
        <p:spPr bwMode="auto">
          <a:xfrm>
            <a:off x="982469" y="1514015"/>
            <a:ext cx="810114"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TG </a:t>
            </a:r>
            <a:r>
              <a:rPr lang="en-US" altLang="en-US" sz="800" dirty="0" smtClean="0">
                <a:latin typeface="Arial" panose="020B0604020202020204" pitchFamily="34" charset="0"/>
                <a:cs typeface="Arial" panose="020B0604020202020204" pitchFamily="34" charset="0"/>
              </a:rPr>
              <a:t>formation </a:t>
            </a:r>
          </a:p>
          <a:p>
            <a:pPr algn="ctr"/>
            <a:r>
              <a:rPr lang="en-US" altLang="en-US" sz="800" dirty="0" smtClean="0">
                <a:latin typeface="Arial" panose="020B0604020202020204" pitchFamily="34" charset="0"/>
                <a:cs typeface="Arial" panose="020B0604020202020204" pitchFamily="34" charset="0"/>
              </a:rPr>
              <a:t>9-15</a:t>
            </a:r>
            <a:endParaRPr lang="en-US" altLang="en-US" sz="800" dirty="0">
              <a:latin typeface="Arial" panose="020B0604020202020204" pitchFamily="34" charset="0"/>
              <a:cs typeface="Arial" panose="020B0604020202020204" pitchFamily="34" charset="0"/>
            </a:endParaRPr>
          </a:p>
        </p:txBody>
      </p:sp>
      <p:sp>
        <p:nvSpPr>
          <p:cNvPr id="29" name="Isosceles Triangle 28"/>
          <p:cNvSpPr>
            <a:spLocks noChangeArrowheads="1"/>
          </p:cNvSpPr>
          <p:nvPr/>
        </p:nvSpPr>
        <p:spPr bwMode="auto">
          <a:xfrm>
            <a:off x="835832" y="1532657"/>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0" name="Rectangle 29"/>
          <p:cNvSpPr/>
          <p:nvPr/>
        </p:nvSpPr>
        <p:spPr>
          <a:xfrm>
            <a:off x="444626" y="1987657"/>
            <a:ext cx="710728" cy="265113"/>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400" dirty="0" smtClean="0"/>
              <a:t>UCD</a:t>
            </a:r>
            <a:endParaRPr lang="en-US" sz="1400" dirty="0"/>
          </a:p>
        </p:txBody>
      </p:sp>
      <p:sp>
        <p:nvSpPr>
          <p:cNvPr id="31" name="Rectangle 30"/>
          <p:cNvSpPr/>
          <p:nvPr/>
        </p:nvSpPr>
        <p:spPr>
          <a:xfrm>
            <a:off x="2947113" y="2524562"/>
            <a:ext cx="3840583" cy="296973"/>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dirty="0" smtClean="0"/>
              <a:t>Amendment text</a:t>
            </a:r>
            <a:endParaRPr lang="en-US" sz="1400" dirty="0"/>
          </a:p>
        </p:txBody>
      </p:sp>
      <p:sp>
        <p:nvSpPr>
          <p:cNvPr id="32" name="Rectangle 31"/>
          <p:cNvSpPr/>
          <p:nvPr/>
        </p:nvSpPr>
        <p:spPr>
          <a:xfrm>
            <a:off x="1155353" y="1987658"/>
            <a:ext cx="1512000" cy="265112"/>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dirty="0" smtClean="0"/>
              <a:t>FRD</a:t>
            </a:r>
            <a:endParaRPr lang="en-US" sz="1400" dirty="0"/>
          </a:p>
        </p:txBody>
      </p:sp>
      <p:sp>
        <p:nvSpPr>
          <p:cNvPr id="33" name="Text Box 24"/>
          <p:cNvSpPr txBox="1">
            <a:spLocks noChangeArrowheads="1"/>
          </p:cNvSpPr>
          <p:nvPr/>
        </p:nvSpPr>
        <p:spPr bwMode="auto">
          <a:xfrm>
            <a:off x="1814377" y="2518345"/>
            <a:ext cx="110266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b="1" dirty="0" smtClean="0">
                <a:latin typeface="Arial" panose="020B0604020202020204" pitchFamily="34" charset="0"/>
                <a:cs typeface="Arial" panose="020B0604020202020204" pitchFamily="34" charset="0"/>
              </a:rPr>
              <a:t>5/16-9/17</a:t>
            </a:r>
            <a:endParaRPr lang="en-US" altLang="en-US" sz="700" b="1" dirty="0">
              <a:latin typeface="Arial" panose="020B0604020202020204" pitchFamily="34" charset="0"/>
              <a:cs typeface="Arial" panose="020B0604020202020204" pitchFamily="34" charset="0"/>
            </a:endParaRPr>
          </a:p>
        </p:txBody>
      </p:sp>
      <p:sp>
        <p:nvSpPr>
          <p:cNvPr id="34" name="Text Box 24"/>
          <p:cNvSpPr txBox="1">
            <a:spLocks noChangeArrowheads="1"/>
          </p:cNvSpPr>
          <p:nvPr/>
        </p:nvSpPr>
        <p:spPr bwMode="auto">
          <a:xfrm>
            <a:off x="217171" y="2246470"/>
            <a:ext cx="110266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b="1" dirty="0" smtClean="0">
                <a:latin typeface="Arial" panose="020B0604020202020204" pitchFamily="34" charset="0"/>
                <a:cs typeface="Arial" panose="020B0604020202020204" pitchFamily="34" charset="0"/>
              </a:rPr>
              <a:t>5/15-11/15</a:t>
            </a:r>
            <a:endParaRPr lang="en-US" altLang="en-US" sz="700" b="1" dirty="0">
              <a:latin typeface="Arial" panose="020B0604020202020204" pitchFamily="34" charset="0"/>
              <a:cs typeface="Arial" panose="020B0604020202020204" pitchFamily="34" charset="0"/>
            </a:endParaRPr>
          </a:p>
        </p:txBody>
      </p:sp>
      <p:sp>
        <p:nvSpPr>
          <p:cNvPr id="35" name="Rectangle 34"/>
          <p:cNvSpPr>
            <a:spLocks noChangeArrowheads="1"/>
          </p:cNvSpPr>
          <p:nvPr/>
        </p:nvSpPr>
        <p:spPr bwMode="auto">
          <a:xfrm>
            <a:off x="7774046" y="1131412"/>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2021</a:t>
            </a:r>
            <a:endParaRPr lang="en-US" altLang="en-US" b="1" dirty="0">
              <a:solidFill>
                <a:schemeClr val="bg1"/>
              </a:solidFill>
              <a:latin typeface="Arial" panose="020B0604020202020204" pitchFamily="34" charset="0"/>
              <a:cs typeface="Arial" panose="020B0604020202020204" pitchFamily="34" charset="0"/>
            </a:endParaRPr>
          </a:p>
        </p:txBody>
      </p:sp>
      <p:sp>
        <p:nvSpPr>
          <p:cNvPr id="36" name="Line 15"/>
          <p:cNvSpPr>
            <a:spLocks noChangeShapeType="1"/>
          </p:cNvSpPr>
          <p:nvPr/>
        </p:nvSpPr>
        <p:spPr bwMode="auto">
          <a:xfrm flipH="1">
            <a:off x="7808703" y="1124744"/>
            <a:ext cx="3175" cy="522000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7" name="Isosceles Triangle 36"/>
          <p:cNvSpPr>
            <a:spLocks noChangeArrowheads="1"/>
          </p:cNvSpPr>
          <p:nvPr/>
        </p:nvSpPr>
        <p:spPr bwMode="auto">
          <a:xfrm>
            <a:off x="1773196" y="1511397"/>
            <a:ext cx="201612"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cxnSp>
        <p:nvCxnSpPr>
          <p:cNvPr id="38" name="Straight Connector 37"/>
          <p:cNvCxnSpPr>
            <a:stCxn id="30" idx="1"/>
            <a:endCxn id="32" idx="1"/>
          </p:cNvCxnSpPr>
          <p:nvPr/>
        </p:nvCxnSpPr>
        <p:spPr bwMode="auto">
          <a:xfrm>
            <a:off x="444626" y="2120214"/>
            <a:ext cx="71072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9" name="Title 1"/>
          <p:cNvSpPr txBox="1">
            <a:spLocks/>
          </p:cNvSpPr>
          <p:nvPr/>
        </p:nvSpPr>
        <p:spPr>
          <a:xfrm>
            <a:off x="681024" y="585883"/>
            <a:ext cx="8462976" cy="543345"/>
          </a:xfrm>
          <a:prstGeom prst="rect">
            <a:avLst/>
          </a:prstGeom>
        </p:spPr>
        <p:txBody>
          <a:bodyPr lIns="0" tIns="0" rIns="0" bIns="0"/>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r>
              <a:rPr lang="en-US" kern="0" dirty="0" smtClean="0"/>
              <a:t>Activity timelines post the May meeting</a:t>
            </a:r>
            <a:endParaRPr lang="en-US" kern="0" dirty="0">
              <a:solidFill>
                <a:srgbClr val="FF33CC"/>
              </a:solidFill>
            </a:endParaRPr>
          </a:p>
        </p:txBody>
      </p:sp>
      <p:sp>
        <p:nvSpPr>
          <p:cNvPr id="40" name="Rectangle 39"/>
          <p:cNvSpPr/>
          <p:nvPr/>
        </p:nvSpPr>
        <p:spPr>
          <a:xfrm>
            <a:off x="1209226" y="2924944"/>
            <a:ext cx="947770" cy="323635"/>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900" dirty="0" smtClean="0"/>
              <a:t>FRD/tech</a:t>
            </a:r>
          </a:p>
          <a:p>
            <a:pPr algn="ctr">
              <a:defRPr/>
            </a:pPr>
            <a:r>
              <a:rPr lang="en-US" sz="900" dirty="0" smtClean="0"/>
              <a:t>approach</a:t>
            </a:r>
            <a:endParaRPr lang="en-US" sz="900" dirty="0"/>
          </a:p>
        </p:txBody>
      </p:sp>
      <p:sp>
        <p:nvSpPr>
          <p:cNvPr id="41" name="Rectangle 40"/>
          <p:cNvSpPr/>
          <p:nvPr/>
        </p:nvSpPr>
        <p:spPr>
          <a:xfrm>
            <a:off x="1835696" y="3248277"/>
            <a:ext cx="1648828" cy="323635"/>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900" dirty="0" smtClean="0"/>
              <a:t>Spec. frame work</a:t>
            </a:r>
          </a:p>
        </p:txBody>
      </p:sp>
      <p:sp>
        <p:nvSpPr>
          <p:cNvPr id="42" name="Rectangle 41"/>
          <p:cNvSpPr/>
          <p:nvPr/>
        </p:nvSpPr>
        <p:spPr>
          <a:xfrm>
            <a:off x="2942904" y="3554539"/>
            <a:ext cx="3655898" cy="323635"/>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900" dirty="0" smtClean="0"/>
              <a:t>Amendment text development</a:t>
            </a:r>
            <a:endParaRPr lang="en-US" sz="900" dirty="0"/>
          </a:p>
        </p:txBody>
      </p:sp>
      <p:sp>
        <p:nvSpPr>
          <p:cNvPr id="43" name="TextBox 42"/>
          <p:cNvSpPr txBox="1"/>
          <p:nvPr/>
        </p:nvSpPr>
        <p:spPr>
          <a:xfrm>
            <a:off x="155334" y="2930664"/>
            <a:ext cx="871919" cy="523220"/>
          </a:xfrm>
          <a:prstGeom prst="rect">
            <a:avLst/>
          </a:prstGeom>
          <a:noFill/>
        </p:spPr>
        <p:txBody>
          <a:bodyPr wrap="square" rtlCol="0">
            <a:spAutoFit/>
          </a:bodyPr>
          <a:lstStyle/>
          <a:p>
            <a:r>
              <a:rPr lang="en-US" sz="1400" dirty="0" smtClean="0">
                <a:solidFill>
                  <a:schemeClr val="tx1"/>
                </a:solidFill>
              </a:rPr>
              <a:t>Accuracy</a:t>
            </a:r>
          </a:p>
          <a:p>
            <a:r>
              <a:rPr lang="en-US" sz="1400" dirty="0" smtClean="0">
                <a:solidFill>
                  <a:schemeClr val="tx1"/>
                </a:solidFill>
              </a:rPr>
              <a:t>coverage</a:t>
            </a:r>
            <a:endParaRPr lang="en-US" sz="1400" dirty="0">
              <a:solidFill>
                <a:schemeClr val="tx1"/>
              </a:solidFill>
            </a:endParaRPr>
          </a:p>
        </p:txBody>
      </p:sp>
      <p:sp>
        <p:nvSpPr>
          <p:cNvPr id="44" name="TextBox 43"/>
          <p:cNvSpPr txBox="1"/>
          <p:nvPr/>
        </p:nvSpPr>
        <p:spPr>
          <a:xfrm>
            <a:off x="255918" y="3939849"/>
            <a:ext cx="687489" cy="307777"/>
          </a:xfrm>
          <a:prstGeom prst="rect">
            <a:avLst/>
          </a:prstGeom>
          <a:noFill/>
        </p:spPr>
        <p:txBody>
          <a:bodyPr wrap="square" rtlCol="0">
            <a:spAutoFit/>
          </a:bodyPr>
          <a:lstStyle/>
          <a:p>
            <a:r>
              <a:rPr lang="en-US" sz="1400" dirty="0" smtClean="0">
                <a:solidFill>
                  <a:schemeClr val="tx1"/>
                </a:solidFill>
              </a:rPr>
              <a:t>60Ghz</a:t>
            </a:r>
            <a:endParaRPr lang="en-US" sz="1400" dirty="0">
              <a:solidFill>
                <a:schemeClr val="tx1"/>
              </a:solidFill>
            </a:endParaRPr>
          </a:p>
        </p:txBody>
      </p:sp>
      <p:sp>
        <p:nvSpPr>
          <p:cNvPr id="45" name="Rectangle 44"/>
          <p:cNvSpPr/>
          <p:nvPr/>
        </p:nvSpPr>
        <p:spPr>
          <a:xfrm>
            <a:off x="1193872" y="3998653"/>
            <a:ext cx="968472" cy="323635"/>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900" dirty="0" smtClean="0"/>
              <a:t>FRD/tech</a:t>
            </a:r>
          </a:p>
          <a:p>
            <a:pPr algn="ctr">
              <a:defRPr/>
            </a:pPr>
            <a:r>
              <a:rPr lang="en-US" sz="900" dirty="0" smtClean="0"/>
              <a:t>approach</a:t>
            </a:r>
            <a:endParaRPr lang="en-US" sz="900" dirty="0"/>
          </a:p>
        </p:txBody>
      </p:sp>
      <p:sp>
        <p:nvSpPr>
          <p:cNvPr id="46" name="Rectangle 45"/>
          <p:cNvSpPr/>
          <p:nvPr/>
        </p:nvSpPr>
        <p:spPr>
          <a:xfrm>
            <a:off x="1911510" y="4323775"/>
            <a:ext cx="1573013" cy="323635"/>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900" dirty="0" smtClean="0"/>
              <a:t>Spec. frame work</a:t>
            </a:r>
          </a:p>
        </p:txBody>
      </p:sp>
      <p:sp>
        <p:nvSpPr>
          <p:cNvPr id="47" name="Rectangle 46"/>
          <p:cNvSpPr/>
          <p:nvPr/>
        </p:nvSpPr>
        <p:spPr>
          <a:xfrm>
            <a:off x="3013363" y="4649377"/>
            <a:ext cx="3559180" cy="323635"/>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900" dirty="0" smtClean="0"/>
              <a:t>Amendment text development</a:t>
            </a:r>
            <a:endParaRPr lang="en-US" sz="900" dirty="0"/>
          </a:p>
        </p:txBody>
      </p:sp>
      <p:cxnSp>
        <p:nvCxnSpPr>
          <p:cNvPr id="48" name="Straight Connector 47"/>
          <p:cNvCxnSpPr>
            <a:cxnSpLocks noChangeAspect="1"/>
            <a:stCxn id="40" idx="1"/>
          </p:cNvCxnSpPr>
          <p:nvPr/>
        </p:nvCxnSpPr>
        <p:spPr bwMode="auto">
          <a:xfrm>
            <a:off x="1209226" y="3086762"/>
            <a:ext cx="605151" cy="0"/>
          </a:xfrm>
          <a:prstGeom prst="line">
            <a:avLst/>
          </a:prstGeom>
          <a:solidFill>
            <a:schemeClr val="accent1"/>
          </a:solidFill>
          <a:ln w="50800" cap="flat" cmpd="sng" algn="ctr">
            <a:solidFill>
              <a:srgbClr val="FF0000"/>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9" name="Straight Connector 48"/>
          <p:cNvCxnSpPr>
            <a:cxnSpLocks noChangeAspect="1"/>
          </p:cNvCxnSpPr>
          <p:nvPr/>
        </p:nvCxnSpPr>
        <p:spPr bwMode="auto">
          <a:xfrm>
            <a:off x="1202497" y="4183511"/>
            <a:ext cx="578727" cy="0"/>
          </a:xfrm>
          <a:prstGeom prst="line">
            <a:avLst/>
          </a:prstGeom>
          <a:solidFill>
            <a:schemeClr val="accent1"/>
          </a:solidFill>
          <a:ln w="50800" cap="flat" cmpd="sng" algn="ctr">
            <a:solidFill>
              <a:srgbClr val="FF0000"/>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0" name="TextBox 49"/>
          <p:cNvSpPr txBox="1"/>
          <p:nvPr/>
        </p:nvSpPr>
        <p:spPr>
          <a:xfrm>
            <a:off x="107504" y="4975667"/>
            <a:ext cx="996622" cy="307777"/>
          </a:xfrm>
          <a:prstGeom prst="rect">
            <a:avLst/>
          </a:prstGeom>
          <a:noFill/>
        </p:spPr>
        <p:txBody>
          <a:bodyPr wrap="square" rtlCol="0">
            <a:spAutoFit/>
          </a:bodyPr>
          <a:lstStyle/>
          <a:p>
            <a:r>
              <a:rPr lang="en-US" sz="1400" dirty="0" smtClean="0">
                <a:solidFill>
                  <a:schemeClr val="tx1"/>
                </a:solidFill>
              </a:rPr>
              <a:t>Scalability</a:t>
            </a:r>
            <a:endParaRPr lang="en-US" sz="1400" dirty="0">
              <a:solidFill>
                <a:schemeClr val="tx1"/>
              </a:solidFill>
            </a:endParaRPr>
          </a:p>
        </p:txBody>
      </p:sp>
      <p:sp>
        <p:nvSpPr>
          <p:cNvPr id="51" name="Rectangle 50"/>
          <p:cNvSpPr/>
          <p:nvPr/>
        </p:nvSpPr>
        <p:spPr>
          <a:xfrm>
            <a:off x="1209226" y="4990385"/>
            <a:ext cx="961093" cy="323635"/>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900" dirty="0" smtClean="0"/>
              <a:t>FRD/tech</a:t>
            </a:r>
          </a:p>
          <a:p>
            <a:pPr algn="ctr">
              <a:defRPr/>
            </a:pPr>
            <a:r>
              <a:rPr lang="en-US" sz="900" dirty="0" smtClean="0"/>
              <a:t>approach</a:t>
            </a:r>
            <a:endParaRPr lang="en-US" sz="900" dirty="0"/>
          </a:p>
        </p:txBody>
      </p:sp>
      <p:sp>
        <p:nvSpPr>
          <p:cNvPr id="52" name="Rectangle 51"/>
          <p:cNvSpPr/>
          <p:nvPr/>
        </p:nvSpPr>
        <p:spPr>
          <a:xfrm>
            <a:off x="1849020" y="5313718"/>
            <a:ext cx="1625154" cy="323635"/>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900" dirty="0" smtClean="0"/>
              <a:t>Spec. frame work</a:t>
            </a:r>
          </a:p>
        </p:txBody>
      </p:sp>
      <p:sp>
        <p:nvSpPr>
          <p:cNvPr id="53" name="Rectangle 52"/>
          <p:cNvSpPr/>
          <p:nvPr/>
        </p:nvSpPr>
        <p:spPr>
          <a:xfrm>
            <a:off x="2956228" y="5619980"/>
            <a:ext cx="3642574" cy="323635"/>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900" dirty="0" smtClean="0"/>
              <a:t>Amendment text development</a:t>
            </a:r>
            <a:endParaRPr lang="en-US" sz="900" dirty="0"/>
          </a:p>
        </p:txBody>
      </p:sp>
      <p:cxnSp>
        <p:nvCxnSpPr>
          <p:cNvPr id="54" name="Straight Connector 53"/>
          <p:cNvCxnSpPr>
            <a:cxnSpLocks noChangeAspect="1"/>
            <a:stCxn id="51" idx="1"/>
          </p:cNvCxnSpPr>
          <p:nvPr/>
        </p:nvCxnSpPr>
        <p:spPr bwMode="auto">
          <a:xfrm>
            <a:off x="1209226" y="5152203"/>
            <a:ext cx="656309" cy="0"/>
          </a:xfrm>
          <a:prstGeom prst="line">
            <a:avLst/>
          </a:prstGeom>
          <a:solidFill>
            <a:schemeClr val="accent1"/>
          </a:solidFill>
          <a:ln w="50800" cap="flat" cmpd="sng" algn="ctr">
            <a:solidFill>
              <a:srgbClr val="FF0000"/>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5" name="Text Box 24"/>
          <p:cNvSpPr txBox="1">
            <a:spLocks noChangeArrowheads="1"/>
          </p:cNvSpPr>
          <p:nvPr/>
        </p:nvSpPr>
        <p:spPr bwMode="auto">
          <a:xfrm>
            <a:off x="1865535" y="1515749"/>
            <a:ext cx="731105"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smtClean="0">
                <a:latin typeface="Arial" panose="020B0604020202020204" pitchFamily="34" charset="0"/>
                <a:cs typeface="Arial" panose="020B0604020202020204" pitchFamily="34" charset="0"/>
              </a:rPr>
              <a:t>.11az SFD </a:t>
            </a:r>
          </a:p>
          <a:p>
            <a:pPr algn="ctr"/>
            <a:r>
              <a:rPr lang="en-US" altLang="en-US" sz="800" dirty="0" smtClean="0">
                <a:latin typeface="Arial" panose="020B0604020202020204" pitchFamily="34" charset="0"/>
                <a:cs typeface="Arial" panose="020B0604020202020204" pitchFamily="34" charset="0"/>
              </a:rPr>
              <a:t>5-2016</a:t>
            </a:r>
            <a:endParaRPr lang="en-US" altLang="en-US" sz="800" dirty="0">
              <a:latin typeface="Arial" panose="020B0604020202020204" pitchFamily="34" charset="0"/>
              <a:cs typeface="Arial" panose="020B0604020202020204" pitchFamily="34" charset="0"/>
            </a:endParaRPr>
          </a:p>
        </p:txBody>
      </p:sp>
      <p:sp>
        <p:nvSpPr>
          <p:cNvPr id="56" name="Oval Callout 55"/>
          <p:cNvSpPr/>
          <p:nvPr/>
        </p:nvSpPr>
        <p:spPr bwMode="auto">
          <a:xfrm>
            <a:off x="3484524" y="1987657"/>
            <a:ext cx="2167596" cy="287285"/>
          </a:xfrm>
          <a:prstGeom prst="wedgeEllipseCallout">
            <a:avLst>
              <a:gd name="adj1" fmla="val -49921"/>
              <a:gd name="adj2" fmla="val 118294"/>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100" b="1" i="0" u="none" strike="noStrike" cap="none" normalizeH="0" baseline="0" dirty="0" smtClean="0">
                <a:ln>
                  <a:noFill/>
                </a:ln>
                <a:solidFill>
                  <a:srgbClr val="002060"/>
                </a:solidFill>
                <a:effectLst/>
                <a:latin typeface="Times New Roman" pitchFamily="16" charset="0"/>
                <a:ea typeface="MS Gothic" charset="-128"/>
              </a:rPr>
              <a:t>SFD feature  Freeze</a:t>
            </a:r>
          </a:p>
        </p:txBody>
      </p:sp>
      <p:sp>
        <p:nvSpPr>
          <p:cNvPr id="57" name="Oval Callout 56"/>
          <p:cNvSpPr/>
          <p:nvPr/>
        </p:nvSpPr>
        <p:spPr bwMode="auto">
          <a:xfrm>
            <a:off x="35940" y="2625205"/>
            <a:ext cx="2167596" cy="287285"/>
          </a:xfrm>
          <a:prstGeom prst="wedgeEllipseCallout">
            <a:avLst>
              <a:gd name="adj1" fmla="val 71520"/>
              <a:gd name="adj2" fmla="val -180706"/>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100" b="1" i="0" u="none" strike="noStrike" cap="none" normalizeH="0" baseline="0" dirty="0" smtClean="0">
                <a:ln>
                  <a:noFill/>
                </a:ln>
                <a:solidFill>
                  <a:srgbClr val="002060"/>
                </a:solidFill>
                <a:effectLst/>
                <a:latin typeface="Times New Roman" pitchFamily="16" charset="0"/>
                <a:ea typeface="MS Gothic" charset="-128"/>
              </a:rPr>
              <a:t>FRD Freeze</a:t>
            </a:r>
          </a:p>
        </p:txBody>
      </p:sp>
      <p:sp>
        <p:nvSpPr>
          <p:cNvPr id="58" name="Curved Left Arrow 57"/>
          <p:cNvSpPr/>
          <p:nvPr/>
        </p:nvSpPr>
        <p:spPr bwMode="auto">
          <a:xfrm rot="10800000">
            <a:off x="5796136" y="2584529"/>
            <a:ext cx="449160" cy="1256804"/>
          </a:xfrm>
          <a:prstGeom prst="curvedLeftArrow">
            <a:avLst>
              <a:gd name="adj1" fmla="val 17239"/>
              <a:gd name="adj2" fmla="val 31970"/>
              <a:gd name="adj3" fmla="val 25000"/>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59" name="Curved Left Arrow 58"/>
          <p:cNvSpPr/>
          <p:nvPr/>
        </p:nvSpPr>
        <p:spPr bwMode="auto">
          <a:xfrm rot="10800000">
            <a:off x="5707543" y="2584529"/>
            <a:ext cx="449160" cy="2265013"/>
          </a:xfrm>
          <a:prstGeom prst="curvedLeftArrow">
            <a:avLst>
              <a:gd name="adj1" fmla="val 17239"/>
              <a:gd name="adj2" fmla="val 31970"/>
              <a:gd name="adj3" fmla="val 25000"/>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60" name="Curved Left Arrow 59"/>
          <p:cNvSpPr/>
          <p:nvPr/>
        </p:nvSpPr>
        <p:spPr bwMode="auto">
          <a:xfrm rot="10800000">
            <a:off x="5707542" y="2584529"/>
            <a:ext cx="449160" cy="3227211"/>
          </a:xfrm>
          <a:prstGeom prst="curvedLeftArrow">
            <a:avLst>
              <a:gd name="adj1" fmla="val 17239"/>
              <a:gd name="adj2" fmla="val 31970"/>
              <a:gd name="adj3" fmla="val 25000"/>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grpSp>
        <p:nvGrpSpPr>
          <p:cNvPr id="61" name="Group 60"/>
          <p:cNvGrpSpPr/>
          <p:nvPr/>
        </p:nvGrpSpPr>
        <p:grpSpPr>
          <a:xfrm flipH="1">
            <a:off x="3246480" y="2293764"/>
            <a:ext cx="518789" cy="3227211"/>
            <a:chOff x="5859942" y="2736929"/>
            <a:chExt cx="537754" cy="3227211"/>
          </a:xfrm>
        </p:grpSpPr>
        <p:sp>
          <p:nvSpPr>
            <p:cNvPr id="62" name="Curved Left Arrow 61"/>
            <p:cNvSpPr/>
            <p:nvPr/>
          </p:nvSpPr>
          <p:spPr bwMode="auto">
            <a:xfrm rot="10800000">
              <a:off x="5948536" y="2736929"/>
              <a:ext cx="449160" cy="1170175"/>
            </a:xfrm>
            <a:prstGeom prst="curvedLeftArrow">
              <a:avLst>
                <a:gd name="adj1" fmla="val 17239"/>
                <a:gd name="adj2" fmla="val 31970"/>
                <a:gd name="adj3" fmla="val 25000"/>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63" name="Curved Left Arrow 62"/>
            <p:cNvSpPr/>
            <p:nvPr/>
          </p:nvSpPr>
          <p:spPr bwMode="auto">
            <a:xfrm rot="10800000">
              <a:off x="5859943" y="2736929"/>
              <a:ext cx="449160" cy="2265013"/>
            </a:xfrm>
            <a:prstGeom prst="curvedLeftArrow">
              <a:avLst>
                <a:gd name="adj1" fmla="val 17239"/>
                <a:gd name="adj2" fmla="val 31970"/>
                <a:gd name="adj3" fmla="val 25000"/>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64" name="Curved Left Arrow 63"/>
            <p:cNvSpPr/>
            <p:nvPr/>
          </p:nvSpPr>
          <p:spPr bwMode="auto">
            <a:xfrm rot="10800000">
              <a:off x="5859942" y="2736929"/>
              <a:ext cx="449160" cy="3227211"/>
            </a:xfrm>
            <a:prstGeom prst="curvedLeftArrow">
              <a:avLst>
                <a:gd name="adj1" fmla="val 17239"/>
                <a:gd name="adj2" fmla="val 31970"/>
                <a:gd name="adj3" fmla="val 25000"/>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grpSp>
    </p:spTree>
    <p:extLst>
      <p:ext uri="{BB962C8B-B14F-4D97-AF65-F5344CB8AC3E}">
        <p14:creationId xmlns:p14="http://schemas.microsoft.com/office/powerpoint/2010/main" val="154660673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p>
            <a:r>
              <a:rPr lang="en-US" smtClean="0"/>
              <a:t>July 2016</a:t>
            </a:r>
            <a:endParaRPr lang="en-GB" dirty="0"/>
          </a:p>
        </p:txBody>
      </p:sp>
      <p:sp>
        <p:nvSpPr>
          <p:cNvPr id="3" name="Footer Placeholder 2"/>
          <p:cNvSpPr>
            <a:spLocks noGrp="1"/>
          </p:cNvSpPr>
          <p:nvPr>
            <p:ph type="ftr" idx="11"/>
          </p:nvPr>
        </p:nvSpPr>
        <p:spPr/>
        <p:txBody>
          <a:bodyPr/>
          <a:lstStyle/>
          <a:p>
            <a:r>
              <a:rPr lang="en-GB" smtClean="0"/>
              <a:t>Jonathan Segev, Intel Corporation</a:t>
            </a:r>
            <a:endParaRPr lang="en-GB" dirty="0"/>
          </a:p>
        </p:txBody>
      </p:sp>
      <p:sp>
        <p:nvSpPr>
          <p:cNvPr id="4" name="Slide Number Placeholder 3"/>
          <p:cNvSpPr>
            <a:spLocks noGrp="1"/>
          </p:cNvSpPr>
          <p:nvPr>
            <p:ph type="sldNum" idx="12"/>
          </p:nvPr>
        </p:nvSpPr>
        <p:spPr/>
        <p:txBody>
          <a:bodyPr/>
          <a:lstStyle/>
          <a:p>
            <a:r>
              <a:rPr lang="en-GB" smtClean="0"/>
              <a:t>Slide </a:t>
            </a:r>
            <a:fld id="{F5D8E26B-7BCF-4D25-9C89-0168A6618F18}" type="slidenum">
              <a:rPr lang="en-GB" smtClean="0"/>
              <a:pPr/>
              <a:t>35</a:t>
            </a:fld>
            <a:endParaRPr lang="en-GB"/>
          </a:p>
        </p:txBody>
      </p:sp>
      <p:sp>
        <p:nvSpPr>
          <p:cNvPr id="5" name="Line 15"/>
          <p:cNvSpPr>
            <a:spLocks noChangeShapeType="1"/>
          </p:cNvSpPr>
          <p:nvPr/>
        </p:nvSpPr>
        <p:spPr bwMode="auto">
          <a:xfrm flipH="1">
            <a:off x="6572543" y="1167606"/>
            <a:ext cx="3175" cy="522000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6" name="Line 14"/>
          <p:cNvSpPr>
            <a:spLocks noChangeShapeType="1"/>
          </p:cNvSpPr>
          <p:nvPr/>
        </p:nvSpPr>
        <p:spPr bwMode="auto">
          <a:xfrm flipH="1">
            <a:off x="3982088" y="1167606"/>
            <a:ext cx="7937" cy="522000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 name="Line 10"/>
          <p:cNvSpPr>
            <a:spLocks noChangeShapeType="1"/>
          </p:cNvSpPr>
          <p:nvPr/>
        </p:nvSpPr>
        <p:spPr bwMode="auto">
          <a:xfrm>
            <a:off x="1308721" y="1167606"/>
            <a:ext cx="0" cy="522000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8" name="Line 11"/>
          <p:cNvSpPr>
            <a:spLocks noChangeShapeType="1"/>
          </p:cNvSpPr>
          <p:nvPr/>
        </p:nvSpPr>
        <p:spPr bwMode="auto">
          <a:xfrm>
            <a:off x="2677035" y="1167606"/>
            <a:ext cx="0" cy="522000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9" name="Rectangle 8"/>
          <p:cNvSpPr>
            <a:spLocks noChangeArrowheads="1"/>
          </p:cNvSpPr>
          <p:nvPr/>
        </p:nvSpPr>
        <p:spPr bwMode="auto">
          <a:xfrm>
            <a:off x="6480968" y="1131412"/>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2020</a:t>
            </a:r>
            <a:endParaRPr lang="en-US" altLang="en-US" b="1" dirty="0">
              <a:solidFill>
                <a:schemeClr val="bg1"/>
              </a:solidFill>
              <a:latin typeface="Arial" panose="020B0604020202020204" pitchFamily="34" charset="0"/>
              <a:cs typeface="Arial" panose="020B0604020202020204" pitchFamily="34" charset="0"/>
            </a:endParaRPr>
          </a:p>
        </p:txBody>
      </p:sp>
      <p:sp>
        <p:nvSpPr>
          <p:cNvPr id="10" name="Rectangle 9"/>
          <p:cNvSpPr>
            <a:spLocks noChangeArrowheads="1"/>
          </p:cNvSpPr>
          <p:nvPr/>
        </p:nvSpPr>
        <p:spPr bwMode="auto">
          <a:xfrm>
            <a:off x="5215474" y="1124744"/>
            <a:ext cx="1265494"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2019</a:t>
            </a:r>
            <a:endParaRPr lang="en-US" altLang="en-US" b="1" dirty="0">
              <a:solidFill>
                <a:schemeClr val="bg1"/>
              </a:solidFill>
              <a:latin typeface="Arial" panose="020B0604020202020204" pitchFamily="34" charset="0"/>
              <a:cs typeface="Arial" panose="020B0604020202020204" pitchFamily="34" charset="0"/>
            </a:endParaRPr>
          </a:p>
        </p:txBody>
      </p:sp>
      <p:sp>
        <p:nvSpPr>
          <p:cNvPr id="11" name="Rectangle 10"/>
          <p:cNvSpPr>
            <a:spLocks noChangeArrowheads="1"/>
          </p:cNvSpPr>
          <p:nvPr/>
        </p:nvSpPr>
        <p:spPr bwMode="auto">
          <a:xfrm>
            <a:off x="2677366" y="1124744"/>
            <a:ext cx="127261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2017</a:t>
            </a:r>
            <a:endParaRPr lang="en-US" altLang="en-US" b="1" dirty="0">
              <a:solidFill>
                <a:schemeClr val="bg1"/>
              </a:solidFill>
              <a:latin typeface="Arial" panose="020B0604020202020204" pitchFamily="34" charset="0"/>
              <a:cs typeface="Arial" panose="020B0604020202020204" pitchFamily="34" charset="0"/>
            </a:endParaRPr>
          </a:p>
        </p:txBody>
      </p:sp>
      <p:sp>
        <p:nvSpPr>
          <p:cNvPr id="12" name="Rectangle 11"/>
          <p:cNvSpPr>
            <a:spLocks noChangeArrowheads="1"/>
          </p:cNvSpPr>
          <p:nvPr/>
        </p:nvSpPr>
        <p:spPr bwMode="auto">
          <a:xfrm>
            <a:off x="1362034" y="1124744"/>
            <a:ext cx="131533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2016</a:t>
            </a:r>
            <a:endParaRPr lang="en-US" altLang="en-US" b="1" dirty="0">
              <a:solidFill>
                <a:schemeClr val="bg1"/>
              </a:solidFill>
              <a:latin typeface="Arial" panose="020B0604020202020204" pitchFamily="34" charset="0"/>
              <a:cs typeface="Arial" panose="020B0604020202020204" pitchFamily="34" charset="0"/>
            </a:endParaRPr>
          </a:p>
        </p:txBody>
      </p:sp>
      <p:sp>
        <p:nvSpPr>
          <p:cNvPr id="13" name="Rectangle 12"/>
          <p:cNvSpPr>
            <a:spLocks noChangeArrowheads="1"/>
          </p:cNvSpPr>
          <p:nvPr/>
        </p:nvSpPr>
        <p:spPr bwMode="auto">
          <a:xfrm>
            <a:off x="89421" y="1124744"/>
            <a:ext cx="127261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2015</a:t>
            </a:r>
            <a:endParaRPr lang="en-US" altLang="en-US" b="1" dirty="0">
              <a:solidFill>
                <a:schemeClr val="bg1"/>
              </a:solidFill>
              <a:latin typeface="Arial" panose="020B0604020202020204" pitchFamily="34" charset="0"/>
              <a:cs typeface="Arial" panose="020B0604020202020204" pitchFamily="34" charset="0"/>
            </a:endParaRPr>
          </a:p>
        </p:txBody>
      </p:sp>
      <p:sp>
        <p:nvSpPr>
          <p:cNvPr id="14" name="Rectangle 13"/>
          <p:cNvSpPr>
            <a:spLocks noChangeArrowheads="1"/>
          </p:cNvSpPr>
          <p:nvPr/>
        </p:nvSpPr>
        <p:spPr bwMode="auto">
          <a:xfrm>
            <a:off x="3941080" y="1124744"/>
            <a:ext cx="128863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2018</a:t>
            </a:r>
            <a:endParaRPr lang="en-US" altLang="en-US" b="1" dirty="0">
              <a:solidFill>
                <a:schemeClr val="bg1"/>
              </a:solidFill>
              <a:latin typeface="Arial" panose="020B0604020202020204" pitchFamily="34" charset="0"/>
              <a:cs typeface="Arial" panose="020B0604020202020204" pitchFamily="34" charset="0"/>
            </a:endParaRPr>
          </a:p>
        </p:txBody>
      </p:sp>
      <p:sp>
        <p:nvSpPr>
          <p:cNvPr id="15" name="Line 15"/>
          <p:cNvSpPr>
            <a:spLocks noChangeShapeType="1"/>
          </p:cNvSpPr>
          <p:nvPr/>
        </p:nvSpPr>
        <p:spPr bwMode="auto">
          <a:xfrm>
            <a:off x="5240826" y="1167606"/>
            <a:ext cx="0" cy="522000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16" name="Rectangle 15"/>
          <p:cNvSpPr>
            <a:spLocks noChangeArrowheads="1"/>
          </p:cNvSpPr>
          <p:nvPr/>
        </p:nvSpPr>
        <p:spPr bwMode="auto">
          <a:xfrm>
            <a:off x="89422" y="1124744"/>
            <a:ext cx="8989276" cy="5262862"/>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7" name="Text Box 26"/>
          <p:cNvSpPr txBox="1">
            <a:spLocks noChangeArrowheads="1"/>
          </p:cNvSpPr>
          <p:nvPr/>
        </p:nvSpPr>
        <p:spPr bwMode="auto">
          <a:xfrm flipH="1">
            <a:off x="4300785" y="1504511"/>
            <a:ext cx="703263" cy="452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a:t>
            </a:r>
            <a:r>
              <a:rPr lang="en-US" altLang="en-US" sz="800" dirty="0" smtClean="0">
                <a:latin typeface="Arial" panose="020B0604020202020204" pitchFamily="34" charset="0"/>
                <a:cs typeface="Arial" panose="020B0604020202020204" pitchFamily="34" charset="0"/>
              </a:rPr>
              <a:t>11az</a:t>
            </a:r>
            <a:r>
              <a:rPr lang="en-US" altLang="en-US" sz="800" dirty="0">
                <a:latin typeface="Arial" panose="020B0604020202020204" pitchFamily="34" charset="0"/>
                <a:cs typeface="Arial" panose="020B0604020202020204" pitchFamily="34" charset="0"/>
              </a:rPr>
              <a:t/>
            </a:r>
            <a:br>
              <a:rPr lang="en-US" altLang="en-US" sz="800" dirty="0">
                <a:latin typeface="Arial" panose="020B0604020202020204" pitchFamily="34" charset="0"/>
                <a:cs typeface="Arial" panose="020B0604020202020204" pitchFamily="34" charset="0"/>
              </a:rPr>
            </a:br>
            <a:r>
              <a:rPr lang="en-US" altLang="en-US" sz="800" dirty="0">
                <a:latin typeface="Arial" panose="020B0604020202020204" pitchFamily="34" charset="0"/>
                <a:cs typeface="Arial" panose="020B0604020202020204" pitchFamily="34" charset="0"/>
              </a:rPr>
              <a:t>Draft 2.0</a:t>
            </a:r>
            <a:br>
              <a:rPr lang="en-US" altLang="en-US" sz="800" dirty="0">
                <a:latin typeface="Arial" panose="020B0604020202020204" pitchFamily="34" charset="0"/>
                <a:cs typeface="Arial" panose="020B0604020202020204" pitchFamily="34" charset="0"/>
              </a:rPr>
            </a:br>
            <a:r>
              <a:rPr lang="en-US" altLang="en-US" sz="800" dirty="0">
                <a:latin typeface="Arial" panose="020B0604020202020204" pitchFamily="34" charset="0"/>
                <a:cs typeface="Arial" panose="020B0604020202020204" pitchFamily="34" charset="0"/>
              </a:rPr>
              <a:t>(Mar </a:t>
            </a:r>
            <a:r>
              <a:rPr lang="en-US" altLang="en-US" sz="800" dirty="0" smtClean="0">
                <a:latin typeface="Arial" panose="020B0604020202020204" pitchFamily="34" charset="0"/>
                <a:cs typeface="Arial" panose="020B0604020202020204" pitchFamily="34" charset="0"/>
              </a:rPr>
              <a:t>2018)</a:t>
            </a:r>
            <a:endParaRPr lang="en-US" altLang="en-US" sz="800" dirty="0">
              <a:latin typeface="Arial" panose="020B0604020202020204" pitchFamily="34" charset="0"/>
              <a:cs typeface="Arial" panose="020B0604020202020204" pitchFamily="34" charset="0"/>
            </a:endParaRPr>
          </a:p>
        </p:txBody>
      </p:sp>
      <p:sp>
        <p:nvSpPr>
          <p:cNvPr id="18" name="Text Box 29"/>
          <p:cNvSpPr txBox="1">
            <a:spLocks noChangeArrowheads="1"/>
          </p:cNvSpPr>
          <p:nvPr/>
        </p:nvSpPr>
        <p:spPr bwMode="auto">
          <a:xfrm flipH="1">
            <a:off x="6629342" y="1514070"/>
            <a:ext cx="782637"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b="0" dirty="0"/>
              <a:t>.11az</a:t>
            </a:r>
            <a:br>
              <a:rPr lang="en-US" altLang="en-US" b="0" dirty="0"/>
            </a:br>
            <a:r>
              <a:rPr lang="en-US" altLang="en-US" b="0" dirty="0"/>
              <a:t> Final</a:t>
            </a:r>
          </a:p>
          <a:p>
            <a:r>
              <a:rPr lang="en-US" altLang="en-US" b="0" dirty="0" smtClean="0"/>
              <a:t>(May. 2020)</a:t>
            </a:r>
            <a:endParaRPr lang="en-US" altLang="en-US" b="0" dirty="0"/>
          </a:p>
        </p:txBody>
      </p:sp>
      <p:sp>
        <p:nvSpPr>
          <p:cNvPr id="19" name="Isosceles Triangle 18"/>
          <p:cNvSpPr>
            <a:spLocks noChangeArrowheads="1"/>
          </p:cNvSpPr>
          <p:nvPr/>
        </p:nvSpPr>
        <p:spPr bwMode="auto">
          <a:xfrm>
            <a:off x="771983" y="1532657"/>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endParaRPr lang="en-US" altLang="en-US">
              <a:latin typeface="Arial" panose="020B0604020202020204" pitchFamily="34" charset="0"/>
              <a:cs typeface="Arial" panose="020B0604020202020204" pitchFamily="34" charset="0"/>
            </a:endParaRPr>
          </a:p>
        </p:txBody>
      </p:sp>
      <p:sp>
        <p:nvSpPr>
          <p:cNvPr id="20" name="Isosceles Triangle 19"/>
          <p:cNvSpPr>
            <a:spLocks noChangeArrowheads="1"/>
          </p:cNvSpPr>
          <p:nvPr/>
        </p:nvSpPr>
        <p:spPr bwMode="auto">
          <a:xfrm flipH="1">
            <a:off x="4162143" y="1525750"/>
            <a:ext cx="190500" cy="217487"/>
          </a:xfrm>
          <a:prstGeom prst="triangle">
            <a:avLst>
              <a:gd name="adj" fmla="val 50000"/>
            </a:avLst>
          </a:prstGeom>
          <a:pattFill prst="lgCheck">
            <a:fgClr>
              <a:srgbClr val="FFFF00"/>
            </a:fgClr>
            <a:bgClr>
              <a:schemeClr val="bg1"/>
            </a:bgClr>
          </a:patt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1" name="Text Box 24"/>
          <p:cNvSpPr txBox="1">
            <a:spLocks noChangeArrowheads="1"/>
          </p:cNvSpPr>
          <p:nvPr/>
        </p:nvSpPr>
        <p:spPr bwMode="auto">
          <a:xfrm>
            <a:off x="2763445" y="1504764"/>
            <a:ext cx="71072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a:t>
            </a:r>
            <a:r>
              <a:rPr lang="en-US" altLang="en-US" sz="800" dirty="0" smtClean="0">
                <a:latin typeface="Arial" panose="020B0604020202020204" pitchFamily="34" charset="0"/>
                <a:cs typeface="Arial" panose="020B0604020202020204" pitchFamily="34" charset="0"/>
              </a:rPr>
              <a:t>11az</a:t>
            </a:r>
            <a:r>
              <a:rPr lang="en-US" altLang="en-US" sz="800" dirty="0">
                <a:latin typeface="Arial" panose="020B0604020202020204" pitchFamily="34" charset="0"/>
                <a:cs typeface="Arial" panose="020B0604020202020204" pitchFamily="34" charset="0"/>
              </a:rPr>
              <a:t/>
            </a:r>
            <a:br>
              <a:rPr lang="en-US" altLang="en-US" sz="800" dirty="0">
                <a:latin typeface="Arial" panose="020B0604020202020204" pitchFamily="34" charset="0"/>
                <a:cs typeface="Arial" panose="020B0604020202020204" pitchFamily="34" charset="0"/>
              </a:rPr>
            </a:br>
            <a:r>
              <a:rPr lang="en-US" altLang="en-US" sz="800" dirty="0">
                <a:latin typeface="Arial" panose="020B0604020202020204" pitchFamily="34" charset="0"/>
                <a:cs typeface="Arial" panose="020B0604020202020204" pitchFamily="34" charset="0"/>
              </a:rPr>
              <a:t>Draft 1.0</a:t>
            </a:r>
            <a:br>
              <a:rPr lang="en-US" altLang="en-US" sz="800" dirty="0">
                <a:latin typeface="Arial" panose="020B0604020202020204" pitchFamily="34" charset="0"/>
                <a:cs typeface="Arial" panose="020B0604020202020204" pitchFamily="34" charset="0"/>
              </a:rPr>
            </a:br>
            <a:r>
              <a:rPr lang="en-US" altLang="en-US" sz="800" dirty="0" smtClean="0">
                <a:latin typeface="Arial" panose="020B0604020202020204" pitchFamily="34" charset="0"/>
                <a:cs typeface="Arial" panose="020B0604020202020204" pitchFamily="34" charset="0"/>
              </a:rPr>
              <a:t>(Sep. 2017)</a:t>
            </a:r>
            <a:endParaRPr lang="en-US" altLang="en-US" sz="800" dirty="0">
              <a:latin typeface="Arial" panose="020B0604020202020204" pitchFamily="34" charset="0"/>
              <a:cs typeface="Arial" panose="020B0604020202020204" pitchFamily="34" charset="0"/>
            </a:endParaRPr>
          </a:p>
        </p:txBody>
      </p:sp>
      <p:sp>
        <p:nvSpPr>
          <p:cNvPr id="22" name="Isosceles Triangle 21"/>
          <p:cNvSpPr>
            <a:spLocks noChangeArrowheads="1"/>
          </p:cNvSpPr>
          <p:nvPr/>
        </p:nvSpPr>
        <p:spPr bwMode="auto">
          <a:xfrm>
            <a:off x="3404196" y="1520988"/>
            <a:ext cx="201612" cy="227013"/>
          </a:xfrm>
          <a:prstGeom prst="triangle">
            <a:avLst>
              <a:gd name="adj" fmla="val 50000"/>
            </a:avLst>
          </a:prstGeom>
          <a:pattFill prst="lgCheck">
            <a:fgClr>
              <a:srgbClr val="FFFF00"/>
            </a:fgClr>
            <a:bgClr>
              <a:schemeClr val="bg1"/>
            </a:bgClr>
          </a:patt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3" name="Isosceles Triangle 22"/>
          <p:cNvSpPr>
            <a:spLocks noChangeArrowheads="1"/>
          </p:cNvSpPr>
          <p:nvPr/>
        </p:nvSpPr>
        <p:spPr bwMode="auto">
          <a:xfrm>
            <a:off x="136458" y="1526931"/>
            <a:ext cx="2032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4" name="Text Box 24"/>
          <p:cNvSpPr txBox="1">
            <a:spLocks noChangeArrowheads="1"/>
          </p:cNvSpPr>
          <p:nvPr/>
        </p:nvSpPr>
        <p:spPr bwMode="auto">
          <a:xfrm>
            <a:off x="43796" y="1512033"/>
            <a:ext cx="855796" cy="452185"/>
          </a:xfrm>
          <a:prstGeom prst="rect">
            <a:avLst/>
          </a:prstGeom>
          <a:noFill/>
          <a:ln>
            <a:noFill/>
          </a:ln>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smtClean="0">
                <a:latin typeface="Arial" panose="020B0604020202020204" pitchFamily="34" charset="0"/>
                <a:cs typeface="Arial" panose="020B0604020202020204" pitchFamily="34" charset="0"/>
              </a:rPr>
              <a:t>SG </a:t>
            </a:r>
          </a:p>
          <a:p>
            <a:pPr algn="ctr"/>
            <a:r>
              <a:rPr lang="en-US" altLang="en-US" sz="800" dirty="0" smtClean="0">
                <a:latin typeface="Arial" panose="020B0604020202020204" pitchFamily="34" charset="0"/>
                <a:cs typeface="Arial" panose="020B0604020202020204" pitchFamily="34" charset="0"/>
              </a:rPr>
              <a:t>Formation</a:t>
            </a:r>
          </a:p>
          <a:p>
            <a:pPr algn="ctr"/>
            <a:r>
              <a:rPr lang="en-US" altLang="en-US" sz="800" dirty="0" smtClean="0">
                <a:latin typeface="Arial" panose="020B0604020202020204" pitchFamily="34" charset="0"/>
                <a:cs typeface="Arial" panose="020B0604020202020204" pitchFamily="34" charset="0"/>
              </a:rPr>
              <a:t>1-15</a:t>
            </a:r>
            <a:endParaRPr lang="en-US" altLang="en-US" sz="800" dirty="0">
              <a:latin typeface="Arial" panose="020B0604020202020204" pitchFamily="34" charset="0"/>
              <a:cs typeface="Arial" panose="020B0604020202020204" pitchFamily="34" charset="0"/>
            </a:endParaRPr>
          </a:p>
        </p:txBody>
      </p:sp>
      <p:sp>
        <p:nvSpPr>
          <p:cNvPr id="25" name="Text Box 24"/>
          <p:cNvSpPr txBox="1">
            <a:spLocks noChangeArrowheads="1"/>
          </p:cNvSpPr>
          <p:nvPr/>
        </p:nvSpPr>
        <p:spPr bwMode="auto">
          <a:xfrm>
            <a:off x="1002000" y="2240169"/>
            <a:ext cx="1008949"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b="1" dirty="0" smtClean="0">
                <a:latin typeface="Arial" panose="020B0604020202020204" pitchFamily="34" charset="0"/>
                <a:cs typeface="Arial" panose="020B0604020202020204" pitchFamily="34" charset="0"/>
              </a:rPr>
              <a:t>11/15-5/16</a:t>
            </a:r>
            <a:endParaRPr lang="en-US" altLang="en-US" sz="700" b="1" dirty="0">
              <a:latin typeface="Arial" panose="020B0604020202020204" pitchFamily="34" charset="0"/>
              <a:cs typeface="Arial" panose="020B0604020202020204" pitchFamily="34" charset="0"/>
            </a:endParaRPr>
          </a:p>
        </p:txBody>
      </p:sp>
      <p:sp>
        <p:nvSpPr>
          <p:cNvPr id="26" name="Isosceles Triangle 25"/>
          <p:cNvSpPr>
            <a:spLocks noChangeArrowheads="1"/>
          </p:cNvSpPr>
          <p:nvPr/>
        </p:nvSpPr>
        <p:spPr bwMode="auto">
          <a:xfrm>
            <a:off x="6701460" y="1536499"/>
            <a:ext cx="174796" cy="222250"/>
          </a:xfrm>
          <a:prstGeom prst="triangle">
            <a:avLst>
              <a:gd name="adj" fmla="val 50000"/>
            </a:avLst>
          </a:prstGeom>
          <a:pattFill prst="lgCheck">
            <a:fgClr>
              <a:srgbClr val="FFFF00"/>
            </a:fgClr>
            <a:bgClr>
              <a:schemeClr val="bg1"/>
            </a:bgClr>
          </a:patt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7" name="Rectangle 26"/>
          <p:cNvSpPr/>
          <p:nvPr/>
        </p:nvSpPr>
        <p:spPr>
          <a:xfrm>
            <a:off x="1837259" y="2272912"/>
            <a:ext cx="1805543" cy="243443"/>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dirty="0" smtClean="0"/>
              <a:t>11az </a:t>
            </a:r>
            <a:r>
              <a:rPr lang="en-US" sz="1400" dirty="0"/>
              <a:t>SFD</a:t>
            </a:r>
          </a:p>
        </p:txBody>
      </p:sp>
      <p:sp>
        <p:nvSpPr>
          <p:cNvPr id="28" name="Text Box 24"/>
          <p:cNvSpPr txBox="1">
            <a:spLocks noChangeArrowheads="1"/>
          </p:cNvSpPr>
          <p:nvPr/>
        </p:nvSpPr>
        <p:spPr bwMode="auto">
          <a:xfrm>
            <a:off x="982469" y="1514015"/>
            <a:ext cx="810114"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TG </a:t>
            </a:r>
            <a:r>
              <a:rPr lang="en-US" altLang="en-US" sz="800" dirty="0" smtClean="0">
                <a:latin typeface="Arial" panose="020B0604020202020204" pitchFamily="34" charset="0"/>
                <a:cs typeface="Arial" panose="020B0604020202020204" pitchFamily="34" charset="0"/>
              </a:rPr>
              <a:t>formation </a:t>
            </a:r>
          </a:p>
          <a:p>
            <a:pPr algn="ctr"/>
            <a:r>
              <a:rPr lang="en-US" altLang="en-US" sz="800" dirty="0" smtClean="0">
                <a:latin typeface="Arial" panose="020B0604020202020204" pitchFamily="34" charset="0"/>
                <a:cs typeface="Arial" panose="020B0604020202020204" pitchFamily="34" charset="0"/>
              </a:rPr>
              <a:t>9-15</a:t>
            </a:r>
            <a:endParaRPr lang="en-US" altLang="en-US" sz="800" dirty="0">
              <a:latin typeface="Arial" panose="020B0604020202020204" pitchFamily="34" charset="0"/>
              <a:cs typeface="Arial" panose="020B0604020202020204" pitchFamily="34" charset="0"/>
            </a:endParaRPr>
          </a:p>
        </p:txBody>
      </p:sp>
      <p:sp>
        <p:nvSpPr>
          <p:cNvPr id="29" name="Isosceles Triangle 28"/>
          <p:cNvSpPr>
            <a:spLocks noChangeArrowheads="1"/>
          </p:cNvSpPr>
          <p:nvPr/>
        </p:nvSpPr>
        <p:spPr bwMode="auto">
          <a:xfrm>
            <a:off x="835832" y="1532657"/>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0" name="Rectangle 29"/>
          <p:cNvSpPr/>
          <p:nvPr/>
        </p:nvSpPr>
        <p:spPr>
          <a:xfrm>
            <a:off x="444626" y="1987657"/>
            <a:ext cx="710728" cy="265113"/>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400" dirty="0" smtClean="0"/>
              <a:t>UCD</a:t>
            </a:r>
            <a:endParaRPr lang="en-US" sz="1400" dirty="0"/>
          </a:p>
        </p:txBody>
      </p:sp>
      <p:sp>
        <p:nvSpPr>
          <p:cNvPr id="31" name="Rectangle 30"/>
          <p:cNvSpPr/>
          <p:nvPr/>
        </p:nvSpPr>
        <p:spPr>
          <a:xfrm>
            <a:off x="2947113" y="2524562"/>
            <a:ext cx="3840583" cy="296973"/>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dirty="0" smtClean="0"/>
              <a:t>Amendment text</a:t>
            </a:r>
            <a:endParaRPr lang="en-US" sz="1400" dirty="0"/>
          </a:p>
        </p:txBody>
      </p:sp>
      <p:sp>
        <p:nvSpPr>
          <p:cNvPr id="32" name="Rectangle 31"/>
          <p:cNvSpPr/>
          <p:nvPr/>
        </p:nvSpPr>
        <p:spPr>
          <a:xfrm>
            <a:off x="1155353" y="1987658"/>
            <a:ext cx="1512000" cy="265112"/>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dirty="0" smtClean="0"/>
              <a:t>FRD</a:t>
            </a:r>
            <a:endParaRPr lang="en-US" sz="1400" dirty="0"/>
          </a:p>
        </p:txBody>
      </p:sp>
      <p:sp>
        <p:nvSpPr>
          <p:cNvPr id="33" name="Text Box 24"/>
          <p:cNvSpPr txBox="1">
            <a:spLocks noChangeArrowheads="1"/>
          </p:cNvSpPr>
          <p:nvPr/>
        </p:nvSpPr>
        <p:spPr bwMode="auto">
          <a:xfrm>
            <a:off x="1814377" y="2518345"/>
            <a:ext cx="110266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b="1" dirty="0" smtClean="0">
                <a:latin typeface="Arial" panose="020B0604020202020204" pitchFamily="34" charset="0"/>
                <a:cs typeface="Arial" panose="020B0604020202020204" pitchFamily="34" charset="0"/>
              </a:rPr>
              <a:t>5/16-9/17</a:t>
            </a:r>
            <a:endParaRPr lang="en-US" altLang="en-US" sz="700" b="1" dirty="0">
              <a:latin typeface="Arial" panose="020B0604020202020204" pitchFamily="34" charset="0"/>
              <a:cs typeface="Arial" panose="020B0604020202020204" pitchFamily="34" charset="0"/>
            </a:endParaRPr>
          </a:p>
        </p:txBody>
      </p:sp>
      <p:sp>
        <p:nvSpPr>
          <p:cNvPr id="34" name="Text Box 24"/>
          <p:cNvSpPr txBox="1">
            <a:spLocks noChangeArrowheads="1"/>
          </p:cNvSpPr>
          <p:nvPr/>
        </p:nvSpPr>
        <p:spPr bwMode="auto">
          <a:xfrm>
            <a:off x="217171" y="2246470"/>
            <a:ext cx="110266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b="1" dirty="0" smtClean="0">
                <a:latin typeface="Arial" panose="020B0604020202020204" pitchFamily="34" charset="0"/>
                <a:cs typeface="Arial" panose="020B0604020202020204" pitchFamily="34" charset="0"/>
              </a:rPr>
              <a:t>5/15-11/15</a:t>
            </a:r>
            <a:endParaRPr lang="en-US" altLang="en-US" sz="700" b="1" dirty="0">
              <a:latin typeface="Arial" panose="020B0604020202020204" pitchFamily="34" charset="0"/>
              <a:cs typeface="Arial" panose="020B0604020202020204" pitchFamily="34" charset="0"/>
            </a:endParaRPr>
          </a:p>
        </p:txBody>
      </p:sp>
      <p:sp>
        <p:nvSpPr>
          <p:cNvPr id="35" name="Rectangle 34"/>
          <p:cNvSpPr>
            <a:spLocks noChangeArrowheads="1"/>
          </p:cNvSpPr>
          <p:nvPr/>
        </p:nvSpPr>
        <p:spPr bwMode="auto">
          <a:xfrm>
            <a:off x="7774046" y="1131412"/>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2021</a:t>
            </a:r>
            <a:endParaRPr lang="en-US" altLang="en-US" b="1" dirty="0">
              <a:solidFill>
                <a:schemeClr val="bg1"/>
              </a:solidFill>
              <a:latin typeface="Arial" panose="020B0604020202020204" pitchFamily="34" charset="0"/>
              <a:cs typeface="Arial" panose="020B0604020202020204" pitchFamily="34" charset="0"/>
            </a:endParaRPr>
          </a:p>
        </p:txBody>
      </p:sp>
      <p:sp>
        <p:nvSpPr>
          <p:cNvPr id="36" name="Line 15"/>
          <p:cNvSpPr>
            <a:spLocks noChangeShapeType="1"/>
          </p:cNvSpPr>
          <p:nvPr/>
        </p:nvSpPr>
        <p:spPr bwMode="auto">
          <a:xfrm flipH="1">
            <a:off x="7808703" y="1124744"/>
            <a:ext cx="3175" cy="522000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7" name="Isosceles Triangle 36"/>
          <p:cNvSpPr>
            <a:spLocks noChangeArrowheads="1"/>
          </p:cNvSpPr>
          <p:nvPr/>
        </p:nvSpPr>
        <p:spPr bwMode="auto">
          <a:xfrm>
            <a:off x="1773196" y="1511397"/>
            <a:ext cx="201612" cy="227013"/>
          </a:xfrm>
          <a:prstGeom prst="triangle">
            <a:avLst>
              <a:gd name="adj" fmla="val 50000"/>
            </a:avLst>
          </a:prstGeom>
          <a:pattFill prst="lgCheck">
            <a:fgClr>
              <a:srgbClr val="FFFF00"/>
            </a:fgClr>
            <a:bgClr>
              <a:schemeClr val="bg1"/>
            </a:bgClr>
          </a:patt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cxnSp>
        <p:nvCxnSpPr>
          <p:cNvPr id="38" name="Straight Connector 37"/>
          <p:cNvCxnSpPr>
            <a:stCxn id="30" idx="1"/>
          </p:cNvCxnSpPr>
          <p:nvPr/>
        </p:nvCxnSpPr>
        <p:spPr bwMode="auto">
          <a:xfrm flipV="1">
            <a:off x="444626" y="2120213"/>
            <a:ext cx="1841570" cy="1"/>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9" name="Title 1"/>
          <p:cNvSpPr txBox="1">
            <a:spLocks/>
          </p:cNvSpPr>
          <p:nvPr/>
        </p:nvSpPr>
        <p:spPr>
          <a:xfrm>
            <a:off x="681024" y="585883"/>
            <a:ext cx="8462976" cy="543345"/>
          </a:xfrm>
          <a:prstGeom prst="rect">
            <a:avLst/>
          </a:prstGeom>
        </p:spPr>
        <p:txBody>
          <a:bodyPr lIns="0" tIns="0" rIns="0" bIns="0"/>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r>
              <a:rPr lang="en-US" kern="0" dirty="0" smtClean="0"/>
              <a:t>Activity timelines post the May meeting</a:t>
            </a:r>
            <a:endParaRPr lang="en-US" kern="0" dirty="0">
              <a:solidFill>
                <a:srgbClr val="FF33CC"/>
              </a:solidFill>
            </a:endParaRPr>
          </a:p>
        </p:txBody>
      </p:sp>
      <p:grpSp>
        <p:nvGrpSpPr>
          <p:cNvPr id="68" name="Group 67"/>
          <p:cNvGrpSpPr/>
          <p:nvPr/>
        </p:nvGrpSpPr>
        <p:grpSpPr>
          <a:xfrm>
            <a:off x="107504" y="4874825"/>
            <a:ext cx="6491298" cy="3018671"/>
            <a:chOff x="107504" y="2924944"/>
            <a:chExt cx="6491298" cy="3018671"/>
          </a:xfrm>
        </p:grpSpPr>
        <p:sp>
          <p:nvSpPr>
            <p:cNvPr id="40" name="Rectangle 39"/>
            <p:cNvSpPr/>
            <p:nvPr/>
          </p:nvSpPr>
          <p:spPr>
            <a:xfrm>
              <a:off x="1209226" y="2924944"/>
              <a:ext cx="947770" cy="323635"/>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900" dirty="0" smtClean="0"/>
                <a:t>FRD/tech</a:t>
              </a:r>
            </a:p>
            <a:p>
              <a:pPr algn="ctr">
                <a:defRPr/>
              </a:pPr>
              <a:r>
                <a:rPr lang="en-US" sz="900" dirty="0" smtClean="0"/>
                <a:t>approach</a:t>
              </a:r>
              <a:endParaRPr lang="en-US" sz="900" dirty="0"/>
            </a:p>
          </p:txBody>
        </p:sp>
        <p:sp>
          <p:nvSpPr>
            <p:cNvPr id="41" name="Rectangle 40"/>
            <p:cNvSpPr/>
            <p:nvPr/>
          </p:nvSpPr>
          <p:spPr>
            <a:xfrm>
              <a:off x="1835696" y="3248277"/>
              <a:ext cx="1648828" cy="323635"/>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900" dirty="0" smtClean="0"/>
                <a:t>Spec. frame work</a:t>
              </a:r>
            </a:p>
          </p:txBody>
        </p:sp>
        <p:sp>
          <p:nvSpPr>
            <p:cNvPr id="42" name="Rectangle 41"/>
            <p:cNvSpPr/>
            <p:nvPr/>
          </p:nvSpPr>
          <p:spPr>
            <a:xfrm>
              <a:off x="2942904" y="3554539"/>
              <a:ext cx="3655898" cy="323635"/>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900" dirty="0" smtClean="0"/>
                <a:t>Amendment text development</a:t>
              </a:r>
              <a:endParaRPr lang="en-US" sz="900" dirty="0"/>
            </a:p>
          </p:txBody>
        </p:sp>
        <p:sp>
          <p:nvSpPr>
            <p:cNvPr id="43" name="TextBox 42"/>
            <p:cNvSpPr txBox="1"/>
            <p:nvPr/>
          </p:nvSpPr>
          <p:spPr>
            <a:xfrm>
              <a:off x="155334" y="2930664"/>
              <a:ext cx="871919" cy="523220"/>
            </a:xfrm>
            <a:prstGeom prst="rect">
              <a:avLst/>
            </a:prstGeom>
            <a:noFill/>
          </p:spPr>
          <p:txBody>
            <a:bodyPr wrap="square" rtlCol="0">
              <a:spAutoFit/>
            </a:bodyPr>
            <a:lstStyle/>
            <a:p>
              <a:r>
                <a:rPr lang="en-US" sz="1400" dirty="0" smtClean="0">
                  <a:solidFill>
                    <a:schemeClr val="tx1"/>
                  </a:solidFill>
                </a:rPr>
                <a:t>Accuracy</a:t>
              </a:r>
            </a:p>
            <a:p>
              <a:r>
                <a:rPr lang="en-US" sz="1400" dirty="0" smtClean="0">
                  <a:solidFill>
                    <a:schemeClr val="tx1"/>
                  </a:solidFill>
                </a:rPr>
                <a:t>coverage</a:t>
              </a:r>
              <a:endParaRPr lang="en-US" sz="1400" dirty="0">
                <a:solidFill>
                  <a:schemeClr val="tx1"/>
                </a:solidFill>
              </a:endParaRPr>
            </a:p>
          </p:txBody>
        </p:sp>
        <p:sp>
          <p:nvSpPr>
            <p:cNvPr id="44" name="TextBox 43"/>
            <p:cNvSpPr txBox="1"/>
            <p:nvPr/>
          </p:nvSpPr>
          <p:spPr>
            <a:xfrm>
              <a:off x="255918" y="3939849"/>
              <a:ext cx="687489" cy="307777"/>
            </a:xfrm>
            <a:prstGeom prst="rect">
              <a:avLst/>
            </a:prstGeom>
            <a:noFill/>
          </p:spPr>
          <p:txBody>
            <a:bodyPr wrap="square" rtlCol="0">
              <a:spAutoFit/>
            </a:bodyPr>
            <a:lstStyle/>
            <a:p>
              <a:r>
                <a:rPr lang="en-US" sz="1400" dirty="0" smtClean="0">
                  <a:solidFill>
                    <a:schemeClr val="tx1"/>
                  </a:solidFill>
                </a:rPr>
                <a:t>60Ghz</a:t>
              </a:r>
              <a:endParaRPr lang="en-US" sz="1400" dirty="0">
                <a:solidFill>
                  <a:schemeClr val="tx1"/>
                </a:solidFill>
              </a:endParaRPr>
            </a:p>
          </p:txBody>
        </p:sp>
        <p:sp>
          <p:nvSpPr>
            <p:cNvPr id="45" name="Rectangle 44"/>
            <p:cNvSpPr/>
            <p:nvPr/>
          </p:nvSpPr>
          <p:spPr>
            <a:xfrm>
              <a:off x="1193872" y="3998653"/>
              <a:ext cx="968472" cy="323635"/>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900" dirty="0" smtClean="0"/>
                <a:t>FRD/tech</a:t>
              </a:r>
            </a:p>
            <a:p>
              <a:pPr algn="ctr">
                <a:defRPr/>
              </a:pPr>
              <a:r>
                <a:rPr lang="en-US" sz="900" dirty="0" smtClean="0"/>
                <a:t>approach</a:t>
              </a:r>
              <a:endParaRPr lang="en-US" sz="900" dirty="0"/>
            </a:p>
          </p:txBody>
        </p:sp>
        <p:sp>
          <p:nvSpPr>
            <p:cNvPr id="46" name="Rectangle 45"/>
            <p:cNvSpPr/>
            <p:nvPr/>
          </p:nvSpPr>
          <p:spPr>
            <a:xfrm>
              <a:off x="1911510" y="4323775"/>
              <a:ext cx="1573013" cy="323635"/>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900" dirty="0" smtClean="0"/>
                <a:t>Spec. frame work</a:t>
              </a:r>
            </a:p>
          </p:txBody>
        </p:sp>
        <p:sp>
          <p:nvSpPr>
            <p:cNvPr id="47" name="Rectangle 46"/>
            <p:cNvSpPr/>
            <p:nvPr/>
          </p:nvSpPr>
          <p:spPr>
            <a:xfrm>
              <a:off x="3013363" y="4649377"/>
              <a:ext cx="3559180" cy="323635"/>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900" dirty="0" smtClean="0"/>
                <a:t>Amendment text development</a:t>
              </a:r>
              <a:endParaRPr lang="en-US" sz="900" dirty="0"/>
            </a:p>
          </p:txBody>
        </p:sp>
        <p:cxnSp>
          <p:nvCxnSpPr>
            <p:cNvPr id="48" name="Straight Connector 47"/>
            <p:cNvCxnSpPr>
              <a:cxnSpLocks noChangeAspect="1"/>
              <a:stCxn id="40" idx="1"/>
            </p:cNvCxnSpPr>
            <p:nvPr/>
          </p:nvCxnSpPr>
          <p:spPr bwMode="auto">
            <a:xfrm>
              <a:off x="1209226" y="3086762"/>
              <a:ext cx="605151" cy="0"/>
            </a:xfrm>
            <a:prstGeom prst="line">
              <a:avLst/>
            </a:prstGeom>
            <a:solidFill>
              <a:schemeClr val="accent1"/>
            </a:solidFill>
            <a:ln w="50800" cap="flat" cmpd="sng" algn="ctr">
              <a:solidFill>
                <a:srgbClr val="FF0000"/>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9" name="Straight Connector 48"/>
            <p:cNvCxnSpPr>
              <a:cxnSpLocks noChangeAspect="1"/>
            </p:cNvCxnSpPr>
            <p:nvPr/>
          </p:nvCxnSpPr>
          <p:spPr bwMode="auto">
            <a:xfrm>
              <a:off x="1202497" y="4183511"/>
              <a:ext cx="578727" cy="0"/>
            </a:xfrm>
            <a:prstGeom prst="line">
              <a:avLst/>
            </a:prstGeom>
            <a:solidFill>
              <a:schemeClr val="accent1"/>
            </a:solidFill>
            <a:ln w="50800" cap="flat" cmpd="sng" algn="ctr">
              <a:solidFill>
                <a:srgbClr val="FF0000"/>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0" name="TextBox 49"/>
            <p:cNvSpPr txBox="1"/>
            <p:nvPr/>
          </p:nvSpPr>
          <p:spPr>
            <a:xfrm>
              <a:off x="107504" y="4975667"/>
              <a:ext cx="996622" cy="307777"/>
            </a:xfrm>
            <a:prstGeom prst="rect">
              <a:avLst/>
            </a:prstGeom>
            <a:noFill/>
          </p:spPr>
          <p:txBody>
            <a:bodyPr wrap="square" rtlCol="0">
              <a:spAutoFit/>
            </a:bodyPr>
            <a:lstStyle/>
            <a:p>
              <a:r>
                <a:rPr lang="en-US" sz="1400" dirty="0" smtClean="0">
                  <a:solidFill>
                    <a:schemeClr val="tx1"/>
                  </a:solidFill>
                </a:rPr>
                <a:t>Scalability</a:t>
              </a:r>
              <a:endParaRPr lang="en-US" sz="1400" dirty="0">
                <a:solidFill>
                  <a:schemeClr val="tx1"/>
                </a:solidFill>
              </a:endParaRPr>
            </a:p>
          </p:txBody>
        </p:sp>
        <p:sp>
          <p:nvSpPr>
            <p:cNvPr id="51" name="Rectangle 50"/>
            <p:cNvSpPr/>
            <p:nvPr/>
          </p:nvSpPr>
          <p:spPr>
            <a:xfrm>
              <a:off x="1209226" y="4990385"/>
              <a:ext cx="961093" cy="323635"/>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900" dirty="0" smtClean="0"/>
                <a:t>FRD/tech</a:t>
              </a:r>
            </a:p>
            <a:p>
              <a:pPr algn="ctr">
                <a:defRPr/>
              </a:pPr>
              <a:r>
                <a:rPr lang="en-US" sz="900" dirty="0" smtClean="0"/>
                <a:t>approach</a:t>
              </a:r>
              <a:endParaRPr lang="en-US" sz="900" dirty="0"/>
            </a:p>
          </p:txBody>
        </p:sp>
        <p:sp>
          <p:nvSpPr>
            <p:cNvPr id="52" name="Rectangle 51"/>
            <p:cNvSpPr/>
            <p:nvPr/>
          </p:nvSpPr>
          <p:spPr>
            <a:xfrm>
              <a:off x="1849020" y="5313718"/>
              <a:ext cx="1625154" cy="323635"/>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900" dirty="0" smtClean="0"/>
                <a:t>Spec. frame work</a:t>
              </a:r>
            </a:p>
          </p:txBody>
        </p:sp>
        <p:sp>
          <p:nvSpPr>
            <p:cNvPr id="53" name="Rectangle 52"/>
            <p:cNvSpPr/>
            <p:nvPr/>
          </p:nvSpPr>
          <p:spPr>
            <a:xfrm>
              <a:off x="2956228" y="5619980"/>
              <a:ext cx="3642574" cy="323635"/>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900" dirty="0" smtClean="0"/>
                <a:t>Amendment text development</a:t>
              </a:r>
              <a:endParaRPr lang="en-US" sz="900" dirty="0"/>
            </a:p>
          </p:txBody>
        </p:sp>
        <p:cxnSp>
          <p:nvCxnSpPr>
            <p:cNvPr id="54" name="Straight Connector 53"/>
            <p:cNvCxnSpPr>
              <a:cxnSpLocks noChangeAspect="1"/>
              <a:stCxn id="51" idx="1"/>
            </p:cNvCxnSpPr>
            <p:nvPr/>
          </p:nvCxnSpPr>
          <p:spPr bwMode="auto">
            <a:xfrm>
              <a:off x="1209226" y="5152203"/>
              <a:ext cx="656309" cy="0"/>
            </a:xfrm>
            <a:prstGeom prst="line">
              <a:avLst/>
            </a:prstGeom>
            <a:solidFill>
              <a:schemeClr val="accent1"/>
            </a:solidFill>
            <a:ln w="50800" cap="flat" cmpd="sng" algn="ctr">
              <a:solidFill>
                <a:srgbClr val="FF0000"/>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sp>
        <p:nvSpPr>
          <p:cNvPr id="55" name="Text Box 24"/>
          <p:cNvSpPr txBox="1">
            <a:spLocks noChangeArrowheads="1"/>
          </p:cNvSpPr>
          <p:nvPr/>
        </p:nvSpPr>
        <p:spPr bwMode="auto">
          <a:xfrm>
            <a:off x="1865535" y="1515749"/>
            <a:ext cx="731105"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smtClean="0">
                <a:latin typeface="Arial" panose="020B0604020202020204" pitchFamily="34" charset="0"/>
                <a:cs typeface="Arial" panose="020B0604020202020204" pitchFamily="34" charset="0"/>
              </a:rPr>
              <a:t>.11az SFD </a:t>
            </a:r>
          </a:p>
          <a:p>
            <a:pPr algn="ctr"/>
            <a:r>
              <a:rPr lang="en-US" altLang="en-US" sz="800" dirty="0" smtClean="0">
                <a:latin typeface="Arial" panose="020B0604020202020204" pitchFamily="34" charset="0"/>
                <a:cs typeface="Arial" panose="020B0604020202020204" pitchFamily="34" charset="0"/>
              </a:rPr>
              <a:t>5-2016</a:t>
            </a:r>
            <a:endParaRPr lang="en-US" altLang="en-US" sz="800" dirty="0">
              <a:latin typeface="Arial" panose="020B0604020202020204" pitchFamily="34" charset="0"/>
              <a:cs typeface="Arial" panose="020B0604020202020204" pitchFamily="34" charset="0"/>
            </a:endParaRPr>
          </a:p>
        </p:txBody>
      </p:sp>
      <p:sp>
        <p:nvSpPr>
          <p:cNvPr id="56" name="Oval Callout 55"/>
          <p:cNvSpPr/>
          <p:nvPr/>
        </p:nvSpPr>
        <p:spPr bwMode="auto">
          <a:xfrm>
            <a:off x="3628540" y="1987657"/>
            <a:ext cx="2167596" cy="287285"/>
          </a:xfrm>
          <a:prstGeom prst="wedgeEllipseCallout">
            <a:avLst>
              <a:gd name="adj1" fmla="val -49921"/>
              <a:gd name="adj2" fmla="val 118294"/>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100" b="1" i="0" u="none" strike="noStrike" cap="none" normalizeH="0" baseline="0" dirty="0" smtClean="0">
                <a:ln>
                  <a:noFill/>
                </a:ln>
                <a:solidFill>
                  <a:srgbClr val="002060"/>
                </a:solidFill>
                <a:effectLst/>
                <a:latin typeface="Times New Roman" pitchFamily="16" charset="0"/>
                <a:ea typeface="MS Gothic" charset="-128"/>
              </a:rPr>
              <a:t>SFD feature  Freeze</a:t>
            </a:r>
          </a:p>
        </p:txBody>
      </p:sp>
      <p:sp>
        <p:nvSpPr>
          <p:cNvPr id="69" name="Text Box 24"/>
          <p:cNvSpPr txBox="1">
            <a:spLocks noChangeArrowheads="1"/>
          </p:cNvSpPr>
          <p:nvPr/>
        </p:nvSpPr>
        <p:spPr bwMode="auto">
          <a:xfrm>
            <a:off x="3058995" y="3861048"/>
            <a:ext cx="1269369" cy="2982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700" b="1" dirty="0" smtClean="0">
                <a:latin typeface="Arial" panose="020B0604020202020204" pitchFamily="34" charset="0"/>
                <a:cs typeface="Arial" panose="020B0604020202020204" pitchFamily="34" charset="0"/>
              </a:rPr>
              <a:t>Was: 11/15-12/16</a:t>
            </a:r>
          </a:p>
          <a:p>
            <a:r>
              <a:rPr lang="en-US" altLang="en-US" sz="700" b="1" dirty="0" smtClean="0">
                <a:latin typeface="Arial" panose="020B0604020202020204" pitchFamily="34" charset="0"/>
                <a:cs typeface="Arial" panose="020B0604020202020204" pitchFamily="34" charset="0"/>
              </a:rPr>
              <a:t>Proposed: 11/15-3/17 (+3)</a:t>
            </a:r>
            <a:endParaRPr lang="en-US" altLang="en-US" sz="700" b="1" dirty="0">
              <a:latin typeface="Arial" panose="020B0604020202020204" pitchFamily="34" charset="0"/>
              <a:cs typeface="Arial" panose="020B0604020202020204" pitchFamily="34" charset="0"/>
            </a:endParaRPr>
          </a:p>
        </p:txBody>
      </p:sp>
      <p:sp>
        <p:nvSpPr>
          <p:cNvPr id="70" name="Rectangle 69"/>
          <p:cNvSpPr/>
          <p:nvPr/>
        </p:nvSpPr>
        <p:spPr>
          <a:xfrm>
            <a:off x="1838943" y="4176521"/>
            <a:ext cx="2540197" cy="243443"/>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dirty="0" smtClean="0"/>
              <a:t>11az </a:t>
            </a:r>
            <a:r>
              <a:rPr lang="en-US" sz="1400" dirty="0"/>
              <a:t>SFD</a:t>
            </a:r>
          </a:p>
        </p:txBody>
      </p:sp>
      <p:sp>
        <p:nvSpPr>
          <p:cNvPr id="71" name="Rectangle 70"/>
          <p:cNvSpPr/>
          <p:nvPr/>
        </p:nvSpPr>
        <p:spPr>
          <a:xfrm>
            <a:off x="446310" y="3891266"/>
            <a:ext cx="710728" cy="265113"/>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400" dirty="0" smtClean="0"/>
              <a:t>UCD</a:t>
            </a:r>
            <a:endParaRPr lang="en-US" sz="1400" dirty="0"/>
          </a:p>
        </p:txBody>
      </p:sp>
      <p:sp>
        <p:nvSpPr>
          <p:cNvPr id="72" name="Rectangle 71"/>
          <p:cNvSpPr/>
          <p:nvPr/>
        </p:nvSpPr>
        <p:spPr>
          <a:xfrm>
            <a:off x="3452853" y="4428171"/>
            <a:ext cx="4215491" cy="296973"/>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dirty="0" smtClean="0"/>
              <a:t>Amendment text</a:t>
            </a:r>
            <a:endParaRPr lang="en-US" sz="1400" dirty="0"/>
          </a:p>
        </p:txBody>
      </p:sp>
      <p:sp>
        <p:nvSpPr>
          <p:cNvPr id="73" name="Rectangle 72"/>
          <p:cNvSpPr/>
          <p:nvPr/>
        </p:nvSpPr>
        <p:spPr>
          <a:xfrm>
            <a:off x="1157037" y="3891267"/>
            <a:ext cx="1856326" cy="265112"/>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dirty="0" smtClean="0"/>
              <a:t>FRD</a:t>
            </a:r>
            <a:endParaRPr lang="en-US" sz="1400" dirty="0"/>
          </a:p>
        </p:txBody>
      </p:sp>
      <p:sp>
        <p:nvSpPr>
          <p:cNvPr id="75" name="Text Box 24"/>
          <p:cNvSpPr txBox="1">
            <a:spLocks noChangeArrowheads="1"/>
          </p:cNvSpPr>
          <p:nvPr/>
        </p:nvSpPr>
        <p:spPr bwMode="auto">
          <a:xfrm>
            <a:off x="218855" y="3862047"/>
            <a:ext cx="110266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b="1" dirty="0" smtClean="0">
                <a:latin typeface="Arial" panose="020B0604020202020204" pitchFamily="34" charset="0"/>
                <a:cs typeface="Arial" panose="020B0604020202020204" pitchFamily="34" charset="0"/>
              </a:rPr>
              <a:t>5/15-11/15</a:t>
            </a:r>
            <a:endParaRPr lang="en-US" altLang="en-US" sz="700" b="1" dirty="0">
              <a:latin typeface="Arial" panose="020B0604020202020204" pitchFamily="34" charset="0"/>
              <a:cs typeface="Arial" panose="020B0604020202020204" pitchFamily="34" charset="0"/>
            </a:endParaRPr>
          </a:p>
        </p:txBody>
      </p:sp>
      <p:cxnSp>
        <p:nvCxnSpPr>
          <p:cNvPr id="76" name="Straight Connector 75"/>
          <p:cNvCxnSpPr>
            <a:stCxn id="71" idx="1"/>
          </p:cNvCxnSpPr>
          <p:nvPr/>
        </p:nvCxnSpPr>
        <p:spPr bwMode="auto">
          <a:xfrm flipV="1">
            <a:off x="446310" y="4023822"/>
            <a:ext cx="1841570" cy="1"/>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8" name="Text Box 24"/>
          <p:cNvSpPr txBox="1">
            <a:spLocks noChangeArrowheads="1"/>
          </p:cNvSpPr>
          <p:nvPr/>
        </p:nvSpPr>
        <p:spPr bwMode="auto">
          <a:xfrm>
            <a:off x="4432765" y="4120211"/>
            <a:ext cx="1147347" cy="2982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700" b="1" dirty="0" smtClean="0">
                <a:latin typeface="Arial" panose="020B0604020202020204" pitchFamily="34" charset="0"/>
                <a:cs typeface="Arial" panose="020B0604020202020204" pitchFamily="34" charset="0"/>
              </a:rPr>
              <a:t>Was: 5/16-9/17</a:t>
            </a:r>
          </a:p>
          <a:p>
            <a:r>
              <a:rPr lang="en-US" altLang="en-US" sz="700" b="1" dirty="0" smtClean="0">
                <a:latin typeface="Arial" panose="020B0604020202020204" pitchFamily="34" charset="0"/>
                <a:cs typeface="Arial" panose="020B0604020202020204" pitchFamily="34" charset="0"/>
              </a:rPr>
              <a:t>Proposed: 5/16-3/18 (+6)</a:t>
            </a:r>
            <a:endParaRPr lang="en-US" altLang="en-US" sz="700" b="1" dirty="0">
              <a:latin typeface="Arial" panose="020B0604020202020204" pitchFamily="34" charset="0"/>
              <a:cs typeface="Arial" panose="020B0604020202020204" pitchFamily="34" charset="0"/>
            </a:endParaRPr>
          </a:p>
        </p:txBody>
      </p:sp>
      <p:sp>
        <p:nvSpPr>
          <p:cNvPr id="79" name="Text Box 24"/>
          <p:cNvSpPr txBox="1">
            <a:spLocks noChangeArrowheads="1"/>
          </p:cNvSpPr>
          <p:nvPr/>
        </p:nvSpPr>
        <p:spPr bwMode="auto">
          <a:xfrm>
            <a:off x="7745133" y="4416473"/>
            <a:ext cx="1147347" cy="2982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700" b="1" dirty="0" smtClean="0">
                <a:latin typeface="Arial" panose="020B0604020202020204" pitchFamily="34" charset="0"/>
                <a:cs typeface="Arial" panose="020B0604020202020204" pitchFamily="34" charset="0"/>
              </a:rPr>
              <a:t>Was: 3/17-5/20</a:t>
            </a:r>
          </a:p>
          <a:p>
            <a:r>
              <a:rPr lang="en-US" altLang="en-US" sz="700" b="1" dirty="0" smtClean="0">
                <a:latin typeface="Arial" panose="020B0604020202020204" pitchFamily="34" charset="0"/>
                <a:cs typeface="Arial" panose="020B0604020202020204" pitchFamily="34" charset="0"/>
              </a:rPr>
              <a:t>Proposed: 7/17-11/20 (+6)</a:t>
            </a:r>
            <a:endParaRPr lang="en-US" altLang="en-US" sz="700" b="1" dirty="0">
              <a:latin typeface="Arial" panose="020B0604020202020204" pitchFamily="34" charset="0"/>
              <a:cs typeface="Arial" panose="020B0604020202020204" pitchFamily="34" charset="0"/>
            </a:endParaRPr>
          </a:p>
        </p:txBody>
      </p:sp>
      <p:sp>
        <p:nvSpPr>
          <p:cNvPr id="80" name="Isosceles Triangle 79"/>
          <p:cNvSpPr>
            <a:spLocks noChangeArrowheads="1"/>
          </p:cNvSpPr>
          <p:nvPr/>
        </p:nvSpPr>
        <p:spPr bwMode="auto">
          <a:xfrm flipH="1">
            <a:off x="3968908" y="3493145"/>
            <a:ext cx="190500"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81" name="Isosceles Triangle 80"/>
          <p:cNvSpPr>
            <a:spLocks noChangeArrowheads="1"/>
          </p:cNvSpPr>
          <p:nvPr/>
        </p:nvSpPr>
        <p:spPr bwMode="auto">
          <a:xfrm>
            <a:off x="4273577" y="3479271"/>
            <a:ext cx="201612"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82" name="Isosceles Triangle 81"/>
          <p:cNvSpPr>
            <a:spLocks noChangeArrowheads="1"/>
          </p:cNvSpPr>
          <p:nvPr/>
        </p:nvSpPr>
        <p:spPr bwMode="auto">
          <a:xfrm>
            <a:off x="4685236" y="3494782"/>
            <a:ext cx="174796"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83" name="Isosceles Triangle 82"/>
          <p:cNvSpPr>
            <a:spLocks noChangeArrowheads="1"/>
          </p:cNvSpPr>
          <p:nvPr/>
        </p:nvSpPr>
        <p:spPr bwMode="auto">
          <a:xfrm>
            <a:off x="1925596" y="3469680"/>
            <a:ext cx="201612"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85" name="Text Box 24"/>
          <p:cNvSpPr txBox="1">
            <a:spLocks noChangeArrowheads="1"/>
          </p:cNvSpPr>
          <p:nvPr/>
        </p:nvSpPr>
        <p:spPr bwMode="auto">
          <a:xfrm>
            <a:off x="2099474" y="3429000"/>
            <a:ext cx="789988"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800" dirty="0" smtClean="0">
                <a:latin typeface="Arial" panose="020B0604020202020204" pitchFamily="34" charset="0"/>
                <a:cs typeface="Arial" panose="020B0604020202020204" pitchFamily="34" charset="0"/>
              </a:rPr>
              <a:t>SFD SATRT</a:t>
            </a:r>
          </a:p>
          <a:p>
            <a:r>
              <a:rPr lang="en-US" altLang="en-US" sz="800" dirty="0" smtClean="0">
                <a:latin typeface="Arial" panose="020B0604020202020204" pitchFamily="34" charset="0"/>
                <a:cs typeface="Arial" panose="020B0604020202020204" pitchFamily="34" charset="0"/>
              </a:rPr>
              <a:t>5-2016</a:t>
            </a:r>
            <a:endParaRPr lang="en-US" altLang="en-US" sz="800" dirty="0">
              <a:latin typeface="Arial" panose="020B0604020202020204" pitchFamily="34" charset="0"/>
              <a:cs typeface="Arial" panose="020B0604020202020204" pitchFamily="34" charset="0"/>
            </a:endParaRPr>
          </a:p>
        </p:txBody>
      </p:sp>
      <p:sp>
        <p:nvSpPr>
          <p:cNvPr id="86" name="Text Box 24"/>
          <p:cNvSpPr txBox="1">
            <a:spLocks noChangeArrowheads="1"/>
          </p:cNvSpPr>
          <p:nvPr/>
        </p:nvSpPr>
        <p:spPr bwMode="auto">
          <a:xfrm>
            <a:off x="4211960" y="2967768"/>
            <a:ext cx="530322" cy="5752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800" dirty="0" smtClean="0">
                <a:latin typeface="Arial" panose="020B0604020202020204" pitchFamily="34" charset="0"/>
                <a:cs typeface="Arial" panose="020B0604020202020204" pitchFamily="34" charset="0"/>
              </a:rPr>
              <a:t>SFD </a:t>
            </a:r>
          </a:p>
          <a:p>
            <a:r>
              <a:rPr lang="en-US" altLang="en-US" sz="800" dirty="0" smtClean="0">
                <a:latin typeface="Arial" panose="020B0604020202020204" pitchFamily="34" charset="0"/>
                <a:cs typeface="Arial" panose="020B0604020202020204" pitchFamily="34" charset="0"/>
              </a:rPr>
              <a:t>feature freeze </a:t>
            </a:r>
          </a:p>
          <a:p>
            <a:r>
              <a:rPr lang="en-US" altLang="en-US" sz="800" dirty="0" smtClean="0">
                <a:latin typeface="Arial" panose="020B0604020202020204" pitchFamily="34" charset="0"/>
                <a:cs typeface="Arial" panose="020B0604020202020204" pitchFamily="34" charset="0"/>
              </a:rPr>
              <a:t>3/18</a:t>
            </a:r>
            <a:endParaRPr lang="en-US" altLang="en-US" sz="800" dirty="0">
              <a:latin typeface="Arial" panose="020B0604020202020204" pitchFamily="34" charset="0"/>
              <a:cs typeface="Arial" panose="020B0604020202020204" pitchFamily="34" charset="0"/>
            </a:endParaRPr>
          </a:p>
        </p:txBody>
      </p:sp>
      <p:sp>
        <p:nvSpPr>
          <p:cNvPr id="87" name="Text Box 24"/>
          <p:cNvSpPr txBox="1">
            <a:spLocks noChangeArrowheads="1"/>
          </p:cNvSpPr>
          <p:nvPr/>
        </p:nvSpPr>
        <p:spPr bwMode="auto">
          <a:xfrm>
            <a:off x="3851920" y="3140968"/>
            <a:ext cx="383715"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smtClean="0">
                <a:latin typeface="Arial" panose="020B0604020202020204" pitchFamily="34" charset="0"/>
                <a:cs typeface="Arial" panose="020B0604020202020204" pitchFamily="34" charset="0"/>
              </a:rPr>
              <a:t>D1.0</a:t>
            </a:r>
            <a:r>
              <a:rPr lang="en-US" altLang="en-US" sz="800" dirty="0">
                <a:latin typeface="Arial" panose="020B0604020202020204" pitchFamily="34" charset="0"/>
                <a:cs typeface="Arial" panose="020B0604020202020204" pitchFamily="34" charset="0"/>
              </a:rPr>
              <a:t/>
            </a:r>
            <a:br>
              <a:rPr lang="en-US" altLang="en-US" sz="800" dirty="0">
                <a:latin typeface="Arial" panose="020B0604020202020204" pitchFamily="34" charset="0"/>
                <a:cs typeface="Arial" panose="020B0604020202020204" pitchFamily="34" charset="0"/>
              </a:rPr>
            </a:br>
            <a:r>
              <a:rPr lang="en-US" altLang="en-US" sz="800" dirty="0" smtClean="0">
                <a:latin typeface="Arial" panose="020B0604020202020204" pitchFamily="34" charset="0"/>
                <a:cs typeface="Arial" panose="020B0604020202020204" pitchFamily="34" charset="0"/>
              </a:rPr>
              <a:t>1/18</a:t>
            </a:r>
            <a:endParaRPr lang="en-US" altLang="en-US" sz="800" dirty="0">
              <a:latin typeface="Arial" panose="020B0604020202020204" pitchFamily="34" charset="0"/>
              <a:cs typeface="Arial" panose="020B0604020202020204" pitchFamily="34" charset="0"/>
            </a:endParaRPr>
          </a:p>
        </p:txBody>
      </p:sp>
      <p:sp>
        <p:nvSpPr>
          <p:cNvPr id="89" name="Text Box 24"/>
          <p:cNvSpPr txBox="1">
            <a:spLocks noChangeArrowheads="1"/>
          </p:cNvSpPr>
          <p:nvPr/>
        </p:nvSpPr>
        <p:spPr bwMode="auto">
          <a:xfrm>
            <a:off x="4591456" y="3140968"/>
            <a:ext cx="383715"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smtClean="0">
                <a:latin typeface="Arial" panose="020B0604020202020204" pitchFamily="34" charset="0"/>
                <a:cs typeface="Arial" panose="020B0604020202020204" pitchFamily="34" charset="0"/>
              </a:rPr>
              <a:t>D2.0</a:t>
            </a:r>
            <a:r>
              <a:rPr lang="en-US" altLang="en-US" sz="800" dirty="0">
                <a:latin typeface="Arial" panose="020B0604020202020204" pitchFamily="34" charset="0"/>
                <a:cs typeface="Arial" panose="020B0604020202020204" pitchFamily="34" charset="0"/>
              </a:rPr>
              <a:t/>
            </a:r>
            <a:br>
              <a:rPr lang="en-US" altLang="en-US" sz="800" dirty="0">
                <a:latin typeface="Arial" panose="020B0604020202020204" pitchFamily="34" charset="0"/>
                <a:cs typeface="Arial" panose="020B0604020202020204" pitchFamily="34" charset="0"/>
              </a:rPr>
            </a:br>
            <a:r>
              <a:rPr lang="en-US" altLang="en-US" sz="800" dirty="0" smtClean="0">
                <a:latin typeface="Arial" panose="020B0604020202020204" pitchFamily="34" charset="0"/>
                <a:cs typeface="Arial" panose="020B0604020202020204" pitchFamily="34" charset="0"/>
              </a:rPr>
              <a:t>7/18</a:t>
            </a:r>
            <a:endParaRPr lang="en-US" altLang="en-US" sz="800" dirty="0">
              <a:latin typeface="Arial" panose="020B0604020202020204" pitchFamily="34" charset="0"/>
              <a:cs typeface="Arial" panose="020B0604020202020204" pitchFamily="34" charset="0"/>
            </a:endParaRPr>
          </a:p>
        </p:txBody>
      </p:sp>
      <p:sp>
        <p:nvSpPr>
          <p:cNvPr id="90" name="Isosceles Triangle 89"/>
          <p:cNvSpPr>
            <a:spLocks noChangeArrowheads="1"/>
          </p:cNvSpPr>
          <p:nvPr/>
        </p:nvSpPr>
        <p:spPr bwMode="auto">
          <a:xfrm>
            <a:off x="7522943" y="3480019"/>
            <a:ext cx="174796"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91" name="Text Box 29"/>
          <p:cNvSpPr txBox="1">
            <a:spLocks noChangeArrowheads="1"/>
          </p:cNvSpPr>
          <p:nvPr/>
        </p:nvSpPr>
        <p:spPr bwMode="auto">
          <a:xfrm flipH="1">
            <a:off x="7176830" y="3099925"/>
            <a:ext cx="782637"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b="0" dirty="0" smtClean="0"/>
              <a:t>Final</a:t>
            </a:r>
            <a:endParaRPr lang="en-US" altLang="en-US" b="0" dirty="0"/>
          </a:p>
          <a:p>
            <a:r>
              <a:rPr lang="en-US" altLang="en-US" b="0" dirty="0" smtClean="0"/>
              <a:t>11/20</a:t>
            </a:r>
            <a:endParaRPr lang="en-US" altLang="en-US" b="0" dirty="0"/>
          </a:p>
        </p:txBody>
      </p:sp>
      <p:cxnSp>
        <p:nvCxnSpPr>
          <p:cNvPr id="92" name="Straight Connector 91"/>
          <p:cNvCxnSpPr/>
          <p:nvPr/>
        </p:nvCxnSpPr>
        <p:spPr bwMode="auto">
          <a:xfrm flipV="1">
            <a:off x="1824399" y="4282058"/>
            <a:ext cx="852636" cy="880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405603020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Goals for </a:t>
            </a:r>
            <a:r>
              <a:rPr lang="en-US" altLang="en-US" dirty="0" smtClean="0">
                <a:solidFill>
                  <a:schemeClr val="tx2"/>
                </a:solidFill>
              </a:rPr>
              <a:t>the Sep. meeting </a:t>
            </a:r>
            <a:endParaRPr lang="en-US" dirty="0"/>
          </a:p>
        </p:txBody>
      </p:sp>
      <p:sp>
        <p:nvSpPr>
          <p:cNvPr id="3" name="Content Placeholder 2"/>
          <p:cNvSpPr>
            <a:spLocks noGrp="1"/>
          </p:cNvSpPr>
          <p:nvPr>
            <p:ph idx="1"/>
          </p:nvPr>
        </p:nvSpPr>
        <p:spPr/>
        <p:txBody>
          <a:bodyPr/>
          <a:lstStyle/>
          <a:p>
            <a:pPr algn="just">
              <a:spcBef>
                <a:spcPts val="1225"/>
              </a:spcBef>
              <a:buFontTx/>
              <a:buChar char="•"/>
            </a:pPr>
            <a:r>
              <a:rPr lang="en-US" altLang="en-US" dirty="0" smtClean="0"/>
              <a:t>Continue on Functional Requirement Document development.</a:t>
            </a:r>
          </a:p>
          <a:p>
            <a:pPr algn="just">
              <a:spcBef>
                <a:spcPts val="1225"/>
              </a:spcBef>
              <a:buFontTx/>
              <a:buChar char="•"/>
            </a:pPr>
            <a:r>
              <a:rPr lang="en-US" altLang="en-US" dirty="0" smtClean="0"/>
              <a:t>Approve submissions of technical material towards SFD text.</a:t>
            </a:r>
          </a:p>
          <a:p>
            <a:pPr algn="just">
              <a:spcBef>
                <a:spcPts val="1225"/>
              </a:spcBef>
              <a:buFontTx/>
              <a:buChar char="•"/>
            </a:pPr>
            <a:r>
              <a:rPr lang="en-US" altLang="en-US" dirty="0" smtClean="0"/>
              <a:t>Review technical submissions on channel models, proposed technical approaches etc. </a:t>
            </a:r>
          </a:p>
          <a:p>
            <a:pPr algn="just">
              <a:spcBef>
                <a:spcPts val="1225"/>
              </a:spcBef>
              <a:buFontTx/>
              <a:buChar char="•"/>
            </a:pPr>
            <a:r>
              <a:rPr lang="en-US" altLang="en-US" dirty="0" smtClean="0"/>
              <a:t>Call for submission for the FRD and SFD to be issued post this meeting.</a:t>
            </a:r>
          </a:p>
          <a:p>
            <a:pPr algn="just">
              <a:spcBef>
                <a:spcPts val="1225"/>
              </a:spcBef>
              <a:buFontTx/>
              <a:buChar char="•"/>
            </a:pPr>
            <a:endParaRPr lang="en-US" altLang="en-US" dirty="0" smtClean="0"/>
          </a:p>
          <a:p>
            <a:pPr algn="just">
              <a:spcBef>
                <a:spcPts val="1225"/>
              </a:spcBef>
              <a:buFontTx/>
              <a:buChar char="•"/>
            </a:pPr>
            <a:endParaRPr lang="en-US" altLang="en-US" dirty="0" smtClean="0"/>
          </a:p>
          <a:p>
            <a:pPr algn="just">
              <a:spcBef>
                <a:spcPts val="1225"/>
              </a:spcBef>
              <a:buFontTx/>
              <a:buChar char="•"/>
            </a:pPr>
            <a:endParaRPr lang="en-US" altLang="en-US" dirty="0"/>
          </a:p>
          <a:p>
            <a:pPr lvl="0">
              <a:buFont typeface="Arial" panose="020B0604020202020204" pitchFamily="34" charset="0"/>
              <a:buChar char="•"/>
            </a:pPr>
            <a:endParaRPr lang="en-US" alt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July 2016</a:t>
            </a:r>
            <a:endParaRPr lang="en-GB" dirty="0"/>
          </a:p>
        </p:txBody>
      </p:sp>
    </p:spTree>
    <p:extLst>
      <p:ext uri="{BB962C8B-B14F-4D97-AF65-F5344CB8AC3E}">
        <p14:creationId xmlns:p14="http://schemas.microsoft.com/office/powerpoint/2010/main" val="2581122759"/>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Teleconference </a:t>
            </a:r>
            <a:r>
              <a:rPr lang="en-US" altLang="en-US" dirty="0" smtClean="0">
                <a:solidFill>
                  <a:schemeClr val="tx2"/>
                </a:solidFill>
              </a:rPr>
              <a:t>Schedule</a:t>
            </a:r>
            <a:endParaRPr lang="en-US" dirty="0"/>
          </a:p>
        </p:txBody>
      </p:sp>
      <p:sp>
        <p:nvSpPr>
          <p:cNvPr id="3" name="Content Placeholder 2"/>
          <p:cNvSpPr>
            <a:spLocks noGrp="1"/>
          </p:cNvSpPr>
          <p:nvPr>
            <p:ph idx="1"/>
          </p:nvPr>
        </p:nvSpPr>
        <p:spPr/>
        <p:txBody>
          <a:bodyPr/>
          <a:lstStyle/>
          <a:p>
            <a:pPr algn="just">
              <a:spcBef>
                <a:spcPct val="20000"/>
              </a:spcBef>
              <a:buFontTx/>
              <a:buChar char="•"/>
            </a:pPr>
            <a:r>
              <a:rPr lang="en-US" altLang="en-US" sz="2800" dirty="0" smtClean="0"/>
              <a:t>Sep. 7</a:t>
            </a:r>
            <a:r>
              <a:rPr lang="en-US" altLang="en-US" sz="2800" baseline="30000" dirty="0" smtClean="0"/>
              <a:t>th</a:t>
            </a:r>
            <a:r>
              <a:rPr lang="en-US" altLang="en-US" sz="2800" dirty="0" smtClean="0"/>
              <a:t> 10:00AM </a:t>
            </a:r>
            <a:r>
              <a:rPr lang="en-US" altLang="en-US" sz="2800" dirty="0"/>
              <a:t>ET for 1hr. </a:t>
            </a:r>
          </a:p>
          <a:p>
            <a:pPr algn="just">
              <a:spcBef>
                <a:spcPct val="20000"/>
              </a:spcBef>
              <a:buFontTx/>
              <a:buChar char="•"/>
            </a:pPr>
            <a:r>
              <a:rPr lang="en-US" altLang="en-US" sz="2800" dirty="0"/>
              <a:t>Do we need anymore calls?</a:t>
            </a:r>
          </a:p>
          <a:p>
            <a:pPr marL="0" indent="0">
              <a:spcBef>
                <a:spcPct val="20000"/>
              </a:spcBef>
            </a:pPr>
            <a:endParaRPr lang="en-US" altLang="en-US" dirty="0"/>
          </a:p>
          <a:p>
            <a:pPr marL="0" indent="0">
              <a:spcBef>
                <a:spcPct val="20000"/>
              </a:spcBef>
            </a:pPr>
            <a:endParaRPr lang="en-US" altLang="en-US" dirty="0"/>
          </a:p>
          <a:p>
            <a:pPr marL="0" indent="0">
              <a:spcBef>
                <a:spcPct val="20000"/>
              </a:spcBef>
            </a:pPr>
            <a:endParaRPr lang="en-US" alt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July 2016</a:t>
            </a:r>
            <a:endParaRPr lang="en-GB" dirty="0"/>
          </a:p>
        </p:txBody>
      </p:sp>
    </p:spTree>
    <p:extLst>
      <p:ext uri="{BB962C8B-B14F-4D97-AF65-F5344CB8AC3E}">
        <p14:creationId xmlns:p14="http://schemas.microsoft.com/office/powerpoint/2010/main" val="874342053"/>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a:t>
            </a:r>
            <a:r>
              <a:rPr lang="en-US" dirty="0"/>
              <a:t>to do attendance</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July 2016</a:t>
            </a:r>
            <a:endParaRPr lang="en-GB" dirty="0"/>
          </a:p>
        </p:txBody>
      </p:sp>
    </p:spTree>
    <p:extLst>
      <p:ext uri="{BB962C8B-B14F-4D97-AF65-F5344CB8AC3E}">
        <p14:creationId xmlns:p14="http://schemas.microsoft.com/office/powerpoint/2010/main" val="4249617057"/>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AOB?</a:t>
            </a:r>
            <a:endParaRPr lang="en-US" dirty="0"/>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July 2016</a:t>
            </a:r>
            <a:endParaRPr lang="en-GB" dirty="0"/>
          </a:p>
        </p:txBody>
      </p:sp>
    </p:spTree>
    <p:extLst>
      <p:ext uri="{BB962C8B-B14F-4D97-AF65-F5344CB8AC3E}">
        <p14:creationId xmlns:p14="http://schemas.microsoft.com/office/powerpoint/2010/main" val="98009976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751014"/>
            <a:ext cx="7770813" cy="4343400"/>
          </a:xfrm>
        </p:spPr>
        <p:txBody>
          <a:bodyPr/>
          <a:lstStyle/>
          <a:p>
            <a:pPr>
              <a:lnSpc>
                <a:spcPct val="150000"/>
              </a:lnSpc>
              <a:buFont typeface="Arial" panose="020B0604020202020204" pitchFamily="34" charset="0"/>
              <a:buChar char="•"/>
            </a:pPr>
            <a:r>
              <a:rPr lang="en-US" altLang="en-US" sz="2000" b="0" dirty="0"/>
              <a:t>Make sure your badges are correct </a:t>
            </a:r>
          </a:p>
          <a:p>
            <a:pPr>
              <a:lnSpc>
                <a:spcPct val="150000"/>
              </a:lnSpc>
              <a:buFont typeface="Arial" panose="020B0604020202020204" pitchFamily="34" charset="0"/>
              <a:buChar char="•"/>
            </a:pPr>
            <a:r>
              <a:rPr lang="en-US" altLang="en-US" sz="2000" b="0" dirty="0" smtClean="0"/>
              <a:t>Please </a:t>
            </a:r>
            <a:r>
              <a:rPr lang="en-US" altLang="en-US" sz="2000" b="0" dirty="0"/>
              <a:t>announce your affiliation when you first address the group during a meeting slot</a:t>
            </a:r>
          </a:p>
          <a:p>
            <a:pPr>
              <a:lnSpc>
                <a:spcPct val="150000"/>
              </a:lnSpc>
              <a:buFont typeface="Arial" panose="020B0604020202020204" pitchFamily="34" charset="0"/>
              <a:buChar char="•"/>
            </a:pPr>
            <a:r>
              <a:rPr lang="en-US" altLang="en-US" sz="2000" b="0" dirty="0" smtClean="0"/>
              <a:t>If </a:t>
            </a:r>
            <a:r>
              <a:rPr lang="en-US" altLang="en-US" sz="2000" b="0" dirty="0"/>
              <a:t>you plan to make a submission be sure it does not contain company logos or advertising</a:t>
            </a:r>
          </a:p>
          <a:p>
            <a:pPr>
              <a:lnSpc>
                <a:spcPct val="150000"/>
              </a:lnSpc>
              <a:buFont typeface="Arial" panose="020B0604020202020204" pitchFamily="34" charset="0"/>
              <a:buChar char="•"/>
            </a:pPr>
            <a:r>
              <a:rPr lang="en-US" altLang="en-US" sz="2000" b="0" dirty="0" smtClean="0"/>
              <a:t>Questions </a:t>
            </a:r>
            <a:r>
              <a:rPr lang="en-US" altLang="en-US" sz="2000" b="0" dirty="0"/>
              <a:t>on Voting status, Ballot pool, Access to Reflector, Documentation,  </a:t>
            </a:r>
            <a:r>
              <a:rPr lang="en-US" altLang="en-US" sz="2000" b="0" dirty="0" smtClean="0"/>
              <a:t>member’</a:t>
            </a:r>
            <a:r>
              <a:rPr lang="en-US" altLang="ja-JP" sz="2000" b="0" dirty="0" smtClean="0"/>
              <a:t>s </a:t>
            </a:r>
            <a:r>
              <a:rPr lang="en-US" altLang="ja-JP" sz="2000" b="0" dirty="0"/>
              <a:t>area</a:t>
            </a:r>
          </a:p>
          <a:p>
            <a:pPr marL="800100" lvl="1" indent="-342900">
              <a:lnSpc>
                <a:spcPct val="150000"/>
              </a:lnSpc>
              <a:buFont typeface="Wingdings" panose="05000000000000000000" pitchFamily="2" charset="2"/>
              <a:buChar char="Ø"/>
            </a:pPr>
            <a:r>
              <a:rPr lang="en-US" altLang="en-US" dirty="0"/>
              <a:t>see Jon </a:t>
            </a:r>
            <a:r>
              <a:rPr lang="en-US" altLang="en-US" dirty="0" err="1"/>
              <a:t>Rosdahl</a:t>
            </a:r>
            <a:r>
              <a:rPr lang="en-US" altLang="en-US" dirty="0"/>
              <a:t> </a:t>
            </a:r>
            <a:r>
              <a:rPr lang="en-US" altLang="en-US" dirty="0" smtClean="0"/>
              <a:t>– </a:t>
            </a:r>
            <a:r>
              <a:rPr lang="en-US" altLang="en-US" dirty="0" smtClean="0">
                <a:hlinkClick r:id="rId2"/>
              </a:rPr>
              <a:t>jrosdahl@ieee.org</a:t>
            </a:r>
            <a:r>
              <a:rPr lang="en-US" altLang="en-US" dirty="0" smtClean="0"/>
              <a:t> </a:t>
            </a:r>
            <a:endParaRPr lang="en-US" altLang="en-US" sz="1800" dirty="0" smtClean="0">
              <a:solidFill>
                <a:srgbClr val="FF0000"/>
              </a:solidFill>
            </a:endParaRPr>
          </a:p>
          <a:p>
            <a:pPr>
              <a:lnSpc>
                <a:spcPct val="150000"/>
              </a:lnSpc>
              <a:buFont typeface="Arial" panose="020B0604020202020204" pitchFamily="34" charset="0"/>
              <a:buChar char="•"/>
            </a:pPr>
            <a:r>
              <a:rPr lang="en-US" altLang="en-US" sz="2000" b="0" dirty="0" smtClean="0"/>
              <a:t>Cell Phones Silent or Off</a:t>
            </a:r>
            <a:endParaRPr lang="en-US" altLang="en-US" sz="1800" dirty="0" smtClean="0"/>
          </a:p>
          <a:p>
            <a:pPr>
              <a:lnSpc>
                <a:spcPct val="150000"/>
              </a:lnSpc>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July 2016</a:t>
            </a:r>
            <a:endParaRPr lang="en-GB" dirty="0"/>
          </a:p>
        </p:txBody>
      </p:sp>
    </p:spTree>
    <p:extLst>
      <p:ext uri="{BB962C8B-B14F-4D97-AF65-F5344CB8AC3E}">
        <p14:creationId xmlns:p14="http://schemas.microsoft.com/office/powerpoint/2010/main" val="1803831731"/>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Adjourn</a:t>
            </a:r>
            <a:endParaRPr lang="en-US" dirty="0"/>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July 2016</a:t>
            </a:r>
            <a:endParaRPr lang="en-GB" dirty="0"/>
          </a:p>
        </p:txBody>
      </p:sp>
    </p:spTree>
    <p:extLst>
      <p:ext uri="{BB962C8B-B14F-4D97-AF65-F5344CB8AC3E}">
        <p14:creationId xmlns:p14="http://schemas.microsoft.com/office/powerpoint/2010/main" val="3612335752"/>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ctr"/>
            <a:endParaRPr lang="en-US" sz="4800" dirty="0"/>
          </a:p>
          <a:p>
            <a:pPr algn="ctr"/>
            <a:r>
              <a:rPr lang="en-US" sz="4800" dirty="0" smtClean="0"/>
              <a:t>Backup</a:t>
            </a:r>
            <a:endParaRPr lang="en-US" sz="4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July 2016</a:t>
            </a:r>
            <a:endParaRPr lang="en-GB" dirty="0"/>
          </a:p>
        </p:txBody>
      </p:sp>
    </p:spTree>
    <p:extLst>
      <p:ext uri="{BB962C8B-B14F-4D97-AF65-F5344CB8AC3E}">
        <p14:creationId xmlns:p14="http://schemas.microsoft.com/office/powerpoint/2010/main" val="1007035599"/>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a:t>
            </a:r>
            <a:r>
              <a:rPr lang="en-US" altLang="en-US" b="0" dirty="0" err="1" smtClean="0"/>
              <a:t>Telecon</a:t>
            </a:r>
            <a:r>
              <a:rPr lang="en-US" altLang="en-US" b="0" dirty="0" smtClean="0"/>
              <a:t> Minutes</a:t>
            </a:r>
            <a:endParaRPr lang="en-US" dirty="0"/>
          </a:p>
        </p:txBody>
      </p:sp>
      <p:sp>
        <p:nvSpPr>
          <p:cNvPr id="3" name="Content Placeholder 2"/>
          <p:cNvSpPr>
            <a:spLocks noGrp="1"/>
          </p:cNvSpPr>
          <p:nvPr>
            <p:ph idx="1"/>
          </p:nvPr>
        </p:nvSpPr>
        <p:spPr>
          <a:xfrm>
            <a:off x="685800" y="1830388"/>
            <a:ext cx="7770813" cy="4264025"/>
          </a:xfrm>
        </p:spPr>
        <p:txBody>
          <a:bodyPr/>
          <a:lstStyle/>
          <a:p>
            <a:r>
              <a:rPr lang="en-US" b="0" dirty="0" smtClean="0"/>
              <a:t>Document 11-16/xxxr0 “</a:t>
            </a:r>
            <a:r>
              <a:rPr lang="en-US" b="0" dirty="0" err="1"/>
              <a:t>TGaz</a:t>
            </a:r>
            <a:r>
              <a:rPr lang="en-US" b="0" dirty="0"/>
              <a:t> teleconference minutes - February 17th, 2016</a:t>
            </a:r>
            <a:r>
              <a:rPr lang="en-US" b="0" dirty="0" smtClean="0"/>
              <a:t>” posted to Mentor July???.</a:t>
            </a:r>
          </a:p>
          <a:p>
            <a:endParaRPr lang="en-US" sz="1100" b="0" dirty="0" smtClean="0"/>
          </a:p>
          <a:p>
            <a:r>
              <a:rPr lang="en-US" dirty="0" smtClean="0"/>
              <a:t>Motion:</a:t>
            </a:r>
          </a:p>
          <a:p>
            <a:pPr marL="0" indent="0"/>
            <a:r>
              <a:rPr lang="en-US" b="0" dirty="0" smtClean="0"/>
              <a:t>To </a:t>
            </a:r>
            <a:r>
              <a:rPr lang="en-US" b="0" dirty="0"/>
              <a:t>approve document </a:t>
            </a:r>
            <a:r>
              <a:rPr lang="en-US" b="0" dirty="0" smtClean="0"/>
              <a:t>11-16/267r0 as TG minutes </a:t>
            </a:r>
            <a:r>
              <a:rPr lang="en-US" b="0" dirty="0"/>
              <a:t>for the </a:t>
            </a:r>
            <a:r>
              <a:rPr lang="en-US" b="0" dirty="0" smtClean="0"/>
              <a:t>Feb. 17</a:t>
            </a:r>
            <a:r>
              <a:rPr lang="en-US" b="0" baseline="30000" dirty="0" smtClean="0"/>
              <a:t>th</a:t>
            </a:r>
            <a:r>
              <a:rPr lang="en-US" b="0" dirty="0" smtClean="0"/>
              <a:t> teleconference. </a:t>
            </a:r>
          </a:p>
          <a:p>
            <a:pPr marL="0" indent="0"/>
            <a:endParaRPr lang="en-US" b="0" dirty="0"/>
          </a:p>
          <a:p>
            <a:r>
              <a:rPr lang="en-US" b="0" dirty="0"/>
              <a:t>Moved </a:t>
            </a:r>
            <a:r>
              <a:rPr lang="en-US" b="0" dirty="0" smtClean="0"/>
              <a:t>by:  </a:t>
            </a:r>
          </a:p>
          <a:p>
            <a:r>
              <a:rPr lang="en-US" b="0" dirty="0" smtClean="0"/>
              <a:t>Seconded by:</a:t>
            </a:r>
          </a:p>
          <a:p>
            <a:r>
              <a:rPr lang="en-US" b="0" dirty="0" smtClean="0"/>
              <a:t>Results (Y/N/A):</a:t>
            </a:r>
          </a:p>
          <a:p>
            <a:endParaRPr lang="en-US" b="0" dirty="0" smtClean="0"/>
          </a:p>
          <a:p>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July 2016</a:t>
            </a:r>
            <a:endParaRPr lang="en-GB" dirty="0"/>
          </a:p>
        </p:txBody>
      </p:sp>
    </p:spTree>
    <p:extLst>
      <p:ext uri="{BB962C8B-B14F-4D97-AF65-F5344CB8AC3E}">
        <p14:creationId xmlns:p14="http://schemas.microsoft.com/office/powerpoint/2010/main" val="3494184871"/>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990656" cy="1065213"/>
          </a:xfrm>
        </p:spPr>
        <p:txBody>
          <a:bodyPr/>
          <a:lstStyle/>
          <a:p>
            <a:r>
              <a:rPr lang="en-US" dirty="0" smtClean="0"/>
              <a:t>Previously: Review </a:t>
            </a:r>
            <a:r>
              <a:rPr lang="en-US" dirty="0" err="1" smtClean="0"/>
              <a:t>TGaz</a:t>
            </a:r>
            <a:r>
              <a:rPr lang="en-US" dirty="0" smtClean="0"/>
              <a:t> Timeline progress (Nov.)</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July 2016</a:t>
            </a:r>
            <a:endParaRPr lang="en-GB" dirty="0"/>
          </a:p>
        </p:txBody>
      </p:sp>
      <p:sp>
        <p:nvSpPr>
          <p:cNvPr id="7" name="Line 15"/>
          <p:cNvSpPr>
            <a:spLocks noChangeShapeType="1"/>
          </p:cNvSpPr>
          <p:nvPr/>
        </p:nvSpPr>
        <p:spPr bwMode="auto">
          <a:xfrm flipH="1">
            <a:off x="7243534" y="2507124"/>
            <a:ext cx="3175" cy="2981325"/>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9" name="Line 14"/>
          <p:cNvSpPr>
            <a:spLocks noChangeShapeType="1"/>
          </p:cNvSpPr>
          <p:nvPr/>
        </p:nvSpPr>
        <p:spPr bwMode="auto">
          <a:xfrm flipH="1">
            <a:off x="4653079" y="2360613"/>
            <a:ext cx="7937" cy="3171825"/>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10" name="Line 10"/>
          <p:cNvSpPr>
            <a:spLocks noChangeShapeType="1"/>
          </p:cNvSpPr>
          <p:nvPr/>
        </p:nvSpPr>
        <p:spPr bwMode="auto">
          <a:xfrm>
            <a:off x="1979712" y="2351087"/>
            <a:ext cx="0" cy="3189288"/>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11" name="Line 11"/>
          <p:cNvSpPr>
            <a:spLocks noChangeShapeType="1"/>
          </p:cNvSpPr>
          <p:nvPr/>
        </p:nvSpPr>
        <p:spPr bwMode="auto">
          <a:xfrm>
            <a:off x="3348026" y="2351087"/>
            <a:ext cx="0" cy="3190875"/>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12" name="Rectangle 11"/>
          <p:cNvSpPr>
            <a:spLocks noChangeArrowheads="1"/>
          </p:cNvSpPr>
          <p:nvPr/>
        </p:nvSpPr>
        <p:spPr bwMode="auto">
          <a:xfrm>
            <a:off x="7151959" y="2314893"/>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2020</a:t>
            </a:r>
            <a:endParaRPr lang="en-US" altLang="en-US" b="1" dirty="0">
              <a:solidFill>
                <a:schemeClr val="bg1"/>
              </a:solidFill>
              <a:latin typeface="Arial" panose="020B0604020202020204" pitchFamily="34" charset="0"/>
              <a:cs typeface="Arial" panose="020B0604020202020204" pitchFamily="34" charset="0"/>
            </a:endParaRPr>
          </a:p>
        </p:txBody>
      </p:sp>
      <p:sp>
        <p:nvSpPr>
          <p:cNvPr id="13" name="Rectangle 12"/>
          <p:cNvSpPr>
            <a:spLocks noChangeArrowheads="1"/>
          </p:cNvSpPr>
          <p:nvPr/>
        </p:nvSpPr>
        <p:spPr bwMode="auto">
          <a:xfrm>
            <a:off x="5886465" y="2326004"/>
            <a:ext cx="1265494" cy="362241"/>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2019</a:t>
            </a:r>
            <a:endParaRPr lang="en-US" altLang="en-US" b="1" dirty="0">
              <a:solidFill>
                <a:schemeClr val="bg1"/>
              </a:solidFill>
              <a:latin typeface="Arial" panose="020B0604020202020204" pitchFamily="34" charset="0"/>
              <a:cs typeface="Arial" panose="020B0604020202020204" pitchFamily="34" charset="0"/>
            </a:endParaRPr>
          </a:p>
        </p:txBody>
      </p:sp>
      <p:sp>
        <p:nvSpPr>
          <p:cNvPr id="14" name="Rectangle 13"/>
          <p:cNvSpPr>
            <a:spLocks noChangeArrowheads="1"/>
          </p:cNvSpPr>
          <p:nvPr/>
        </p:nvSpPr>
        <p:spPr bwMode="auto">
          <a:xfrm>
            <a:off x="3348357" y="2326004"/>
            <a:ext cx="1272613" cy="362241"/>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2017</a:t>
            </a:r>
            <a:endParaRPr lang="en-US" altLang="en-US" b="1" dirty="0">
              <a:solidFill>
                <a:schemeClr val="bg1"/>
              </a:solidFill>
              <a:latin typeface="Arial" panose="020B0604020202020204" pitchFamily="34" charset="0"/>
              <a:cs typeface="Arial" panose="020B0604020202020204" pitchFamily="34" charset="0"/>
            </a:endParaRPr>
          </a:p>
        </p:txBody>
      </p:sp>
      <p:sp>
        <p:nvSpPr>
          <p:cNvPr id="15" name="Rectangle 14"/>
          <p:cNvSpPr>
            <a:spLocks noChangeArrowheads="1"/>
          </p:cNvSpPr>
          <p:nvPr/>
        </p:nvSpPr>
        <p:spPr bwMode="auto">
          <a:xfrm>
            <a:off x="2033025" y="2308225"/>
            <a:ext cx="131533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2016</a:t>
            </a:r>
            <a:endParaRPr lang="en-US" altLang="en-US" b="1" dirty="0">
              <a:solidFill>
                <a:schemeClr val="bg1"/>
              </a:solidFill>
              <a:latin typeface="Arial" panose="020B0604020202020204" pitchFamily="34" charset="0"/>
              <a:cs typeface="Arial" panose="020B0604020202020204" pitchFamily="34" charset="0"/>
            </a:endParaRPr>
          </a:p>
        </p:txBody>
      </p:sp>
      <p:sp>
        <p:nvSpPr>
          <p:cNvPr id="16" name="Rectangle 15"/>
          <p:cNvSpPr>
            <a:spLocks noChangeArrowheads="1"/>
          </p:cNvSpPr>
          <p:nvPr/>
        </p:nvSpPr>
        <p:spPr bwMode="auto">
          <a:xfrm>
            <a:off x="760412" y="2308225"/>
            <a:ext cx="127261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2015</a:t>
            </a:r>
            <a:endParaRPr lang="en-US" altLang="en-US" b="1" dirty="0">
              <a:solidFill>
                <a:schemeClr val="bg1"/>
              </a:solidFill>
              <a:latin typeface="Arial" panose="020B0604020202020204" pitchFamily="34" charset="0"/>
              <a:cs typeface="Arial" panose="020B0604020202020204" pitchFamily="34" charset="0"/>
            </a:endParaRPr>
          </a:p>
        </p:txBody>
      </p:sp>
      <p:sp>
        <p:nvSpPr>
          <p:cNvPr id="17" name="Rectangle 16"/>
          <p:cNvSpPr>
            <a:spLocks noChangeArrowheads="1"/>
          </p:cNvSpPr>
          <p:nvPr/>
        </p:nvSpPr>
        <p:spPr bwMode="auto">
          <a:xfrm>
            <a:off x="4612071" y="2308225"/>
            <a:ext cx="128863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2018</a:t>
            </a:r>
            <a:endParaRPr lang="en-US" altLang="en-US" b="1" dirty="0">
              <a:solidFill>
                <a:schemeClr val="bg1"/>
              </a:solidFill>
              <a:latin typeface="Arial" panose="020B0604020202020204" pitchFamily="34" charset="0"/>
              <a:cs typeface="Arial" panose="020B0604020202020204" pitchFamily="34" charset="0"/>
            </a:endParaRPr>
          </a:p>
        </p:txBody>
      </p:sp>
      <p:sp>
        <p:nvSpPr>
          <p:cNvPr id="18" name="Line 15"/>
          <p:cNvSpPr>
            <a:spLocks noChangeShapeType="1"/>
          </p:cNvSpPr>
          <p:nvPr/>
        </p:nvSpPr>
        <p:spPr bwMode="auto">
          <a:xfrm>
            <a:off x="5911817" y="2579688"/>
            <a:ext cx="0" cy="29527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19" name="Rectangle 18"/>
          <p:cNvSpPr>
            <a:spLocks noChangeArrowheads="1"/>
          </p:cNvSpPr>
          <p:nvPr/>
        </p:nvSpPr>
        <p:spPr bwMode="auto">
          <a:xfrm>
            <a:off x="760413" y="2308225"/>
            <a:ext cx="7696199" cy="3224213"/>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41" name="Text Box 26"/>
          <p:cNvSpPr txBox="1">
            <a:spLocks noChangeArrowheads="1"/>
          </p:cNvSpPr>
          <p:nvPr/>
        </p:nvSpPr>
        <p:spPr bwMode="auto">
          <a:xfrm flipH="1">
            <a:off x="5174555" y="3317875"/>
            <a:ext cx="703263" cy="452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b="1" dirty="0">
                <a:latin typeface="Arial" panose="020B0604020202020204" pitchFamily="34" charset="0"/>
                <a:cs typeface="Arial" panose="020B0604020202020204" pitchFamily="34" charset="0"/>
              </a:rPr>
              <a:t>.</a:t>
            </a:r>
            <a:r>
              <a:rPr lang="en-US" altLang="en-US" sz="800" b="1" dirty="0" smtClean="0">
                <a:latin typeface="Arial" panose="020B0604020202020204" pitchFamily="34" charset="0"/>
                <a:cs typeface="Arial" panose="020B0604020202020204" pitchFamily="34" charset="0"/>
              </a:rPr>
              <a:t>11az</a:t>
            </a:r>
            <a:r>
              <a:rPr lang="en-US" altLang="en-US" sz="800" b="1" dirty="0">
                <a:latin typeface="Arial" panose="020B0604020202020204" pitchFamily="34" charset="0"/>
                <a:cs typeface="Arial" panose="020B0604020202020204" pitchFamily="34" charset="0"/>
              </a:rPr>
              <a:t/>
            </a:r>
            <a:br>
              <a:rPr lang="en-US" altLang="en-US" sz="800" b="1" dirty="0">
                <a:latin typeface="Arial" panose="020B0604020202020204" pitchFamily="34" charset="0"/>
                <a:cs typeface="Arial" panose="020B0604020202020204" pitchFamily="34" charset="0"/>
              </a:rPr>
            </a:br>
            <a:r>
              <a:rPr lang="en-US" altLang="en-US" sz="800" b="1" dirty="0">
                <a:latin typeface="Arial" panose="020B0604020202020204" pitchFamily="34" charset="0"/>
                <a:cs typeface="Arial" panose="020B0604020202020204" pitchFamily="34" charset="0"/>
              </a:rPr>
              <a:t>Draft 2.0</a:t>
            </a:r>
            <a:br>
              <a:rPr lang="en-US" altLang="en-US" sz="800" b="1" dirty="0">
                <a:latin typeface="Arial" panose="020B0604020202020204" pitchFamily="34" charset="0"/>
                <a:cs typeface="Arial" panose="020B0604020202020204" pitchFamily="34" charset="0"/>
              </a:rPr>
            </a:br>
            <a:r>
              <a:rPr lang="en-US" altLang="en-US" sz="800" b="1" dirty="0">
                <a:latin typeface="Arial" panose="020B0604020202020204" pitchFamily="34" charset="0"/>
                <a:cs typeface="Arial" panose="020B0604020202020204" pitchFamily="34" charset="0"/>
              </a:rPr>
              <a:t>(Mar </a:t>
            </a:r>
            <a:r>
              <a:rPr lang="en-US" altLang="en-US" sz="800" b="1" dirty="0" smtClean="0">
                <a:latin typeface="Arial" panose="020B0604020202020204" pitchFamily="34" charset="0"/>
                <a:cs typeface="Arial" panose="020B0604020202020204" pitchFamily="34" charset="0"/>
              </a:rPr>
              <a:t>2018)</a:t>
            </a:r>
            <a:endParaRPr lang="en-US" altLang="en-US" sz="800" b="1" dirty="0">
              <a:latin typeface="Arial" panose="020B0604020202020204" pitchFamily="34" charset="0"/>
              <a:cs typeface="Arial" panose="020B0604020202020204" pitchFamily="34" charset="0"/>
            </a:endParaRPr>
          </a:p>
        </p:txBody>
      </p:sp>
      <p:sp>
        <p:nvSpPr>
          <p:cNvPr id="42" name="Text Box 29"/>
          <p:cNvSpPr txBox="1">
            <a:spLocks noChangeArrowheads="1"/>
          </p:cNvSpPr>
          <p:nvPr/>
        </p:nvSpPr>
        <p:spPr bwMode="auto">
          <a:xfrm flipH="1">
            <a:off x="6981949" y="3356992"/>
            <a:ext cx="782637"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dirty="0"/>
              <a:t>.11az</a:t>
            </a:r>
            <a:br>
              <a:rPr lang="en-US" altLang="en-US" dirty="0"/>
            </a:br>
            <a:r>
              <a:rPr lang="en-US" altLang="en-US" dirty="0"/>
              <a:t> Final</a:t>
            </a:r>
          </a:p>
          <a:p>
            <a:r>
              <a:rPr lang="en-US" altLang="en-US" dirty="0" smtClean="0"/>
              <a:t>(May. 2020)</a:t>
            </a:r>
            <a:endParaRPr lang="en-US" altLang="en-US" dirty="0"/>
          </a:p>
        </p:txBody>
      </p:sp>
      <p:sp>
        <p:nvSpPr>
          <p:cNvPr id="43" name="Text Box 24"/>
          <p:cNvSpPr txBox="1">
            <a:spLocks noChangeArrowheads="1"/>
          </p:cNvSpPr>
          <p:nvPr/>
        </p:nvSpPr>
        <p:spPr bwMode="auto">
          <a:xfrm>
            <a:off x="1115616" y="2636912"/>
            <a:ext cx="710728"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b="1" dirty="0">
                <a:latin typeface="Arial" panose="020B0604020202020204" pitchFamily="34" charset="0"/>
                <a:cs typeface="Arial" panose="020B0604020202020204" pitchFamily="34" charset="0"/>
              </a:rPr>
              <a:t>PAR </a:t>
            </a:r>
            <a:br>
              <a:rPr lang="en-US" altLang="en-US" sz="800" b="1" dirty="0">
                <a:latin typeface="Arial" panose="020B0604020202020204" pitchFamily="34" charset="0"/>
                <a:cs typeface="Arial" panose="020B0604020202020204" pitchFamily="34" charset="0"/>
              </a:rPr>
            </a:br>
            <a:r>
              <a:rPr lang="en-US" altLang="en-US" sz="800" b="1" dirty="0">
                <a:latin typeface="Arial" panose="020B0604020202020204" pitchFamily="34" charset="0"/>
                <a:cs typeface="Arial" panose="020B0604020202020204" pitchFamily="34" charset="0"/>
              </a:rPr>
              <a:t>Approved</a:t>
            </a:r>
          </a:p>
          <a:p>
            <a:pPr algn="ctr"/>
            <a:r>
              <a:rPr lang="en-US" altLang="en-US" sz="800" b="1" dirty="0" smtClean="0">
                <a:latin typeface="Arial" panose="020B0604020202020204" pitchFamily="34" charset="0"/>
                <a:cs typeface="Arial" panose="020B0604020202020204" pitchFamily="34" charset="0"/>
              </a:rPr>
              <a:t>(Sep. 2015)</a:t>
            </a:r>
            <a:endParaRPr lang="en-US" altLang="en-US" sz="800" b="1" dirty="0">
              <a:latin typeface="Arial" panose="020B0604020202020204" pitchFamily="34" charset="0"/>
              <a:cs typeface="Arial" panose="020B0604020202020204" pitchFamily="34" charset="0"/>
            </a:endParaRPr>
          </a:p>
        </p:txBody>
      </p:sp>
      <p:sp>
        <p:nvSpPr>
          <p:cNvPr id="44" name="Isosceles Triangle 43"/>
          <p:cNvSpPr>
            <a:spLocks noChangeArrowheads="1"/>
          </p:cNvSpPr>
          <p:nvPr/>
        </p:nvSpPr>
        <p:spPr bwMode="auto">
          <a:xfrm>
            <a:off x="1442974" y="3044825"/>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endParaRPr lang="en-US" altLang="en-US">
              <a:latin typeface="Arial" panose="020B0604020202020204" pitchFamily="34" charset="0"/>
              <a:cs typeface="Arial" panose="020B0604020202020204" pitchFamily="34" charset="0"/>
            </a:endParaRPr>
          </a:p>
        </p:txBody>
      </p:sp>
      <p:sp>
        <p:nvSpPr>
          <p:cNvPr id="45" name="Isosceles Triangle 44"/>
          <p:cNvSpPr>
            <a:spLocks noChangeArrowheads="1"/>
          </p:cNvSpPr>
          <p:nvPr/>
        </p:nvSpPr>
        <p:spPr bwMode="auto">
          <a:xfrm flipH="1">
            <a:off x="5401568" y="3074988"/>
            <a:ext cx="190500"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46" name="Text Box 24"/>
          <p:cNvSpPr txBox="1">
            <a:spLocks noChangeArrowheads="1"/>
          </p:cNvSpPr>
          <p:nvPr/>
        </p:nvSpPr>
        <p:spPr bwMode="auto">
          <a:xfrm>
            <a:off x="3773798" y="3317875"/>
            <a:ext cx="71072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b="1" dirty="0">
                <a:latin typeface="Arial" panose="020B0604020202020204" pitchFamily="34" charset="0"/>
                <a:cs typeface="Arial" panose="020B0604020202020204" pitchFamily="34" charset="0"/>
              </a:rPr>
              <a:t>.</a:t>
            </a:r>
            <a:r>
              <a:rPr lang="en-US" altLang="en-US" sz="800" b="1" dirty="0" smtClean="0">
                <a:latin typeface="Arial" panose="020B0604020202020204" pitchFamily="34" charset="0"/>
                <a:cs typeface="Arial" panose="020B0604020202020204" pitchFamily="34" charset="0"/>
              </a:rPr>
              <a:t>11az</a:t>
            </a:r>
            <a:r>
              <a:rPr lang="en-US" altLang="en-US" sz="800" b="1" dirty="0">
                <a:latin typeface="Arial" panose="020B0604020202020204" pitchFamily="34" charset="0"/>
                <a:cs typeface="Arial" panose="020B0604020202020204" pitchFamily="34" charset="0"/>
              </a:rPr>
              <a:t/>
            </a:r>
            <a:br>
              <a:rPr lang="en-US" altLang="en-US" sz="800" b="1" dirty="0">
                <a:latin typeface="Arial" panose="020B0604020202020204" pitchFamily="34" charset="0"/>
                <a:cs typeface="Arial" panose="020B0604020202020204" pitchFamily="34" charset="0"/>
              </a:rPr>
            </a:br>
            <a:r>
              <a:rPr lang="en-US" altLang="en-US" sz="800" b="1" dirty="0">
                <a:latin typeface="Arial" panose="020B0604020202020204" pitchFamily="34" charset="0"/>
                <a:cs typeface="Arial" panose="020B0604020202020204" pitchFamily="34" charset="0"/>
              </a:rPr>
              <a:t>Draft 1.0</a:t>
            </a:r>
            <a:br>
              <a:rPr lang="en-US" altLang="en-US" sz="800" b="1" dirty="0">
                <a:latin typeface="Arial" panose="020B0604020202020204" pitchFamily="34" charset="0"/>
                <a:cs typeface="Arial" panose="020B0604020202020204" pitchFamily="34" charset="0"/>
              </a:rPr>
            </a:br>
            <a:r>
              <a:rPr lang="en-US" altLang="en-US" sz="800" b="1" dirty="0" smtClean="0">
                <a:latin typeface="Arial" panose="020B0604020202020204" pitchFamily="34" charset="0"/>
                <a:cs typeface="Arial" panose="020B0604020202020204" pitchFamily="34" charset="0"/>
              </a:rPr>
              <a:t>(Sep. 2017)</a:t>
            </a:r>
            <a:endParaRPr lang="en-US" altLang="en-US" sz="800" b="1" dirty="0">
              <a:latin typeface="Arial" panose="020B0604020202020204" pitchFamily="34" charset="0"/>
              <a:cs typeface="Arial" panose="020B0604020202020204" pitchFamily="34" charset="0"/>
            </a:endParaRPr>
          </a:p>
        </p:txBody>
      </p:sp>
      <p:sp>
        <p:nvSpPr>
          <p:cNvPr id="47" name="Isosceles Triangle 46"/>
          <p:cNvSpPr>
            <a:spLocks noChangeArrowheads="1"/>
          </p:cNvSpPr>
          <p:nvPr/>
        </p:nvSpPr>
        <p:spPr bwMode="auto">
          <a:xfrm>
            <a:off x="4075187" y="3070225"/>
            <a:ext cx="201612"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48" name="Isosceles Triangle 47"/>
          <p:cNvSpPr>
            <a:spLocks noChangeArrowheads="1"/>
          </p:cNvSpPr>
          <p:nvPr/>
        </p:nvSpPr>
        <p:spPr bwMode="auto">
          <a:xfrm>
            <a:off x="808038" y="3064669"/>
            <a:ext cx="2032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49" name="Text Box 24"/>
          <p:cNvSpPr txBox="1">
            <a:spLocks noChangeArrowheads="1"/>
          </p:cNvSpPr>
          <p:nvPr/>
        </p:nvSpPr>
        <p:spPr bwMode="auto">
          <a:xfrm>
            <a:off x="623387" y="3317875"/>
            <a:ext cx="701386" cy="452185"/>
          </a:xfrm>
          <a:prstGeom prst="rect">
            <a:avLst/>
          </a:prstGeom>
          <a:solidFill>
            <a:schemeClr val="bg1"/>
          </a:solidFill>
          <a:ln>
            <a:noFill/>
          </a:ln>
        </p:spPr>
        <p:txBody>
          <a:bodyPr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b="1" dirty="0" smtClean="0">
                <a:latin typeface="Arial" panose="020B0604020202020204" pitchFamily="34" charset="0"/>
                <a:cs typeface="Arial" panose="020B0604020202020204" pitchFamily="34" charset="0"/>
              </a:rPr>
              <a:t>NGP SG Launch</a:t>
            </a:r>
          </a:p>
          <a:p>
            <a:pPr algn="ctr"/>
            <a:r>
              <a:rPr lang="en-US" altLang="en-US" sz="800" b="1" dirty="0" smtClean="0">
                <a:latin typeface="Arial" panose="020B0604020202020204" pitchFamily="34" charset="0"/>
                <a:cs typeface="Arial" panose="020B0604020202020204" pitchFamily="34" charset="0"/>
              </a:rPr>
              <a:t>(Jan. 2015)</a:t>
            </a:r>
            <a:endParaRPr lang="en-US" altLang="en-US" sz="800" b="1" dirty="0">
              <a:latin typeface="Arial" panose="020B0604020202020204" pitchFamily="34" charset="0"/>
              <a:cs typeface="Arial" panose="020B0604020202020204" pitchFamily="34" charset="0"/>
            </a:endParaRPr>
          </a:p>
        </p:txBody>
      </p:sp>
      <p:sp>
        <p:nvSpPr>
          <p:cNvPr id="50" name="Text Box 24"/>
          <p:cNvSpPr txBox="1">
            <a:spLocks noChangeArrowheads="1"/>
          </p:cNvSpPr>
          <p:nvPr/>
        </p:nvSpPr>
        <p:spPr bwMode="auto">
          <a:xfrm>
            <a:off x="1690843" y="4653136"/>
            <a:ext cx="1008949"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b="1" dirty="0" err="1" smtClean="0">
                <a:latin typeface="Arial" panose="020B0604020202020204" pitchFamily="34" charset="0"/>
                <a:cs typeface="Arial" panose="020B0604020202020204" pitchFamily="34" charset="0"/>
              </a:rPr>
              <a:t>Func</a:t>
            </a:r>
            <a:r>
              <a:rPr lang="en-US" altLang="en-US" sz="800" b="1" dirty="0" smtClean="0">
                <a:latin typeface="Arial" panose="020B0604020202020204" pitchFamily="34" charset="0"/>
                <a:cs typeface="Arial" panose="020B0604020202020204" pitchFamily="34" charset="0"/>
              </a:rPr>
              <a:t>. Req. Doc.</a:t>
            </a:r>
            <a:endParaRPr lang="en-US" altLang="en-US" sz="800" b="1" dirty="0">
              <a:latin typeface="Arial" panose="020B0604020202020204" pitchFamily="34" charset="0"/>
              <a:cs typeface="Arial" panose="020B0604020202020204" pitchFamily="34" charset="0"/>
            </a:endParaRPr>
          </a:p>
          <a:p>
            <a:pPr algn="ctr"/>
            <a:r>
              <a:rPr lang="en-US" altLang="en-US" sz="800" b="1" dirty="0">
                <a:latin typeface="Arial" panose="020B0604020202020204" pitchFamily="34" charset="0"/>
                <a:cs typeface="Arial" panose="020B0604020202020204" pitchFamily="34" charset="0"/>
              </a:rPr>
              <a:t> (Nov </a:t>
            </a:r>
            <a:r>
              <a:rPr lang="en-US" altLang="en-US" sz="800" b="1" dirty="0" smtClean="0">
                <a:latin typeface="Arial" panose="020B0604020202020204" pitchFamily="34" charset="0"/>
                <a:cs typeface="Arial" panose="020B0604020202020204" pitchFamily="34" charset="0"/>
              </a:rPr>
              <a:t>15 </a:t>
            </a:r>
            <a:r>
              <a:rPr lang="en-US" altLang="en-US" sz="800" b="1" dirty="0">
                <a:latin typeface="Arial" panose="020B0604020202020204" pitchFamily="34" charset="0"/>
                <a:cs typeface="Arial" panose="020B0604020202020204" pitchFamily="34" charset="0"/>
              </a:rPr>
              <a:t>-  </a:t>
            </a:r>
            <a:r>
              <a:rPr lang="en-US" altLang="en-US" sz="800" b="1" dirty="0" smtClean="0">
                <a:latin typeface="Arial" panose="020B0604020202020204" pitchFamily="34" charset="0"/>
                <a:cs typeface="Arial" panose="020B0604020202020204" pitchFamily="34" charset="0"/>
              </a:rPr>
              <a:t>July16</a:t>
            </a:r>
            <a:r>
              <a:rPr lang="en-US" altLang="en-US" sz="800" b="1" dirty="0">
                <a:latin typeface="Arial" panose="020B0604020202020204" pitchFamily="34" charset="0"/>
                <a:cs typeface="Arial" panose="020B0604020202020204" pitchFamily="34" charset="0"/>
              </a:rPr>
              <a:t>)</a:t>
            </a:r>
          </a:p>
        </p:txBody>
      </p:sp>
      <p:sp>
        <p:nvSpPr>
          <p:cNvPr id="51" name="Isosceles Triangle 50"/>
          <p:cNvSpPr>
            <a:spLocks noChangeArrowheads="1"/>
          </p:cNvSpPr>
          <p:nvPr/>
        </p:nvSpPr>
        <p:spPr bwMode="auto">
          <a:xfrm>
            <a:off x="7297090" y="3095888"/>
            <a:ext cx="174796"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52" name="Rectangle 51"/>
          <p:cNvSpPr/>
          <p:nvPr/>
        </p:nvSpPr>
        <p:spPr>
          <a:xfrm>
            <a:off x="2508251" y="3849290"/>
            <a:ext cx="1112905" cy="265113"/>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dirty="0" smtClean="0"/>
              <a:t>11az </a:t>
            </a:r>
            <a:r>
              <a:rPr lang="en-US" sz="1400" dirty="0"/>
              <a:t>SFD</a:t>
            </a:r>
          </a:p>
        </p:txBody>
      </p:sp>
      <p:sp>
        <p:nvSpPr>
          <p:cNvPr id="53" name="Text Box 24"/>
          <p:cNvSpPr txBox="1">
            <a:spLocks noChangeArrowheads="1"/>
          </p:cNvSpPr>
          <p:nvPr/>
        </p:nvSpPr>
        <p:spPr bwMode="auto">
          <a:xfrm>
            <a:off x="1212752" y="3317875"/>
            <a:ext cx="838968"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b="1" dirty="0">
                <a:latin typeface="Arial" panose="020B0604020202020204" pitchFamily="34" charset="0"/>
                <a:cs typeface="Arial" panose="020B0604020202020204" pitchFamily="34" charset="0"/>
              </a:rPr>
              <a:t>TG </a:t>
            </a:r>
            <a:r>
              <a:rPr lang="en-US" altLang="en-US" sz="800" b="1" dirty="0" smtClean="0">
                <a:latin typeface="Arial" panose="020B0604020202020204" pitchFamily="34" charset="0"/>
                <a:cs typeface="Arial" panose="020B0604020202020204" pitchFamily="34" charset="0"/>
              </a:rPr>
              <a:t>formation </a:t>
            </a:r>
          </a:p>
          <a:p>
            <a:pPr algn="ctr"/>
            <a:r>
              <a:rPr lang="en-US" altLang="en-US" sz="800" b="1" dirty="0" smtClean="0">
                <a:latin typeface="Arial" panose="020B0604020202020204" pitchFamily="34" charset="0"/>
                <a:cs typeface="Arial" panose="020B0604020202020204" pitchFamily="34" charset="0"/>
              </a:rPr>
              <a:t>meeting</a:t>
            </a:r>
            <a:endParaRPr lang="en-US" altLang="en-US" sz="800" b="1" dirty="0">
              <a:latin typeface="Arial" panose="020B0604020202020204" pitchFamily="34" charset="0"/>
              <a:cs typeface="Arial" panose="020B0604020202020204" pitchFamily="34" charset="0"/>
            </a:endParaRPr>
          </a:p>
          <a:p>
            <a:pPr algn="ctr"/>
            <a:r>
              <a:rPr lang="en-US" altLang="en-US" sz="800" b="1" dirty="0" smtClean="0">
                <a:latin typeface="Arial" panose="020B0604020202020204" pitchFamily="34" charset="0"/>
                <a:cs typeface="Arial" panose="020B0604020202020204" pitchFamily="34" charset="0"/>
              </a:rPr>
              <a:t>(Sep. 2015)</a:t>
            </a:r>
            <a:endParaRPr lang="en-US" altLang="en-US" sz="800" b="1" dirty="0">
              <a:latin typeface="Arial" panose="020B0604020202020204" pitchFamily="34" charset="0"/>
              <a:cs typeface="Arial" panose="020B0604020202020204" pitchFamily="34" charset="0"/>
            </a:endParaRPr>
          </a:p>
        </p:txBody>
      </p:sp>
      <p:sp>
        <p:nvSpPr>
          <p:cNvPr id="54" name="Isosceles Triangle 53"/>
          <p:cNvSpPr>
            <a:spLocks noChangeArrowheads="1"/>
          </p:cNvSpPr>
          <p:nvPr/>
        </p:nvSpPr>
        <p:spPr bwMode="auto">
          <a:xfrm>
            <a:off x="1506823" y="3044825"/>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cxnSp>
        <p:nvCxnSpPr>
          <p:cNvPr id="55" name="Straight Arrow Connector 56"/>
          <p:cNvCxnSpPr>
            <a:cxnSpLocks noChangeShapeType="1"/>
            <a:stCxn id="56" idx="2"/>
          </p:cNvCxnSpPr>
          <p:nvPr/>
        </p:nvCxnSpPr>
        <p:spPr bwMode="auto">
          <a:xfrm flipH="1">
            <a:off x="1826344" y="3207013"/>
            <a:ext cx="831561" cy="639077"/>
          </a:xfrm>
          <a:prstGeom prst="straightConnector1">
            <a:avLst/>
          </a:prstGeom>
          <a:noFill/>
          <a:ln w="15875" algn="ctr">
            <a:solidFill>
              <a:schemeClr val="tx1"/>
            </a:solidFill>
            <a:round/>
            <a:headEnd type="none" w="sm" len="sm"/>
            <a:tailEnd type="stealth" w="lg" len="lg"/>
          </a:ln>
          <a:extLst>
            <a:ext uri="{909E8E84-426E-40DD-AFC4-6F175D3DCCD1}">
              <a14:hiddenFill xmlns:a14="http://schemas.microsoft.com/office/drawing/2010/main">
                <a:noFill/>
              </a14:hiddenFill>
            </a:ext>
          </a:extLst>
        </p:spPr>
      </p:cxnSp>
      <p:sp>
        <p:nvSpPr>
          <p:cNvPr id="56" name="TextBox 57"/>
          <p:cNvSpPr txBox="1">
            <a:spLocks noChangeArrowheads="1"/>
          </p:cNvSpPr>
          <p:nvPr/>
        </p:nvSpPr>
        <p:spPr bwMode="auto">
          <a:xfrm>
            <a:off x="2198323" y="2930788"/>
            <a:ext cx="919163"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CA" altLang="en-US" dirty="0"/>
              <a:t>We are here</a:t>
            </a:r>
          </a:p>
        </p:txBody>
      </p:sp>
      <p:sp>
        <p:nvSpPr>
          <p:cNvPr id="57" name="Rectangle 56"/>
          <p:cNvSpPr/>
          <p:nvPr/>
        </p:nvSpPr>
        <p:spPr>
          <a:xfrm>
            <a:off x="1115617" y="3849290"/>
            <a:ext cx="710728" cy="265113"/>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400" dirty="0" smtClean="0"/>
              <a:t>UCD</a:t>
            </a:r>
            <a:endParaRPr lang="en-US" sz="1400" dirty="0"/>
          </a:p>
        </p:txBody>
      </p:sp>
      <p:sp>
        <p:nvSpPr>
          <p:cNvPr id="62" name="Rectangle 61"/>
          <p:cNvSpPr/>
          <p:nvPr/>
        </p:nvSpPr>
        <p:spPr>
          <a:xfrm>
            <a:off x="3621158" y="3846090"/>
            <a:ext cx="3767148" cy="267790"/>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dirty="0" smtClean="0"/>
              <a:t>Amendment text</a:t>
            </a:r>
            <a:endParaRPr lang="en-US" sz="1400" dirty="0"/>
          </a:p>
        </p:txBody>
      </p:sp>
      <p:sp>
        <p:nvSpPr>
          <p:cNvPr id="63" name="Rectangle 62"/>
          <p:cNvSpPr/>
          <p:nvPr/>
        </p:nvSpPr>
        <p:spPr>
          <a:xfrm>
            <a:off x="1826344" y="3848767"/>
            <a:ext cx="690122" cy="265113"/>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dirty="0" smtClean="0"/>
              <a:t>FRD</a:t>
            </a:r>
            <a:endParaRPr lang="en-US" sz="1400" dirty="0"/>
          </a:p>
        </p:txBody>
      </p:sp>
      <p:sp>
        <p:nvSpPr>
          <p:cNvPr id="58" name="Text Box 24"/>
          <p:cNvSpPr txBox="1">
            <a:spLocks noChangeArrowheads="1"/>
          </p:cNvSpPr>
          <p:nvPr/>
        </p:nvSpPr>
        <p:spPr bwMode="auto">
          <a:xfrm>
            <a:off x="2485368" y="4356443"/>
            <a:ext cx="1102664"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b="1" dirty="0" smtClean="0">
                <a:latin typeface="Arial" panose="020B0604020202020204" pitchFamily="34" charset="0"/>
                <a:cs typeface="Arial" panose="020B0604020202020204" pitchFamily="34" charset="0"/>
              </a:rPr>
              <a:t>Spec Frame work</a:t>
            </a:r>
            <a:endParaRPr lang="en-US" altLang="en-US" sz="800" b="1" dirty="0">
              <a:latin typeface="Arial" panose="020B0604020202020204" pitchFamily="34" charset="0"/>
              <a:cs typeface="Arial" panose="020B0604020202020204" pitchFamily="34" charset="0"/>
            </a:endParaRPr>
          </a:p>
          <a:p>
            <a:pPr algn="ctr"/>
            <a:r>
              <a:rPr lang="en-US" altLang="en-US" sz="800" b="1" dirty="0">
                <a:latin typeface="Arial" panose="020B0604020202020204" pitchFamily="34" charset="0"/>
                <a:cs typeface="Arial" panose="020B0604020202020204" pitchFamily="34" charset="0"/>
              </a:rPr>
              <a:t> </a:t>
            </a:r>
            <a:r>
              <a:rPr lang="en-US" altLang="en-US" sz="800" b="1" dirty="0" smtClean="0">
                <a:latin typeface="Arial" panose="020B0604020202020204" pitchFamily="34" charset="0"/>
                <a:cs typeface="Arial" panose="020B0604020202020204" pitchFamily="34" charset="0"/>
              </a:rPr>
              <a:t>(July16 – July17)</a:t>
            </a:r>
            <a:endParaRPr lang="en-US" altLang="en-US" sz="800" b="1" dirty="0">
              <a:latin typeface="Arial" panose="020B0604020202020204" pitchFamily="34" charset="0"/>
              <a:cs typeface="Arial" panose="020B0604020202020204" pitchFamily="34" charset="0"/>
            </a:endParaRPr>
          </a:p>
        </p:txBody>
      </p:sp>
      <p:sp>
        <p:nvSpPr>
          <p:cNvPr id="59" name="Text Box 24"/>
          <p:cNvSpPr txBox="1">
            <a:spLocks noChangeArrowheads="1"/>
          </p:cNvSpPr>
          <p:nvPr/>
        </p:nvSpPr>
        <p:spPr bwMode="auto">
          <a:xfrm>
            <a:off x="5174555" y="4646636"/>
            <a:ext cx="1102664"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b="1" dirty="0" smtClean="0">
                <a:latin typeface="Arial" panose="020B0604020202020204" pitchFamily="34" charset="0"/>
                <a:cs typeface="Arial" panose="020B0604020202020204" pitchFamily="34" charset="0"/>
              </a:rPr>
              <a:t>Amendment text</a:t>
            </a:r>
            <a:endParaRPr lang="en-US" altLang="en-US" sz="800" b="1" dirty="0">
              <a:latin typeface="Arial" panose="020B0604020202020204" pitchFamily="34" charset="0"/>
              <a:cs typeface="Arial" panose="020B0604020202020204" pitchFamily="34" charset="0"/>
            </a:endParaRPr>
          </a:p>
          <a:p>
            <a:pPr algn="ctr"/>
            <a:r>
              <a:rPr lang="en-US" altLang="en-US" sz="800" b="1" dirty="0">
                <a:latin typeface="Arial" panose="020B0604020202020204" pitchFamily="34" charset="0"/>
                <a:cs typeface="Arial" panose="020B0604020202020204" pitchFamily="34" charset="0"/>
              </a:rPr>
              <a:t> </a:t>
            </a:r>
            <a:r>
              <a:rPr lang="en-US" altLang="en-US" sz="800" b="1" dirty="0" smtClean="0">
                <a:latin typeface="Arial" panose="020B0604020202020204" pitchFamily="34" charset="0"/>
                <a:cs typeface="Arial" panose="020B0604020202020204" pitchFamily="34" charset="0"/>
              </a:rPr>
              <a:t>(Mar 17 – July20)</a:t>
            </a:r>
            <a:endParaRPr lang="en-US" altLang="en-US" sz="800" b="1" dirty="0">
              <a:latin typeface="Arial" panose="020B0604020202020204" pitchFamily="34" charset="0"/>
              <a:cs typeface="Arial" panose="020B0604020202020204" pitchFamily="34" charset="0"/>
            </a:endParaRPr>
          </a:p>
        </p:txBody>
      </p:sp>
      <p:sp>
        <p:nvSpPr>
          <p:cNvPr id="60" name="Text Box 24"/>
          <p:cNvSpPr txBox="1">
            <a:spLocks noChangeArrowheads="1"/>
          </p:cNvSpPr>
          <p:nvPr/>
        </p:nvSpPr>
        <p:spPr bwMode="auto">
          <a:xfrm>
            <a:off x="913646" y="4360705"/>
            <a:ext cx="1102664"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b="1" dirty="0" smtClean="0">
                <a:latin typeface="Arial" panose="020B0604020202020204" pitchFamily="34" charset="0"/>
                <a:cs typeface="Arial" panose="020B0604020202020204" pitchFamily="34" charset="0"/>
              </a:rPr>
              <a:t>UC doc.</a:t>
            </a:r>
            <a:endParaRPr lang="en-US" altLang="en-US" sz="800" b="1" dirty="0">
              <a:latin typeface="Arial" panose="020B0604020202020204" pitchFamily="34" charset="0"/>
              <a:cs typeface="Arial" panose="020B0604020202020204" pitchFamily="34" charset="0"/>
            </a:endParaRPr>
          </a:p>
          <a:p>
            <a:pPr algn="ctr"/>
            <a:r>
              <a:rPr lang="en-US" altLang="en-US" sz="800" b="1" dirty="0">
                <a:latin typeface="Arial" panose="020B0604020202020204" pitchFamily="34" charset="0"/>
                <a:cs typeface="Arial" panose="020B0604020202020204" pitchFamily="34" charset="0"/>
              </a:rPr>
              <a:t> </a:t>
            </a:r>
            <a:r>
              <a:rPr lang="en-US" altLang="en-US" sz="800" b="1" dirty="0" smtClean="0">
                <a:latin typeface="Arial" panose="020B0604020202020204" pitchFamily="34" charset="0"/>
                <a:cs typeface="Arial" panose="020B0604020202020204" pitchFamily="34" charset="0"/>
              </a:rPr>
              <a:t>(July15 – Nov. 17)</a:t>
            </a:r>
            <a:endParaRPr lang="en-US" altLang="en-US" sz="8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688285464"/>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726976"/>
          </a:xfrm>
        </p:spPr>
        <p:txBody>
          <a:bodyPr/>
          <a:lstStyle/>
          <a:p>
            <a:r>
              <a:rPr lang="en-US" dirty="0" smtClean="0"/>
              <a:t>Historical timelines data</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July 2016</a:t>
            </a:r>
            <a:endParaRPr lang="en-GB" dirty="0"/>
          </a:p>
        </p:txBody>
      </p:sp>
      <p:graphicFrame>
        <p:nvGraphicFramePr>
          <p:cNvPr id="7" name="Content Placeholder 6"/>
          <p:cNvGraphicFramePr>
            <a:graphicFrameLocks/>
          </p:cNvGraphicFramePr>
          <p:nvPr>
            <p:extLst>
              <p:ext uri="{D42A27DB-BD31-4B8C-83A1-F6EECF244321}">
                <p14:modId xmlns:p14="http://schemas.microsoft.com/office/powerpoint/2010/main" val="622717137"/>
              </p:ext>
            </p:extLst>
          </p:nvPr>
        </p:nvGraphicFramePr>
        <p:xfrm>
          <a:off x="0" y="1269131"/>
          <a:ext cx="9144000" cy="525621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88021510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Historical performance data</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July 2016</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2291047441"/>
              </p:ext>
            </p:extLst>
          </p:nvPr>
        </p:nvGraphicFramePr>
        <p:xfrm>
          <a:off x="696912" y="1556792"/>
          <a:ext cx="6934200" cy="4495800"/>
        </p:xfrm>
        <a:graphic>
          <a:graphicData uri="http://schemas.openxmlformats.org/drawingml/2006/table">
            <a:tbl>
              <a:tblPr firstRow="1" bandRow="1">
                <a:tableStyleId>{5C22544A-7EE6-4342-B048-85BDC9FD1C3A}</a:tableStyleId>
              </a:tblPr>
              <a:tblGrid>
                <a:gridCol w="1557875"/>
                <a:gridCol w="532938"/>
                <a:gridCol w="532938"/>
                <a:gridCol w="1459832"/>
                <a:gridCol w="1459832"/>
                <a:gridCol w="1390785"/>
              </a:tblGrid>
              <a:tr h="370840">
                <a:tc>
                  <a:txBody>
                    <a:bodyPr/>
                    <a:lstStyle/>
                    <a:p>
                      <a:pPr algn="ctr"/>
                      <a:r>
                        <a:rPr lang="en-US" sz="1600" dirty="0" smtClean="0"/>
                        <a:t>Stage</a:t>
                      </a:r>
                      <a:endParaRPr lang="en-US" sz="1600" dirty="0"/>
                    </a:p>
                  </a:txBody>
                  <a:tcPr>
                    <a:solidFill>
                      <a:srgbClr val="4F81BD"/>
                    </a:solidFill>
                  </a:tcPr>
                </a:tc>
                <a:tc gridSpan="5">
                  <a:txBody>
                    <a:bodyPr/>
                    <a:lstStyle/>
                    <a:p>
                      <a:pPr algn="ctr"/>
                      <a:r>
                        <a:rPr lang="en-US" sz="1600" dirty="0" smtClean="0"/>
                        <a:t>Duration</a:t>
                      </a:r>
                      <a:endParaRPr lang="en-US" sz="1600" dirty="0"/>
                    </a:p>
                  </a:txBody>
                  <a:tcPr>
                    <a:solidFill>
                      <a:srgbClr val="4F81BD"/>
                    </a:solidFill>
                  </a:tcPr>
                </a:tc>
                <a:tc hMerge="1">
                  <a:txBody>
                    <a:bodyPr/>
                    <a:lstStyle/>
                    <a:p>
                      <a:endParaRPr lang="en-US"/>
                    </a:p>
                  </a:txBody>
                  <a:tcPr/>
                </a:tc>
                <a:tc hMerge="1">
                  <a:txBody>
                    <a:bodyPr/>
                    <a:lstStyle/>
                    <a:p>
                      <a:endParaRPr lang="en-US" dirty="0"/>
                    </a:p>
                  </a:txBody>
                  <a:tcPr/>
                </a:tc>
                <a:tc hMerge="1">
                  <a:txBody>
                    <a:bodyPr/>
                    <a:lstStyle/>
                    <a:p>
                      <a:endParaRPr lang="en-US"/>
                    </a:p>
                  </a:txBody>
                  <a:tcPr/>
                </a:tc>
                <a:tc hMerge="1">
                  <a:txBody>
                    <a:bodyPr/>
                    <a:lstStyle/>
                    <a:p>
                      <a:pPr algn="ctr"/>
                      <a:endParaRPr lang="en-US" dirty="0"/>
                    </a:p>
                  </a:txBody>
                  <a:tcPr/>
                </a:tc>
              </a:tr>
              <a:tr h="370840">
                <a:tc>
                  <a:txBody>
                    <a:bodyPr/>
                    <a:lstStyle/>
                    <a:p>
                      <a:endParaRPr lang="en-US" sz="1600" dirty="0"/>
                    </a:p>
                  </a:txBody>
                  <a:tcPr>
                    <a:solidFill>
                      <a:srgbClr val="D0D8E8"/>
                    </a:solidFill>
                  </a:tcPr>
                </a:tc>
                <a:tc>
                  <a:txBody>
                    <a:bodyPr/>
                    <a:lstStyle/>
                    <a:p>
                      <a:r>
                        <a:rPr lang="en-US" dirty="0" smtClean="0"/>
                        <a:t>11v</a:t>
                      </a:r>
                      <a:endParaRPr lang="en-US" dirty="0"/>
                    </a:p>
                  </a:txBody>
                  <a:tcPr>
                    <a:solidFill>
                      <a:srgbClr val="D0D8E8"/>
                    </a:solidFill>
                  </a:tcPr>
                </a:tc>
                <a:tc>
                  <a:txBody>
                    <a:bodyPr/>
                    <a:lstStyle/>
                    <a:p>
                      <a:r>
                        <a:rPr lang="en-US" dirty="0" smtClean="0"/>
                        <a:t>11u</a:t>
                      </a:r>
                      <a:endParaRPr lang="en-US" dirty="0"/>
                    </a:p>
                  </a:txBody>
                  <a:tcPr>
                    <a:solidFill>
                      <a:srgbClr val="D0D8E8"/>
                    </a:solidFill>
                  </a:tcPr>
                </a:tc>
                <a:tc>
                  <a:txBody>
                    <a:bodyPr/>
                    <a:lstStyle/>
                    <a:p>
                      <a:pPr algn="ctr"/>
                      <a:r>
                        <a:rPr lang="en-US" sz="1600" dirty="0" smtClean="0"/>
                        <a:t>11ac [1]</a:t>
                      </a:r>
                      <a:endParaRPr lang="en-US" sz="1600" dirty="0"/>
                    </a:p>
                  </a:txBody>
                  <a:tcPr>
                    <a:solidFill>
                      <a:srgbClr val="D0D8E8"/>
                    </a:solidFill>
                  </a:tcPr>
                </a:tc>
                <a:tc>
                  <a:txBody>
                    <a:bodyPr/>
                    <a:lstStyle/>
                    <a:p>
                      <a:pPr algn="ctr"/>
                      <a:r>
                        <a:rPr lang="en-US" sz="1600" dirty="0" smtClean="0"/>
                        <a:t>11ad [1]</a:t>
                      </a:r>
                      <a:endParaRPr lang="en-US" sz="1600" dirty="0"/>
                    </a:p>
                  </a:txBody>
                  <a:tcPr>
                    <a:solidFill>
                      <a:srgbClr val="D0D8E8"/>
                    </a:solidFill>
                  </a:tcPr>
                </a:tc>
                <a:tc>
                  <a:txBody>
                    <a:bodyPr/>
                    <a:lstStyle/>
                    <a:p>
                      <a:pPr algn="ctr"/>
                      <a:r>
                        <a:rPr lang="en-US" sz="1600" dirty="0" smtClean="0"/>
                        <a:t>Projected for 11az</a:t>
                      </a:r>
                      <a:endParaRPr lang="en-US" sz="1600" dirty="0"/>
                    </a:p>
                  </a:txBody>
                  <a:tcPr>
                    <a:solidFill>
                      <a:srgbClr val="D0D8E8"/>
                    </a:solidFill>
                  </a:tcPr>
                </a:tc>
              </a:tr>
              <a:tr h="370840">
                <a:tc>
                  <a:txBody>
                    <a:bodyPr/>
                    <a:lstStyle/>
                    <a:p>
                      <a:r>
                        <a:rPr lang="en-US" sz="1400" dirty="0" smtClean="0"/>
                        <a:t>PAR</a:t>
                      </a:r>
                      <a:r>
                        <a:rPr lang="en-US" sz="1400" baseline="0" dirty="0" smtClean="0"/>
                        <a:t> approval -&gt; Approved Standard</a:t>
                      </a:r>
                      <a:endParaRPr lang="en-US" sz="1400" dirty="0"/>
                    </a:p>
                  </a:txBody>
                  <a:tcPr>
                    <a:solidFill>
                      <a:srgbClr val="E9EDF4"/>
                    </a:solidFill>
                  </a:tcPr>
                </a:tc>
                <a:tc>
                  <a:txBody>
                    <a:bodyPr/>
                    <a:lstStyle/>
                    <a:p>
                      <a:endParaRPr lang="en-US" dirty="0"/>
                    </a:p>
                  </a:txBody>
                  <a:tcPr>
                    <a:solidFill>
                      <a:srgbClr val="E9EDF4"/>
                    </a:solidFill>
                  </a:tcPr>
                </a:tc>
                <a:tc>
                  <a:txBody>
                    <a:bodyPr/>
                    <a:lstStyle/>
                    <a:p>
                      <a:endParaRPr lang="en-US" dirty="0"/>
                    </a:p>
                  </a:txBody>
                  <a:tcPr>
                    <a:solidFill>
                      <a:srgbClr val="E9EDF4"/>
                    </a:solidFill>
                  </a:tcPr>
                </a:tc>
                <a:tc>
                  <a:txBody>
                    <a:bodyPr/>
                    <a:lstStyle/>
                    <a:p>
                      <a:pPr algn="ctr"/>
                      <a:r>
                        <a:rPr lang="en-US" sz="1200" baseline="0" dirty="0" smtClean="0"/>
                        <a:t>64 months</a:t>
                      </a:r>
                      <a:endParaRPr lang="en-US" sz="1200" dirty="0"/>
                    </a:p>
                  </a:txBody>
                  <a:tcPr>
                    <a:solidFill>
                      <a:srgbClr val="E9EDF4"/>
                    </a:solidFill>
                  </a:tcPr>
                </a:tc>
                <a:tc>
                  <a:txBody>
                    <a:bodyPr/>
                    <a:lstStyle/>
                    <a:p>
                      <a:pPr algn="ctr"/>
                      <a:r>
                        <a:rPr lang="en-US" sz="1200" dirty="0" smtClean="0"/>
                        <a:t>46 </a:t>
                      </a:r>
                      <a:r>
                        <a:rPr lang="en-US" sz="1200" baseline="0" dirty="0" smtClean="0"/>
                        <a:t>months</a:t>
                      </a:r>
                      <a:endParaRPr lang="en-US" sz="1200" dirty="0"/>
                    </a:p>
                  </a:txBody>
                  <a:tcPr>
                    <a:solidFill>
                      <a:srgbClr val="E9EDF4"/>
                    </a:solidFill>
                  </a:tcPr>
                </a:tc>
                <a:tc>
                  <a:txBody>
                    <a:bodyPr/>
                    <a:lstStyle/>
                    <a:p>
                      <a:pPr algn="ctr"/>
                      <a:r>
                        <a:rPr lang="en-US" sz="1100" dirty="0" smtClean="0">
                          <a:solidFill>
                            <a:schemeClr val="tx1"/>
                          </a:solidFill>
                        </a:rPr>
                        <a:t>58 months</a:t>
                      </a:r>
                      <a:endParaRPr lang="en-US" sz="1100" dirty="0">
                        <a:solidFill>
                          <a:schemeClr val="tx1"/>
                        </a:solidFill>
                      </a:endParaRPr>
                    </a:p>
                  </a:txBody>
                  <a:tcPr>
                    <a:solidFill>
                      <a:srgbClr val="E9EDF4"/>
                    </a:solidFill>
                  </a:tcPr>
                </a:tc>
              </a:tr>
              <a:tr h="370840">
                <a:tc>
                  <a:txBody>
                    <a:bodyPr/>
                    <a:lstStyle/>
                    <a:p>
                      <a:r>
                        <a:rPr lang="en-US" sz="1400" dirty="0" smtClean="0"/>
                        <a:t>PAR approval -&gt; Draft 1.0</a:t>
                      </a:r>
                      <a:endParaRPr lang="en-US" sz="1400" dirty="0"/>
                    </a:p>
                  </a:txBody>
                  <a:tcPr>
                    <a:solidFill>
                      <a:srgbClr val="D0D8E8"/>
                    </a:solidFill>
                  </a:tcPr>
                </a:tc>
                <a:tc>
                  <a:txBody>
                    <a:bodyPr/>
                    <a:lstStyle/>
                    <a:p>
                      <a:endParaRPr lang="en-US" dirty="0"/>
                    </a:p>
                  </a:txBody>
                  <a:tcPr>
                    <a:solidFill>
                      <a:srgbClr val="D0D8E8"/>
                    </a:solidFill>
                  </a:tcPr>
                </a:tc>
                <a:tc>
                  <a:txBody>
                    <a:bodyPr/>
                    <a:lstStyle/>
                    <a:p>
                      <a:endParaRPr lang="en-US" dirty="0"/>
                    </a:p>
                  </a:txBody>
                  <a:tcPr>
                    <a:solidFill>
                      <a:srgbClr val="D0D8E8"/>
                    </a:solidFill>
                  </a:tcPr>
                </a:tc>
                <a:tc>
                  <a:txBody>
                    <a:bodyPr/>
                    <a:lstStyle/>
                    <a:p>
                      <a:pPr algn="ctr"/>
                      <a:r>
                        <a:rPr lang="en-US" sz="1200" dirty="0" smtClean="0"/>
                        <a:t>34 </a:t>
                      </a:r>
                      <a:r>
                        <a:rPr lang="en-US" sz="1200" baseline="0" dirty="0" smtClean="0"/>
                        <a:t>months</a:t>
                      </a:r>
                      <a:endParaRPr lang="en-US" sz="1200" dirty="0"/>
                    </a:p>
                  </a:txBody>
                  <a:tcPr>
                    <a:solidFill>
                      <a:srgbClr val="D0D8E8"/>
                    </a:solidFill>
                  </a:tcPr>
                </a:tc>
                <a:tc>
                  <a:txBody>
                    <a:bodyPr/>
                    <a:lstStyle/>
                    <a:p>
                      <a:pPr algn="ctr"/>
                      <a:r>
                        <a:rPr lang="en-US" sz="1200" dirty="0" smtClean="0"/>
                        <a:t>21 </a:t>
                      </a:r>
                      <a:r>
                        <a:rPr lang="en-US" sz="1200" baseline="0" dirty="0" smtClean="0"/>
                        <a:t>months</a:t>
                      </a:r>
                      <a:endParaRPr lang="en-US" sz="1200" dirty="0"/>
                    </a:p>
                  </a:txBody>
                  <a:tcPr>
                    <a:solidFill>
                      <a:srgbClr val="D0D8E8"/>
                    </a:solidFill>
                  </a:tcPr>
                </a:tc>
                <a:tc>
                  <a:txBody>
                    <a:bodyPr/>
                    <a:lstStyle/>
                    <a:p>
                      <a:pPr algn="ctr"/>
                      <a:r>
                        <a:rPr lang="en-US" sz="1100" dirty="0" smtClean="0">
                          <a:solidFill>
                            <a:schemeClr val="tx1"/>
                          </a:solidFill>
                        </a:rPr>
                        <a:t>24 months</a:t>
                      </a:r>
                      <a:endParaRPr lang="en-US" sz="1100" dirty="0">
                        <a:solidFill>
                          <a:schemeClr val="tx1"/>
                        </a:solidFill>
                      </a:endParaRPr>
                    </a:p>
                  </a:txBody>
                  <a:tcPr>
                    <a:solidFill>
                      <a:srgbClr val="D0D8E8"/>
                    </a:solidFill>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PAR</a:t>
                      </a:r>
                      <a:r>
                        <a:rPr lang="en-US" sz="1400" baseline="0" dirty="0" smtClean="0"/>
                        <a:t> approval -&gt; D0.1</a:t>
                      </a:r>
                      <a:endParaRPr lang="en-US" sz="1400" dirty="0" smtClean="0"/>
                    </a:p>
                  </a:txBody>
                  <a:tcPr>
                    <a:solidFill>
                      <a:srgbClr val="E9EDF4"/>
                    </a:solidFill>
                  </a:tcPr>
                </a:tc>
                <a:tc>
                  <a:txBody>
                    <a:bodyPr/>
                    <a:lstStyle/>
                    <a:p>
                      <a:endParaRPr lang="en-US" dirty="0"/>
                    </a:p>
                  </a:txBody>
                  <a:tcPr>
                    <a:solidFill>
                      <a:srgbClr val="E9EDF4"/>
                    </a:solidFill>
                  </a:tcPr>
                </a:tc>
                <a:tc>
                  <a:txBody>
                    <a:bodyPr/>
                    <a:lstStyle/>
                    <a:p>
                      <a:endParaRPr lang="en-US" dirty="0"/>
                    </a:p>
                  </a:txBody>
                  <a:tcPr>
                    <a:solidFill>
                      <a:srgbClr val="E9EDF4"/>
                    </a:solidFill>
                  </a:tcPr>
                </a:tc>
                <a:tc>
                  <a:txBody>
                    <a:bodyPr/>
                    <a:lstStyle/>
                    <a:p>
                      <a:pPr algn="ctr"/>
                      <a:r>
                        <a:rPr lang="en-US" sz="1200" dirty="0" smtClean="0"/>
                        <a:t>29 </a:t>
                      </a:r>
                      <a:r>
                        <a:rPr lang="en-US" sz="1200" baseline="0" dirty="0" smtClean="0"/>
                        <a:t>months</a:t>
                      </a:r>
                      <a:endParaRPr lang="en-US" sz="1200" dirty="0"/>
                    </a:p>
                  </a:txBody>
                  <a:tcPr>
                    <a:solidFill>
                      <a:srgbClr val="E9EDF4"/>
                    </a:solidFill>
                  </a:tcPr>
                </a:tc>
                <a:tc>
                  <a:txBody>
                    <a:bodyPr/>
                    <a:lstStyle/>
                    <a:p>
                      <a:pPr algn="ctr"/>
                      <a:r>
                        <a:rPr lang="en-US" sz="1200" dirty="0" smtClean="0"/>
                        <a:t>17 </a:t>
                      </a:r>
                      <a:r>
                        <a:rPr lang="en-US" sz="1200" baseline="0" dirty="0" smtClean="0"/>
                        <a:t>months</a:t>
                      </a:r>
                      <a:endParaRPr lang="en-US" sz="1200" dirty="0"/>
                    </a:p>
                  </a:txBody>
                  <a:tcPr>
                    <a:solidFill>
                      <a:srgbClr val="E9EDF4"/>
                    </a:solidFill>
                  </a:tcPr>
                </a:tc>
                <a:tc>
                  <a:txBody>
                    <a:bodyPr/>
                    <a:lstStyle/>
                    <a:p>
                      <a:pPr algn="ctr"/>
                      <a:r>
                        <a:rPr lang="en-US" sz="1100" dirty="0" smtClean="0">
                          <a:solidFill>
                            <a:schemeClr val="tx1"/>
                          </a:solidFill>
                        </a:rPr>
                        <a:t>20 months</a:t>
                      </a:r>
                      <a:endParaRPr lang="en-US" sz="1100" dirty="0">
                        <a:solidFill>
                          <a:schemeClr val="tx1"/>
                        </a:solidFill>
                      </a:endParaRPr>
                    </a:p>
                  </a:txBody>
                  <a:tcPr marL="0" marR="0">
                    <a:solidFill>
                      <a:srgbClr val="E9EDF4"/>
                    </a:solidFill>
                  </a:tcPr>
                </a:tc>
              </a:tr>
              <a:tr h="370840">
                <a:tc>
                  <a:txBody>
                    <a:bodyPr/>
                    <a:lstStyle/>
                    <a:p>
                      <a:r>
                        <a:rPr lang="en-US" sz="1400" dirty="0" smtClean="0"/>
                        <a:t>D0.1</a:t>
                      </a:r>
                      <a:r>
                        <a:rPr lang="en-US" sz="1400" baseline="0" dirty="0" smtClean="0"/>
                        <a:t> </a:t>
                      </a:r>
                      <a:r>
                        <a:rPr lang="en-US" sz="1400" dirty="0" smtClean="0"/>
                        <a:t> –&gt;     Draft 1.0</a:t>
                      </a:r>
                      <a:endParaRPr lang="en-US" sz="1400" dirty="0"/>
                    </a:p>
                  </a:txBody>
                  <a:tcPr>
                    <a:solidFill>
                      <a:srgbClr val="D0D8E8"/>
                    </a:solidFill>
                  </a:tcPr>
                </a:tc>
                <a:tc>
                  <a:txBody>
                    <a:bodyPr/>
                    <a:lstStyle/>
                    <a:p>
                      <a:endParaRPr lang="en-US" dirty="0"/>
                    </a:p>
                  </a:txBody>
                  <a:tcPr>
                    <a:solidFill>
                      <a:srgbClr val="D0D8E8"/>
                    </a:solidFill>
                  </a:tcPr>
                </a:tc>
                <a:tc>
                  <a:txBody>
                    <a:bodyPr/>
                    <a:lstStyle/>
                    <a:p>
                      <a:endParaRPr lang="en-US" dirty="0"/>
                    </a:p>
                  </a:txBody>
                  <a:tcPr>
                    <a:solidFill>
                      <a:srgbClr val="D0D8E8"/>
                    </a:solidFill>
                  </a:tcPr>
                </a:tc>
                <a:tc>
                  <a:txBody>
                    <a:bodyPr/>
                    <a:lstStyle/>
                    <a:p>
                      <a:pPr algn="ctr"/>
                      <a:r>
                        <a:rPr lang="en-US" sz="1200" dirty="0" smtClean="0"/>
                        <a:t>6 </a:t>
                      </a:r>
                      <a:r>
                        <a:rPr lang="en-US" sz="1200" baseline="0" dirty="0" smtClean="0"/>
                        <a:t>months</a:t>
                      </a:r>
                      <a:endParaRPr lang="en-US" sz="1200" dirty="0"/>
                    </a:p>
                  </a:txBody>
                  <a:tcPr>
                    <a:solidFill>
                      <a:srgbClr val="D0D8E8"/>
                    </a:solidFill>
                  </a:tcPr>
                </a:tc>
                <a:tc>
                  <a:txBody>
                    <a:bodyPr/>
                    <a:lstStyle/>
                    <a:p>
                      <a:pPr algn="ctr"/>
                      <a:r>
                        <a:rPr lang="en-US" sz="1200" dirty="0" smtClean="0"/>
                        <a:t>4 </a:t>
                      </a:r>
                      <a:r>
                        <a:rPr lang="en-US" sz="1200" baseline="0" dirty="0" smtClean="0"/>
                        <a:t>months</a:t>
                      </a:r>
                      <a:endParaRPr lang="en-US" sz="1200" dirty="0"/>
                    </a:p>
                  </a:txBody>
                  <a:tcPr>
                    <a:solidFill>
                      <a:srgbClr val="D0D8E8"/>
                    </a:solidFill>
                  </a:tcPr>
                </a:tc>
                <a:tc>
                  <a:txBody>
                    <a:bodyPr/>
                    <a:lstStyle/>
                    <a:p>
                      <a:pPr algn="ctr"/>
                      <a:r>
                        <a:rPr lang="en-US" sz="1100" dirty="0" smtClean="0">
                          <a:solidFill>
                            <a:schemeClr val="tx1"/>
                          </a:solidFill>
                        </a:rPr>
                        <a:t>4 months</a:t>
                      </a:r>
                    </a:p>
                  </a:txBody>
                  <a:tcPr>
                    <a:solidFill>
                      <a:srgbClr val="D0D8E8"/>
                    </a:solidFill>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Draft 1.0 –&gt; Draft 2.0</a:t>
                      </a:r>
                    </a:p>
                  </a:txBody>
                  <a:tcPr>
                    <a:solidFill>
                      <a:srgbClr val="E9EDF4"/>
                    </a:solidFill>
                  </a:tcPr>
                </a:tc>
                <a:tc>
                  <a:txBody>
                    <a:bodyPr/>
                    <a:lstStyle/>
                    <a:p>
                      <a:endParaRPr lang="en-US" dirty="0"/>
                    </a:p>
                  </a:txBody>
                  <a:tcPr>
                    <a:solidFill>
                      <a:srgbClr val="E9EDF4"/>
                    </a:solidFill>
                  </a:tcPr>
                </a:tc>
                <a:tc>
                  <a:txBody>
                    <a:bodyPr/>
                    <a:lstStyle/>
                    <a:p>
                      <a:endParaRPr lang="en-US" dirty="0"/>
                    </a:p>
                  </a:txBody>
                  <a:tcPr>
                    <a:solidFill>
                      <a:srgbClr val="E9EDF4"/>
                    </a:solidFill>
                  </a:tcPr>
                </a:tc>
                <a:tc>
                  <a:txBody>
                    <a:bodyPr/>
                    <a:lstStyle/>
                    <a:p>
                      <a:pPr algn="ctr"/>
                      <a:r>
                        <a:rPr lang="en-US" sz="1200" dirty="0" smtClean="0"/>
                        <a:t>8 </a:t>
                      </a:r>
                      <a:r>
                        <a:rPr lang="en-US" sz="1200" baseline="0" dirty="0" smtClean="0"/>
                        <a:t>months</a:t>
                      </a:r>
                      <a:endParaRPr lang="en-US" sz="1200" dirty="0"/>
                    </a:p>
                  </a:txBody>
                  <a:tcPr>
                    <a:solidFill>
                      <a:srgbClr val="E9EDF4"/>
                    </a:solidFill>
                  </a:tcPr>
                </a:tc>
                <a:tc>
                  <a:txBody>
                    <a:bodyPr/>
                    <a:lstStyle/>
                    <a:p>
                      <a:pPr algn="ctr"/>
                      <a:r>
                        <a:rPr lang="en-US" sz="1200" dirty="0" smtClean="0"/>
                        <a:t>6 </a:t>
                      </a:r>
                      <a:r>
                        <a:rPr lang="en-US" sz="1200" baseline="0" dirty="0" smtClean="0"/>
                        <a:t>months</a:t>
                      </a:r>
                      <a:endParaRPr lang="en-US" sz="1200" dirty="0"/>
                    </a:p>
                  </a:txBody>
                  <a:tcPr>
                    <a:solidFill>
                      <a:srgbClr val="E9EDF4"/>
                    </a:solidFill>
                  </a:tcPr>
                </a:tc>
                <a:tc>
                  <a:txBody>
                    <a:bodyPr/>
                    <a:lstStyle/>
                    <a:p>
                      <a:pPr algn="ctr"/>
                      <a:r>
                        <a:rPr lang="en-US" sz="1100" dirty="0" smtClean="0">
                          <a:solidFill>
                            <a:schemeClr val="tx1"/>
                          </a:solidFill>
                        </a:rPr>
                        <a:t>6 months</a:t>
                      </a:r>
                      <a:endParaRPr lang="en-US" sz="1100" dirty="0">
                        <a:solidFill>
                          <a:schemeClr val="tx1"/>
                        </a:solidFill>
                      </a:endParaRPr>
                    </a:p>
                  </a:txBody>
                  <a:tcPr>
                    <a:solidFill>
                      <a:srgbClr val="E9EDF4"/>
                    </a:solidFill>
                  </a:tcPr>
                </a:tc>
              </a:tr>
              <a:tr h="370840">
                <a:tc>
                  <a:txBody>
                    <a:bodyPr/>
                    <a:lstStyle/>
                    <a:p>
                      <a:r>
                        <a:rPr lang="en-US" sz="1400" dirty="0" smtClean="0"/>
                        <a:t>Draft</a:t>
                      </a:r>
                      <a:r>
                        <a:rPr lang="en-US" sz="1400" baseline="0" dirty="0" smtClean="0"/>
                        <a:t> 2.0 -&gt; Final</a:t>
                      </a:r>
                      <a:endParaRPr lang="en-US" sz="1400" dirty="0"/>
                    </a:p>
                  </a:txBody>
                  <a:tcPr>
                    <a:solidFill>
                      <a:srgbClr val="D0D8E8"/>
                    </a:solidFill>
                  </a:tcPr>
                </a:tc>
                <a:tc>
                  <a:txBody>
                    <a:bodyPr/>
                    <a:lstStyle/>
                    <a:p>
                      <a:endParaRPr lang="en-US" dirty="0"/>
                    </a:p>
                  </a:txBody>
                  <a:tcPr>
                    <a:solidFill>
                      <a:srgbClr val="D0D8E8"/>
                    </a:solidFill>
                  </a:tcPr>
                </a:tc>
                <a:tc>
                  <a:txBody>
                    <a:bodyPr/>
                    <a:lstStyle/>
                    <a:p>
                      <a:endParaRPr lang="en-US" dirty="0"/>
                    </a:p>
                  </a:txBody>
                  <a:tcPr>
                    <a:solidFill>
                      <a:srgbClr val="D0D8E8"/>
                    </a:solidFill>
                  </a:tcPr>
                </a:tc>
                <a:tc>
                  <a:txBody>
                    <a:bodyPr/>
                    <a:lstStyle/>
                    <a:p>
                      <a:pPr algn="ctr"/>
                      <a:r>
                        <a:rPr lang="en-US" sz="1200" dirty="0" smtClean="0"/>
                        <a:t>22 </a:t>
                      </a:r>
                      <a:r>
                        <a:rPr lang="en-US" sz="1200" baseline="0" dirty="0" smtClean="0"/>
                        <a:t>months</a:t>
                      </a:r>
                      <a:endParaRPr lang="en-US" sz="1200" dirty="0"/>
                    </a:p>
                  </a:txBody>
                  <a:tcPr>
                    <a:solidFill>
                      <a:srgbClr val="D0D8E8"/>
                    </a:solidFill>
                  </a:tcPr>
                </a:tc>
                <a:tc>
                  <a:txBody>
                    <a:bodyPr/>
                    <a:lstStyle/>
                    <a:p>
                      <a:pPr algn="ctr"/>
                      <a:r>
                        <a:rPr lang="en-US" sz="1200" dirty="0" smtClean="0"/>
                        <a:t>19 </a:t>
                      </a:r>
                      <a:r>
                        <a:rPr lang="en-US" sz="1200" baseline="0" dirty="0" smtClean="0"/>
                        <a:t>months</a:t>
                      </a:r>
                      <a:endParaRPr lang="en-US" sz="1200" dirty="0"/>
                    </a:p>
                  </a:txBody>
                  <a:tcPr>
                    <a:solidFill>
                      <a:srgbClr val="D0D8E8"/>
                    </a:solidFill>
                  </a:tcPr>
                </a:tc>
                <a:tc>
                  <a:txBody>
                    <a:bodyPr/>
                    <a:lstStyle/>
                    <a:p>
                      <a:pPr algn="ctr"/>
                      <a:r>
                        <a:rPr lang="en-US" sz="1100" dirty="0" smtClean="0">
                          <a:solidFill>
                            <a:schemeClr val="tx1"/>
                          </a:solidFill>
                        </a:rPr>
                        <a:t>24 months</a:t>
                      </a:r>
                      <a:endParaRPr lang="en-US" sz="1100" dirty="0">
                        <a:solidFill>
                          <a:schemeClr val="tx1"/>
                        </a:solidFill>
                      </a:endParaRPr>
                    </a:p>
                  </a:txBody>
                  <a:tcPr>
                    <a:solidFill>
                      <a:srgbClr val="D0D8E8"/>
                    </a:solidFill>
                  </a:tcPr>
                </a:tc>
              </a:tr>
              <a:tr h="370840">
                <a:tc>
                  <a:txBody>
                    <a:bodyPr/>
                    <a:lstStyle/>
                    <a:p>
                      <a:r>
                        <a:rPr lang="en-US" sz="1400" dirty="0" smtClean="0"/>
                        <a:t>Amendment</a:t>
                      </a:r>
                      <a:r>
                        <a:rPr lang="en-US" sz="1400" baseline="0" dirty="0" smtClean="0"/>
                        <a:t> size</a:t>
                      </a:r>
                      <a:endParaRPr lang="en-US" sz="1400" dirty="0"/>
                    </a:p>
                  </a:txBody>
                  <a:tcPr>
                    <a:solidFill>
                      <a:srgbClr val="D0D8E8"/>
                    </a:solidFill>
                  </a:tcPr>
                </a:tc>
                <a:tc>
                  <a:txBody>
                    <a:bodyPr/>
                    <a:lstStyle/>
                    <a:p>
                      <a:endParaRPr lang="en-US" dirty="0"/>
                    </a:p>
                  </a:txBody>
                  <a:tcPr>
                    <a:solidFill>
                      <a:srgbClr val="D0D8E8"/>
                    </a:solidFill>
                  </a:tcPr>
                </a:tc>
                <a:tc>
                  <a:txBody>
                    <a:bodyPr/>
                    <a:lstStyle/>
                    <a:p>
                      <a:endParaRPr lang="en-US" dirty="0"/>
                    </a:p>
                  </a:txBody>
                  <a:tcPr>
                    <a:solidFill>
                      <a:srgbClr val="D0D8E8"/>
                    </a:solidFill>
                  </a:tcPr>
                </a:tc>
                <a:tc>
                  <a:txBody>
                    <a:bodyPr/>
                    <a:lstStyle/>
                    <a:p>
                      <a:pPr algn="ctr"/>
                      <a:r>
                        <a:rPr lang="en-US" sz="1200" dirty="0" smtClean="0"/>
                        <a:t>442 pg.</a:t>
                      </a:r>
                      <a:endParaRPr lang="en-US" sz="1200" dirty="0"/>
                    </a:p>
                  </a:txBody>
                  <a:tcPr>
                    <a:solidFill>
                      <a:srgbClr val="D0D8E8"/>
                    </a:solidFill>
                  </a:tcPr>
                </a:tc>
                <a:tc>
                  <a:txBody>
                    <a:bodyPr/>
                    <a:lstStyle/>
                    <a:p>
                      <a:pPr algn="ctr"/>
                      <a:r>
                        <a:rPr lang="en-US" sz="1200" dirty="0" smtClean="0"/>
                        <a:t>679 pg.</a:t>
                      </a:r>
                      <a:endParaRPr lang="en-US" sz="1200" dirty="0"/>
                    </a:p>
                  </a:txBody>
                  <a:tcPr>
                    <a:solidFill>
                      <a:srgbClr val="D0D8E8"/>
                    </a:solidFill>
                  </a:tcPr>
                </a:tc>
                <a:tc>
                  <a:txBody>
                    <a:bodyPr/>
                    <a:lstStyle/>
                    <a:p>
                      <a:pPr algn="ctr"/>
                      <a:r>
                        <a:rPr lang="en-US" sz="1100" dirty="0" smtClean="0">
                          <a:solidFill>
                            <a:schemeClr val="tx1"/>
                          </a:solidFill>
                        </a:rPr>
                        <a:t>?</a:t>
                      </a:r>
                      <a:endParaRPr lang="en-US" sz="1100" dirty="0">
                        <a:solidFill>
                          <a:schemeClr val="tx1"/>
                        </a:solidFill>
                      </a:endParaRPr>
                    </a:p>
                  </a:txBody>
                  <a:tcPr>
                    <a:solidFill>
                      <a:srgbClr val="D0D8E8"/>
                    </a:solidFill>
                  </a:tcPr>
                </a:tc>
              </a:tr>
            </a:tbl>
          </a:graphicData>
        </a:graphic>
      </p:graphicFrame>
    </p:spTree>
    <p:extLst>
      <p:ext uri="{BB962C8B-B14F-4D97-AF65-F5344CB8AC3E}">
        <p14:creationId xmlns:p14="http://schemas.microsoft.com/office/powerpoint/2010/main" val="3554909067"/>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Motions and </a:t>
            </a:r>
            <a:r>
              <a:rPr lang="en-US" dirty="0" err="1"/>
              <a:t>strawpolls</a:t>
            </a:r>
            <a:r>
              <a:rPr lang="en-US" dirty="0"/>
              <a:t> as needed</a:t>
            </a:r>
          </a:p>
        </p:txBody>
      </p:sp>
      <p:sp>
        <p:nvSpPr>
          <p:cNvPr id="3" name="Content Placeholder 2"/>
          <p:cNvSpPr>
            <a:spLocks noGrp="1"/>
          </p:cNvSpPr>
          <p:nvPr>
            <p:ph idx="1"/>
          </p:nvPr>
        </p:nvSpPr>
        <p:spPr/>
        <p:txBody>
          <a:bodyPr/>
          <a:lstStyle/>
          <a:p>
            <a:pPr marL="0" indent="0">
              <a:buNone/>
            </a:pPr>
            <a:r>
              <a:rPr lang="en-US" altLang="en-US" dirty="0"/>
              <a:t>Motion/</a:t>
            </a:r>
            <a:r>
              <a:rPr lang="en-US" altLang="en-US" dirty="0" err="1"/>
              <a:t>strawpoll</a:t>
            </a:r>
            <a:endParaRPr lang="en-US" altLang="en-US" dirty="0"/>
          </a:p>
          <a:p>
            <a:pPr marL="0" indent="0">
              <a:buNone/>
            </a:pPr>
            <a:r>
              <a:rPr lang="en-US" altLang="en-US" dirty="0"/>
              <a:t>To instruct the use case document editor to add use cases depicted by slides x y z of submission </a:t>
            </a:r>
            <a:r>
              <a:rPr lang="en-US" altLang="en-US" dirty="0" err="1"/>
              <a:t>abc</a:t>
            </a:r>
            <a:r>
              <a:rPr lang="en-US" altLang="en-US" dirty="0"/>
              <a:t> to the use case working draft document.</a:t>
            </a:r>
          </a:p>
          <a:p>
            <a:pPr marL="0" indent="0">
              <a:buNone/>
            </a:pPr>
            <a:r>
              <a:rPr lang="en-US" altLang="en-US" dirty="0"/>
              <a:t>Move:</a:t>
            </a:r>
          </a:p>
          <a:p>
            <a:pPr marL="0" indent="0">
              <a:buNone/>
            </a:pPr>
            <a:r>
              <a:rPr lang="en-US" altLang="en-US" dirty="0"/>
              <a:t>2</a:t>
            </a:r>
            <a:r>
              <a:rPr lang="en-US" altLang="en-US" baseline="30000" dirty="0"/>
              <a:t>nd</a:t>
            </a:r>
            <a:r>
              <a:rPr lang="en-US" altLang="en-US" dirty="0"/>
              <a:t>:</a:t>
            </a:r>
          </a:p>
          <a:p>
            <a:pPr marL="0" indent="0">
              <a:buNone/>
            </a:pPr>
            <a:r>
              <a:rPr lang="en-US" altLang="en-US" dirty="0"/>
              <a:t>Y: 	N: 	A:</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July 2016</a:t>
            </a:r>
            <a:endParaRPr lang="en-GB" dirty="0"/>
          </a:p>
        </p:txBody>
      </p:sp>
    </p:spTree>
    <p:extLst>
      <p:ext uri="{BB962C8B-B14F-4D97-AF65-F5344CB8AC3E}">
        <p14:creationId xmlns:p14="http://schemas.microsoft.com/office/powerpoint/2010/main" val="295620086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Strawpoll#1</a:t>
            </a:r>
          </a:p>
        </p:txBody>
      </p:sp>
      <p:sp>
        <p:nvSpPr>
          <p:cNvPr id="3" name="Content Placeholder 2"/>
          <p:cNvSpPr>
            <a:spLocks noGrp="1"/>
          </p:cNvSpPr>
          <p:nvPr>
            <p:ph idx="1"/>
          </p:nvPr>
        </p:nvSpPr>
        <p:spPr/>
        <p:txBody>
          <a:bodyPr/>
          <a:lstStyle/>
          <a:p>
            <a:pPr marL="0" indent="0">
              <a:buNone/>
            </a:pPr>
            <a:r>
              <a:rPr lang="en-US" altLang="en-US" dirty="0"/>
              <a:t>We support the addition of use cases depicted by slides </a:t>
            </a:r>
            <a:r>
              <a:rPr lang="en-US" altLang="en-US" dirty="0" err="1"/>
              <a:t>a,b,c</a:t>
            </a:r>
            <a:r>
              <a:rPr lang="en-US" altLang="en-US" dirty="0"/>
              <a:t> of submission 11-15/</a:t>
            </a:r>
            <a:r>
              <a:rPr lang="en-US" altLang="en-US" dirty="0" err="1"/>
              <a:t>XYZrN</a:t>
            </a:r>
            <a:r>
              <a:rPr lang="en-US" altLang="en-US" dirty="0"/>
              <a:t> to the use case working draft document.</a:t>
            </a:r>
          </a:p>
          <a:p>
            <a:pPr marL="0" indent="0">
              <a:buNone/>
            </a:pPr>
            <a:endParaRPr lang="en-US" altLang="en-US" dirty="0"/>
          </a:p>
          <a:p>
            <a:pPr marL="0" indent="0">
              <a:buNone/>
            </a:pPr>
            <a:endParaRPr lang="en-US" altLang="en-US" dirty="0"/>
          </a:p>
          <a:p>
            <a:pPr marL="0" indent="0">
              <a:buNone/>
            </a:pPr>
            <a:r>
              <a:rPr lang="en-US" altLang="en-US" dirty="0"/>
              <a:t>Y: 	 	N: 		A: </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July 2016</a:t>
            </a:r>
            <a:endParaRPr lang="en-GB" dirty="0"/>
          </a:p>
        </p:txBody>
      </p:sp>
    </p:spTree>
    <p:extLst>
      <p:ext uri="{BB962C8B-B14F-4D97-AF65-F5344CB8AC3E}">
        <p14:creationId xmlns:p14="http://schemas.microsoft.com/office/powerpoint/2010/main" val="870269202"/>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Motions on submission xxx</a:t>
            </a:r>
          </a:p>
        </p:txBody>
      </p:sp>
      <p:sp>
        <p:nvSpPr>
          <p:cNvPr id="3" name="Content Placeholder 2"/>
          <p:cNvSpPr>
            <a:spLocks noGrp="1"/>
          </p:cNvSpPr>
          <p:nvPr>
            <p:ph idx="1"/>
          </p:nvPr>
        </p:nvSpPr>
        <p:spPr/>
        <p:txBody>
          <a:bodyPr/>
          <a:lstStyle/>
          <a:p>
            <a:pPr marL="0" indent="0">
              <a:buNone/>
            </a:pPr>
            <a:r>
              <a:rPr lang="en-US" altLang="en-US" dirty="0"/>
              <a:t>Motion</a:t>
            </a:r>
          </a:p>
          <a:p>
            <a:pPr marL="0" indent="0">
              <a:buNone/>
            </a:pPr>
            <a:r>
              <a:rPr lang="en-US" altLang="en-US" dirty="0"/>
              <a:t>To instruct the use case document editor to add use cases depicted by slides </a:t>
            </a:r>
            <a:r>
              <a:rPr lang="en-US" altLang="en-US" dirty="0" err="1"/>
              <a:t>a,b</a:t>
            </a:r>
            <a:r>
              <a:rPr lang="en-US" altLang="en-US" dirty="0"/>
              <a:t> of submission 11-15/</a:t>
            </a:r>
            <a:r>
              <a:rPr lang="en-US" altLang="en-US" dirty="0" err="1"/>
              <a:t>XYZrN</a:t>
            </a:r>
            <a:r>
              <a:rPr lang="en-US" altLang="en-US" dirty="0"/>
              <a:t> to the use case working draft document.</a:t>
            </a:r>
          </a:p>
          <a:p>
            <a:pPr marL="0" indent="0">
              <a:buNone/>
            </a:pPr>
            <a:endParaRPr lang="en-US" altLang="en-US" dirty="0"/>
          </a:p>
          <a:p>
            <a:pPr marL="0" indent="0">
              <a:buNone/>
            </a:pPr>
            <a:r>
              <a:rPr lang="en-US" altLang="en-US" dirty="0"/>
              <a:t>Move: </a:t>
            </a:r>
          </a:p>
          <a:p>
            <a:pPr marL="0" indent="0">
              <a:buNone/>
            </a:pPr>
            <a:r>
              <a:rPr lang="en-US" altLang="en-US" dirty="0"/>
              <a:t>2</a:t>
            </a:r>
            <a:r>
              <a:rPr lang="en-US" altLang="en-US" baseline="30000" dirty="0"/>
              <a:t>nd</a:t>
            </a:r>
            <a:r>
              <a:rPr lang="en-US" altLang="en-US" dirty="0"/>
              <a:t>:</a:t>
            </a:r>
          </a:p>
          <a:p>
            <a:pPr marL="0" indent="0">
              <a:buNone/>
            </a:pPr>
            <a:r>
              <a:rPr lang="en-US" altLang="en-US" dirty="0"/>
              <a:t>Y: 	 	N: 		A: </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July 2016</a:t>
            </a:r>
            <a:endParaRPr lang="en-GB" dirty="0"/>
          </a:p>
        </p:txBody>
      </p:sp>
    </p:spTree>
    <p:extLst>
      <p:ext uri="{BB962C8B-B14F-4D97-AF65-F5344CB8AC3E}">
        <p14:creationId xmlns:p14="http://schemas.microsoft.com/office/powerpoint/2010/main" val="3852877180"/>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Strawpoll#1 submission 634</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July 2016</a:t>
            </a:r>
            <a:endParaRPr lang="en-GB" dirty="0"/>
          </a:p>
        </p:txBody>
      </p:sp>
      <p:sp>
        <p:nvSpPr>
          <p:cNvPr id="7" name="Content Placeholder 2"/>
          <p:cNvSpPr txBox="1">
            <a:spLocks/>
          </p:cNvSpPr>
          <p:nvPr/>
        </p:nvSpPr>
        <p:spPr bwMode="auto">
          <a:xfrm>
            <a:off x="838200" y="21336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indent="0"/>
            <a:r>
              <a:rPr lang="en-US" altLang="en-US" kern="0" dirty="0" smtClean="0"/>
              <a:t>We support the addition of use cases depicted by slides </a:t>
            </a:r>
            <a:r>
              <a:rPr lang="en-US" altLang="en-US" kern="0" dirty="0" err="1" smtClean="0"/>
              <a:t>a,b,c</a:t>
            </a:r>
            <a:r>
              <a:rPr lang="en-US" altLang="en-US" kern="0" dirty="0" smtClean="0"/>
              <a:t> of submission 11-15/</a:t>
            </a:r>
            <a:r>
              <a:rPr lang="en-US" altLang="en-US" kern="0" dirty="0" err="1" smtClean="0"/>
              <a:t>XYZrN</a:t>
            </a:r>
            <a:r>
              <a:rPr lang="en-US" altLang="en-US" kern="0" dirty="0" smtClean="0"/>
              <a:t> to the use case working draft document.</a:t>
            </a:r>
          </a:p>
          <a:p>
            <a:pPr marL="0" indent="0"/>
            <a:endParaRPr lang="en-US" altLang="en-US" kern="0" dirty="0" smtClean="0"/>
          </a:p>
          <a:p>
            <a:pPr marL="0" indent="0"/>
            <a:endParaRPr lang="en-US" altLang="en-US" kern="0" dirty="0" smtClean="0"/>
          </a:p>
          <a:p>
            <a:pPr marL="0" indent="0"/>
            <a:r>
              <a:rPr lang="en-US" altLang="en-US" kern="0" dirty="0" smtClean="0"/>
              <a:t>Y: 	 	N: 		A: </a:t>
            </a:r>
          </a:p>
        </p:txBody>
      </p:sp>
    </p:spTree>
    <p:extLst>
      <p:ext uri="{BB962C8B-B14F-4D97-AF65-F5344CB8AC3E}">
        <p14:creationId xmlns:p14="http://schemas.microsoft.com/office/powerpoint/2010/main" val="34458636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Logistics</a:t>
            </a:r>
            <a:endParaRPr lang="en-US" dirty="0"/>
          </a:p>
        </p:txBody>
      </p:sp>
      <p:sp>
        <p:nvSpPr>
          <p:cNvPr id="3" name="Content Placeholder 2"/>
          <p:cNvSpPr>
            <a:spLocks noGrp="1"/>
          </p:cNvSpPr>
          <p:nvPr>
            <p:ph idx="1"/>
          </p:nvPr>
        </p:nvSpPr>
        <p:spPr>
          <a:xfrm>
            <a:off x="685800" y="1751013"/>
            <a:ext cx="7770813" cy="4486299"/>
          </a:xfrm>
        </p:spPr>
        <p:txBody>
          <a:bodyPr/>
          <a:lstStyle/>
          <a:p>
            <a:pPr marL="457200" indent="-457200"/>
            <a:r>
              <a:rPr lang="en-US" altLang="en-US" dirty="0"/>
              <a:t>Attendance:</a:t>
            </a:r>
            <a:endParaRPr lang="en-US" altLang="en-US" dirty="0">
              <a:hlinkClick r:id="rId2"/>
            </a:endParaRPr>
          </a:p>
          <a:p>
            <a:pPr marL="857250" lvl="1" indent="-457200"/>
            <a:r>
              <a:rPr lang="en-US" altLang="en-US" dirty="0">
                <a:solidFill>
                  <a:schemeClr val="tx1"/>
                </a:solidFill>
                <a:ea typeface="MS PGothic" pitchFamily="34" charset="-128"/>
                <a:cs typeface="MS PGothic" charset="0"/>
                <a:hlinkClick r:id="rId2"/>
              </a:rPr>
              <a:t>https://imat.ieee.org</a:t>
            </a:r>
            <a:r>
              <a:rPr lang="en-US" altLang="en-US" dirty="0">
                <a:solidFill>
                  <a:schemeClr val="tx1"/>
                </a:solidFill>
                <a:ea typeface="MS PGothic" pitchFamily="34" charset="-128"/>
                <a:cs typeface="MS PGothic" charset="0"/>
              </a:rPr>
              <a:t> </a:t>
            </a:r>
          </a:p>
          <a:p>
            <a:pPr lvl="1"/>
            <a:r>
              <a:rPr lang="en-US" altLang="en-US" dirty="0"/>
              <a:t>You must register before logging attendance.</a:t>
            </a:r>
          </a:p>
          <a:p>
            <a:pPr lvl="1"/>
            <a:r>
              <a:rPr lang="en-US" altLang="en-US" dirty="0"/>
              <a:t>You must log attendance during each 2 hour session.</a:t>
            </a:r>
          </a:p>
          <a:p>
            <a:r>
              <a:rPr lang="en-US" altLang="en-US" dirty="0"/>
              <a:t>Documentation</a:t>
            </a:r>
          </a:p>
          <a:p>
            <a:pPr lvl="1"/>
            <a:r>
              <a:rPr lang="en-US" altLang="en-US" dirty="0" smtClean="0">
                <a:hlinkClick r:id="rId3"/>
              </a:rPr>
              <a:t>https://mentor.ieee.org/802.11/documents</a:t>
            </a:r>
            <a:endParaRPr lang="en-US" altLang="en-US" dirty="0"/>
          </a:p>
          <a:p>
            <a:pPr lvl="1"/>
            <a:r>
              <a:rPr lang="en-US" altLang="en-US" dirty="0"/>
              <a:t>Use </a:t>
            </a:r>
            <a:r>
              <a:rPr lang="en-US" altLang="en-US" dirty="0" smtClean="0"/>
              <a:t>“</a:t>
            </a:r>
            <a:r>
              <a:rPr lang="en-US" altLang="en-US" dirty="0" err="1" smtClean="0"/>
              <a:t>TGaz</a:t>
            </a:r>
            <a:r>
              <a:rPr lang="en-US" altLang="en-US" dirty="0" smtClean="0"/>
              <a:t>” </a:t>
            </a:r>
            <a:r>
              <a:rPr lang="en-US" altLang="en-US" dirty="0"/>
              <a:t>folder for documents relating to the </a:t>
            </a:r>
            <a:r>
              <a:rPr lang="en-US" altLang="en-US" dirty="0" err="1" smtClean="0"/>
              <a:t>TGaz</a:t>
            </a:r>
            <a:r>
              <a:rPr lang="en-US" altLang="en-US" dirty="0" smtClean="0"/>
              <a:t> activity.</a:t>
            </a:r>
          </a:p>
          <a:p>
            <a:pPr lvl="1"/>
            <a:endParaRPr lang="en-US" alt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dirty="0"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July 2016</a:t>
            </a:r>
            <a:endParaRPr lang="en-GB" dirty="0"/>
          </a:p>
        </p:txBody>
      </p:sp>
    </p:spTree>
    <p:extLst>
      <p:ext uri="{BB962C8B-B14F-4D97-AF65-F5344CB8AC3E}">
        <p14:creationId xmlns:p14="http://schemas.microsoft.com/office/powerpoint/2010/main" val="230330303"/>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1/4</a:t>
            </a:r>
          </a:p>
        </p:txBody>
      </p:sp>
      <p:sp>
        <p:nvSpPr>
          <p:cNvPr id="5122" name="Rectangle 2"/>
          <p:cNvSpPr>
            <a:spLocks noGrp="1" noChangeArrowheads="1"/>
          </p:cNvSpPr>
          <p:nvPr>
            <p:ph idx="1"/>
          </p:nvPr>
        </p:nvSpPr>
        <p:spPr>
          <a:xfrm>
            <a:off x="685800" y="1981200"/>
            <a:ext cx="7772400" cy="4305320"/>
          </a:xfrm>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To properly identify your PowerPoint presentation as an IEEE 802.11 Submission there are </a:t>
            </a:r>
            <a:r>
              <a:rPr lang="en-US" u="sng" dirty="0"/>
              <a:t>7 steps</a:t>
            </a:r>
            <a:r>
              <a:rPr lang="en-US" dirty="0"/>
              <a:t> that you must complete, and </a:t>
            </a:r>
            <a:r>
              <a:rPr lang="en-US" u="sng" dirty="0"/>
              <a:t>12 data fields</a:t>
            </a:r>
            <a:r>
              <a:rPr lang="en-US" dirty="0"/>
              <a:t> that you must fill in.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Step 1. Obtain a document number (has the form </a:t>
            </a:r>
            <a:r>
              <a:rPr lang="en-US" dirty="0" err="1"/>
              <a:t>yy</a:t>
            </a:r>
            <a:r>
              <a:rPr lang="en-US" dirty="0"/>
              <a:t>/</a:t>
            </a:r>
            <a:r>
              <a:rPr lang="en-US" dirty="0" err="1"/>
              <a:t>xxxx</a:t>
            </a:r>
            <a:r>
              <a:rPr lang="en-US" dirty="0"/>
              <a:t>).</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Step 2. Title slide: Fill in the presentation subject title text, the full date (in ISO 8601 format of YYYY-MM-DD), and the complete author(s) details (a total of 3 data fields).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Step 3. Abstract slide: Fill in the abstract text</a:t>
            </a:r>
            <a:r>
              <a:rPr lang="en-US" dirty="0" smtClean="0"/>
              <a:t>.</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smtClean="0"/>
              <a:t>Step 4. Press “Office” button, Prepare / Properties.  </a:t>
            </a:r>
            <a:r>
              <a:rPr lang="en-US" dirty="0" smtClean="0"/>
              <a:t>Fill </a:t>
            </a:r>
            <a:r>
              <a:rPr lang="en-US" dirty="0"/>
              <a:t>in the 2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Author field = first author's </a:t>
            </a:r>
            <a:r>
              <a:rPr lang="en-US" dirty="0" smtClean="0"/>
              <a:t>name</a:t>
            </a:r>
            <a:endParaRPr lang="en-US" dirty="0"/>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smtClean="0"/>
              <a:t>Title field = Title of presentation</a:t>
            </a:r>
            <a:endParaRPr lang="en-US" dirty="0"/>
          </a:p>
        </p:txBody>
      </p:sp>
      <p:sp>
        <p:nvSpPr>
          <p:cNvPr id="6" name="Slide Number Placeholder 5"/>
          <p:cNvSpPr>
            <a:spLocks noGrp="1"/>
          </p:cNvSpPr>
          <p:nvPr>
            <p:ph type="sldNum" idx="12"/>
          </p:nvPr>
        </p:nvSpPr>
        <p:spPr/>
        <p:txBody>
          <a:bodyPr/>
          <a:lstStyle/>
          <a:p>
            <a:r>
              <a:rPr lang="en-GB"/>
              <a:t>Slide </a:t>
            </a:r>
            <a:fld id="{B3165115-9078-433B-A278-1F5ED971F63A}" type="slidenum">
              <a:rPr lang="en-GB"/>
              <a:pPr/>
              <a:t>50</a:t>
            </a:fld>
            <a:endParaRPr lang="en-GB"/>
          </a:p>
        </p:txBody>
      </p:sp>
      <p:sp>
        <p:nvSpPr>
          <p:cNvPr id="5" name="Footer Placeholder 4"/>
          <p:cNvSpPr>
            <a:spLocks noGrp="1"/>
          </p:cNvSpPr>
          <p:nvPr>
            <p:ph type="ftr" idx="14"/>
          </p:nvPr>
        </p:nvSpPr>
        <p:spPr>
          <a:xfrm>
            <a:off x="6000760" y="6475413"/>
            <a:ext cx="2541578" cy="168297"/>
          </a:xfrm>
        </p:spPr>
        <p:txBody>
          <a:bodyPr/>
          <a:lstStyle/>
          <a:p>
            <a:r>
              <a:rPr lang="en-GB" dirty="0" smtClean="0"/>
              <a:t>Jonathan Segev, Intel Corporation</a:t>
            </a:r>
            <a:endParaRPr lang="en-GB" dirty="0"/>
          </a:p>
        </p:txBody>
      </p:sp>
      <p:sp>
        <p:nvSpPr>
          <p:cNvPr id="4" name="Date Placeholder 3"/>
          <p:cNvSpPr>
            <a:spLocks noGrp="1"/>
          </p:cNvSpPr>
          <p:nvPr>
            <p:ph type="dt" idx="15"/>
          </p:nvPr>
        </p:nvSpPr>
        <p:spPr>
          <a:xfrm>
            <a:off x="714348" y="357166"/>
            <a:ext cx="2374889" cy="273050"/>
          </a:xfrm>
        </p:spPr>
        <p:txBody>
          <a:bodyPr/>
          <a:lstStyle/>
          <a:p>
            <a:r>
              <a:rPr lang="en-US" dirty="0" smtClean="0"/>
              <a:t>July 2016</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idx="1"/>
          </p:nvPr>
        </p:nvSpPr>
        <p:spPr>
          <a:xfrm>
            <a:off x="642910" y="1571612"/>
            <a:ext cx="7772400" cy="4929222"/>
          </a:xfrm>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a:t>
            </a:r>
            <a:r>
              <a:rPr lang="en-GB" dirty="0" smtClean="0"/>
              <a:t>Master, select the top master page (theme slide master).  </a:t>
            </a:r>
            <a:r>
              <a:rPr lang="en-GB" dirty="0"/>
              <a:t>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a:t>
            </a:r>
            <a:r>
              <a:rPr lang="en-GB" dirty="0" smtClean="0"/>
              <a:t>Insert, </a:t>
            </a:r>
            <a:r>
              <a:rPr lang="en-GB" dirty="0"/>
              <a:t>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smtClean="0"/>
              <a:t>Date &amp; Time, Fixed </a:t>
            </a:r>
            <a:r>
              <a:rPr lang="en-GB" dirty="0"/>
              <a:t>=  venue date (as </a:t>
            </a:r>
            <a:r>
              <a:rPr lang="en-GB" dirty="0" smtClean="0"/>
              <a:t>Sep. 2015, </a:t>
            </a:r>
            <a:r>
              <a:rPr lang="en-GB" dirty="0"/>
              <a:t>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a:t>
            </a:r>
            <a:r>
              <a:rPr lang="en-GB" dirty="0" smtClean="0"/>
              <a:t>Sep. 2015, </a:t>
            </a:r>
            <a:r>
              <a:rPr lang="en-GB" dirty="0"/>
              <a:t>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51</a:t>
            </a:fld>
            <a:endParaRPr lang="en-GB"/>
          </a:p>
        </p:txBody>
      </p:sp>
      <p:sp>
        <p:nvSpPr>
          <p:cNvPr id="5" name="Footer Placeholder 4"/>
          <p:cNvSpPr>
            <a:spLocks noGrp="1"/>
          </p:cNvSpPr>
          <p:nvPr>
            <p:ph type="ftr" idx="14"/>
          </p:nvPr>
        </p:nvSpPr>
        <p:spPr>
          <a:xfrm>
            <a:off x="6012160" y="6475413"/>
            <a:ext cx="2530178" cy="193947"/>
          </a:xfrm>
        </p:spPr>
        <p:txBody>
          <a:bodyPr/>
          <a:lstStyle/>
          <a:p>
            <a:r>
              <a:rPr lang="en-GB" dirty="0" smtClean="0"/>
              <a:t>Jonathan Segev, Intel Corporation</a:t>
            </a:r>
            <a:endParaRPr lang="en-GB" dirty="0"/>
          </a:p>
        </p:txBody>
      </p:sp>
      <p:sp>
        <p:nvSpPr>
          <p:cNvPr id="4" name="Date Placeholder 3"/>
          <p:cNvSpPr>
            <a:spLocks noGrp="1"/>
          </p:cNvSpPr>
          <p:nvPr>
            <p:ph type="dt" idx="15"/>
          </p:nvPr>
        </p:nvSpPr>
        <p:spPr>
          <a:xfrm>
            <a:off x="714348" y="357166"/>
            <a:ext cx="2374889" cy="273050"/>
          </a:xfrm>
        </p:spPr>
        <p:txBody>
          <a:bodyPr/>
          <a:lstStyle/>
          <a:p>
            <a:r>
              <a:rPr lang="en-US" dirty="0" smtClean="0"/>
              <a:t>July 2016</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xfrm>
            <a:off x="685800" y="1981200"/>
            <a:ext cx="7772400" cy="4114800"/>
          </a:xfrm>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52</a:t>
            </a:fld>
            <a:endParaRPr lang="en-GB"/>
          </a:p>
        </p:txBody>
      </p:sp>
      <p:sp>
        <p:nvSpPr>
          <p:cNvPr id="5" name="Footer Placeholder 4"/>
          <p:cNvSpPr>
            <a:spLocks noGrp="1"/>
          </p:cNvSpPr>
          <p:nvPr>
            <p:ph type="ftr" idx="14"/>
          </p:nvPr>
        </p:nvSpPr>
        <p:spPr>
          <a:xfrm>
            <a:off x="6500826" y="6475413"/>
            <a:ext cx="2041512" cy="180975"/>
          </a:xfrm>
        </p:spPr>
        <p:txBody>
          <a:bodyPr/>
          <a:lstStyle/>
          <a:p>
            <a:r>
              <a:rPr lang="en-GB" dirty="0" smtClean="0"/>
              <a:t>Jonathan Segev, Intel Corporation</a:t>
            </a:r>
            <a:endParaRPr lang="en-GB" dirty="0"/>
          </a:p>
        </p:txBody>
      </p:sp>
      <p:sp>
        <p:nvSpPr>
          <p:cNvPr id="4" name="Date Placeholder 3"/>
          <p:cNvSpPr>
            <a:spLocks noGrp="1"/>
          </p:cNvSpPr>
          <p:nvPr>
            <p:ph type="dt" idx="15"/>
          </p:nvPr>
        </p:nvSpPr>
        <p:spPr>
          <a:xfrm>
            <a:off x="714348" y="357166"/>
            <a:ext cx="2374889" cy="273050"/>
          </a:xfrm>
        </p:spPr>
        <p:txBody>
          <a:bodyPr/>
          <a:lstStyle/>
          <a:p>
            <a:r>
              <a:rPr lang="en-US" dirty="0" smtClean="0"/>
              <a:t>July 2016</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xfrm>
            <a:off x="685800" y="1981200"/>
            <a:ext cx="7772400" cy="4332288"/>
          </a:xfrm>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a:t>
            </a:r>
            <a:r>
              <a:rPr lang="en-GB" dirty="0" smtClean="0"/>
              <a:t>2010-03-01</a:t>
            </a:r>
            <a:endParaRPr lang="en-GB" dirty="0"/>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53</a:t>
            </a:fld>
            <a:endParaRPr lang="en-GB"/>
          </a:p>
        </p:txBody>
      </p:sp>
      <p:sp>
        <p:nvSpPr>
          <p:cNvPr id="5" name="Footer Placeholder 4"/>
          <p:cNvSpPr>
            <a:spLocks noGrp="1"/>
          </p:cNvSpPr>
          <p:nvPr>
            <p:ph type="ftr" idx="14"/>
          </p:nvPr>
        </p:nvSpPr>
        <p:spPr>
          <a:xfrm>
            <a:off x="6072198" y="6475413"/>
            <a:ext cx="2470140" cy="180975"/>
          </a:xfrm>
        </p:spPr>
        <p:txBody>
          <a:bodyPr/>
          <a:lstStyle/>
          <a:p>
            <a:r>
              <a:rPr lang="en-GB" dirty="0" smtClean="0"/>
              <a:t>Jonathan Segev, Intel Corporation</a:t>
            </a:r>
            <a:endParaRPr lang="en-GB" dirty="0"/>
          </a:p>
        </p:txBody>
      </p:sp>
      <p:sp>
        <p:nvSpPr>
          <p:cNvPr id="4" name="Date Placeholder 3"/>
          <p:cNvSpPr>
            <a:spLocks noGrp="1"/>
          </p:cNvSpPr>
          <p:nvPr>
            <p:ph type="dt" idx="15"/>
          </p:nvPr>
        </p:nvSpPr>
        <p:spPr>
          <a:xfrm>
            <a:off x="714348" y="357166"/>
            <a:ext cx="2374889" cy="273050"/>
          </a:xfrm>
        </p:spPr>
        <p:txBody>
          <a:bodyPr/>
          <a:lstStyle/>
          <a:p>
            <a:r>
              <a:rPr lang="en-US" dirty="0" smtClean="0"/>
              <a:t>July 2016</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7" name="Rectangle 1"/>
          <p:cNvSpPr>
            <a:spLocks noGrp="1" noChangeArrowheads="1"/>
          </p:cNvSpPr>
          <p:nvPr>
            <p:ph type="title"/>
          </p:nvPr>
        </p:nvSpPr>
        <p:spPr>
          <a:xfrm>
            <a:off x="685800" y="684213"/>
            <a:ext cx="7772400" cy="1160462"/>
          </a:xfrm>
          <a:ln/>
        </p:spPr>
        <p:txBody>
          <a:bodyPr lIns="90000" tIns="46800" rIns="90000" bIns="46800"/>
          <a:lstStyle/>
          <a:p>
            <a:endParaRPr lang="en-US"/>
          </a:p>
        </p:txBody>
      </p:sp>
      <p:sp>
        <p:nvSpPr>
          <p:cNvPr id="9218" name="Rectangle 2"/>
          <p:cNvSpPr>
            <a:spLocks noGrp="1" noChangeArrowheads="1"/>
          </p:cNvSpPr>
          <p:nvPr>
            <p:ph idx="1"/>
          </p:nvPr>
        </p:nvSpPr>
        <p:spPr>
          <a:xfrm>
            <a:off x="685800" y="1981200"/>
            <a:ext cx="7772400" cy="4114800"/>
          </a:xfrm>
          <a:ln/>
        </p:spPr>
        <p:txBody>
          <a:bodyPr/>
          <a:lstStyle/>
          <a:p>
            <a:pPr>
              <a:buFont typeface="Times New Roman" pitchFamily="16" charset="0"/>
              <a:buChar char="•"/>
            </a:pPr>
            <a:r>
              <a:rPr lang="en-GB"/>
              <a:t>[begin placing presentation body text here]</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54</a:t>
            </a:fld>
            <a:endParaRPr lang="en-GB"/>
          </a:p>
        </p:txBody>
      </p:sp>
      <p:sp>
        <p:nvSpPr>
          <p:cNvPr id="5" name="Footer Placeholder 4"/>
          <p:cNvSpPr>
            <a:spLocks noGrp="1"/>
          </p:cNvSpPr>
          <p:nvPr>
            <p:ph type="ftr" idx="14"/>
          </p:nvPr>
        </p:nvSpPr>
        <p:spPr>
          <a:xfrm>
            <a:off x="6286512" y="6475413"/>
            <a:ext cx="2255826" cy="180975"/>
          </a:xfrm>
        </p:spPr>
        <p:txBody>
          <a:bodyPr/>
          <a:lstStyle/>
          <a:p>
            <a:r>
              <a:rPr lang="en-GB" dirty="0" smtClean="0"/>
              <a:t>Jonathan Segev, Intel Corporation</a:t>
            </a:r>
            <a:endParaRPr lang="en-GB" dirty="0"/>
          </a:p>
        </p:txBody>
      </p:sp>
      <p:sp>
        <p:nvSpPr>
          <p:cNvPr id="4" name="Date Placeholder 3"/>
          <p:cNvSpPr>
            <a:spLocks noGrp="1"/>
          </p:cNvSpPr>
          <p:nvPr>
            <p:ph type="dt" idx="15"/>
          </p:nvPr>
        </p:nvSpPr>
        <p:spPr>
          <a:xfrm>
            <a:off x="714348" y="357166"/>
            <a:ext cx="2374889" cy="273050"/>
          </a:xfrm>
        </p:spPr>
        <p:txBody>
          <a:bodyPr/>
          <a:lstStyle/>
          <a:p>
            <a:r>
              <a:rPr lang="en-US" dirty="0" smtClean="0"/>
              <a:t>July 2016</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1"/>
          <p:cNvSpPr>
            <a:spLocks noGrp="1" noChangeArrowheads="1"/>
          </p:cNvSpPr>
          <p:nvPr>
            <p:ph type="title"/>
          </p:nvPr>
        </p:nvSpPr>
        <p:spPr>
          <a:xfrm>
            <a:off x="685800" y="684213"/>
            <a:ext cx="7772400" cy="1160462"/>
          </a:xfrm>
          <a:ln/>
        </p:spPr>
        <p:txBody>
          <a:bodyPr lIns="90000" tIns="46800" rIns="90000" bIns="46800"/>
          <a:lstStyle/>
          <a:p>
            <a:endParaRPr lang="en-US"/>
          </a:p>
        </p:txBody>
      </p:sp>
      <p:sp>
        <p:nvSpPr>
          <p:cNvPr id="10242" name="Rectangle 2"/>
          <p:cNvSpPr>
            <a:spLocks noGrp="1" noChangeArrowheads="1"/>
          </p:cNvSpPr>
          <p:nvPr>
            <p:ph idx="1"/>
          </p:nvPr>
        </p:nvSpPr>
        <p:spPr>
          <a:xfrm>
            <a:off x="685800" y="1981200"/>
            <a:ext cx="7772400" cy="4208463"/>
          </a:xfrm>
          <a:ln/>
        </p:spPr>
        <p:txBody>
          <a:bodyPr/>
          <a:lstStyle/>
          <a:p>
            <a:endParaRPr lang="en-US"/>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55</a:t>
            </a:fld>
            <a:endParaRPr lang="en-GB"/>
          </a:p>
        </p:txBody>
      </p:sp>
      <p:sp>
        <p:nvSpPr>
          <p:cNvPr id="5" name="Footer Placeholder 4"/>
          <p:cNvSpPr>
            <a:spLocks noGrp="1"/>
          </p:cNvSpPr>
          <p:nvPr>
            <p:ph type="ftr" idx="14"/>
          </p:nvPr>
        </p:nvSpPr>
        <p:spPr>
          <a:xfrm>
            <a:off x="6143636" y="6475413"/>
            <a:ext cx="2398702" cy="180975"/>
          </a:xfrm>
        </p:spPr>
        <p:txBody>
          <a:bodyPr/>
          <a:lstStyle/>
          <a:p>
            <a:r>
              <a:rPr lang="en-GB" dirty="0" smtClean="0"/>
              <a:t>Jonathan Segev, Intel Corporation</a:t>
            </a:r>
            <a:endParaRPr lang="en-GB" dirty="0"/>
          </a:p>
        </p:txBody>
      </p:sp>
      <p:sp>
        <p:nvSpPr>
          <p:cNvPr id="4" name="Date Placeholder 3"/>
          <p:cNvSpPr>
            <a:spLocks noGrp="1"/>
          </p:cNvSpPr>
          <p:nvPr>
            <p:ph type="dt" idx="15"/>
          </p:nvPr>
        </p:nvSpPr>
        <p:spPr>
          <a:xfrm>
            <a:off x="714348" y="357166"/>
            <a:ext cx="2374889" cy="273050"/>
          </a:xfrm>
        </p:spPr>
        <p:txBody>
          <a:bodyPr/>
          <a:lstStyle/>
          <a:p>
            <a:r>
              <a:rPr lang="en-US" dirty="0" smtClean="0"/>
              <a:t>July 2016</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4"/>
          <p:cNvSpPr>
            <a:spLocks noGrp="1" noChangeArrowheads="1"/>
          </p:cNvSpPr>
          <p:nvPr>
            <p:ph type="dt" sz="quarter" idx="4294967295"/>
          </p:nvPr>
        </p:nvSpPr>
        <p:spPr>
          <a:xfrm>
            <a:off x="696913" y="333375"/>
            <a:ext cx="1182687" cy="27622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800" dirty="0" smtClean="0"/>
              <a:t>July 2016</a:t>
            </a:r>
            <a:endParaRPr lang="en-US" altLang="en-US" sz="1800" dirty="0"/>
          </a:p>
        </p:txBody>
      </p:sp>
      <p:sp>
        <p:nvSpPr>
          <p:cNvPr id="717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Slide </a:t>
            </a:r>
            <a:fld id="{33BA49D9-A0B4-4CE4-B52E-5C95385AE257}" type="slidenum">
              <a:rPr lang="en-US" altLang="en-US"/>
              <a:pPr/>
              <a:t>6</a:t>
            </a:fld>
            <a:endParaRPr lang="en-US" altLang="en-US"/>
          </a:p>
        </p:txBody>
      </p:sp>
      <p:sp>
        <p:nvSpPr>
          <p:cNvPr id="7173" name="Rectangle 2"/>
          <p:cNvSpPr>
            <a:spLocks noGrp="1" noChangeArrowheads="1"/>
          </p:cNvSpPr>
          <p:nvPr>
            <p:ph type="title"/>
          </p:nvPr>
        </p:nvSpPr>
        <p:spPr/>
        <p:txBody>
          <a:bodyPr/>
          <a:lstStyle/>
          <a:p>
            <a:r>
              <a:rPr lang="en-US" altLang="en-US" smtClean="0"/>
              <a:t>Patent Policy</a:t>
            </a:r>
          </a:p>
        </p:txBody>
      </p:sp>
      <p:sp>
        <p:nvSpPr>
          <p:cNvPr id="7174" name="Rectangle 3"/>
          <p:cNvSpPr>
            <a:spLocks noGrp="1" noChangeArrowheads="1"/>
          </p:cNvSpPr>
          <p:nvPr>
            <p:ph type="body" idx="1"/>
          </p:nvPr>
        </p:nvSpPr>
        <p:spPr/>
        <p:txBody>
          <a:bodyPr/>
          <a:lstStyle/>
          <a:p>
            <a:r>
              <a:rPr lang="en-US" altLang="en-US" smtClean="0"/>
              <a:t>Following 5 slides</a:t>
            </a:r>
          </a:p>
        </p:txBody>
      </p:sp>
      <p:sp>
        <p:nvSpPr>
          <p:cNvPr id="7" name="Footer Placeholder 4"/>
          <p:cNvSpPr>
            <a:spLocks noGrp="1"/>
          </p:cNvSpPr>
          <p:nvPr>
            <p:ph type="ftr" idx="14"/>
          </p:nvPr>
        </p:nvSpPr>
        <p:spPr>
          <a:xfrm>
            <a:off x="5357818" y="6475413"/>
            <a:ext cx="3184520" cy="180975"/>
          </a:xfrm>
        </p:spPr>
        <p:txBody>
          <a:bodyPr/>
          <a:lstStyle/>
          <a:p>
            <a:r>
              <a:rPr lang="en-GB" dirty="0" smtClean="0"/>
              <a:t>Jonathan Segev, Intel Corporation</a:t>
            </a:r>
            <a:endParaRPr lang="en-GB" dirty="0"/>
          </a:p>
        </p:txBody>
      </p:sp>
    </p:spTree>
    <p:extLst>
      <p:ext uri="{BB962C8B-B14F-4D97-AF65-F5344CB8AC3E}">
        <p14:creationId xmlns:p14="http://schemas.microsoft.com/office/powerpoint/2010/main" val="357118001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800" dirty="0" smtClean="0"/>
              <a:t>July 2016</a:t>
            </a:r>
            <a:endParaRPr lang="en-US" altLang="en-US" sz="1800" dirty="0"/>
          </a:p>
        </p:txBody>
      </p:sp>
      <p:sp>
        <p:nvSpPr>
          <p:cNvPr id="8196"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Slide </a:t>
            </a:r>
            <a:fld id="{455633EE-5C50-4AB9-91B6-25613814359F}" type="slidenum">
              <a:rPr lang="en-US" altLang="en-US"/>
              <a:pPr/>
              <a:t>7</a:t>
            </a:fld>
            <a:endParaRPr lang="en-US" altLang="en-US"/>
          </a:p>
        </p:txBody>
      </p:sp>
      <p:sp>
        <p:nvSpPr>
          <p:cNvPr id="8197" name="Rectangle 2"/>
          <p:cNvSpPr>
            <a:spLocks noGrp="1" noChangeArrowheads="1"/>
          </p:cNvSpPr>
          <p:nvPr>
            <p:ph type="title"/>
          </p:nvPr>
        </p:nvSpPr>
        <p:spPr>
          <a:xfrm>
            <a:off x="685800" y="548680"/>
            <a:ext cx="7772400" cy="381000"/>
          </a:xfrm>
          <a:noFill/>
        </p:spPr>
        <p:txBody>
          <a:bodyPr lIns="90487" tIns="44450" rIns="90487" bIns="44450"/>
          <a:lstStyle/>
          <a:p>
            <a:r>
              <a:rPr lang="en-US" altLang="en-US" sz="2400" u="sng" dirty="0" smtClean="0">
                <a:solidFill>
                  <a:schemeClr val="accent2"/>
                </a:solidFill>
              </a:rPr>
              <a:t>Instructions for the WG Chair</a:t>
            </a:r>
          </a:p>
        </p:txBody>
      </p:sp>
      <p:sp>
        <p:nvSpPr>
          <p:cNvPr id="8198" name="Rectangle 3"/>
          <p:cNvSpPr>
            <a:spLocks noGrp="1" noChangeArrowheads="1"/>
          </p:cNvSpPr>
          <p:nvPr>
            <p:ph type="body" idx="4294967295"/>
          </p:nvPr>
        </p:nvSpPr>
        <p:spPr>
          <a:xfrm>
            <a:off x="152400" y="908720"/>
            <a:ext cx="8610600" cy="4876800"/>
          </a:xfrm>
          <a:noFill/>
        </p:spPr>
        <p:txBody>
          <a:bodyPr lIns="90487" tIns="44450" rIns="90487" bIns="44450"/>
          <a:lstStyle/>
          <a:p>
            <a:pPr>
              <a:lnSpc>
                <a:spcPct val="80000"/>
              </a:lnSpc>
              <a:spcAft>
                <a:spcPct val="30000"/>
              </a:spcAft>
              <a:buFont typeface="Monotype Sorts"/>
              <a:buNone/>
            </a:pPr>
            <a:r>
              <a:rPr lang="en-US" altLang="en-US" sz="800" b="0" dirty="0" smtClean="0"/>
              <a:t>	</a:t>
            </a:r>
            <a:r>
              <a:rPr lang="en-US" altLang="en-US" sz="1800" dirty="0" smtClean="0">
                <a:solidFill>
                  <a:schemeClr val="accent2"/>
                </a:solidFill>
              </a:rPr>
              <a:t>The IEEE-SA strongly recommends that at each WG meeting the chair or a designee:</a:t>
            </a:r>
          </a:p>
          <a:p>
            <a:pPr lvl="1">
              <a:lnSpc>
                <a:spcPct val="80000"/>
              </a:lnSpc>
              <a:buFont typeface="Arial" panose="020B0604020202020204" pitchFamily="34" charset="0"/>
              <a:buChar char="•"/>
            </a:pPr>
            <a:r>
              <a:rPr lang="en-US" altLang="en-US" sz="1400" b="1" dirty="0" smtClean="0">
                <a:solidFill>
                  <a:schemeClr val="accent2"/>
                </a:solidFill>
              </a:rPr>
              <a:t>Show slides #1 through #4 of this presentation</a:t>
            </a:r>
          </a:p>
          <a:p>
            <a:pPr lvl="1">
              <a:lnSpc>
                <a:spcPct val="80000"/>
              </a:lnSpc>
              <a:buFont typeface="Arial" panose="020B0604020202020204" pitchFamily="34" charset="0"/>
              <a:buChar char="•"/>
            </a:pPr>
            <a:r>
              <a:rPr lang="en-US" altLang="en-US" sz="1400" b="1" dirty="0" smtClean="0">
                <a:solidFill>
                  <a:schemeClr val="accent2"/>
                </a:solidFill>
              </a:rPr>
              <a:t>Advise the WG attendees that:</a:t>
            </a:r>
            <a:r>
              <a:rPr lang="en-US" altLang="en-US" sz="1400" dirty="0" smtClean="0">
                <a:solidFill>
                  <a:schemeClr val="accent2"/>
                </a:solidFill>
              </a:rPr>
              <a:t> </a:t>
            </a:r>
          </a:p>
          <a:p>
            <a:pPr lvl="2">
              <a:lnSpc>
                <a:spcPct val="80000"/>
              </a:lnSpc>
            </a:pPr>
            <a:r>
              <a:rPr lang="en-US" altLang="en-US" sz="1400" dirty="0" smtClean="0">
                <a:solidFill>
                  <a:schemeClr val="accent2"/>
                </a:solidFill>
              </a:rPr>
              <a:t>The IEEE’s patent policy is described in Clause 6 of the </a:t>
            </a:r>
            <a:r>
              <a:rPr lang="en-US" altLang="en-US" sz="1400" i="1" dirty="0" smtClean="0">
                <a:solidFill>
                  <a:schemeClr val="accent2"/>
                </a:solidFill>
              </a:rPr>
              <a:t>IEEE-SA Standards Board Bylaws</a:t>
            </a:r>
            <a:r>
              <a:rPr lang="en-US" altLang="en-US" sz="1400" dirty="0" smtClean="0">
                <a:solidFill>
                  <a:schemeClr val="accent2"/>
                </a:solidFill>
              </a:rPr>
              <a:t>;</a:t>
            </a:r>
          </a:p>
          <a:p>
            <a:pPr lvl="2">
              <a:lnSpc>
                <a:spcPct val="80000"/>
              </a:lnSpc>
            </a:pPr>
            <a:r>
              <a:rPr lang="en-US" altLang="en-US" sz="1400" dirty="0" smtClean="0">
                <a:solidFill>
                  <a:schemeClr val="accent2"/>
                </a:solidFill>
              </a:rPr>
              <a:t>Early identification of patent claims which </a:t>
            </a:r>
            <a:r>
              <a:rPr lang="en-US" altLang="en-US" sz="1400" dirty="0" smtClean="0">
                <a:solidFill>
                  <a:schemeClr val="accent2"/>
                </a:solidFill>
              </a:rPr>
              <a:t>may be </a:t>
            </a:r>
            <a:r>
              <a:rPr lang="en-US" altLang="en-US" sz="1400" dirty="0" smtClean="0">
                <a:solidFill>
                  <a:schemeClr val="accent2"/>
                </a:solidFill>
              </a:rPr>
              <a:t>essential for the use of standards under development is strongly encouraged; </a:t>
            </a:r>
          </a:p>
          <a:p>
            <a:pPr lvl="2">
              <a:lnSpc>
                <a:spcPct val="80000"/>
              </a:lnSpc>
            </a:pPr>
            <a:r>
              <a:rPr lang="en-US" altLang="en-US" sz="1400" dirty="0" smtClean="0">
                <a:solidFill>
                  <a:schemeClr val="accent2"/>
                </a:solidFill>
              </a:rPr>
              <a:t>There </a:t>
            </a:r>
            <a:r>
              <a:rPr lang="en-US" altLang="en-US" sz="1400" dirty="0" smtClean="0">
                <a:solidFill>
                  <a:schemeClr val="accent2"/>
                </a:solidFill>
              </a:rPr>
              <a:t>maybe </a:t>
            </a:r>
            <a:r>
              <a:rPr lang="en-US" altLang="en-US" sz="1400" dirty="0" smtClean="0">
                <a:solidFill>
                  <a:schemeClr val="accent2"/>
                </a:solidFill>
              </a:rPr>
              <a:t>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altLang="en-US" sz="1400" dirty="0" smtClean="0">
                <a:solidFill>
                  <a:schemeClr val="accent2"/>
                </a:solidFill>
              </a:rPr>
            </a:br>
            <a:endParaRPr lang="en-US" altLang="en-US" sz="1400" dirty="0" smtClean="0">
              <a:solidFill>
                <a:schemeClr val="accent2"/>
              </a:solidFill>
            </a:endParaRPr>
          </a:p>
          <a:p>
            <a:pPr lvl="1">
              <a:lnSpc>
                <a:spcPct val="20000"/>
              </a:lnSpc>
              <a:buFont typeface="Arial" panose="020B0604020202020204" pitchFamily="34" charset="0"/>
              <a:buChar char="•"/>
            </a:pPr>
            <a:r>
              <a:rPr lang="en-US" altLang="en-US" sz="1400" b="1" dirty="0" smtClean="0">
                <a:solidFill>
                  <a:schemeClr val="accent2"/>
                </a:solidFill>
              </a:rPr>
              <a:t>Instruct the WG Secretary to record in the minutes of the relevant WG meeting:</a:t>
            </a:r>
            <a:r>
              <a:rPr lang="en-US" altLang="en-US" sz="900" dirty="0" smtClean="0">
                <a:solidFill>
                  <a:schemeClr val="accent2"/>
                </a:solidFill>
              </a:rPr>
              <a:t> </a:t>
            </a:r>
          </a:p>
          <a:p>
            <a:pPr lvl="2">
              <a:lnSpc>
                <a:spcPct val="80000"/>
              </a:lnSpc>
            </a:pPr>
            <a:r>
              <a:rPr lang="en-US" altLang="en-US" sz="1400" dirty="0" smtClean="0">
                <a:solidFill>
                  <a:schemeClr val="accent2"/>
                </a:solidFill>
              </a:rPr>
              <a:t>That the foregoing information was provided and that slides 1 through 4 (and this slide 0, if applicable) were shown; </a:t>
            </a:r>
          </a:p>
          <a:p>
            <a:pPr lvl="2">
              <a:lnSpc>
                <a:spcPct val="80000"/>
              </a:lnSpc>
            </a:pPr>
            <a:r>
              <a:rPr lang="en-US" altLang="en-US" sz="1400" dirty="0" smtClean="0">
                <a:solidFill>
                  <a:schemeClr val="accent2"/>
                </a:solidFill>
              </a:rPr>
              <a:t>That the chair or designee provided an opportunity for participants to identify patent claim(s)/patent application claim(s) and/or the holder of patent claim(s)/patent application claim(s) of which the participant is personally aware and that </a:t>
            </a:r>
            <a:r>
              <a:rPr lang="en-US" altLang="en-US" sz="1400" dirty="0" smtClean="0">
                <a:solidFill>
                  <a:schemeClr val="accent2"/>
                </a:solidFill>
              </a:rPr>
              <a:t>maybe </a:t>
            </a:r>
            <a:r>
              <a:rPr lang="en-US" altLang="en-US" sz="1400" dirty="0" smtClean="0">
                <a:solidFill>
                  <a:schemeClr val="accent2"/>
                </a:solidFill>
              </a:rPr>
              <a:t>essential for the use of that standard </a:t>
            </a:r>
          </a:p>
          <a:p>
            <a:pPr lvl="2">
              <a:lnSpc>
                <a:spcPct val="80000"/>
              </a:lnSpc>
            </a:pPr>
            <a:r>
              <a:rPr lang="en-US" altLang="en-US" sz="1400" dirty="0" smtClean="0">
                <a:solidFill>
                  <a:schemeClr val="accent2"/>
                </a:solidFill>
              </a:rPr>
              <a:t>Any responses that were given, specifically the patent claim(s)/patent application claim(s) and/or the holder of the patent claim(s)/patent application claim(s) that were identified (if any) and by whom.</a:t>
            </a:r>
          </a:p>
          <a:p>
            <a:pPr lvl="2">
              <a:lnSpc>
                <a:spcPct val="80000"/>
              </a:lnSpc>
            </a:pPr>
            <a:endParaRPr lang="en-US" altLang="en-US" sz="800" dirty="0" smtClean="0">
              <a:solidFill>
                <a:schemeClr val="accent2"/>
              </a:solidFill>
            </a:endParaRPr>
          </a:p>
          <a:p>
            <a:pPr lvl="1">
              <a:lnSpc>
                <a:spcPct val="80000"/>
              </a:lnSpc>
              <a:spcBef>
                <a:spcPct val="5000"/>
              </a:spcBef>
              <a:buFont typeface="Arial" panose="020B0604020202020204" pitchFamily="34" charset="0"/>
              <a:buChar char="•"/>
            </a:pPr>
            <a:r>
              <a:rPr lang="en-US" altLang="en-US" sz="1400" dirty="0" smtClean="0">
                <a:solidFill>
                  <a:schemeClr val="accent2"/>
                </a:solidFill>
              </a:rPr>
              <a:t>The WG Chair shall ensure that a request is made to any identified holders of potential essential patent claim(s) to complete and submit a Letter of Assurance.</a:t>
            </a:r>
          </a:p>
          <a:p>
            <a:pPr lvl="1">
              <a:lnSpc>
                <a:spcPct val="80000"/>
              </a:lnSpc>
              <a:spcBef>
                <a:spcPct val="5000"/>
              </a:spcBef>
              <a:buFont typeface="Arial" panose="020B0604020202020204" pitchFamily="34" charset="0"/>
              <a:buChar char="•"/>
            </a:pPr>
            <a:r>
              <a:rPr lang="en-US" altLang="en-US" sz="1400" dirty="0" smtClean="0">
                <a:solidFill>
                  <a:schemeClr val="accent2"/>
                </a:solidFill>
              </a:rPr>
              <a:t>It is recommended that the WG chair review the guidance in </a:t>
            </a:r>
            <a:r>
              <a:rPr lang="en-US" altLang="en-US" sz="1400" i="1" dirty="0" smtClean="0">
                <a:solidFill>
                  <a:schemeClr val="accent2"/>
                </a:solidFill>
              </a:rPr>
              <a:t>IEEE-SA Standards Board Operations Manual</a:t>
            </a:r>
            <a:r>
              <a:rPr lang="en-US" altLang="en-US" sz="1400" dirty="0" smtClean="0">
                <a:solidFill>
                  <a:schemeClr val="accent2"/>
                </a:solidFill>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200" dirty="0" smtClean="0">
              <a:solidFill>
                <a:schemeClr val="accent2"/>
              </a:solidFill>
            </a:endParaRPr>
          </a:p>
          <a:p>
            <a:pPr lvl="1">
              <a:lnSpc>
                <a:spcPct val="80000"/>
              </a:lnSpc>
              <a:spcBef>
                <a:spcPct val="5000"/>
              </a:spcBef>
              <a:buFont typeface="Monotype Sorts"/>
              <a:buNone/>
            </a:pPr>
            <a:r>
              <a:rPr lang="en-US" altLang="en-US" sz="1200" dirty="0" smtClean="0">
                <a:solidFill>
                  <a:schemeClr val="accent2"/>
                </a:solidFill>
              </a:rPr>
              <a:t>	Note: </a:t>
            </a:r>
            <a:r>
              <a:rPr lang="en-US" altLang="en-US" sz="1200" b="1" dirty="0" smtClean="0">
                <a:solidFill>
                  <a:schemeClr val="accent2"/>
                </a:solidFill>
              </a:rPr>
              <a:t>WG</a:t>
            </a:r>
            <a:r>
              <a:rPr lang="en-US" altLang="en-US" sz="1200" dirty="0" smtClean="0">
                <a:solidFill>
                  <a:schemeClr val="accent2"/>
                </a:solidFill>
              </a:rPr>
              <a:t> includes Working Groups, Task Groups, and other standards-developing committees with a PAR approved by the IEEE-SA Standards Board.</a:t>
            </a:r>
          </a:p>
          <a:p>
            <a:pPr>
              <a:lnSpc>
                <a:spcPct val="80000"/>
              </a:lnSpc>
              <a:spcAft>
                <a:spcPct val="30000"/>
              </a:spcAft>
              <a:buFontTx/>
              <a:buNone/>
            </a:pPr>
            <a:endParaRPr lang="en-US" altLang="en-US" sz="1200" dirty="0" smtClean="0"/>
          </a:p>
        </p:txBody>
      </p:sp>
      <p:sp>
        <p:nvSpPr>
          <p:cNvPr id="8" name="Footer Placeholder 4"/>
          <p:cNvSpPr>
            <a:spLocks noGrp="1"/>
          </p:cNvSpPr>
          <p:nvPr>
            <p:ph type="ftr" idx="4294967295"/>
          </p:nvPr>
        </p:nvSpPr>
        <p:spPr>
          <a:xfrm>
            <a:off x="5357818" y="6475413"/>
            <a:ext cx="3184520" cy="180975"/>
          </a:xfrm>
          <a:prstGeom prst="rect">
            <a:avLst/>
          </a:prstGeom>
        </p:spPr>
        <p:txBody>
          <a:bodyPr/>
          <a:lstStyle/>
          <a:p>
            <a:pPr algn="r"/>
            <a:r>
              <a:rPr lang="en-GB" sz="1200" dirty="0" smtClean="0">
                <a:solidFill>
                  <a:schemeClr val="tx1"/>
                </a:solidFill>
              </a:rPr>
              <a:t>Jonathan Segev, Intel Corporation</a:t>
            </a:r>
            <a:endParaRPr lang="en-GB" sz="1200" dirty="0">
              <a:solidFill>
                <a:schemeClr val="tx1"/>
              </a:solidFill>
            </a:endParaRPr>
          </a:p>
        </p:txBody>
      </p:sp>
    </p:spTree>
    <p:extLst>
      <p:ext uri="{BB962C8B-B14F-4D97-AF65-F5344CB8AC3E}">
        <p14:creationId xmlns:p14="http://schemas.microsoft.com/office/powerpoint/2010/main" val="1790712349"/>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800" dirty="0" smtClean="0"/>
              <a:t>July 2016</a:t>
            </a:r>
            <a:endParaRPr lang="en-US" altLang="en-US" sz="1800" dirty="0"/>
          </a:p>
        </p:txBody>
      </p:sp>
      <p:sp>
        <p:nvSpPr>
          <p:cNvPr id="9220"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Slide </a:t>
            </a:r>
            <a:fld id="{AA21F2FD-A092-41B5-9FDA-2ACDBCCBA290}" type="slidenum">
              <a:rPr lang="en-US" altLang="en-US"/>
              <a:pPr/>
              <a:t>8</a:t>
            </a:fld>
            <a:endParaRPr lang="en-US" altLang="en-US"/>
          </a:p>
        </p:txBody>
      </p:sp>
      <p:sp>
        <p:nvSpPr>
          <p:cNvPr id="9221" name="Rectangle 2"/>
          <p:cNvSpPr>
            <a:spLocks noGrp="1" noChangeArrowheads="1"/>
          </p:cNvSpPr>
          <p:nvPr>
            <p:ph type="title"/>
          </p:nvPr>
        </p:nvSpPr>
        <p:spPr>
          <a:xfrm>
            <a:off x="685800" y="685800"/>
            <a:ext cx="7772400" cy="381000"/>
          </a:xfrm>
        </p:spPr>
        <p:txBody>
          <a:bodyPr/>
          <a:lstStyle/>
          <a:p>
            <a:r>
              <a:rPr lang="en-US" altLang="en-US" sz="2800" u="sng" smtClean="0">
                <a:solidFill>
                  <a:schemeClr val="accent2"/>
                </a:solidFill>
              </a:rPr>
              <a:t>Participants, Patents, and Duty to Inform</a:t>
            </a:r>
          </a:p>
        </p:txBody>
      </p:sp>
      <p:sp>
        <p:nvSpPr>
          <p:cNvPr id="9222"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endParaRPr lang="en-GB" altLang="en-US" sz="2000" b="1" u="sng">
              <a:solidFill>
                <a:schemeClr val="tx2"/>
              </a:solidFill>
              <a:latin typeface="Helvetica" panose="020B0604020202020204" pitchFamily="34" charset="0"/>
            </a:endParaRPr>
          </a:p>
        </p:txBody>
      </p:sp>
      <p:sp>
        <p:nvSpPr>
          <p:cNvPr id="9223"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800" b="1" u="sng" dirty="0"/>
              <a:t>Slide #1</a:t>
            </a:r>
            <a:endParaRPr lang="en-US" altLang="en-US" sz="2400" dirty="0"/>
          </a:p>
        </p:txBody>
      </p:sp>
      <p:sp>
        <p:nvSpPr>
          <p:cNvPr id="9" name="Rectangle 1027"/>
          <p:cNvSpPr txBox="1">
            <a:spLocks noChangeArrowheads="1"/>
          </p:cNvSpPr>
          <p:nvPr/>
        </p:nvSpPr>
        <p:spPr>
          <a:xfrm>
            <a:off x="0" y="1524000"/>
            <a:ext cx="9144000" cy="4876800"/>
          </a:xfrm>
          <a:prstGeom prst="rect">
            <a:avLst/>
          </a:prstGeom>
        </p:spPr>
        <p:txBody>
          <a:bodyPr/>
          <a:lstStyle/>
          <a:p>
            <a:pPr marL="342900" indent="-342900" algn="ctr">
              <a:spcBef>
                <a:spcPct val="20000"/>
              </a:spcBef>
              <a:buFont typeface="Monotype Sorts"/>
              <a:buNone/>
              <a:defRPr/>
            </a:pPr>
            <a:r>
              <a:rPr lang="en-US" altLang="en-US" sz="1600" b="1" kern="0" dirty="0">
                <a:solidFill>
                  <a:schemeClr val="accent2"/>
                </a:solidFill>
                <a:latin typeface="+mn-lt"/>
                <a:cs typeface="ＭＳ Ｐゴシック" charset="0"/>
              </a:rPr>
              <a:t>All participants in this meeting have certain obligations under the IEEE-SA Patent Policy. </a:t>
            </a:r>
          </a:p>
          <a:p>
            <a:pPr marL="742950" lvl="1" indent="-285750">
              <a:spcBef>
                <a:spcPct val="20000"/>
              </a:spcBef>
              <a:buFont typeface="Arial" pitchFamily="34" charset="0"/>
              <a:buChar char="•"/>
              <a:defRPr/>
            </a:pPr>
            <a:r>
              <a:rPr lang="en-US" altLang="en-US" sz="1600" b="1" kern="0" dirty="0">
                <a:solidFill>
                  <a:srgbClr val="003399"/>
                </a:solidFill>
                <a:latin typeface="+mn-lt"/>
              </a:rPr>
              <a:t>Participants [Note: </a:t>
            </a:r>
            <a:r>
              <a:rPr lang="en-GB" altLang="en-US" sz="1600" b="1" kern="0" dirty="0">
                <a:solidFill>
                  <a:srgbClr val="003399"/>
                </a:solidFill>
                <a:latin typeface="+mn-lt"/>
              </a:rPr>
              <a:t>Quoted text excerpted from IEEE-SA Standards Board Bylaws </a:t>
            </a:r>
            <a:r>
              <a:rPr lang="en-GB" altLang="en-US" sz="1600" b="1" kern="0" dirty="0" err="1">
                <a:solidFill>
                  <a:srgbClr val="003399"/>
                </a:solidFill>
                <a:latin typeface="+mn-lt"/>
              </a:rPr>
              <a:t>subclause</a:t>
            </a:r>
            <a:r>
              <a:rPr lang="en-GB" altLang="en-US" sz="1600" b="1" kern="0" dirty="0">
                <a:solidFill>
                  <a:srgbClr val="003399"/>
                </a:solidFill>
                <a:latin typeface="+mn-lt"/>
              </a:rPr>
              <a:t> 6.2</a:t>
            </a:r>
            <a:r>
              <a:rPr lang="en-US" altLang="en-US" sz="1600" b="1" kern="0" dirty="0">
                <a:solidFill>
                  <a:srgbClr val="003399"/>
                </a:solidFill>
                <a:latin typeface="+mn-lt"/>
              </a:rPr>
              <a:t>]:</a:t>
            </a:r>
          </a:p>
          <a:p>
            <a:pPr marL="1085850" lvl="2" indent="-228600">
              <a:spcBef>
                <a:spcPct val="20000"/>
              </a:spcBef>
              <a:buFont typeface="Arial" pitchFamily="34" charset="0"/>
              <a:buChar char="•"/>
              <a:defRPr/>
            </a:pPr>
            <a:r>
              <a:rPr lang="en-US" altLang="en-US" sz="1600" b="1" kern="0" dirty="0">
                <a:solidFill>
                  <a:srgbClr val="003399"/>
                </a:solidFill>
                <a:latin typeface="+mn-lt"/>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kern="0" dirty="0">
              <a:latin typeface="+mn-lt"/>
            </a:endParaRPr>
          </a:p>
          <a:p>
            <a:pPr marL="1085850" lvl="2" indent="-228600">
              <a:spcBef>
                <a:spcPct val="20000"/>
              </a:spcBef>
              <a:buFont typeface="Arial" pitchFamily="34" charset="0"/>
              <a:buChar char="•"/>
              <a:defRPr/>
            </a:pPr>
            <a:r>
              <a:rPr lang="en-US" altLang="en-US" sz="1600" b="1" kern="0" dirty="0">
                <a:solidFill>
                  <a:srgbClr val="003399"/>
                </a:solidFill>
                <a:latin typeface="+mn-lt"/>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marL="742950" lvl="1" indent="-285750">
              <a:spcBef>
                <a:spcPct val="20000"/>
              </a:spcBef>
              <a:buFont typeface="Arial" pitchFamily="34" charset="0"/>
              <a:buChar char="•"/>
              <a:defRPr/>
            </a:pPr>
            <a:r>
              <a:rPr lang="en-US" altLang="en-US" sz="1600" b="1" kern="0" dirty="0">
                <a:solidFill>
                  <a:srgbClr val="003399"/>
                </a:solidFill>
                <a:latin typeface="+mn-lt"/>
              </a:rPr>
              <a:t>The above does not apply if the patent claim is already the subject of an Accepted Letter of Assurance that applies to the proposed standard(s) under consideration by this group</a:t>
            </a:r>
          </a:p>
          <a:p>
            <a:pPr marL="742950" lvl="1" indent="-285750">
              <a:spcBef>
                <a:spcPct val="20000"/>
              </a:spcBef>
              <a:buFont typeface="Arial" pitchFamily="34" charset="0"/>
              <a:buChar char="•"/>
              <a:defRPr/>
            </a:pPr>
            <a:r>
              <a:rPr lang="en-US" altLang="en-US" sz="1600" b="1" kern="0" dirty="0">
                <a:solidFill>
                  <a:srgbClr val="003399"/>
                </a:solidFill>
                <a:latin typeface="+mn-lt"/>
              </a:rPr>
              <a:t>Early identification of holders of potential Essential Patent Claims is strongly encouraged</a:t>
            </a:r>
          </a:p>
          <a:p>
            <a:pPr marL="742950" lvl="1" indent="-285750">
              <a:spcBef>
                <a:spcPct val="20000"/>
              </a:spcBef>
              <a:buFont typeface="Arial" pitchFamily="34" charset="0"/>
              <a:buChar char="•"/>
              <a:defRPr/>
            </a:pPr>
            <a:r>
              <a:rPr lang="en-US" altLang="en-US" sz="1600" b="1" kern="0" dirty="0">
                <a:solidFill>
                  <a:srgbClr val="003399"/>
                </a:solidFill>
                <a:latin typeface="+mn-lt"/>
              </a:rPr>
              <a:t>No duty to perform a patent search</a:t>
            </a:r>
            <a:endParaRPr lang="en-US" altLang="en-US" sz="1600" kern="0" dirty="0">
              <a:latin typeface="+mn-lt"/>
            </a:endParaRPr>
          </a:p>
        </p:txBody>
      </p:sp>
      <p:sp>
        <p:nvSpPr>
          <p:cNvPr id="10" name="Footer Placeholder 4"/>
          <p:cNvSpPr>
            <a:spLocks noGrp="1"/>
          </p:cNvSpPr>
          <p:nvPr>
            <p:ph type="ftr" idx="4294967295"/>
          </p:nvPr>
        </p:nvSpPr>
        <p:spPr>
          <a:xfrm>
            <a:off x="5357818" y="6475413"/>
            <a:ext cx="3184520" cy="180975"/>
          </a:xfrm>
          <a:prstGeom prst="rect">
            <a:avLst/>
          </a:prstGeom>
        </p:spPr>
        <p:txBody>
          <a:bodyPr/>
          <a:lstStyle/>
          <a:p>
            <a:pPr algn="r"/>
            <a:r>
              <a:rPr lang="en-GB" sz="1200" dirty="0" smtClean="0">
                <a:solidFill>
                  <a:schemeClr val="tx1"/>
                </a:solidFill>
              </a:rPr>
              <a:t>Jonathan Segev, Intel Corporation</a:t>
            </a:r>
            <a:endParaRPr lang="en-GB" sz="1200" dirty="0">
              <a:solidFill>
                <a:schemeClr val="tx1"/>
              </a:solidFill>
            </a:endParaRPr>
          </a:p>
        </p:txBody>
      </p:sp>
    </p:spTree>
    <p:extLst>
      <p:ext uri="{BB962C8B-B14F-4D97-AF65-F5344CB8AC3E}">
        <p14:creationId xmlns:p14="http://schemas.microsoft.com/office/powerpoint/2010/main" val="2998145511"/>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800" dirty="0" smtClean="0"/>
              <a:t>July 2016</a:t>
            </a:r>
            <a:endParaRPr lang="en-US" altLang="en-US" sz="1800" dirty="0"/>
          </a:p>
        </p:txBody>
      </p:sp>
      <p:sp>
        <p:nvSpPr>
          <p:cNvPr id="10244"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Slide </a:t>
            </a:r>
            <a:fld id="{663A9B0E-5200-41EC-BD3E-D8ECC9C8CF64}" type="slidenum">
              <a:rPr lang="en-US" altLang="en-US"/>
              <a:pPr/>
              <a:t>9</a:t>
            </a:fld>
            <a:endParaRPr lang="en-US" altLang="en-US"/>
          </a:p>
        </p:txBody>
      </p:sp>
      <p:sp>
        <p:nvSpPr>
          <p:cNvPr id="10245" name="Rectangle 2"/>
          <p:cNvSpPr>
            <a:spLocks noGrp="1" noChangeArrowheads="1"/>
          </p:cNvSpPr>
          <p:nvPr>
            <p:ph type="title"/>
          </p:nvPr>
        </p:nvSpPr>
        <p:spPr/>
        <p:txBody>
          <a:bodyPr/>
          <a:lstStyle/>
          <a:p>
            <a:r>
              <a:rPr lang="en-GB" altLang="en-US" u="sng" smtClean="0">
                <a:solidFill>
                  <a:schemeClr val="accent2"/>
                </a:solidFill>
              </a:rPr>
              <a:t>Patent Related Links</a:t>
            </a:r>
            <a:endParaRPr lang="en-US" altLang="en-US" u="sng" smtClean="0">
              <a:solidFill>
                <a:schemeClr val="accent2"/>
              </a:solidFill>
            </a:endParaRPr>
          </a:p>
        </p:txBody>
      </p:sp>
      <p:sp>
        <p:nvSpPr>
          <p:cNvPr id="10246" name="Text Box 4"/>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800" b="1" u="sng"/>
              <a:t>Slide #2</a:t>
            </a:r>
            <a:endParaRPr lang="en-US" altLang="en-US" sz="2400"/>
          </a:p>
        </p:txBody>
      </p:sp>
      <p:sp>
        <p:nvSpPr>
          <p:cNvPr id="9" name="Rectangle 3"/>
          <p:cNvSpPr txBox="1">
            <a:spLocks noChangeArrowheads="1"/>
          </p:cNvSpPr>
          <p:nvPr/>
        </p:nvSpPr>
        <p:spPr>
          <a:xfrm>
            <a:off x="0" y="1524000"/>
            <a:ext cx="8991600" cy="3886200"/>
          </a:xfrm>
          <a:prstGeom prst="rect">
            <a:avLst/>
          </a:prstGeom>
        </p:spPr>
        <p:txBody>
          <a:bodyPr/>
          <a:lstStyle/>
          <a:p>
            <a:pPr marL="742950" lvl="1" indent="-285750">
              <a:lnSpc>
                <a:spcPct val="90000"/>
              </a:lnSpc>
              <a:spcBef>
                <a:spcPct val="20000"/>
              </a:spcBef>
              <a:buFont typeface="Monotype Sorts"/>
              <a:buNone/>
              <a:defRPr/>
            </a:pPr>
            <a:r>
              <a:rPr lang="en-US" altLang="en-US" sz="2400" kern="0" dirty="0">
                <a:latin typeface="+mn-lt"/>
                <a:cs typeface="Times New Roman" pitchFamily="18" charset="0"/>
              </a:rPr>
              <a:t>	</a:t>
            </a:r>
            <a:r>
              <a:rPr lang="en-US" altLang="en-US" sz="2400" kern="0" dirty="0">
                <a:solidFill>
                  <a:schemeClr val="accent2">
                    <a:lumMod val="75000"/>
                  </a:schemeClr>
                </a:solidFill>
                <a:latin typeface="+mn-lt"/>
                <a:cs typeface="Times New Roman" pitchFamily="18" charset="0"/>
              </a:rPr>
              <a:t>All participants should be familiar with their obligations under the IEEE-SA Policies &amp; Procedures for standards development.</a:t>
            </a:r>
          </a:p>
          <a:p>
            <a:pPr marL="742950" lvl="1" indent="-285750">
              <a:lnSpc>
                <a:spcPct val="90000"/>
              </a:lnSpc>
              <a:spcBef>
                <a:spcPct val="20000"/>
              </a:spcBef>
              <a:buFont typeface="Monotype Sorts"/>
              <a:buNone/>
              <a:defRPr/>
            </a:pPr>
            <a:r>
              <a:rPr lang="en-US" altLang="en-US" sz="2400" kern="0" dirty="0">
                <a:solidFill>
                  <a:schemeClr val="accent2">
                    <a:lumMod val="75000"/>
                  </a:schemeClr>
                </a:solidFill>
                <a:latin typeface="+mn-lt"/>
                <a:cs typeface="Times New Roman" pitchFamily="18" charset="0"/>
              </a:rPr>
              <a:t>	Patent Policy is stated in these sources:</a:t>
            </a:r>
          </a:p>
          <a:p>
            <a:pPr marL="742950" lvl="1" indent="-285750">
              <a:lnSpc>
                <a:spcPct val="90000"/>
              </a:lnSpc>
              <a:spcBef>
                <a:spcPct val="20000"/>
              </a:spcBef>
              <a:buFont typeface="Monotype Sorts"/>
              <a:buNone/>
              <a:defRPr/>
            </a:pPr>
            <a:r>
              <a:rPr lang="en-GB" altLang="en-US" sz="2400" kern="0" dirty="0">
                <a:solidFill>
                  <a:schemeClr val="accent2">
                    <a:lumMod val="75000"/>
                  </a:schemeClr>
                </a:solidFill>
                <a:latin typeface="+mn-lt"/>
              </a:rPr>
              <a:t>		IEEE-SA Standards Boards Bylaws</a:t>
            </a:r>
          </a:p>
          <a:p>
            <a:pPr marL="742950" lvl="1" indent="-285750">
              <a:lnSpc>
                <a:spcPct val="90000"/>
              </a:lnSpc>
              <a:spcBef>
                <a:spcPct val="20000"/>
              </a:spcBef>
              <a:buFont typeface="Monotype Sorts"/>
              <a:buNone/>
              <a:defRPr/>
            </a:pPr>
            <a:r>
              <a:rPr lang="en-US" altLang="en-US" sz="2100" kern="0" dirty="0">
                <a:solidFill>
                  <a:schemeClr val="accent2">
                    <a:lumMod val="75000"/>
                  </a:schemeClr>
                </a:solidFill>
                <a:latin typeface="+mn-lt"/>
              </a:rPr>
              <a:t>		</a:t>
            </a:r>
            <a:r>
              <a:rPr lang="en-US" altLang="en-US" sz="2100" i="1" kern="0" dirty="0">
                <a:solidFill>
                  <a:schemeClr val="accent2">
                    <a:lumMod val="75000"/>
                  </a:schemeClr>
                </a:solidFill>
                <a:latin typeface="+mn-lt"/>
              </a:rPr>
              <a:t>http://standards.ieee.org/develop/policies/bylaws/sect6-7.html#6</a:t>
            </a:r>
          </a:p>
          <a:p>
            <a:pPr marL="742950" lvl="1" indent="-285750">
              <a:lnSpc>
                <a:spcPct val="90000"/>
              </a:lnSpc>
              <a:spcBef>
                <a:spcPct val="20000"/>
              </a:spcBef>
              <a:buFont typeface="Monotype Sorts"/>
              <a:buNone/>
              <a:defRPr/>
            </a:pPr>
            <a:r>
              <a:rPr lang="en-GB" altLang="en-US" sz="2400" kern="0" dirty="0">
                <a:solidFill>
                  <a:schemeClr val="accent2">
                    <a:lumMod val="75000"/>
                  </a:schemeClr>
                </a:solidFill>
                <a:latin typeface="+mn-lt"/>
              </a:rPr>
              <a:t>		IEEE-SA Standards Board Operations Manual</a:t>
            </a:r>
          </a:p>
          <a:p>
            <a:pPr marL="742950" lvl="1" indent="-285750">
              <a:lnSpc>
                <a:spcPct val="90000"/>
              </a:lnSpc>
              <a:spcBef>
                <a:spcPct val="20000"/>
              </a:spcBef>
              <a:buFont typeface="Monotype Sorts"/>
              <a:buNone/>
              <a:defRPr/>
            </a:pPr>
            <a:r>
              <a:rPr lang="en-US" altLang="en-US" sz="2400" kern="0" dirty="0">
                <a:solidFill>
                  <a:schemeClr val="accent2">
                    <a:lumMod val="75000"/>
                  </a:schemeClr>
                </a:solidFill>
                <a:latin typeface="+mn-lt"/>
              </a:rPr>
              <a:t>		</a:t>
            </a:r>
            <a:r>
              <a:rPr lang="en-US" altLang="en-US" sz="2100" i="1" kern="0" dirty="0">
                <a:solidFill>
                  <a:schemeClr val="accent2">
                    <a:lumMod val="75000"/>
                  </a:schemeClr>
                </a:solidFill>
                <a:latin typeface="+mn-lt"/>
              </a:rPr>
              <a:t>http://standards.ieee.org/develop/policies/opman/sect6.html#6.3</a:t>
            </a:r>
            <a:endParaRPr lang="en-US" altLang="en-US" sz="2400" kern="0" dirty="0">
              <a:solidFill>
                <a:schemeClr val="accent2">
                  <a:lumMod val="75000"/>
                </a:schemeClr>
              </a:solidFill>
              <a:latin typeface="+mn-lt"/>
            </a:endParaRPr>
          </a:p>
          <a:p>
            <a:pPr marL="742950" lvl="1" indent="-285750">
              <a:lnSpc>
                <a:spcPct val="90000"/>
              </a:lnSpc>
              <a:spcBef>
                <a:spcPct val="20000"/>
              </a:spcBef>
              <a:buFont typeface="Monotype Sorts"/>
              <a:buNone/>
              <a:defRPr/>
            </a:pPr>
            <a:r>
              <a:rPr lang="en-US" altLang="en-US" sz="2400" kern="0" dirty="0">
                <a:solidFill>
                  <a:schemeClr val="accent2">
                    <a:lumMod val="75000"/>
                  </a:schemeClr>
                </a:solidFill>
                <a:latin typeface="+mn-lt"/>
                <a:cs typeface="Times New Roman" pitchFamily="18" charset="0"/>
              </a:rPr>
              <a:t>	Material about the patent policy is available at</a:t>
            </a:r>
            <a:r>
              <a:rPr lang="en-US" altLang="en-US" sz="2400" kern="0" dirty="0">
                <a:solidFill>
                  <a:schemeClr val="accent2">
                    <a:lumMod val="75000"/>
                  </a:schemeClr>
                </a:solidFill>
                <a:latin typeface="+mn-lt"/>
              </a:rPr>
              <a:t> </a:t>
            </a:r>
          </a:p>
          <a:p>
            <a:pPr marL="742950" lvl="1" indent="-285750">
              <a:lnSpc>
                <a:spcPct val="90000"/>
              </a:lnSpc>
              <a:spcBef>
                <a:spcPct val="20000"/>
              </a:spcBef>
              <a:buFont typeface="Monotype Sorts"/>
              <a:buNone/>
              <a:defRPr/>
            </a:pPr>
            <a:r>
              <a:rPr lang="en-US" altLang="en-US" sz="2400" kern="0" dirty="0">
                <a:solidFill>
                  <a:schemeClr val="accent2">
                    <a:lumMod val="75000"/>
                  </a:schemeClr>
                </a:solidFill>
                <a:latin typeface="+mn-lt"/>
              </a:rPr>
              <a:t>		</a:t>
            </a:r>
            <a:r>
              <a:rPr lang="en-US" altLang="en-US" sz="2100" i="1" kern="0" dirty="0">
                <a:solidFill>
                  <a:schemeClr val="accent2">
                    <a:lumMod val="75000"/>
                  </a:schemeClr>
                </a:solidFill>
                <a:latin typeface="+mn-lt"/>
              </a:rPr>
              <a:t>http://standards.ieee.org/about/sasb/patcom/materials.html</a:t>
            </a:r>
          </a:p>
        </p:txBody>
      </p:sp>
      <p:sp>
        <p:nvSpPr>
          <p:cNvPr id="10248" name="Rectangle 9"/>
          <p:cNvSpPr>
            <a:spLocks noChangeArrowheads="1"/>
          </p:cNvSpPr>
          <p:nvPr/>
        </p:nvSpPr>
        <p:spPr bwMode="auto">
          <a:xfrm>
            <a:off x="990600" y="5192713"/>
            <a:ext cx="7239000" cy="979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b="1" dirty="0">
                <a:solidFill>
                  <a:srgbClr val="000099"/>
                </a:solidFill>
                <a:latin typeface="Arial" panose="020B0604020202020204" pitchFamily="34" charset="0"/>
              </a:rPr>
              <a:t>If you have questions, contact the IEEE-SA Standards Board Patent Committee Administrator at patcom@ieee.org or visit http://standards.ieee.org/about/sasb/patcom/index.html</a:t>
            </a:r>
          </a:p>
          <a:p>
            <a:pPr algn="ctr">
              <a:lnSpc>
                <a:spcPct val="80000"/>
              </a:lnSpc>
              <a:spcBef>
                <a:spcPct val="20000"/>
              </a:spcBef>
              <a:buClr>
                <a:srgbClr val="CC3300"/>
              </a:buClr>
              <a:buSzPct val="50000"/>
            </a:pPr>
            <a:endParaRPr lang="en-US" altLang="en-US" b="1" dirty="0">
              <a:solidFill>
                <a:srgbClr val="000099"/>
              </a:solidFill>
              <a:latin typeface="Arial" panose="020B0604020202020204" pitchFamily="34" charset="0"/>
            </a:endParaRPr>
          </a:p>
          <a:p>
            <a:pPr algn="ctr">
              <a:lnSpc>
                <a:spcPct val="80000"/>
              </a:lnSpc>
              <a:spcBef>
                <a:spcPct val="20000"/>
              </a:spcBef>
              <a:buClr>
                <a:srgbClr val="CC3300"/>
              </a:buClr>
              <a:buSzPct val="50000"/>
            </a:pPr>
            <a:r>
              <a:rPr lang="en-US" altLang="en-US" b="1" dirty="0">
                <a:solidFill>
                  <a:srgbClr val="000099"/>
                </a:solidFill>
                <a:latin typeface="Arial" panose="020B0604020202020204" pitchFamily="34" charset="0"/>
              </a:rPr>
              <a:t>This slide set is available at https://development.standards.ieee.org/myproject/Public/mytools/mob/slideset.ppt</a:t>
            </a:r>
          </a:p>
        </p:txBody>
      </p:sp>
      <p:sp>
        <p:nvSpPr>
          <p:cNvPr id="10" name="Footer Placeholder 4"/>
          <p:cNvSpPr>
            <a:spLocks noGrp="1"/>
          </p:cNvSpPr>
          <p:nvPr>
            <p:ph type="ftr" idx="4294967295"/>
          </p:nvPr>
        </p:nvSpPr>
        <p:spPr>
          <a:xfrm>
            <a:off x="5357818" y="6475413"/>
            <a:ext cx="3184520" cy="180975"/>
          </a:xfrm>
          <a:prstGeom prst="rect">
            <a:avLst/>
          </a:prstGeom>
        </p:spPr>
        <p:txBody>
          <a:bodyPr/>
          <a:lstStyle/>
          <a:p>
            <a:pPr algn="r"/>
            <a:r>
              <a:rPr lang="en-GB" sz="1200" dirty="0" smtClean="0">
                <a:solidFill>
                  <a:schemeClr val="tx1"/>
                </a:solidFill>
              </a:rPr>
              <a:t>Jonathan Segev, Intel Corporation</a:t>
            </a:r>
            <a:endParaRPr lang="en-GB" sz="1200" dirty="0">
              <a:solidFill>
                <a:schemeClr val="tx1"/>
              </a:solidFill>
            </a:endParaRPr>
          </a:p>
        </p:txBody>
      </p:sp>
    </p:spTree>
    <p:extLst>
      <p:ext uri="{BB962C8B-B14F-4D97-AF65-F5344CB8AC3E}">
        <p14:creationId xmlns:p14="http://schemas.microsoft.com/office/powerpoint/2010/main" val="314209242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36729</TotalTime>
  <Words>3038</Words>
  <Application>Microsoft Office PowerPoint</Application>
  <PresentationFormat>On-screen Show (4:3)</PresentationFormat>
  <Paragraphs>757</Paragraphs>
  <Slides>55</Slides>
  <Notes>20</Notes>
  <HiddenSlides>0</HiddenSlides>
  <MMClips>0</MMClips>
  <ScaleCrop>false</ScaleCrop>
  <HeadingPairs>
    <vt:vector size="8" baseType="variant">
      <vt:variant>
        <vt:lpstr>Fonts Used</vt:lpstr>
      </vt:variant>
      <vt:variant>
        <vt:i4>10</vt:i4>
      </vt:variant>
      <vt:variant>
        <vt:lpstr>Theme</vt:lpstr>
      </vt:variant>
      <vt:variant>
        <vt:i4>1</vt:i4>
      </vt:variant>
      <vt:variant>
        <vt:lpstr>Embedded OLE Servers</vt:lpstr>
      </vt:variant>
      <vt:variant>
        <vt:i4>1</vt:i4>
      </vt:variant>
      <vt:variant>
        <vt:lpstr>Slide Titles</vt:lpstr>
      </vt:variant>
      <vt:variant>
        <vt:i4>55</vt:i4>
      </vt:variant>
    </vt:vector>
  </HeadingPairs>
  <TitlesOfParts>
    <vt:vector size="67" baseType="lpstr">
      <vt:lpstr>Arial Unicode MS</vt:lpstr>
      <vt:lpstr>MS Gothic</vt:lpstr>
      <vt:lpstr>MS PGothic</vt:lpstr>
      <vt:lpstr>MS PGothic</vt:lpstr>
      <vt:lpstr>Arial</vt:lpstr>
      <vt:lpstr>Helvetica</vt:lpstr>
      <vt:lpstr>Monotype Sorts</vt:lpstr>
      <vt:lpstr>Times</vt:lpstr>
      <vt:lpstr>Times New Roman</vt:lpstr>
      <vt:lpstr>Wingdings</vt:lpstr>
      <vt:lpstr>Office Theme</vt:lpstr>
      <vt:lpstr>Document</vt:lpstr>
      <vt:lpstr>TGaz Next Generation Positioning  July Meeting Agenda</vt:lpstr>
      <vt:lpstr>IEEE 802.11 Task Group AZ Next Generation Positioning </vt:lpstr>
      <vt:lpstr>Abstract</vt:lpstr>
      <vt:lpstr>Attendance, Voting &amp; Document Status</vt:lpstr>
      <vt:lpstr>Logistics</vt:lpstr>
      <vt:lpstr>Patent Policy</vt:lpstr>
      <vt:lpstr>Instructions for the WG Chair</vt:lpstr>
      <vt:lpstr>Participants, Patents, and Duty to Inform</vt:lpstr>
      <vt:lpstr>Patent Related Links</vt:lpstr>
      <vt:lpstr>Call for Potentially Essential Patents</vt:lpstr>
      <vt:lpstr>Other Guidelines for IEEE WG Meetings</vt:lpstr>
      <vt:lpstr>TGaz - Schedule in a Glance</vt:lpstr>
      <vt:lpstr>Agenda Items for the Week</vt:lpstr>
      <vt:lpstr>Agenda Approval</vt:lpstr>
      <vt:lpstr>Submission List for the week</vt:lpstr>
      <vt:lpstr>PowerPoint Presentation</vt:lpstr>
      <vt:lpstr>Meeting Slot # 1 discussion items</vt:lpstr>
      <vt:lpstr>Submission order – Slot 1</vt:lpstr>
      <vt:lpstr>Approval of previous meeting minutes</vt:lpstr>
      <vt:lpstr>Presentations</vt:lpstr>
      <vt:lpstr>Motion – approve FR working draft</vt:lpstr>
      <vt:lpstr>Attendance reminder</vt:lpstr>
      <vt:lpstr>Recess</vt:lpstr>
      <vt:lpstr>PowerPoint Presentation</vt:lpstr>
      <vt:lpstr>Meeting Slot # 2 discussion items</vt:lpstr>
      <vt:lpstr>Submission order – Slot 2</vt:lpstr>
      <vt:lpstr>Presentations</vt:lpstr>
      <vt:lpstr>Attendance reminder</vt:lpstr>
      <vt:lpstr>Recess</vt:lpstr>
      <vt:lpstr>PowerPoint Presentation</vt:lpstr>
      <vt:lpstr>Meeting Slot # 3 discussion items</vt:lpstr>
      <vt:lpstr>Submission order – Slot 3</vt:lpstr>
      <vt:lpstr>presentations</vt:lpstr>
      <vt:lpstr>PowerPoint Presentation</vt:lpstr>
      <vt:lpstr>PowerPoint Presentation</vt:lpstr>
      <vt:lpstr>Goals for the Sep. meeting </vt:lpstr>
      <vt:lpstr>Teleconference Schedule</vt:lpstr>
      <vt:lpstr>Reminder to do attendance</vt:lpstr>
      <vt:lpstr>AOB?</vt:lpstr>
      <vt:lpstr>Adjourn</vt:lpstr>
      <vt:lpstr>PowerPoint Presentation</vt:lpstr>
      <vt:lpstr>Approval of Telecon Minutes</vt:lpstr>
      <vt:lpstr>Previously: Review TGaz Timeline progress (Nov.)</vt:lpstr>
      <vt:lpstr>Historical timelines data</vt:lpstr>
      <vt:lpstr>Historical performance data</vt:lpstr>
      <vt:lpstr>Motions and strawpolls as needed</vt:lpstr>
      <vt:lpstr>Strawpoll#1</vt:lpstr>
      <vt:lpstr>Motions on submission xxx</vt:lpstr>
      <vt:lpstr>Strawpoll#1 submission 634</vt:lpstr>
      <vt:lpstr>802.11 Template Instructions 1/4</vt:lpstr>
      <vt:lpstr>802.11 Template Instructions 2/4</vt:lpstr>
      <vt:lpstr>802.11 Template Instructions 3/4</vt:lpstr>
      <vt:lpstr>802.11 Template Instructions 4/4 Recommendations</vt:lpstr>
      <vt:lpstr>PowerPoint Presentation</vt:lpstr>
      <vt:lpstr>PowerPoint Presentation</vt:lpstr>
    </vt:vector>
  </TitlesOfParts>
  <Company>Intel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TGaz May Agenda</dc:title>
  <dc:creator>Segev, Jonathan</dc:creator>
  <cp:keywords>CTPClassification=CTP_PUBLIC:VisualMarkings=</cp:keywords>
  <cp:lastModifiedBy>Segev, Jonathan</cp:lastModifiedBy>
  <cp:revision>347</cp:revision>
  <cp:lastPrinted>1601-01-01T00:00:00Z</cp:lastPrinted>
  <dcterms:created xsi:type="dcterms:W3CDTF">2015-08-09T12:22:17Z</dcterms:created>
  <dcterms:modified xsi:type="dcterms:W3CDTF">2016-07-26T21:15:04Z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9bfe6afc-2d47-4f19-9b7f-e6129d1485c4</vt:lpwstr>
  </property>
  <property fmtid="{D5CDD505-2E9C-101B-9397-08002B2CF9AE}" pid="3" name="CTP_TimeStamp">
    <vt:lpwstr>2016-07-26 21:15:04Z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CTP_PUBLIC</vt:lpwstr>
  </property>
</Properties>
</file>