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60" r:id="rId27"/>
    <p:sldId id="361" r:id="rId28"/>
    <p:sldId id="362" r:id="rId29"/>
    <p:sldId id="363" r:id="rId30"/>
    <p:sldId id="364" r:id="rId31"/>
    <p:sldId id="365" r:id="rId32"/>
    <p:sldId id="371" r:id="rId33"/>
    <p:sldId id="375" r:id="rId34"/>
    <p:sldId id="291" r:id="rId35"/>
    <p:sldId id="289" r:id="rId36"/>
    <p:sldId id="288" r:id="rId37"/>
    <p:sldId id="335" r:id="rId38"/>
    <p:sldId id="354" r:id="rId39"/>
    <p:sldId id="343" r:id="rId40"/>
    <p:sldId id="359" r:id="rId41"/>
    <p:sldId id="328" r:id="rId42"/>
    <p:sldId id="344" r:id="rId43"/>
    <p:sldId id="345" r:id="rId44"/>
    <p:sldId id="35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5"/>
            <p14:sldId id="291"/>
            <p14:sldId id="289"/>
            <p14:sldId id="288"/>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434" autoAdjust="0"/>
  </p:normalViewPr>
  <p:slideViewPr>
    <p:cSldViewPr>
      <p:cViewPr varScale="1">
        <p:scale>
          <a:sx n="129" d="100"/>
          <a:sy n="129" d="100"/>
        </p:scale>
        <p:origin x="1488" y="12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762075560"/>
        <c:axId val="762075952"/>
        <c:axId val="0"/>
      </c:bar3DChart>
      <c:catAx>
        <c:axId val="76207556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762075952"/>
        <c:crosses val="autoZero"/>
        <c:auto val="1"/>
        <c:lblAlgn val="ctr"/>
        <c:lblOffset val="100"/>
        <c:tickLblSkip val="3"/>
        <c:tickMarkSkip val="1"/>
        <c:noMultiLvlLbl val="0"/>
      </c:catAx>
      <c:valAx>
        <c:axId val="76207595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762075560"/>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802.11-16/752r0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July Meeting </a:t>
            </a:r>
            <a:r>
              <a:rPr lang="en-US" altLang="en-US" sz="2800" dirty="0" smtClean="0"/>
              <a:t>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2016-06-20</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32"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err="1" smtClean="0">
                <a:solidFill>
                  <a:srgbClr val="000099"/>
                </a:solidFill>
                <a:latin typeface="Arial" panose="020B0604020202020204" pitchFamily="34" charset="0"/>
              </a:rPr>
              <a:t>Julybe</a:t>
            </a:r>
            <a:r>
              <a:rPr lang="en-US" altLang="en-US" sz="1400" dirty="0" smtClean="0">
                <a:solidFill>
                  <a:srgbClr val="000099"/>
                </a:solidFill>
                <a:latin typeface="Arial" panose="020B0604020202020204" pitchFamily="34" charset="0"/>
              </a:rPr>
              <a:t> </a:t>
            </a:r>
            <a:r>
              <a:rPr lang="en-US" altLang="en-US" sz="1400" dirty="0">
                <a:solidFill>
                  <a:srgbClr val="000099"/>
                </a:solidFill>
                <a:latin typeface="Arial" panose="020B0604020202020204" pitchFamily="34" charset="0"/>
              </a:rPr>
              <a:t>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dirty="0">
                <a:solidFill>
                  <a:srgbClr val="000099"/>
                </a:solidFill>
                <a:latin typeface="Arial" panose="020B0604020202020204" pitchFamily="34" charset="0"/>
              </a:rPr>
              <a:t>---------------------------------------------------------------   </a:t>
            </a: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dirty="0">
                <a:solidFill>
                  <a:srgbClr val="000099"/>
                </a:solidFill>
                <a:latin typeface="Arial" panose="020B0604020202020204" pitchFamily="34" charset="0"/>
              </a:rPr>
              <a:t>See </a:t>
            </a:r>
            <a:r>
              <a:rPr lang="en-US" altLang="en-US" b="1" i="1" dirty="0">
                <a:solidFill>
                  <a:srgbClr val="000099"/>
                </a:solidFill>
                <a:latin typeface="Arial" panose="020B0604020202020204" pitchFamily="34" charset="0"/>
              </a:rPr>
              <a:t>IEEE-SA Standards Board Operations Manual</a:t>
            </a:r>
            <a:r>
              <a:rPr lang="en-US" altLang="en-US" b="1" dirty="0">
                <a:solidFill>
                  <a:srgbClr val="000099"/>
                </a:solidFill>
                <a:latin typeface="Arial" panose="020B0604020202020204" pitchFamily="34" charset="0"/>
              </a:rPr>
              <a:t>, clause 5.3.10 and </a:t>
            </a:r>
            <a:r>
              <a:rPr lang="en-GB" altLang="en-US" b="1"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dirty="0">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0223608"/>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11-16/778</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err="1" smtClean="0"/>
              <a:t>to</a:t>
            </a:r>
            <a:r>
              <a:rPr lang="en-US" altLang="en-US" sz="1600" dirty="0" smtClean="0"/>
              <a:t>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03879054"/>
              </p:ext>
            </p:extLst>
          </p:nvPr>
        </p:nvGraphicFramePr>
        <p:xfrm>
          <a:off x="380206" y="1231794"/>
          <a:ext cx="8458200" cy="441678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July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May</a:t>
                      </a:r>
                      <a:r>
                        <a:rPr lang="en-US" sz="1400" baseline="0" dirty="0" smtClean="0"/>
                        <a:t> </a:t>
                      </a:r>
                      <a:r>
                        <a:rPr lang="en-US" sz="1400" dirty="0" smtClean="0"/>
                        <a:t>meeting </a:t>
                      </a:r>
                      <a:r>
                        <a:rPr lang="en-US" sz="1400" dirty="0" smtClean="0"/>
                        <a:t>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9209655"/>
              </p:ext>
            </p:extLst>
          </p:nvPr>
        </p:nvGraphicFramePr>
        <p:xfrm>
          <a:off x="323528" y="1916832"/>
          <a:ext cx="8424935" cy="3108832"/>
        </p:xfrm>
        <a:graphic>
          <a:graphicData uri="http://schemas.openxmlformats.org/drawingml/2006/table">
            <a:tbl>
              <a:tblPr firstRow="1" bandRow="1">
                <a:tableStyleId>{21E4AEA4-8DFA-4A89-87EB-49C32662AFE0}</a:tableStyleId>
              </a:tblPr>
              <a:tblGrid>
                <a:gridCol w="936104"/>
                <a:gridCol w="1080120"/>
                <a:gridCol w="3672408"/>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July 2016 </a:t>
                      </a:r>
                      <a:r>
                        <a:rPr lang="en-US" sz="1400" kern="1200" dirty="0" smtClean="0">
                          <a:solidFill>
                            <a:schemeClr val="dk1"/>
                          </a:solidFill>
                          <a:latin typeface="+mn-lt"/>
                          <a:ea typeface="+mn-ea"/>
                          <a:cs typeface="+mn-cs"/>
                        </a:rPr>
                        <a:t>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 </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May meeting </a:t>
                      </a:r>
                      <a:r>
                        <a:rPr lang="en-US" sz="1400" kern="1200" dirty="0" smtClean="0">
                          <a:solidFill>
                            <a:schemeClr val="dk1"/>
                          </a:solidFill>
                          <a:latin typeface="+mn-lt"/>
                          <a:ea typeface="+mn-ea"/>
                          <a:cs typeface="+mn-cs"/>
                        </a:rPr>
                        <a:t>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update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smtClean="0"/>
              <a:t>11-16/778r0 </a:t>
            </a:r>
            <a:r>
              <a:rPr lang="en-US" b="0" dirty="0"/>
              <a:t>“802.11az Meeting Minutes </a:t>
            </a:r>
            <a:r>
              <a:rPr lang="en-US" b="0" dirty="0" smtClean="0"/>
              <a:t>May </a:t>
            </a:r>
            <a:r>
              <a:rPr lang="en-US" b="0" dirty="0" smtClean="0"/>
              <a:t>2016 </a:t>
            </a:r>
            <a:r>
              <a:rPr lang="en-US" b="0" dirty="0"/>
              <a:t>Session” </a:t>
            </a:r>
            <a:r>
              <a:rPr lang="en-US" b="0" dirty="0" smtClean="0"/>
              <a:t>posted to Mentor </a:t>
            </a:r>
            <a:r>
              <a:rPr lang="en-US" b="0" dirty="0" smtClean="0"/>
              <a:t>June 13</a:t>
            </a:r>
            <a:r>
              <a:rPr lang="en-US" b="0" baseline="30000" dirty="0" smtClean="0"/>
              <a:t>th</a:t>
            </a:r>
            <a:r>
              <a:rPr lang="en-US" b="0" dirty="0" smtClean="0"/>
              <a:t>.</a:t>
            </a:r>
            <a:endParaRPr lang="en-US" b="0" dirty="0" smtClean="0"/>
          </a:p>
          <a:p>
            <a:endParaRPr lang="en-US" dirty="0" smtClean="0"/>
          </a:p>
          <a:p>
            <a:r>
              <a:rPr lang="en-US" dirty="0" smtClean="0"/>
              <a:t>Motion:</a:t>
            </a:r>
          </a:p>
          <a:p>
            <a:pPr marL="0" indent="0"/>
            <a:r>
              <a:rPr lang="en-US" b="0" dirty="0" smtClean="0"/>
              <a:t>To </a:t>
            </a:r>
            <a:r>
              <a:rPr lang="en-US" b="0" dirty="0"/>
              <a:t>approve document </a:t>
            </a:r>
            <a:r>
              <a:rPr lang="en-US" b="0" dirty="0" smtClean="0"/>
              <a:t>11-16/778r0 </a:t>
            </a:r>
            <a:r>
              <a:rPr lang="en-US" b="0" dirty="0" smtClean="0"/>
              <a:t>as TG </a:t>
            </a:r>
            <a:r>
              <a:rPr lang="en-US" b="0" dirty="0"/>
              <a:t>meeting minutes for the </a:t>
            </a:r>
            <a:r>
              <a:rPr lang="en-US" b="0" dirty="0" smtClean="0"/>
              <a:t>Waikoloa meeting</a:t>
            </a:r>
            <a:r>
              <a:rPr lang="en-US" b="0" dirty="0"/>
              <a:t>. </a:t>
            </a:r>
          </a:p>
          <a:p>
            <a:r>
              <a:rPr lang="en-US" b="0" dirty="0"/>
              <a:t>Moved </a:t>
            </a:r>
            <a:r>
              <a:rPr lang="en-US" b="0" dirty="0" smtClean="0"/>
              <a:t>by:</a:t>
            </a:r>
          </a:p>
          <a:p>
            <a:r>
              <a:rPr lang="en-US" b="0" dirty="0" smtClean="0"/>
              <a:t>Seconded by:</a:t>
            </a:r>
          </a:p>
          <a:p>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Diego, Ca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July24</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-29</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25295833"/>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July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July meeting</a:t>
            </a:r>
            <a:r>
              <a:rPr lang="en-US" altLang="en-US" dirty="0" smtClean="0"/>
              <a:t>.</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404802"/>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July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33</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546606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Sep.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Sep. 7</a:t>
            </a:r>
            <a:r>
              <a:rPr lang="en-US" altLang="en-US" sz="2800" baseline="30000" dirty="0" smtClean="0"/>
              <a:t>th</a:t>
            </a:r>
            <a:r>
              <a:rPr lang="en-US" altLang="en-US" sz="2800" dirty="0" smtClean="0"/>
              <a:t> </a:t>
            </a:r>
            <a:r>
              <a:rPr lang="en-US" altLang="en-US" sz="2800" dirty="0" smtClean="0"/>
              <a:t>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a:t>
            </a:r>
            <a:r>
              <a:rPr lang="en-US" b="0" dirty="0" smtClean="0"/>
              <a:t>July???.</a:t>
            </a:r>
            <a:endParaRPr lang="en-US" b="0" dirty="0" smtClean="0"/>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a:t>
            </a:r>
            <a:r>
              <a:rPr lang="en-US" altLang="en-US" sz="800" b="1" dirty="0" smtClean="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July17</a:t>
            </a:r>
            <a:r>
              <a:rPr lang="en-US" altLang="en-US" sz="800" b="1" dirty="0" smtClean="0">
                <a:latin typeface="Arial" panose="020B0604020202020204" pitchFamily="34" charset="0"/>
                <a:cs typeface="Arial" panose="020B0604020202020204" pitchFamily="34" charset="0"/>
              </a:rPr>
              <a:t>)</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a:t>
            </a:r>
            <a:r>
              <a:rPr lang="en-US" altLang="en-US" sz="800" b="1" dirty="0" smtClean="0">
                <a:latin typeface="Arial" panose="020B0604020202020204" pitchFamily="34" charset="0"/>
                <a:cs typeface="Arial" panose="020B0604020202020204" pitchFamily="34" charset="0"/>
              </a:rPr>
              <a:t>July20</a:t>
            </a:r>
            <a:r>
              <a:rPr lang="en-US" altLang="en-US" sz="800" b="1" dirty="0" smtClean="0">
                <a:latin typeface="Arial" panose="020B0604020202020204" pitchFamily="34" charset="0"/>
                <a:cs typeface="Arial" panose="020B0604020202020204" pitchFamily="34" charset="0"/>
              </a:rPr>
              <a:t>)</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a:t>
            </a:r>
            <a:r>
              <a:rPr lang="en-US" altLang="en-US" sz="800" b="1" dirty="0" smtClean="0">
                <a:latin typeface="Arial" panose="020B0604020202020204" pitchFamily="34" charset="0"/>
                <a:cs typeface="Arial" panose="020B0604020202020204" pitchFamily="34" charset="0"/>
              </a:rPr>
              <a:t>–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a:t>
            </a:r>
            <a:r>
              <a:rPr lang="en-US" altLang="en-US" sz="1400" dirty="0" err="1" smtClean="0">
                <a:solidFill>
                  <a:schemeClr val="accent2"/>
                </a:solidFill>
              </a:rPr>
              <a:t>Julybe</a:t>
            </a:r>
            <a:r>
              <a:rPr lang="en-US" altLang="en-US" sz="1400" dirty="0" smtClean="0">
                <a:solidFill>
                  <a:schemeClr val="accent2"/>
                </a:solidFill>
              </a:rPr>
              <a:t> </a:t>
            </a:r>
            <a:r>
              <a:rPr lang="en-US" altLang="en-US" sz="1400" dirty="0" smtClean="0">
                <a:solidFill>
                  <a:schemeClr val="accent2"/>
                </a:solidFill>
              </a:rPr>
              <a:t>essential for the use of standards under development is strongly encouraged; </a:t>
            </a:r>
          </a:p>
          <a:p>
            <a:pPr lvl="2">
              <a:lnSpc>
                <a:spcPct val="80000"/>
              </a:lnSpc>
            </a:pPr>
            <a:r>
              <a:rPr lang="en-US" altLang="en-US" sz="1400" dirty="0" smtClean="0">
                <a:solidFill>
                  <a:schemeClr val="accent2"/>
                </a:solidFill>
              </a:rPr>
              <a:t>There </a:t>
            </a:r>
            <a:r>
              <a:rPr lang="en-US" altLang="en-US" sz="1400" dirty="0" err="1" smtClean="0">
                <a:solidFill>
                  <a:schemeClr val="accent2"/>
                </a:solidFill>
              </a:rPr>
              <a:t>Julybe</a:t>
            </a:r>
            <a:r>
              <a:rPr lang="en-US" altLang="en-US" sz="1400" dirty="0" smtClean="0">
                <a:solidFill>
                  <a:schemeClr val="accent2"/>
                </a:solidFill>
              </a:rPr>
              <a:t> </a:t>
            </a:r>
            <a:r>
              <a:rPr lang="en-US" altLang="en-US" sz="1400" dirty="0" smtClean="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err="1" smtClean="0">
                <a:solidFill>
                  <a:schemeClr val="accent2"/>
                </a:solidFill>
              </a:rPr>
              <a:t>Julybe</a:t>
            </a:r>
            <a:r>
              <a:rPr lang="en-US" altLang="en-US" sz="1400" dirty="0" smtClean="0">
                <a:solidFill>
                  <a:schemeClr val="accent2"/>
                </a:solidFill>
              </a:rPr>
              <a:t> </a:t>
            </a:r>
            <a:r>
              <a:rPr lang="en-US" altLang="en-US" sz="1400" dirty="0" smtClean="0">
                <a:solidFill>
                  <a:schemeClr val="accent2"/>
                </a:solidFill>
              </a:rPr>
              <a:t>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35058</TotalTime>
  <Words>2789</Words>
  <Application>Microsoft Office PowerPoint</Application>
  <PresentationFormat>On-screen Show (4:3)</PresentationFormat>
  <Paragraphs>651</Paragraphs>
  <Slides>53</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5"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TGaz Next Generation Positioning  July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Goals for the Sep. meeting </vt:lpstr>
      <vt:lpstr>Teleconference Schedule</vt:lpstr>
      <vt:lpstr>Reminder to do attendance</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325</cp:revision>
  <cp:lastPrinted>1601-01-01T00:00:00Z</cp:lastPrinted>
  <dcterms:created xsi:type="dcterms:W3CDTF">2015-08-09T12:22:17Z</dcterms:created>
  <dcterms:modified xsi:type="dcterms:W3CDTF">2016-06-20T12:15:04Z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2016-06-20 12:15:03Z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