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376" r:id="rId5"/>
    <p:sldId id="377" r:id="rId6"/>
    <p:sldId id="378" r:id="rId7"/>
    <p:sldId id="379" r:id="rId8"/>
    <p:sldId id="380" r:id="rId9"/>
    <p:sldId id="381" r:id="rId10"/>
    <p:sldId id="382" r:id="rId11"/>
    <p:sldId id="383" r:id="rId12"/>
    <p:sldId id="384" r:id="rId13"/>
    <p:sldId id="274" r:id="rId14"/>
    <p:sldId id="278" r:id="rId15"/>
    <p:sldId id="275" r:id="rId16"/>
    <p:sldId id="276" r:id="rId17"/>
    <p:sldId id="277" r:id="rId18"/>
    <p:sldId id="309" r:id="rId19"/>
    <p:sldId id="330" r:id="rId20"/>
    <p:sldId id="366" r:id="rId21"/>
    <p:sldId id="294" r:id="rId22"/>
    <p:sldId id="295" r:id="rId23"/>
    <p:sldId id="296" r:id="rId24"/>
    <p:sldId id="297" r:id="rId25"/>
    <p:sldId id="298" r:id="rId26"/>
    <p:sldId id="360" r:id="rId27"/>
    <p:sldId id="361" r:id="rId28"/>
    <p:sldId id="362" r:id="rId29"/>
    <p:sldId id="363" r:id="rId30"/>
    <p:sldId id="364" r:id="rId31"/>
    <p:sldId id="365" r:id="rId32"/>
    <p:sldId id="371" r:id="rId33"/>
    <p:sldId id="375" r:id="rId34"/>
    <p:sldId id="291" r:id="rId35"/>
    <p:sldId id="289" r:id="rId36"/>
    <p:sldId id="288" r:id="rId37"/>
    <p:sldId id="335" r:id="rId38"/>
    <p:sldId id="354" r:id="rId39"/>
    <p:sldId id="343" r:id="rId40"/>
    <p:sldId id="359" r:id="rId41"/>
    <p:sldId id="328" r:id="rId42"/>
    <p:sldId id="344" r:id="rId43"/>
    <p:sldId id="345" r:id="rId44"/>
    <p:sldId id="352" r:id="rId45"/>
    <p:sldId id="341" r:id="rId46"/>
    <p:sldId id="340" r:id="rId47"/>
    <p:sldId id="339" r:id="rId48"/>
    <p:sldId id="258" r:id="rId49"/>
    <p:sldId id="259" r:id="rId50"/>
    <p:sldId id="260" r:id="rId51"/>
    <p:sldId id="261" r:id="rId52"/>
    <p:sldId id="262" r:id="rId53"/>
    <p:sldId id="26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376"/>
            <p14:sldId id="377"/>
            <p14:sldId id="378"/>
            <p14:sldId id="379"/>
            <p14:sldId id="380"/>
            <p14:sldId id="381"/>
            <p14:sldId id="382"/>
            <p14:sldId id="383"/>
            <p14:sldId id="384"/>
            <p14:sldId id="274"/>
            <p14:sldId id="278"/>
          </p14:sldIdLst>
        </p14:section>
        <p14:section name="Slot #1" id="{8011746D-81A9-49E2-ACB8-98A4477292B3}">
          <p14:sldIdLst>
            <p14:sldId id="275"/>
            <p14:sldId id="276"/>
            <p14:sldId id="277"/>
            <p14:sldId id="309"/>
            <p14:sldId id="330"/>
            <p14:sldId id="366"/>
            <p14:sldId id="294"/>
            <p14:sldId id="295"/>
          </p14:sldIdLst>
        </p14:section>
        <p14:section name="Slot#2" id="{D9FDAC3C-59EC-4F24-A258-990E5A99524B}">
          <p14:sldIdLst>
            <p14:sldId id="296"/>
            <p14:sldId id="297"/>
            <p14:sldId id="298"/>
            <p14:sldId id="360"/>
            <p14:sldId id="361"/>
            <p14:sldId id="362"/>
          </p14:sldIdLst>
        </p14:section>
        <p14:section name="Slot #3" id="{5C57C424-141A-4963-ADB3-AD1738E3291F}">
          <p14:sldIdLst>
            <p14:sldId id="363"/>
            <p14:sldId id="364"/>
            <p14:sldId id="365"/>
            <p14:sldId id="371"/>
            <p14:sldId id="375"/>
            <p14:sldId id="291"/>
            <p14:sldId id="289"/>
            <p14:sldId id="288"/>
            <p14:sldId id="335"/>
            <p14:sldId id="354"/>
          </p14:sldIdLst>
        </p14:section>
        <p14:section name="Backup" id="{9FBC3677-2CD2-4DE4-B71A-F5EAB5A48DDF}">
          <p14:sldIdLst>
            <p14:sldId id="343"/>
            <p14:sldId id="359"/>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7576" autoAdjust="0"/>
    <p:restoredTop sz="94434" autoAdjust="0"/>
  </p:normalViewPr>
  <p:slideViewPr>
    <p:cSldViewPr>
      <p:cViewPr>
        <p:scale>
          <a:sx n="100" d="100"/>
          <a:sy n="100" d="100"/>
        </p:scale>
        <p:origin x="1086" y="-504"/>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53" d="100"/>
          <a:sy n="53"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17956808"/>
        <c:axId val="417955240"/>
        <c:axId val="0"/>
      </c:bar3DChart>
      <c:catAx>
        <c:axId val="41795680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17955240"/>
        <c:crosses val="autoZero"/>
        <c:auto val="1"/>
        <c:lblAlgn val="ctr"/>
        <c:lblOffset val="100"/>
        <c:tickLblSkip val="3"/>
        <c:tickMarkSkip val="1"/>
        <c:noMultiLvlLbl val="0"/>
      </c:catAx>
      <c:valAx>
        <c:axId val="41795524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1795680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Sep.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Sep.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4251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395788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802.11-16/750r2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076-00-00az-802-11az-meeting-minutes-jul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Sep.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2016-09-13</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Sep.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41"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558896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556792"/>
            <a:ext cx="9036496" cy="4537621"/>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a:t>
            </a:r>
            <a:r>
              <a:rPr lang="en-US" altLang="en-US" sz="1400" dirty="0" smtClean="0">
                <a:solidFill>
                  <a:srgbClr val="000099"/>
                </a:solidFill>
                <a:latin typeface="Arial" panose="020B0604020202020204" pitchFamily="34" charset="0"/>
              </a:rPr>
              <a:t>may</a:t>
            </a:r>
            <a:r>
              <a:rPr lang="en-US" altLang="en-US" sz="1400" dirty="0" smtClean="0">
                <a:solidFill>
                  <a:srgbClr val="000099"/>
                </a:solidFill>
                <a:latin typeface="Arial" panose="020B0604020202020204" pitchFamily="34" charset="0"/>
              </a:rPr>
              <a:t>be </a:t>
            </a:r>
            <a:r>
              <a:rPr lang="en-US" altLang="en-US" sz="1400" dirty="0">
                <a:solidFill>
                  <a:srgbClr val="000099"/>
                </a:solidFill>
                <a:latin typeface="Arial" panose="020B0604020202020204" pitchFamily="34" charset="0"/>
              </a:rPr>
              <a:t>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06526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TGaz</a:t>
            </a:r>
            <a:r>
              <a:rPr lang="en-US" altLang="en-US" dirty="0">
                <a:solidFill>
                  <a:schemeClr val="tx2"/>
                </a:solidFill>
              </a:rPr>
              <a:t> - Schedule in a Glance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36968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4177464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a:t>
            </a:r>
            <a:r>
              <a:rPr lang="en-US" altLang="en-US" dirty="0" smtClean="0">
                <a:solidFill>
                  <a:schemeClr val="tx2"/>
                </a:solidFill>
              </a:rPr>
              <a:t>for </a:t>
            </a:r>
            <a:r>
              <a:rPr lang="en-US" altLang="en-US" dirty="0">
                <a:solidFill>
                  <a:schemeClr val="tx2"/>
                </a:solidFill>
              </a:rPr>
              <a:t>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11-16/1076</a:t>
            </a:r>
            <a:r>
              <a:rPr lang="en-US" altLang="en-US" sz="1800" b="0" dirty="0" smtClean="0"/>
              <a:t>).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a:t>
            </a:r>
            <a:r>
              <a:rPr lang="en-US" altLang="en-US" sz="1600" dirty="0" smtClean="0"/>
              <a:t>to </a:t>
            </a:r>
            <a:r>
              <a:rPr lang="en-US" altLang="en-US" sz="1600" dirty="0" smtClean="0"/>
              <a:t>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50521491"/>
              </p:ext>
            </p:extLst>
          </p:nvPr>
        </p:nvGraphicFramePr>
        <p:xfrm>
          <a:off x="380206" y="1231794"/>
          <a:ext cx="8458200" cy="4519918"/>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11-16-1076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July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11-16-1249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Eckhard Grass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Efficient Positioning Method Applicable in Dense Multi User Scenarios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Scalability</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11-16-1256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secure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Security</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11-16-1260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Location Measurement Protocol for Unassociated STAs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11-16-xxxx</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AoA</a:t>
                      </a:r>
                      <a:r>
                        <a:rPr lang="en-US" sz="1400" kern="1200" dirty="0" smtClean="0">
                          <a:solidFill>
                            <a:schemeClr val="dk1"/>
                          </a:solidFill>
                          <a:latin typeface="+mn-lt"/>
                          <a:ea typeface="+mn-ea"/>
                          <a:cs typeface="+mn-cs"/>
                        </a:rPr>
                        <a:t> </a:t>
                      </a:r>
                      <a:r>
                        <a:rPr lang="en-US" sz="1400" kern="1200" baseline="0" dirty="0" smtClean="0">
                          <a:solidFill>
                            <a:schemeClr val="dk1"/>
                          </a:solidFill>
                          <a:latin typeface="+mn-lt"/>
                          <a:ea typeface="+mn-ea"/>
                          <a:cs typeface="+mn-cs"/>
                        </a:rPr>
                        <a:t>performance with Packet Extension Sounding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to inform the group (as time permits)</a:t>
            </a:r>
            <a:r>
              <a:rPr lang="en-US" altLang="en-US" sz="1600" dirty="0" smtClean="0"/>
              <a:t>.</a:t>
            </a:r>
          </a:p>
          <a:p>
            <a:pPr algn="just">
              <a:spcBef>
                <a:spcPct val="20000"/>
              </a:spcBef>
              <a:buFontTx/>
              <a:buChar char="•"/>
            </a:pPr>
            <a:endParaRPr lang="en-US" altLang="en-US" sz="1600" dirty="0" smtClean="0"/>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24036943"/>
              </p:ext>
            </p:extLst>
          </p:nvPr>
        </p:nvGraphicFramePr>
        <p:xfrm>
          <a:off x="323528" y="1916832"/>
          <a:ext cx="8424935" cy="311008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11-16-1076</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July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11-16-1249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Eckhard Grass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Efficient Positioning Method Applicable in Dense Multi User Scenarios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Scalability</a:t>
                      </a:r>
                      <a:endParaRPr lang="en-US" sz="1400" kern="1200" dirty="0">
                        <a:solidFill>
                          <a:schemeClr val="dk1"/>
                        </a:solidFill>
                        <a:latin typeface="+mn-lt"/>
                        <a:ea typeface="+mn-ea"/>
                        <a:cs typeface="+mn-cs"/>
                      </a:endParaRPr>
                    </a:p>
                  </a:txBody>
                  <a:tcPr marT="45712" marB="45712"/>
                </a:tc>
                <a:tc>
                  <a:txBody>
                    <a:bodyPr/>
                    <a:lstStyle/>
                    <a:p>
                      <a:r>
                        <a:rPr lang="en-US" sz="1400" dirty="0" smtClean="0"/>
                        <a:t>35min</a:t>
                      </a:r>
                      <a:endParaRPr lang="en-US" sz="1400" dirty="0"/>
                    </a:p>
                  </a:txBody>
                  <a:tcPr marT="45712" marB="45712"/>
                </a:tc>
              </a:tr>
              <a:tr h="301283">
                <a:tc>
                  <a:txBody>
                    <a:bodyPr/>
                    <a:lstStyle/>
                    <a:p>
                      <a:r>
                        <a:rPr lang="en-US" sz="1400" dirty="0" smtClean="0"/>
                        <a:t>11-16-1256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secure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Security</a:t>
                      </a:r>
                      <a:endParaRPr lang="en-US" sz="1400" kern="1200" dirty="0">
                        <a:solidFill>
                          <a:schemeClr val="dk1"/>
                        </a:solidFill>
                        <a:latin typeface="+mn-lt"/>
                        <a:ea typeface="+mn-ea"/>
                        <a:cs typeface="+mn-cs"/>
                      </a:endParaRPr>
                    </a:p>
                  </a:txBody>
                  <a:tcPr marT="45712" marB="45712"/>
                </a:tc>
                <a:tc>
                  <a:txBody>
                    <a:bodyPr/>
                    <a:lstStyle/>
                    <a:p>
                      <a:r>
                        <a:rPr lang="en-US" sz="1400" dirty="0" smtClean="0"/>
                        <a:t>35min</a:t>
                      </a:r>
                      <a:endParaRPr lang="en-US" sz="1400" dirty="0"/>
                    </a:p>
                  </a:txBody>
                  <a:tcPr marT="45712" marB="45712"/>
                </a:tc>
              </a:tr>
              <a:tr h="152392">
                <a:tc>
                  <a:txBody>
                    <a:bodyPr/>
                    <a:lstStyle/>
                    <a:p>
                      <a:r>
                        <a:rPr lang="en-US" sz="1400" dirty="0" smtClean="0"/>
                        <a:t>11-16-1260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Location Measurement Protocol for Unassociated STAs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35min/as time permits</a:t>
                      </a:r>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a:t>
            </a:r>
            <a:r>
              <a:rPr lang="en-US" b="0" dirty="0" smtClean="0"/>
              <a:t>11-16/1076r1 “</a:t>
            </a:r>
            <a:r>
              <a:rPr lang="en-US" dirty="0"/>
              <a:t>802.11az Meeting Minutes July 2016 Session</a:t>
            </a:r>
            <a:r>
              <a:rPr lang="en-US" b="0" dirty="0" smtClean="0"/>
              <a:t>” </a:t>
            </a:r>
            <a:r>
              <a:rPr lang="en-US" b="0" dirty="0" smtClean="0"/>
              <a:t>posted to Mentor </a:t>
            </a:r>
            <a:r>
              <a:rPr lang="en-US" b="0" dirty="0" smtClean="0"/>
              <a:t>Aug. 8</a:t>
            </a:r>
            <a:r>
              <a:rPr lang="en-US" b="0" baseline="30000" dirty="0" smtClean="0"/>
              <a:t>th</a:t>
            </a:r>
            <a:r>
              <a:rPr lang="en-US" b="0" dirty="0" smtClean="0"/>
              <a:t> .</a:t>
            </a:r>
            <a:endParaRPr lang="en-US" b="0" dirty="0" smtClean="0"/>
          </a:p>
          <a:p>
            <a:endParaRPr lang="en-US" dirty="0" smtClean="0"/>
          </a:p>
          <a:p>
            <a:r>
              <a:rPr lang="en-US" dirty="0" smtClean="0"/>
              <a:t>Motion:</a:t>
            </a:r>
          </a:p>
          <a:p>
            <a:pPr marL="0" indent="0"/>
            <a:r>
              <a:rPr lang="en-US" b="0" dirty="0" smtClean="0"/>
              <a:t>To </a:t>
            </a:r>
            <a:r>
              <a:rPr lang="en-US" b="0" dirty="0"/>
              <a:t>approve document </a:t>
            </a:r>
            <a:r>
              <a:rPr lang="en-US" b="0" dirty="0" smtClean="0"/>
              <a:t>11-16/1076r1 </a:t>
            </a:r>
            <a:r>
              <a:rPr lang="en-US" b="0" dirty="0" smtClean="0"/>
              <a:t>as TG </a:t>
            </a:r>
            <a:r>
              <a:rPr lang="en-US" b="0" dirty="0"/>
              <a:t>meeting minutes for the </a:t>
            </a:r>
            <a:r>
              <a:rPr lang="en-US" b="0" dirty="0" smtClean="0"/>
              <a:t>July meeting</a:t>
            </a:r>
            <a:r>
              <a:rPr lang="en-US" b="0" dirty="0"/>
              <a:t>. </a:t>
            </a:r>
          </a:p>
          <a:p>
            <a:r>
              <a:rPr lang="en-US" b="0" dirty="0"/>
              <a:t>Moved </a:t>
            </a:r>
            <a:r>
              <a:rPr lang="en-US" b="0" dirty="0" smtClean="0"/>
              <a:t>by</a:t>
            </a:r>
            <a:r>
              <a:rPr lang="en-US" b="0" dirty="0" smtClean="0"/>
              <a:t>: Chao Chun</a:t>
            </a:r>
            <a:endParaRPr lang="en-US" b="0" dirty="0" smtClean="0"/>
          </a:p>
          <a:p>
            <a:r>
              <a:rPr lang="en-US" b="0" dirty="0" smtClean="0"/>
              <a:t>Seconded by</a:t>
            </a:r>
            <a:r>
              <a:rPr lang="en-US" b="0" dirty="0" smtClean="0"/>
              <a:t>: Carlos Aldana</a:t>
            </a:r>
            <a:endParaRPr lang="en-US" b="0" dirty="0" smtClean="0"/>
          </a:p>
          <a:p>
            <a:r>
              <a:rPr lang="en-US" b="0" dirty="0" smtClean="0"/>
              <a:t>Results (Y/N/A</a:t>
            </a:r>
            <a:r>
              <a:rPr lang="en-US" b="0" dirty="0" smtClean="0"/>
              <a:t>): unanimous </a:t>
            </a:r>
            <a:r>
              <a:rPr lang="en-US" b="0" dirty="0" err="1" smtClean="0"/>
              <a:t>concent</a:t>
            </a:r>
            <a:r>
              <a:rPr lang="en-US" b="0" dirty="0" smtClean="0"/>
              <a:t> </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Warsaw, Poland</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Sep. 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11-16-0424r? 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p>
          <a:p>
            <a:pPr marL="0" indent="0">
              <a:buNone/>
            </a:pPr>
            <a:r>
              <a:rPr lang="en-US" altLang="en-US" b="0" dirty="0" smtClean="0"/>
              <a:t>2</a:t>
            </a:r>
            <a:r>
              <a:rPr lang="en-US" altLang="en-US" b="0" baseline="30000" dirty="0" smtClean="0"/>
              <a:t>nd</a:t>
            </a:r>
            <a:r>
              <a:rPr lang="en-US" altLang="en-US" b="0" dirty="0" smtClean="0"/>
              <a:t>:</a:t>
            </a:r>
            <a:endParaRPr lang="en-US" altLang="en-US" b="0" dirty="0"/>
          </a:p>
          <a:p>
            <a:pPr marL="0" indent="0">
              <a:buNone/>
            </a:pPr>
            <a:r>
              <a:rPr lang="en-US" altLang="en-US" b="0" dirty="0" smtClean="0"/>
              <a:t>Results </a:t>
            </a:r>
            <a:r>
              <a:rPr lang="en-US" altLang="en-US" sz="2000" b="0" dirty="0" smtClean="0"/>
              <a:t>(Y/N/A)</a:t>
            </a:r>
            <a:r>
              <a:rPr lang="en-US" altLang="en-US" b="0" dirty="0" smtClean="0"/>
              <a:t>:</a:t>
            </a:r>
          </a:p>
          <a:p>
            <a:pPr marL="0" indent="0">
              <a:buNone/>
            </a:pPr>
            <a:r>
              <a:rPr lang="en-US" altLang="en-US" b="0" dirty="0" smtClean="0"/>
              <a:t>Motion passes. </a:t>
            </a:r>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Sep.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As needed</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70070569"/>
              </p:ext>
            </p:extLst>
          </p:nvPr>
        </p:nvGraphicFramePr>
        <p:xfrm>
          <a:off x="656785" y="2420888"/>
          <a:ext cx="7772404" cy="229595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11-16-1260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Location Measurement Protocol for Unassociated STAs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needed.</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11-16-xxxx</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AoA</a:t>
                      </a:r>
                      <a:r>
                        <a:rPr lang="en-US" sz="1400" kern="1200" dirty="0" smtClean="0">
                          <a:solidFill>
                            <a:schemeClr val="dk1"/>
                          </a:solidFill>
                          <a:latin typeface="+mn-lt"/>
                          <a:ea typeface="+mn-ea"/>
                          <a:cs typeface="+mn-cs"/>
                        </a:rPr>
                        <a:t> </a:t>
                      </a:r>
                      <a:r>
                        <a:rPr lang="en-US" sz="1400" kern="1200" baseline="0" dirty="0" smtClean="0">
                          <a:solidFill>
                            <a:schemeClr val="dk1"/>
                          </a:solidFill>
                          <a:latin typeface="+mn-lt"/>
                          <a:ea typeface="+mn-ea"/>
                          <a:cs typeface="+mn-cs"/>
                        </a:rPr>
                        <a:t>performance with Packet Extension Sounding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#3</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86938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Sep.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special order)</a:t>
            </a:r>
          </a:p>
          <a:p>
            <a:pPr algn="just">
              <a:spcBef>
                <a:spcPct val="20000"/>
              </a:spcBef>
              <a:buFontTx/>
              <a:buChar char="•"/>
            </a:pPr>
            <a:r>
              <a:rPr lang="en-US" altLang="en-US" sz="2000" b="0" dirty="0" err="1" smtClean="0"/>
              <a:t>Telecon</a:t>
            </a:r>
            <a:r>
              <a:rPr lang="en-US" altLang="en-US" sz="2000" b="0" dirty="0" smtClean="0"/>
              <a:t> time setting (5min – special order)</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776697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73850471"/>
              </p:ext>
            </p:extLst>
          </p:nvPr>
        </p:nvGraphicFramePr>
        <p:xfrm>
          <a:off x="656785" y="2420888"/>
          <a:ext cx="7772404" cy="1655872"/>
        </p:xfrm>
        <a:graphic>
          <a:graphicData uri="http://schemas.openxmlformats.org/drawingml/2006/table">
            <a:tbl>
              <a:tblPr firstRow="1" bandRow="1">
                <a:tableStyleId>{21E4AEA4-8DFA-4A89-87EB-49C32662AFE0}</a:tableStyleId>
              </a:tblPr>
              <a:tblGrid>
                <a:gridCol w="1380624"/>
                <a:gridCol w="2124576"/>
                <a:gridCol w="2210215"/>
                <a:gridCol w="125688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040186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847175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Sep.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33</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July meeting</a:t>
            </a:r>
            <a:endParaRPr lang="en-US" kern="0" dirty="0">
              <a:solidFill>
                <a:srgbClr val="FF33CC"/>
              </a:solidFill>
            </a:endParaRPr>
          </a:p>
        </p:txBody>
      </p:sp>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57" name="Oval Callout 56"/>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58" name="Curved Left Arrow 57"/>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Curved Left Arrow 58"/>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Curved Left Arrow 59"/>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61" name="Group 60"/>
          <p:cNvGrpSpPr/>
          <p:nvPr/>
        </p:nvGrpSpPr>
        <p:grpSpPr>
          <a:xfrm flipH="1">
            <a:off x="3246480" y="2293764"/>
            <a:ext cx="518789" cy="3227211"/>
            <a:chOff x="5859942" y="2736929"/>
            <a:chExt cx="537754" cy="3227211"/>
          </a:xfrm>
        </p:grpSpPr>
        <p:sp>
          <p:nvSpPr>
            <p:cNvPr id="62" name="Curved Left Arrow 61"/>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Curved Left Arrow 62"/>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Curved Left Arrow 63"/>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65" name="TextBox 64"/>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spTree>
    <p:extLst>
      <p:ext uri="{BB962C8B-B14F-4D97-AF65-F5344CB8AC3E}">
        <p14:creationId xmlns:p14="http://schemas.microsoft.com/office/powerpoint/2010/main" val="1546606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Nov.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Nov. 2</a:t>
            </a:r>
            <a:r>
              <a:rPr lang="en-US" altLang="en-US" sz="2800" baseline="30000" dirty="0" smtClean="0"/>
              <a:t>nd</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269435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a:t>
            </a:r>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48</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49</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24773569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50</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51</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52</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53</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389046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sz="2800" u="sng" dirty="0">
                <a:solidFill>
                  <a:schemeClr val="accent2"/>
                </a:solidFill>
              </a:rPr>
              <a:t>Instructions for the WG Chair</a:t>
            </a:r>
            <a:endParaRPr lang="en-US" sz="2800" dirty="0"/>
          </a:p>
        </p:txBody>
      </p:sp>
      <p:sp>
        <p:nvSpPr>
          <p:cNvPr id="3" name="Content Placeholder 2"/>
          <p:cNvSpPr>
            <a:spLocks noGrp="1"/>
          </p:cNvSpPr>
          <p:nvPr>
            <p:ph idx="1"/>
          </p:nvPr>
        </p:nvSpPr>
        <p:spPr>
          <a:xfrm>
            <a:off x="0" y="1124744"/>
            <a:ext cx="8892480" cy="3744416"/>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err="1">
                <a:solidFill>
                  <a:schemeClr val="accent2"/>
                </a:solidFill>
              </a:rPr>
              <a:t>Julybe</a:t>
            </a:r>
            <a:r>
              <a:rPr lang="en-US" altLang="en-US" sz="1400" dirty="0">
                <a:solidFill>
                  <a:schemeClr val="accent2"/>
                </a:solidFill>
              </a:rPr>
              <a:t> 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err="1">
                <a:solidFill>
                  <a:schemeClr val="accent2"/>
                </a:solidFill>
              </a:rPr>
              <a:t>Julybe</a:t>
            </a:r>
            <a:r>
              <a:rPr lang="en-US" altLang="en-US" sz="1400" dirty="0">
                <a:solidFill>
                  <a:schemeClr val="accent2"/>
                </a:solidFill>
              </a:rPr>
              <a:t>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err="1">
                <a:solidFill>
                  <a:schemeClr val="accent2"/>
                </a:solidFill>
              </a:rPr>
              <a:t>Julybe</a:t>
            </a:r>
            <a:r>
              <a:rPr lang="en-US" altLang="en-US" sz="1400" dirty="0">
                <a:solidFill>
                  <a:schemeClr val="accent2"/>
                </a:solidFill>
              </a:rPr>
              <a:t>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64860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8964488"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354965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1628800"/>
            <a:ext cx="8892480" cy="4465613"/>
          </a:xfrm>
        </p:spPr>
        <p:txBody>
          <a:bodyPr/>
          <a:lstStyle/>
          <a:p>
            <a:pPr lvl="1">
              <a:lnSpc>
                <a:spcPct val="90000"/>
              </a:lnSpc>
              <a:spcBef>
                <a:spcPct val="20000"/>
              </a:spcBef>
              <a:defRPr/>
            </a:pPr>
            <a:r>
              <a:rPr lang="en-US" altLang="en-US" sz="2400" dirty="0">
                <a:cs typeface="Times New Roman" pitchFamily="18" charset="0"/>
              </a:rPr>
              <a:t>	</a:t>
            </a: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1644943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40535</TotalTime>
  <Words>2826</Words>
  <Application>Microsoft Office PowerPoint</Application>
  <PresentationFormat>On-screen Show (4:3)</PresentationFormat>
  <Paragraphs>655</Paragraphs>
  <Slides>53</Slides>
  <Notes>13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4" baseType="lpstr">
      <vt:lpstr>Arial Unicode MS</vt:lpstr>
      <vt:lpstr>MS Gothic</vt:lpstr>
      <vt:lpstr>MS PGothic</vt:lpstr>
      <vt:lpstr>MS PGothic</vt:lpstr>
      <vt:lpstr>Arial</vt:lpstr>
      <vt:lpstr>Monotype Sorts</vt:lpstr>
      <vt:lpstr>Times</vt:lpstr>
      <vt:lpstr>Times New Roman</vt:lpstr>
      <vt:lpstr>Wingdings</vt:lpstr>
      <vt:lpstr>Office Theme</vt:lpstr>
      <vt:lpstr>Document</vt:lpstr>
      <vt:lpstr>TGaz Next Generation Positioning  Sep.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Attendance reminder</vt:lpstr>
      <vt:lpstr>Recess</vt:lpstr>
      <vt:lpstr>PowerPoint Presentation</vt:lpstr>
      <vt:lpstr>Meeting Slot # 2 discussion items</vt:lpstr>
      <vt:lpstr>Submission order – Slot 2</vt:lpstr>
      <vt:lpstr>Presentations</vt:lpstr>
      <vt:lpstr>Attendance reminder</vt:lpstr>
      <vt:lpstr>Recess</vt:lpstr>
      <vt:lpstr>PowerPoint Presentation</vt:lpstr>
      <vt:lpstr>Meeting Slot # 3 discussion items</vt:lpstr>
      <vt:lpstr>Submission order – Slot 3</vt:lpstr>
      <vt:lpstr>presentations</vt:lpstr>
      <vt:lpstr>PowerPoint Presentation</vt:lpstr>
      <vt:lpstr>Goals for the Nov. meeting </vt:lpstr>
      <vt:lpstr>Teleconference Schedule</vt:lpstr>
      <vt:lpstr>Reminder to do attendance</vt:lpstr>
      <vt:lpstr>AOB?</vt:lpstr>
      <vt:lpstr>Adjourn</vt:lpstr>
      <vt:lpstr>PowerPoint Presentation</vt:lpstr>
      <vt:lpstr>Approval of Telecon Minutes</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343</cp:revision>
  <cp:lastPrinted>1601-01-01T00:00:00Z</cp:lastPrinted>
  <dcterms:created xsi:type="dcterms:W3CDTF">2015-08-09T12:22:17Z</dcterms:created>
  <dcterms:modified xsi:type="dcterms:W3CDTF">2016-09-13T14:36:30Z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2016-09-13 14:36:18Z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