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65" r:id="rId3"/>
    <p:sldId id="257" r:id="rId4"/>
    <p:sldId id="376" r:id="rId5"/>
    <p:sldId id="377" r:id="rId6"/>
    <p:sldId id="378" r:id="rId7"/>
    <p:sldId id="379" r:id="rId8"/>
    <p:sldId id="380" r:id="rId9"/>
    <p:sldId id="381" r:id="rId10"/>
    <p:sldId id="382" r:id="rId11"/>
    <p:sldId id="383" r:id="rId12"/>
    <p:sldId id="384" r:id="rId13"/>
    <p:sldId id="274" r:id="rId14"/>
    <p:sldId id="278" r:id="rId15"/>
    <p:sldId id="275" r:id="rId16"/>
    <p:sldId id="276" r:id="rId17"/>
    <p:sldId id="277" r:id="rId18"/>
    <p:sldId id="309" r:id="rId19"/>
    <p:sldId id="330" r:id="rId20"/>
    <p:sldId id="366" r:id="rId21"/>
    <p:sldId id="294" r:id="rId22"/>
    <p:sldId id="295" r:id="rId23"/>
    <p:sldId id="296" r:id="rId24"/>
    <p:sldId id="297" r:id="rId25"/>
    <p:sldId id="298" r:id="rId26"/>
    <p:sldId id="360" r:id="rId27"/>
    <p:sldId id="361" r:id="rId28"/>
    <p:sldId id="362" r:id="rId29"/>
    <p:sldId id="363" r:id="rId30"/>
    <p:sldId id="364" r:id="rId31"/>
    <p:sldId id="365" r:id="rId32"/>
    <p:sldId id="371" r:id="rId33"/>
    <p:sldId id="375" r:id="rId34"/>
    <p:sldId id="291" r:id="rId35"/>
    <p:sldId id="289" r:id="rId36"/>
    <p:sldId id="288" r:id="rId37"/>
    <p:sldId id="335" r:id="rId38"/>
    <p:sldId id="354" r:id="rId39"/>
    <p:sldId id="343" r:id="rId40"/>
    <p:sldId id="359" r:id="rId41"/>
    <p:sldId id="328" r:id="rId42"/>
    <p:sldId id="344" r:id="rId43"/>
    <p:sldId id="345" r:id="rId44"/>
    <p:sldId id="352" r:id="rId45"/>
    <p:sldId id="341" r:id="rId46"/>
    <p:sldId id="340" r:id="rId47"/>
    <p:sldId id="339" r:id="rId48"/>
    <p:sldId id="258" r:id="rId49"/>
    <p:sldId id="259" r:id="rId50"/>
    <p:sldId id="260" r:id="rId51"/>
    <p:sldId id="261" r:id="rId52"/>
    <p:sldId id="262" r:id="rId53"/>
    <p:sldId id="263" r:id="rId5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376"/>
            <p14:sldId id="377"/>
            <p14:sldId id="378"/>
            <p14:sldId id="379"/>
            <p14:sldId id="380"/>
            <p14:sldId id="381"/>
            <p14:sldId id="382"/>
            <p14:sldId id="383"/>
            <p14:sldId id="384"/>
            <p14:sldId id="274"/>
            <p14:sldId id="278"/>
          </p14:sldIdLst>
        </p14:section>
        <p14:section name="Slot #1" id="{8011746D-81A9-49E2-ACB8-98A4477292B3}">
          <p14:sldIdLst>
            <p14:sldId id="275"/>
            <p14:sldId id="276"/>
            <p14:sldId id="277"/>
            <p14:sldId id="309"/>
            <p14:sldId id="330"/>
            <p14:sldId id="366"/>
            <p14:sldId id="294"/>
            <p14:sldId id="295"/>
          </p14:sldIdLst>
        </p14:section>
        <p14:section name="Slot#2" id="{D9FDAC3C-59EC-4F24-A258-990E5A99524B}">
          <p14:sldIdLst>
            <p14:sldId id="296"/>
            <p14:sldId id="297"/>
            <p14:sldId id="298"/>
            <p14:sldId id="360"/>
            <p14:sldId id="361"/>
            <p14:sldId id="362"/>
          </p14:sldIdLst>
        </p14:section>
        <p14:section name="Slot #3" id="{5C57C424-141A-4963-ADB3-AD1738E3291F}">
          <p14:sldIdLst>
            <p14:sldId id="363"/>
            <p14:sldId id="364"/>
            <p14:sldId id="365"/>
            <p14:sldId id="371"/>
            <p14:sldId id="375"/>
            <p14:sldId id="291"/>
            <p14:sldId id="289"/>
            <p14:sldId id="288"/>
            <p14:sldId id="335"/>
            <p14:sldId id="354"/>
          </p14:sldIdLst>
        </p14:section>
        <p14:section name="Backup" id="{9FBC3677-2CD2-4DE4-B71A-F5EAB5A48DDF}">
          <p14:sldIdLst>
            <p14:sldId id="343"/>
            <p14:sldId id="359"/>
            <p14:sldId id="328"/>
            <p14:sldId id="344"/>
            <p14:sldId id="345"/>
          </p14:sldIdLst>
        </p14:section>
        <p14:section name="Motions' templates" id="{A00CE131-3A42-486E-8953-DA2CA69571D8}">
          <p14:sldIdLst>
            <p14:sldId id="352"/>
            <p14:sldId id="341"/>
            <p14:sldId id="340"/>
            <p14:sldId id="339"/>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76" autoAdjust="0"/>
    <p:restoredTop sz="94434" autoAdjust="0"/>
  </p:normalViewPr>
  <p:slideViewPr>
    <p:cSldViewPr>
      <p:cViewPr varScale="1">
        <p:scale>
          <a:sx n="71" d="100"/>
          <a:sy n="71" d="100"/>
        </p:scale>
        <p:origin x="1602" y="60"/>
      </p:cViewPr>
      <p:guideLst>
        <p:guide orient="horz" pos="2160"/>
        <p:guide pos="2880"/>
      </p:guideLst>
    </p:cSldViewPr>
  </p:slideViewPr>
  <p:outlineViewPr>
    <p:cViewPr varScale="1">
      <p:scale>
        <a:sx n="170" d="200"/>
        <a:sy n="170" d="200"/>
      </p:scale>
      <p:origin x="0" y="-134970"/>
    </p:cViewPr>
  </p:outlineViewPr>
  <p:notesTextViewPr>
    <p:cViewPr>
      <p:scale>
        <a:sx n="100" d="100"/>
        <a:sy n="100" d="100"/>
      </p:scale>
      <p:origin x="0" y="0"/>
    </p:cViewPr>
  </p:notesTextViewPr>
  <p:notesViewPr>
    <p:cSldViewPr>
      <p:cViewPr varScale="1">
        <p:scale>
          <a:sx n="53" d="100"/>
          <a:sy n="53" d="100"/>
        </p:scale>
        <p:origin x="283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401006360"/>
        <c:axId val="401010672"/>
        <c:axId val="0"/>
      </c:bar3DChart>
      <c:catAx>
        <c:axId val="401006360"/>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401010672"/>
        <c:crosses val="autoZero"/>
        <c:auto val="1"/>
        <c:lblAlgn val="ctr"/>
        <c:lblOffset val="100"/>
        <c:tickLblSkip val="3"/>
        <c:tickMarkSkip val="1"/>
        <c:noMultiLvlLbl val="0"/>
      </c:catAx>
      <c:valAx>
        <c:axId val="401010672"/>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401006360"/>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8/7/2016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Sep. </a:t>
            </a:r>
            <a:r>
              <a:rPr lang="en-US" dirty="0" smtClean="0"/>
              <a:t>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Sep. </a:t>
            </a:r>
            <a:r>
              <a:rPr lang="en-US" dirty="0" smtClean="0"/>
              <a:t>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2700908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59023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3906465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23957884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Dec.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48</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50</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Sep.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Sep.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Sep.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Sep.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Sep.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802.11-16/750r0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1076-00-00az-802-11az-meeting-minutes-july-2016-sessio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ocuments?is_dcn=DCN,%20Title,%20Author%20or%20Affiliation&amp;is_group=00az"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95536" y="685800"/>
            <a:ext cx="84969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err="1" smtClean="0"/>
              <a:t>TGaz</a:t>
            </a:r>
            <a:r>
              <a:rPr lang="en-US" altLang="en-US" sz="2800" dirty="0" smtClean="0"/>
              <a:t> Next Generation Positioning </a:t>
            </a:r>
            <a:br>
              <a:rPr lang="en-US" altLang="en-US" sz="2800" dirty="0" smtClean="0"/>
            </a:br>
            <a:r>
              <a:rPr lang="en-US" altLang="en-US" sz="2800" dirty="0" smtClean="0"/>
              <a:t>Sep. </a:t>
            </a:r>
            <a:r>
              <a:rPr lang="en-US" altLang="en-US" sz="2800" dirty="0" smtClean="0"/>
              <a:t>Meeting Agenda</a:t>
            </a:r>
            <a:endParaRPr lang="en-GB" sz="2800" dirty="0"/>
          </a:p>
        </p:txBody>
      </p:sp>
      <p:sp>
        <p:nvSpPr>
          <p:cNvPr id="3074" name="Rectangle 2"/>
          <p:cNvSpPr>
            <a:spLocks noGrp="1" noChangeArrowheads="1"/>
          </p:cNvSpPr>
          <p:nvPr>
            <p:ph idx="1"/>
          </p:nvPr>
        </p:nvSpPr>
        <p:spPr>
          <a:xfrm>
            <a:off x="696912" y="17240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2016-08-07</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Sep. </a:t>
            </a:r>
            <a:r>
              <a:rPr lang="en-US" dirty="0" smtClean="0"/>
              <a:t>2016</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37"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dirty="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dirty="0">
                <a:solidFill>
                  <a:schemeClr val="accent2">
                    <a:lumMod val="75000"/>
                  </a:schemeClr>
                </a:solidFill>
              </a:rPr>
              <a:t>Either speak up now or</a:t>
            </a:r>
          </a:p>
          <a:p>
            <a:pPr lvl="1">
              <a:spcBef>
                <a:spcPct val="20000"/>
              </a:spcBef>
              <a:buFont typeface="Arial" pitchFamily="34" charset="0"/>
              <a:buChar char="•"/>
              <a:defRPr/>
            </a:pPr>
            <a:r>
              <a:rPr lang="en-US" altLang="en-US" dirty="0">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dirty="0">
                <a:solidFill>
                  <a:schemeClr val="accent2">
                    <a:lumMod val="75000"/>
                  </a:schemeClr>
                </a:solidFill>
              </a:rPr>
              <a:t>Cause an LOA to be submitted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1558896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107504" y="1556792"/>
            <a:ext cx="9036496" cy="4537621"/>
          </a:xfrm>
        </p:spPr>
        <p:txBody>
          <a:bodyPr/>
          <a:lstStyle/>
          <a:p>
            <a:pPr>
              <a:lnSpc>
                <a:spcPct val="80000"/>
              </a:lnSpc>
              <a:spcBef>
                <a:spcPct val="20000"/>
              </a:spcBef>
              <a:buClr>
                <a:srgbClr val="CC3300"/>
              </a:buClr>
              <a:buSzPct val="50000"/>
              <a:buFont typeface="Monotype Sorts"/>
              <a:buChar char="l"/>
            </a:pPr>
            <a:endParaRPr lang="en-US" altLang="en-US" sz="700" u="sng" dirty="0">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dirty="0">
                <a:solidFill>
                  <a:srgbClr val="000099"/>
                </a:solidFill>
                <a:latin typeface="Arial" panose="020B0604020202020204" pitchFamily="34" charset="0"/>
              </a:rPr>
              <a:t>Relative costs, including licensing costs of essential patent claims, of different technical approaches </a:t>
            </a:r>
            <a:r>
              <a:rPr lang="en-US" altLang="en-US" sz="1400" dirty="0" err="1">
                <a:solidFill>
                  <a:srgbClr val="000099"/>
                </a:solidFill>
                <a:latin typeface="Arial" panose="020B0604020202020204" pitchFamily="34" charset="0"/>
              </a:rPr>
              <a:t>Julybe</a:t>
            </a:r>
            <a:r>
              <a:rPr lang="en-US" altLang="en-US" sz="1400" dirty="0">
                <a:solidFill>
                  <a:srgbClr val="000099"/>
                </a:solidFill>
                <a:latin typeface="Arial" panose="020B0604020202020204" pitchFamily="34" charset="0"/>
              </a:rPr>
              <a:t>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dirty="0">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sz="1200" b="0" dirty="0">
                <a:solidFill>
                  <a:srgbClr val="000099"/>
                </a:solidFill>
                <a:latin typeface="Arial" panose="020B0604020202020204" pitchFamily="34" charset="0"/>
              </a:rPr>
              <a:t>See </a:t>
            </a:r>
            <a:r>
              <a:rPr lang="en-US" altLang="en-US" sz="1200" b="0" i="1" dirty="0">
                <a:solidFill>
                  <a:srgbClr val="000099"/>
                </a:solidFill>
                <a:latin typeface="Arial" panose="020B0604020202020204" pitchFamily="34" charset="0"/>
              </a:rPr>
              <a:t>IEEE-SA Standards Board Operations Manual</a:t>
            </a:r>
            <a:r>
              <a:rPr lang="en-US" altLang="en-US" sz="1200" b="0" dirty="0">
                <a:solidFill>
                  <a:srgbClr val="000099"/>
                </a:solidFill>
                <a:latin typeface="Arial" panose="020B0604020202020204" pitchFamily="34" charset="0"/>
              </a:rPr>
              <a:t>, clause 5.3.10 and </a:t>
            </a:r>
            <a:r>
              <a:rPr lang="en-GB" altLang="en-US" sz="1200" b="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b="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1065265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solidFill>
                  <a:schemeClr val="tx2"/>
                </a:solidFill>
              </a:rPr>
              <a:t>TGaz</a:t>
            </a:r>
            <a:r>
              <a:rPr lang="en-US" altLang="en-US" dirty="0">
                <a:solidFill>
                  <a:schemeClr val="tx2"/>
                </a:solidFill>
              </a:rPr>
              <a:t> - Schedule in a Glance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90369689"/>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4177464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11-16/1076</a:t>
            </a:r>
            <a:r>
              <a:rPr lang="en-US" altLang="en-US" sz="1800" b="0" dirty="0" smtClean="0"/>
              <a:t>).  </a:t>
            </a:r>
            <a:endParaRPr lang="en-US" altLang="en-US" sz="1800" b="0" dirty="0"/>
          </a:p>
          <a:p>
            <a:pPr algn="just">
              <a:spcBef>
                <a:spcPct val="20000"/>
              </a:spcBef>
              <a:buFontTx/>
              <a:buChar char="•"/>
            </a:pPr>
            <a:r>
              <a:rPr lang="en-US" altLang="en-US" sz="1800" b="0" dirty="0" smtClean="0"/>
              <a:t>Review and approve FRD document updated with TG approved functional requirements.</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Submissions towards FRD text. </a:t>
            </a:r>
          </a:p>
          <a:p>
            <a:pPr lvl="1" algn="just">
              <a:spcBef>
                <a:spcPct val="20000"/>
              </a:spcBef>
              <a:buFontTx/>
              <a:buChar char="•"/>
            </a:pPr>
            <a:r>
              <a:rPr lang="en-US" altLang="en-US" sz="1600" dirty="0" smtClean="0"/>
              <a:t>Submissions towards SRD text.</a:t>
            </a:r>
          </a:p>
          <a:p>
            <a:pPr lvl="1" algn="just">
              <a:spcBef>
                <a:spcPct val="20000"/>
              </a:spcBef>
              <a:buFontTx/>
              <a:buChar char="•"/>
            </a:pPr>
            <a:r>
              <a:rPr lang="en-US" altLang="en-US" sz="1600" dirty="0" smtClean="0"/>
              <a:t>Supportive technical submissions to </a:t>
            </a:r>
            <a:r>
              <a:rPr lang="en-US" altLang="en-US" sz="1600" dirty="0" err="1" smtClean="0"/>
              <a:t>to</a:t>
            </a:r>
            <a:r>
              <a:rPr lang="en-US" altLang="en-US" sz="1600" dirty="0" smtClean="0"/>
              <a:t> inform the TG.</a:t>
            </a:r>
            <a:endParaRPr lang="en-US" altLang="en-US" sz="1600" dirty="0"/>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2" y="606425"/>
            <a:ext cx="7770813" cy="654968"/>
          </a:xfrm>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725786808"/>
              </p:ext>
            </p:extLst>
          </p:nvPr>
        </p:nvGraphicFramePr>
        <p:xfrm>
          <a:off x="380206" y="1231794"/>
          <a:ext cx="8458200" cy="4416782"/>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11-16-750</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a:t>
                      </a:r>
                      <a:r>
                        <a:rPr lang="en-US" sz="1400" dirty="0" smtClean="0"/>
                        <a:t>Sep. </a:t>
                      </a:r>
                      <a:r>
                        <a:rPr lang="en-US" sz="1400" dirty="0" smtClean="0"/>
                        <a:t>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11-16-1076</a:t>
                      </a:r>
                      <a:endParaRPr lang="en-US" sz="14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July meeting </a:t>
                      </a:r>
                      <a:r>
                        <a:rPr lang="en-US" sz="1400" dirty="0" smtClean="0"/>
                        <a:t>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TBD </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Submissions as needed</a:t>
                      </a:r>
                      <a:r>
                        <a:rPr lang="en-US" sz="1400" kern="1200" baseline="0" dirty="0" smtClean="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discussion items</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a:t>
            </a:r>
            <a:r>
              <a:rPr lang="en-US" altLang="en-US" sz="2000" b="0" dirty="0" smtClean="0"/>
              <a:t>(1 min</a:t>
            </a:r>
            <a:r>
              <a:rPr lang="en-US" altLang="en-US" sz="2000" b="0" dirty="0"/>
              <a:t>)</a:t>
            </a:r>
          </a:p>
          <a:p>
            <a:pPr algn="just">
              <a:spcBef>
                <a:spcPct val="20000"/>
              </a:spcBef>
              <a:buFontTx/>
              <a:buChar char="•"/>
            </a:pPr>
            <a:r>
              <a:rPr lang="en-US" altLang="en-US" sz="2000" b="0" dirty="0"/>
              <a:t>Patent Policy and Logistics </a:t>
            </a:r>
            <a:r>
              <a:rPr lang="en-US" altLang="en-US" sz="2000" b="0" dirty="0" smtClean="0"/>
              <a:t>(7 min</a:t>
            </a:r>
            <a:r>
              <a:rPr lang="en-US" altLang="en-US" sz="2000" b="0" dirty="0"/>
              <a:t>)</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(2 min</a:t>
            </a:r>
            <a:r>
              <a:rPr lang="en-US" altLang="en-US" sz="2000" b="0" dirty="0"/>
              <a:t>)</a:t>
            </a:r>
          </a:p>
          <a:p>
            <a:pPr algn="just">
              <a:spcBef>
                <a:spcPct val="20000"/>
              </a:spcBef>
              <a:buFontTx/>
              <a:buChar char="•"/>
            </a:pPr>
            <a:r>
              <a:rPr lang="en-US" altLang="en-US" sz="2000" b="0" dirty="0"/>
              <a:t>Agenda Setting </a:t>
            </a:r>
            <a:r>
              <a:rPr lang="en-US" altLang="en-US" sz="2000" b="0" dirty="0" smtClean="0"/>
              <a:t>(10 min)</a:t>
            </a:r>
          </a:p>
          <a:p>
            <a:pPr algn="just">
              <a:spcBef>
                <a:spcPct val="20000"/>
              </a:spcBef>
              <a:buFontTx/>
              <a:buChar char="•"/>
            </a:pPr>
            <a:r>
              <a:rPr lang="en-US" altLang="en-US" sz="2000" b="0" dirty="0" smtClean="0"/>
              <a:t>Approval of previous meeting minutes (</a:t>
            </a:r>
            <a:r>
              <a:rPr lang="en-US" altLang="en-US" sz="2000" b="0" dirty="0"/>
              <a:t>5</a:t>
            </a:r>
            <a:r>
              <a:rPr lang="en-US" altLang="en-US" sz="2000" b="0" dirty="0" smtClean="0"/>
              <a:t>min)</a:t>
            </a:r>
          </a:p>
          <a:p>
            <a:pPr algn="just">
              <a:spcBef>
                <a:spcPct val="20000"/>
              </a:spcBef>
              <a:buFontTx/>
              <a:buChar char="•"/>
            </a:pPr>
            <a:r>
              <a:rPr lang="en-US" altLang="en-US" sz="2000" b="0" dirty="0" smtClean="0"/>
              <a:t>Presentations to inform the group </a:t>
            </a:r>
            <a:r>
              <a:rPr lang="en-US" altLang="en-US" sz="2000" b="0" dirty="0" smtClean="0"/>
              <a:t>(as time permits</a:t>
            </a:r>
            <a:r>
              <a:rPr lang="en-US" altLang="en-US" sz="2000" b="0" dirty="0" smtClean="0"/>
              <a:t>)</a:t>
            </a:r>
            <a:r>
              <a:rPr lang="en-US" altLang="en-US" sz="1600" dirty="0" smtClean="0"/>
              <a:t>.</a:t>
            </a:r>
          </a:p>
          <a:p>
            <a:pPr algn="just">
              <a:spcBef>
                <a:spcPct val="20000"/>
              </a:spcBef>
              <a:buFontTx/>
              <a:buChar char="•"/>
            </a:pPr>
            <a:endParaRPr lang="en-US" altLang="en-US" sz="1600" dirty="0" smtClean="0"/>
          </a:p>
          <a:p>
            <a:pPr marL="457200" lvl="1" indent="0">
              <a:spcBef>
                <a:spcPct val="20000"/>
              </a:spcBef>
            </a:pPr>
            <a:r>
              <a:rPr lang="en-US" altLang="en-US" dirty="0" smtClean="0"/>
              <a:t/>
            </a:r>
            <a:br>
              <a:rPr lang="en-US" altLang="en-US" dirty="0" smtClean="0"/>
            </a:br>
            <a:endParaRPr lang="en-US" altLang="en-US" dirty="0" smtClean="0"/>
          </a:p>
          <a:p>
            <a:pPr lvl="1" algn="just">
              <a:spcBef>
                <a:spcPct val="20000"/>
              </a:spcBef>
              <a:buFontTx/>
              <a:buChar char="•"/>
            </a:pPr>
            <a:endParaRPr lang="en-US" altLang="en-US" sz="1600" b="0" dirty="0" smtClean="0"/>
          </a:p>
          <a:p>
            <a:pPr lvl="1" algn="just">
              <a:spcBef>
                <a:spcPct val="20000"/>
              </a:spcBef>
              <a:buFontTx/>
              <a:buChar char="•"/>
            </a:pPr>
            <a:endParaRPr lang="en-US" altLang="en-US" sz="1600" b="0" dirty="0">
              <a:solidFill>
                <a:srgbClr val="FF33CC"/>
              </a:solidFill>
            </a:endParaRP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955192945"/>
              </p:ext>
            </p:extLst>
          </p:nvPr>
        </p:nvGraphicFramePr>
        <p:xfrm>
          <a:off x="323528" y="1916832"/>
          <a:ext cx="8424935" cy="2896720"/>
        </p:xfrm>
        <a:graphic>
          <a:graphicData uri="http://schemas.openxmlformats.org/drawingml/2006/table">
            <a:tbl>
              <a:tblPr firstRow="1" bandRow="1">
                <a:tableStyleId>{21E4AEA4-8DFA-4A89-87EB-49C32662AFE0}</a:tableStyleId>
              </a:tblPr>
              <a:tblGrid>
                <a:gridCol w="936104"/>
                <a:gridCol w="1368152"/>
                <a:gridCol w="3384376"/>
                <a:gridCol w="1584176"/>
                <a:gridCol w="1152127"/>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11-16-750</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a:t>
                      </a:r>
                      <a:r>
                        <a:rPr lang="en-US" sz="1400" kern="1200" dirty="0" smtClean="0">
                          <a:solidFill>
                            <a:schemeClr val="dk1"/>
                          </a:solidFill>
                          <a:latin typeface="+mn-lt"/>
                          <a:ea typeface="+mn-ea"/>
                          <a:cs typeface="+mn-cs"/>
                        </a:rPr>
                        <a:t>Sep. </a:t>
                      </a:r>
                      <a:r>
                        <a:rPr lang="en-US" sz="1400" kern="1200" dirty="0" smtClean="0">
                          <a:solidFill>
                            <a:schemeClr val="dk1"/>
                          </a:solidFill>
                          <a:latin typeface="+mn-lt"/>
                          <a:ea typeface="+mn-ea"/>
                          <a:cs typeface="+mn-cs"/>
                        </a:rPr>
                        <a:t>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11-16-778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kern="1200" dirty="0" smtClean="0">
                          <a:solidFill>
                            <a:schemeClr val="dk1"/>
                          </a:solidFill>
                          <a:latin typeface="+mn-lt"/>
                          <a:ea typeface="+mn-ea"/>
                          <a:cs typeface="+mn-cs"/>
                        </a:rPr>
                        <a:t>July meeting </a:t>
                      </a:r>
                      <a:r>
                        <a:rPr lang="en-US" sz="1400" kern="1200" dirty="0" smtClean="0">
                          <a:solidFill>
                            <a:schemeClr val="dk1"/>
                          </a:solidFill>
                          <a:latin typeface="+mn-lt"/>
                          <a:ea typeface="+mn-ea"/>
                          <a:cs typeface="+mn-cs"/>
                        </a:rPr>
                        <a:t>minutes approval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5min</a:t>
                      </a:r>
                    </a:p>
                  </a:txBody>
                  <a:tcPr marT="45712" marB="45712"/>
                </a:tc>
              </a:tr>
              <a:tr h="278917">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TBD</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Submissions as needed</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As time permits</a:t>
                      </a:r>
                      <a:endParaRPr lang="en-US" sz="1400" kern="1200" dirty="0">
                        <a:solidFill>
                          <a:schemeClr val="dk1"/>
                        </a:solidFill>
                        <a:latin typeface="+mn-lt"/>
                        <a:ea typeface="+mn-ea"/>
                        <a:cs typeface="+mn-cs"/>
                      </a:endParaRPr>
                    </a:p>
                  </a:txBody>
                  <a:tcPr marT="45712" marB="45712"/>
                </a:tc>
              </a:tr>
              <a:tr h="301283">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5239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15239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b="0" dirty="0" smtClean="0"/>
              <a:t>Document 11-16/778r0 </a:t>
            </a:r>
            <a:r>
              <a:rPr lang="en-US" b="0" dirty="0"/>
              <a:t>“802.11az Meeting Minutes </a:t>
            </a:r>
            <a:r>
              <a:rPr lang="en-US" b="0" dirty="0" smtClean="0"/>
              <a:t>May 2016 </a:t>
            </a:r>
            <a:r>
              <a:rPr lang="en-US" b="0" dirty="0"/>
              <a:t>Session” </a:t>
            </a:r>
            <a:r>
              <a:rPr lang="en-US" b="0" dirty="0" smtClean="0"/>
              <a:t>posted to Mentor June 13</a:t>
            </a:r>
            <a:r>
              <a:rPr lang="en-US" b="0" baseline="30000" dirty="0" smtClean="0"/>
              <a:t>th</a:t>
            </a:r>
            <a:r>
              <a:rPr lang="en-US" b="0" dirty="0" smtClean="0"/>
              <a:t>.</a:t>
            </a:r>
          </a:p>
          <a:p>
            <a:endParaRPr lang="en-US" dirty="0" smtClean="0"/>
          </a:p>
          <a:p>
            <a:r>
              <a:rPr lang="en-US" dirty="0" smtClean="0"/>
              <a:t>Motion:</a:t>
            </a:r>
          </a:p>
          <a:p>
            <a:pPr marL="0" indent="0"/>
            <a:r>
              <a:rPr lang="en-US" b="0" dirty="0" smtClean="0"/>
              <a:t>To </a:t>
            </a:r>
            <a:r>
              <a:rPr lang="en-US" b="0" dirty="0"/>
              <a:t>approve document </a:t>
            </a:r>
            <a:r>
              <a:rPr lang="en-US" b="0" dirty="0" smtClean="0"/>
              <a:t>11-16/778r0 as TG </a:t>
            </a:r>
            <a:r>
              <a:rPr lang="en-US" b="0" dirty="0"/>
              <a:t>meeting minutes for the </a:t>
            </a:r>
            <a:r>
              <a:rPr lang="en-US" b="0" dirty="0" smtClean="0"/>
              <a:t>Waikoloa meeting</a:t>
            </a:r>
            <a:r>
              <a:rPr lang="en-US" b="0" dirty="0"/>
              <a:t>. </a:t>
            </a:r>
          </a:p>
          <a:p>
            <a:r>
              <a:rPr lang="en-US" b="0" dirty="0"/>
              <a:t>Moved </a:t>
            </a:r>
            <a:r>
              <a:rPr lang="en-US" b="0" dirty="0" smtClean="0"/>
              <a:t>by:</a:t>
            </a:r>
          </a:p>
          <a:p>
            <a:r>
              <a:rPr lang="en-US" b="0" dirty="0" smtClean="0"/>
              <a:t>Seconded by:</a:t>
            </a:r>
          </a:p>
          <a:p>
            <a:r>
              <a:rPr lang="en-US" b="0"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3356021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32660175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AZ</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Warsaw, Poland</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Sep. 11</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-16</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2016</a:t>
            </a:r>
            <a:endParaRPr lang="en-US" altLang="en-US" sz="3600" dirty="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Vice-chair:</a:t>
            </a:r>
            <a:r>
              <a:rPr lang="en-US" altLang="en-US" sz="2000" b="0" dirty="0" smtClean="0">
                <a:cs typeface="Times New Roman" panose="02020603050405020304" pitchFamily="18" charset="0"/>
              </a:rPr>
              <a:t> Carlos Aldana </a:t>
            </a:r>
            <a:r>
              <a:rPr lang="en-US" altLang="en-US" sz="1600" b="0" dirty="0" smtClean="0">
                <a:cs typeface="Times New Roman" panose="02020603050405020304" pitchFamily="18" charset="0"/>
              </a:rPr>
              <a:t>(Intel)</a:t>
            </a:r>
            <a:endParaRPr lang="en-US" altLang="en-US" sz="1600" b="0" dirty="0" smtClean="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 approve FR working draft</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b="0" dirty="0" smtClean="0"/>
              <a:t>We adopt document 11-16-0424r? as Functional Requirement working draft for </a:t>
            </a:r>
            <a:r>
              <a:rPr lang="en-US" altLang="en-US" b="0" dirty="0" err="1" smtClean="0"/>
              <a:t>TGaz</a:t>
            </a:r>
            <a:r>
              <a:rPr lang="en-US" altLang="en-US" b="0" dirty="0" smtClean="0"/>
              <a:t> specification development. </a:t>
            </a:r>
          </a:p>
          <a:p>
            <a:pPr marL="0" indent="0">
              <a:buNone/>
            </a:pPr>
            <a:endParaRPr lang="en-US" altLang="en-US" b="0" dirty="0" smtClean="0"/>
          </a:p>
          <a:p>
            <a:pPr marL="0" indent="0">
              <a:buNone/>
            </a:pPr>
            <a:r>
              <a:rPr lang="en-US" altLang="en-US" b="0" dirty="0" smtClean="0"/>
              <a:t>Move:</a:t>
            </a:r>
          </a:p>
          <a:p>
            <a:pPr marL="0" indent="0">
              <a:buNone/>
            </a:pPr>
            <a:r>
              <a:rPr lang="en-US" altLang="en-US" b="0" dirty="0" smtClean="0"/>
              <a:t>2</a:t>
            </a:r>
            <a:r>
              <a:rPr lang="en-US" altLang="en-US" b="0" baseline="30000" dirty="0" smtClean="0"/>
              <a:t>nd</a:t>
            </a:r>
            <a:r>
              <a:rPr lang="en-US" altLang="en-US" b="0" dirty="0" smtClean="0"/>
              <a:t>:</a:t>
            </a:r>
            <a:endParaRPr lang="en-US" altLang="en-US" b="0" dirty="0"/>
          </a:p>
          <a:p>
            <a:pPr marL="0" indent="0">
              <a:buNone/>
            </a:pPr>
            <a:r>
              <a:rPr lang="en-US" altLang="en-US" b="0" dirty="0" smtClean="0"/>
              <a:t>Results </a:t>
            </a:r>
            <a:r>
              <a:rPr lang="en-US" altLang="en-US" sz="2000" b="0" dirty="0" smtClean="0"/>
              <a:t>(Y/N/A)</a:t>
            </a:r>
            <a:r>
              <a:rPr lang="en-US" altLang="en-US" b="0" dirty="0" smtClean="0"/>
              <a:t>:</a:t>
            </a:r>
          </a:p>
          <a:p>
            <a:pPr marL="0" indent="0">
              <a:buNone/>
            </a:pPr>
            <a:r>
              <a:rPr lang="en-US" altLang="en-US" b="0" dirty="0" smtClean="0"/>
              <a:t>Motion passes. </a:t>
            </a:r>
          </a:p>
          <a:p>
            <a:pPr marL="0" indent="0">
              <a:buNone/>
            </a:pPr>
            <a:endParaRPr lang="en-US" altLang="en-US" b="0" dirty="0" smtClean="0"/>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20</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 Corporation</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Sep. </a:t>
            </a:r>
            <a:r>
              <a:rPr lang="en-US" dirty="0" smtClean="0"/>
              <a:t>2016</a:t>
            </a:r>
            <a:endParaRPr lang="en-US" dirty="0"/>
          </a:p>
        </p:txBody>
      </p:sp>
    </p:spTree>
    <p:extLst>
      <p:ext uri="{BB962C8B-B14F-4D97-AF65-F5344CB8AC3E}">
        <p14:creationId xmlns:p14="http://schemas.microsoft.com/office/powerpoint/2010/main" val="16980922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Timeline and project progress review (10min) – As needed</a:t>
            </a:r>
          </a:p>
          <a:p>
            <a:pPr algn="just">
              <a:spcBef>
                <a:spcPct val="20000"/>
              </a:spcBef>
              <a:buFontTx/>
              <a:buChar char="•"/>
            </a:pPr>
            <a:r>
              <a:rPr lang="en-US" altLang="en-US" sz="2000" b="0" dirty="0" err="1" smtClean="0"/>
              <a:t>Telecon</a:t>
            </a:r>
            <a:r>
              <a:rPr lang="en-US" altLang="en-US" sz="2000" b="0" dirty="0" smtClean="0"/>
              <a:t> time setting (5min)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67302246"/>
              </p:ext>
            </p:extLst>
          </p:nvPr>
        </p:nvGraphicFramePr>
        <p:xfrm>
          <a:off x="656785" y="2420888"/>
          <a:ext cx="7772404" cy="1351088"/>
        </p:xfrm>
        <a:graphic>
          <a:graphicData uri="http://schemas.openxmlformats.org/drawingml/2006/table">
            <a:tbl>
              <a:tblPr firstRow="1" bandRow="1">
                <a:tableStyleId>{21E4AEA4-8DFA-4A89-87EB-49C32662AFE0}</a:tableStyleId>
              </a:tblPr>
              <a:tblGrid>
                <a:gridCol w="1380624"/>
                <a:gridCol w="2124576"/>
                <a:gridCol w="1994191"/>
                <a:gridCol w="1472911"/>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11-16-750</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a:t>
                      </a:r>
                      <a:r>
                        <a:rPr lang="en-US" sz="1400" dirty="0" smtClean="0"/>
                        <a:t>Sep. </a:t>
                      </a:r>
                      <a:r>
                        <a:rPr lang="en-US" sz="1400" dirty="0" smtClean="0"/>
                        <a:t>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25907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13129467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30689802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15366148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#3</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869387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smtClean="0"/>
              <a:t>TGaz</a:t>
            </a:r>
            <a:r>
              <a:rPr lang="en-US" altLang="en-US" dirty="0" smtClean="0"/>
              <a:t> Next Generation Positioning agenda </a:t>
            </a:r>
            <a:r>
              <a:rPr lang="en-US" altLang="en-US" dirty="0"/>
              <a:t>for the </a:t>
            </a:r>
            <a:r>
              <a:rPr lang="en-US" altLang="en-US" dirty="0" smtClean="0"/>
              <a:t>Sep. </a:t>
            </a:r>
            <a:r>
              <a:rPr lang="en-US" altLang="en-US" dirty="0" smtClean="0"/>
              <a:t>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Sep. </a:t>
            </a:r>
            <a:r>
              <a:rPr lang="en-US" dirty="0" smtClean="0"/>
              <a:t>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Timeline and project progress review (10min – special order)</a:t>
            </a:r>
          </a:p>
          <a:p>
            <a:pPr algn="just">
              <a:spcBef>
                <a:spcPct val="20000"/>
              </a:spcBef>
              <a:buFontTx/>
              <a:buChar char="•"/>
            </a:pPr>
            <a:r>
              <a:rPr lang="en-US" altLang="en-US" sz="2000" b="0" dirty="0" err="1" smtClean="0"/>
              <a:t>Telecon</a:t>
            </a:r>
            <a:r>
              <a:rPr lang="en-US" altLang="en-US" sz="2000" b="0" dirty="0" smtClean="0"/>
              <a:t> time setting (5min – special order)</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7766970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73850471"/>
              </p:ext>
            </p:extLst>
          </p:nvPr>
        </p:nvGraphicFramePr>
        <p:xfrm>
          <a:off x="656785" y="2420888"/>
          <a:ext cx="7772404" cy="1655872"/>
        </p:xfrm>
        <a:graphic>
          <a:graphicData uri="http://schemas.openxmlformats.org/drawingml/2006/table">
            <a:tbl>
              <a:tblPr firstRow="1" bandRow="1">
                <a:tableStyleId>{21E4AEA4-8DFA-4A89-87EB-49C32662AFE0}</a:tableStyleId>
              </a:tblPr>
              <a:tblGrid>
                <a:gridCol w="1380624"/>
                <a:gridCol w="2124576"/>
                <a:gridCol w="2210215"/>
                <a:gridCol w="125688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11-16-750</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a:t>
                      </a:r>
                      <a:r>
                        <a:rPr lang="en-US" sz="1400" dirty="0" smtClean="0"/>
                        <a:t>Sep. </a:t>
                      </a:r>
                      <a:r>
                        <a:rPr lang="en-US" sz="1400" dirty="0" smtClean="0"/>
                        <a:t>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15239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5239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040186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18471752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Sep. </a:t>
            </a:r>
            <a:r>
              <a:rPr lang="en-US" dirty="0" smtClean="0"/>
              <a:t>2016</a:t>
            </a:r>
            <a:endParaRPr lang="en-GB" dirty="0"/>
          </a:p>
        </p:txBody>
      </p:sp>
      <p:sp>
        <p:nvSpPr>
          <p:cNvPr id="3" name="Footer Placeholder 2"/>
          <p:cNvSpPr>
            <a:spLocks noGrp="1"/>
          </p:cNvSpPr>
          <p:nvPr>
            <p:ph type="ftr" idx="11"/>
          </p:nvPr>
        </p:nvSpPr>
        <p:spPr/>
        <p:txBody>
          <a:bodyPr/>
          <a:lstStyle/>
          <a:p>
            <a:r>
              <a:rPr lang="en-GB" smtClean="0"/>
              <a:t>Jonathan Segev, Intel Corporation</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33</a:t>
            </a:fld>
            <a:endParaRPr lang="en-GB"/>
          </a:p>
        </p:txBody>
      </p:sp>
      <p:sp>
        <p:nvSpPr>
          <p:cNvPr id="5"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Rectangle 8"/>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6" name="Rectangle 15"/>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7"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8" name="Text Box 29"/>
          <p:cNvSpPr txBox="1">
            <a:spLocks noChangeArrowheads="1"/>
          </p:cNvSpPr>
          <p:nvPr/>
        </p:nvSpPr>
        <p:spPr bwMode="auto">
          <a:xfrm flipH="1">
            <a:off x="6629342"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(May. 2020)</a:t>
            </a:r>
            <a:endParaRPr lang="en-US" altLang="en-US" b="0" dirty="0"/>
          </a:p>
        </p:txBody>
      </p:sp>
      <p:sp>
        <p:nvSpPr>
          <p:cNvPr id="19" name="Isosceles Triangle 18"/>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5"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6701460"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Rectangle 26"/>
          <p:cNvSpPr/>
          <p:nvPr/>
        </p:nvSpPr>
        <p:spPr>
          <a:xfrm>
            <a:off x="1837260" y="2272912"/>
            <a:ext cx="1647264" cy="24344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8"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9" name="Isosceles Triangle 28"/>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1" name="Rectangle 30"/>
          <p:cNvSpPr/>
          <p:nvPr/>
        </p:nvSpPr>
        <p:spPr>
          <a:xfrm>
            <a:off x="2947113" y="2524562"/>
            <a:ext cx="3840583" cy="29697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2" name="Rectangle 31"/>
          <p:cNvSpPr/>
          <p:nvPr/>
        </p:nvSpPr>
        <p:spPr>
          <a:xfrm>
            <a:off x="1155353" y="1987658"/>
            <a:ext cx="1512000"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3" name="Text Box 24"/>
          <p:cNvSpPr txBox="1">
            <a:spLocks noChangeArrowheads="1"/>
          </p:cNvSpPr>
          <p:nvPr/>
        </p:nvSpPr>
        <p:spPr bwMode="auto">
          <a:xfrm>
            <a:off x="1814377" y="2518345"/>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5/16-9/17</a:t>
            </a:r>
            <a:endParaRPr lang="en-US" altLang="en-US" sz="700" b="1" dirty="0">
              <a:latin typeface="Arial" panose="020B0604020202020204" pitchFamily="34" charset="0"/>
              <a:cs typeface="Arial" panose="020B0604020202020204" pitchFamily="34" charset="0"/>
            </a:endParaRPr>
          </a:p>
        </p:txBody>
      </p:sp>
      <p:sp>
        <p:nvSpPr>
          <p:cNvPr id="34"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5" name="Rectangle 34"/>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36"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7" name="Isosceles Triangle 36"/>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38" name="Straight Connector 37"/>
          <p:cNvCxnSpPr>
            <a:stCxn id="30" idx="1"/>
            <a:endCxn id="32" idx="1"/>
          </p:cNvCxnSpPr>
          <p:nvPr/>
        </p:nvCxnSpPr>
        <p:spPr bwMode="auto">
          <a:xfrm>
            <a:off x="444626" y="2120214"/>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Title 1"/>
          <p:cNvSpPr txBox="1">
            <a:spLocks/>
          </p:cNvSpPr>
          <p:nvPr/>
        </p:nvSpPr>
        <p:spPr>
          <a:xfrm>
            <a:off x="681024" y="585883"/>
            <a:ext cx="8462976" cy="543345"/>
          </a:xfrm>
          <a:prstGeom prst="rect">
            <a:avLst/>
          </a:prstGeom>
        </p:spPr>
        <p:txBody>
          <a:bodyPr lIns="0" tIns="0" rIns="0" bIns="0"/>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Activity timelines post the </a:t>
            </a:r>
            <a:r>
              <a:rPr lang="en-US" kern="0" dirty="0" smtClean="0"/>
              <a:t>July meeting</a:t>
            </a:r>
            <a:endParaRPr lang="en-US" kern="0" dirty="0">
              <a:solidFill>
                <a:srgbClr val="FF33CC"/>
              </a:solidFill>
            </a:endParaRPr>
          </a:p>
        </p:txBody>
      </p:sp>
      <p:sp>
        <p:nvSpPr>
          <p:cNvPr id="40" name="Rectangle 39"/>
          <p:cNvSpPr/>
          <p:nvPr/>
        </p:nvSpPr>
        <p:spPr>
          <a:xfrm>
            <a:off x="1209226" y="2924944"/>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1" name="Rectangle 40"/>
          <p:cNvSpPr/>
          <p:nvPr/>
        </p:nvSpPr>
        <p:spPr>
          <a:xfrm>
            <a:off x="1835696" y="3248277"/>
            <a:ext cx="164882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2" name="Rectangle 41"/>
          <p:cNvSpPr/>
          <p:nvPr/>
        </p:nvSpPr>
        <p:spPr>
          <a:xfrm>
            <a:off x="2942904" y="3554539"/>
            <a:ext cx="365589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3" name="TextBox 42"/>
          <p:cNvSpPr txBox="1"/>
          <p:nvPr/>
        </p:nvSpPr>
        <p:spPr>
          <a:xfrm>
            <a:off x="155334" y="2930664"/>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44" name="TextBox 43"/>
          <p:cNvSpPr txBox="1"/>
          <p:nvPr/>
        </p:nvSpPr>
        <p:spPr>
          <a:xfrm>
            <a:off x="255918" y="3939849"/>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45" name="Rectangle 44"/>
          <p:cNvSpPr/>
          <p:nvPr/>
        </p:nvSpPr>
        <p:spPr>
          <a:xfrm>
            <a:off x="1193872" y="3998653"/>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6" name="Rectangle 45"/>
          <p:cNvSpPr/>
          <p:nvPr/>
        </p:nvSpPr>
        <p:spPr>
          <a:xfrm>
            <a:off x="1911510" y="4323775"/>
            <a:ext cx="157301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7" name="Rectangle 46"/>
          <p:cNvSpPr/>
          <p:nvPr/>
        </p:nvSpPr>
        <p:spPr>
          <a:xfrm>
            <a:off x="3013363" y="4649377"/>
            <a:ext cx="355918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48" name="Straight Connector 47"/>
          <p:cNvCxnSpPr>
            <a:cxnSpLocks noChangeAspect="1"/>
            <a:stCxn id="40" idx="1"/>
          </p:cNvCxnSpPr>
          <p:nvPr/>
        </p:nvCxnSpPr>
        <p:spPr bwMode="auto">
          <a:xfrm>
            <a:off x="1209226" y="3086762"/>
            <a:ext cx="605151"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a:cxnSpLocks noChangeAspect="1"/>
          </p:cNvCxnSpPr>
          <p:nvPr/>
        </p:nvCxnSpPr>
        <p:spPr bwMode="auto">
          <a:xfrm>
            <a:off x="1202497" y="4183511"/>
            <a:ext cx="578727"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TextBox 49"/>
          <p:cNvSpPr txBox="1"/>
          <p:nvPr/>
        </p:nvSpPr>
        <p:spPr>
          <a:xfrm>
            <a:off x="107504" y="4975667"/>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51" name="Rectangle 50"/>
          <p:cNvSpPr/>
          <p:nvPr/>
        </p:nvSpPr>
        <p:spPr>
          <a:xfrm>
            <a:off x="1209226" y="4990385"/>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52" name="Rectangle 51"/>
          <p:cNvSpPr/>
          <p:nvPr/>
        </p:nvSpPr>
        <p:spPr>
          <a:xfrm>
            <a:off x="1849020" y="5313718"/>
            <a:ext cx="162515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53" name="Rectangle 52"/>
          <p:cNvSpPr/>
          <p:nvPr/>
        </p:nvSpPr>
        <p:spPr>
          <a:xfrm>
            <a:off x="2956228" y="5619980"/>
            <a:ext cx="364257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54" name="Straight Connector 53"/>
          <p:cNvCxnSpPr>
            <a:cxnSpLocks noChangeAspect="1"/>
            <a:stCxn id="51" idx="1"/>
          </p:cNvCxnSpPr>
          <p:nvPr/>
        </p:nvCxnSpPr>
        <p:spPr bwMode="auto">
          <a:xfrm>
            <a:off x="1209226" y="5152203"/>
            <a:ext cx="65630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ext Box 24"/>
          <p:cNvSpPr txBox="1">
            <a:spLocks noChangeArrowheads="1"/>
          </p:cNvSpPr>
          <p:nvPr/>
        </p:nvSpPr>
        <p:spPr bwMode="auto">
          <a:xfrm>
            <a:off x="1865535" y="1515749"/>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5-2016</a:t>
            </a:r>
            <a:endParaRPr lang="en-US" altLang="en-US" sz="800" dirty="0">
              <a:latin typeface="Arial" panose="020B0604020202020204" pitchFamily="34" charset="0"/>
              <a:cs typeface="Arial" panose="020B0604020202020204" pitchFamily="34" charset="0"/>
            </a:endParaRPr>
          </a:p>
        </p:txBody>
      </p:sp>
      <p:sp>
        <p:nvSpPr>
          <p:cNvPr id="56" name="Oval Callout 55"/>
          <p:cNvSpPr/>
          <p:nvPr/>
        </p:nvSpPr>
        <p:spPr bwMode="auto">
          <a:xfrm>
            <a:off x="3484524" y="1987657"/>
            <a:ext cx="2167596" cy="287285"/>
          </a:xfrm>
          <a:prstGeom prst="wedgeEllipseCallout">
            <a:avLst>
              <a:gd name="adj1" fmla="val -49921"/>
              <a:gd name="adj2" fmla="val 118294"/>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SFD feature  Freeze</a:t>
            </a:r>
          </a:p>
        </p:txBody>
      </p:sp>
      <p:sp>
        <p:nvSpPr>
          <p:cNvPr id="57" name="Oval Callout 56"/>
          <p:cNvSpPr/>
          <p:nvPr/>
        </p:nvSpPr>
        <p:spPr bwMode="auto">
          <a:xfrm>
            <a:off x="35940" y="2625205"/>
            <a:ext cx="2167596" cy="287285"/>
          </a:xfrm>
          <a:prstGeom prst="wedgeEllipseCallout">
            <a:avLst>
              <a:gd name="adj1" fmla="val 71520"/>
              <a:gd name="adj2" fmla="val -180706"/>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FRD Freeze</a:t>
            </a:r>
          </a:p>
        </p:txBody>
      </p:sp>
      <p:sp>
        <p:nvSpPr>
          <p:cNvPr id="58" name="Curved Left Arrow 57"/>
          <p:cNvSpPr/>
          <p:nvPr/>
        </p:nvSpPr>
        <p:spPr bwMode="auto">
          <a:xfrm rot="10800000">
            <a:off x="5796136" y="2584529"/>
            <a:ext cx="449160" cy="1256804"/>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9" name="Curved Left Arrow 58"/>
          <p:cNvSpPr/>
          <p:nvPr/>
        </p:nvSpPr>
        <p:spPr bwMode="auto">
          <a:xfrm rot="10800000">
            <a:off x="5707543" y="25845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0" name="Curved Left Arrow 59"/>
          <p:cNvSpPr/>
          <p:nvPr/>
        </p:nvSpPr>
        <p:spPr bwMode="auto">
          <a:xfrm rot="10800000">
            <a:off x="5707542" y="25845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61" name="Group 60"/>
          <p:cNvGrpSpPr/>
          <p:nvPr/>
        </p:nvGrpSpPr>
        <p:grpSpPr>
          <a:xfrm flipH="1">
            <a:off x="3246480" y="2293764"/>
            <a:ext cx="518789" cy="3227211"/>
            <a:chOff x="5859942" y="2736929"/>
            <a:chExt cx="537754" cy="3227211"/>
          </a:xfrm>
        </p:grpSpPr>
        <p:sp>
          <p:nvSpPr>
            <p:cNvPr id="62" name="Curved Left Arrow 61"/>
            <p:cNvSpPr/>
            <p:nvPr/>
          </p:nvSpPr>
          <p:spPr bwMode="auto">
            <a:xfrm rot="10800000">
              <a:off x="5948536" y="2736929"/>
              <a:ext cx="449160" cy="1170175"/>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Curved Left Arrow 62"/>
            <p:cNvSpPr/>
            <p:nvPr/>
          </p:nvSpPr>
          <p:spPr bwMode="auto">
            <a:xfrm rot="10800000">
              <a:off x="5859943" y="27369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4" name="Curved Left Arrow 63"/>
            <p:cNvSpPr/>
            <p:nvPr/>
          </p:nvSpPr>
          <p:spPr bwMode="auto">
            <a:xfrm rot="10800000">
              <a:off x="5859942" y="27369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65" name="TextBox 64"/>
          <p:cNvSpPr txBox="1"/>
          <p:nvPr/>
        </p:nvSpPr>
        <p:spPr>
          <a:xfrm rot="1093920">
            <a:off x="1656969" y="3458805"/>
            <a:ext cx="6074089" cy="1323439"/>
          </a:xfrm>
          <a:prstGeom prst="rect">
            <a:avLst/>
          </a:prstGeom>
          <a:noFill/>
        </p:spPr>
        <p:txBody>
          <a:bodyPr wrap="square" rtlCol="0">
            <a:spAutoFit/>
          </a:bodyPr>
          <a:lstStyle/>
          <a:p>
            <a:pPr algn="ctr"/>
            <a:r>
              <a:rPr lang="en-US" sz="4000" dirty="0" smtClean="0">
                <a:solidFill>
                  <a:schemeClr val="tx1"/>
                </a:solidFill>
              </a:rPr>
              <a:t>TG Timelines Pending Review</a:t>
            </a:r>
            <a:endParaRPr lang="en-US" sz="4000" dirty="0">
              <a:solidFill>
                <a:schemeClr val="tx1"/>
              </a:solidFill>
            </a:endParaRPr>
          </a:p>
        </p:txBody>
      </p:sp>
    </p:spTree>
    <p:extLst>
      <p:ext uri="{BB962C8B-B14F-4D97-AF65-F5344CB8AC3E}">
        <p14:creationId xmlns:p14="http://schemas.microsoft.com/office/powerpoint/2010/main" val="15466067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a:t>
            </a:r>
            <a:r>
              <a:rPr lang="en-US" altLang="en-US" dirty="0" smtClean="0">
                <a:solidFill>
                  <a:schemeClr val="tx2"/>
                </a:solidFill>
              </a:rPr>
              <a:t>Nov. </a:t>
            </a:r>
            <a:r>
              <a:rPr lang="en-US" altLang="en-US" dirty="0" smtClean="0">
                <a:solidFill>
                  <a:schemeClr val="tx2"/>
                </a:solidFill>
              </a:rPr>
              <a:t>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on Functional Requirement Document development.</a:t>
            </a:r>
          </a:p>
          <a:p>
            <a:pPr algn="just">
              <a:spcBef>
                <a:spcPts val="1225"/>
              </a:spcBef>
              <a:buFontTx/>
              <a:buChar char="•"/>
            </a:pPr>
            <a:r>
              <a:rPr lang="en-US" altLang="en-US" dirty="0" smtClean="0"/>
              <a:t>Approve submissions of technical material towards SFD text.</a:t>
            </a:r>
          </a:p>
          <a:p>
            <a:pPr algn="just">
              <a:spcBef>
                <a:spcPts val="1225"/>
              </a:spcBef>
              <a:buFontTx/>
              <a:buChar char="•"/>
            </a:pPr>
            <a:r>
              <a:rPr lang="en-US" altLang="en-US" dirty="0" smtClean="0"/>
              <a:t>Review technical submissions on channel models, proposed technical approaches etc. </a:t>
            </a:r>
          </a:p>
          <a:p>
            <a:pPr algn="just">
              <a:spcBef>
                <a:spcPts val="1225"/>
              </a:spcBef>
              <a:buFontTx/>
              <a:buChar char="•"/>
            </a:pPr>
            <a:endParaRPr lang="en-US" altLang="en-US" dirty="0" smtClean="0"/>
          </a:p>
          <a:p>
            <a:pPr algn="just">
              <a:spcBef>
                <a:spcPts val="1225"/>
              </a:spcBef>
              <a:buFontTx/>
              <a:buChar char="•"/>
            </a:pP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Nov. 2</a:t>
            </a:r>
            <a:r>
              <a:rPr lang="en-US" altLang="en-US" sz="2800" baseline="30000" dirty="0" smtClean="0"/>
              <a:t>nd</a:t>
            </a:r>
            <a:r>
              <a:rPr lang="en-US" altLang="en-US" sz="2800" dirty="0" smtClean="0"/>
              <a:t> 10:00AM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a:t>
            </a:r>
            <a:r>
              <a:rPr lang="en-US" dirty="0"/>
              <a:t>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98009976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36123357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sz="48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1007035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a:t>Please announce your affiliation when you first address the group during a meeting slot</a:t>
            </a:r>
          </a:p>
          <a:p>
            <a:pPr>
              <a:lnSpc>
                <a:spcPct val="150000"/>
              </a:lnSpc>
              <a:buFont typeface="Arial" panose="020B0604020202020204" pitchFamily="34" charset="0"/>
              <a:buChar char="•"/>
            </a:pPr>
            <a:r>
              <a:rPr lang="en-US" altLang="en-US" sz="2000" b="0" dirty="0"/>
              <a:t>If you plan to make a submission be sure it does not contain company logos or advertising</a:t>
            </a:r>
          </a:p>
          <a:p>
            <a:pPr>
              <a:lnSpc>
                <a:spcPct val="150000"/>
              </a:lnSpc>
              <a:buFont typeface="Arial" panose="020B0604020202020204" pitchFamily="34" charset="0"/>
              <a:buChar char="•"/>
            </a:pPr>
            <a:r>
              <a:rPr lang="en-US" altLang="en-US" sz="2000" b="0" dirty="0"/>
              <a:t>Questions on Voting status, Ballot pool, Access to Reflector, Documentation,  member’</a:t>
            </a:r>
            <a:r>
              <a:rPr lang="en-US" altLang="ja-JP" sz="2000" b="0" dirty="0"/>
              <a:t>s area</a:t>
            </a:r>
          </a:p>
          <a:p>
            <a:pPr marL="800100" lvl="1" indent="-342900">
              <a:lnSpc>
                <a:spcPct val="150000"/>
              </a:lnSpc>
              <a:buFont typeface="Wingdings" panose="05000000000000000000" pitchFamily="2" charset="2"/>
              <a:buChar char="Ø"/>
            </a:pPr>
            <a:r>
              <a:rPr lang="en-US" altLang="en-US" dirty="0"/>
              <a:t>see Jon Rosdahl – </a:t>
            </a:r>
            <a:r>
              <a:rPr lang="en-US" altLang="en-US" dirty="0">
                <a:hlinkClick r:id="rId2"/>
              </a:rPr>
              <a:t>jrosdahl@ieee.org</a:t>
            </a:r>
            <a:r>
              <a:rPr lang="en-US" altLang="en-US" dirty="0"/>
              <a:t> </a:t>
            </a:r>
            <a:endParaRPr lang="en-US" altLang="en-US" sz="1800" dirty="0">
              <a:solidFill>
                <a:srgbClr val="FF0000"/>
              </a:solidFill>
            </a:endParaRPr>
          </a:p>
          <a:p>
            <a:pPr>
              <a:lnSpc>
                <a:spcPct val="150000"/>
              </a:lnSpc>
              <a:buFont typeface="Arial" panose="020B0604020202020204" pitchFamily="34" charset="0"/>
              <a:buChar char="•"/>
            </a:pPr>
            <a:r>
              <a:rPr lang="en-US" altLang="en-US" sz="2000" b="0" dirty="0"/>
              <a:t>Cell Phones Silent or Off</a:t>
            </a:r>
            <a:endParaRPr lang="en-US" altLang="en-US" sz="1800" dirty="0"/>
          </a:p>
          <a:p>
            <a:pPr>
              <a:lnSpc>
                <a:spcPct val="150000"/>
              </a:lnSpc>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2694352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85800" y="1830388"/>
            <a:ext cx="7770813" cy="4264025"/>
          </a:xfrm>
        </p:spPr>
        <p:txBody>
          <a:bodyPr/>
          <a:lstStyle/>
          <a:p>
            <a:r>
              <a:rPr lang="en-US" b="0" dirty="0" smtClean="0"/>
              <a:t>Document 11-16/xxxr0 “</a:t>
            </a:r>
            <a:r>
              <a:rPr lang="en-US" b="0" dirty="0" err="1"/>
              <a:t>TGaz</a:t>
            </a:r>
            <a:r>
              <a:rPr lang="en-US" b="0" dirty="0"/>
              <a:t> teleconference minutes - February 17th, 2016</a:t>
            </a:r>
            <a:r>
              <a:rPr lang="en-US" b="0" dirty="0" smtClean="0"/>
              <a:t>” posted to </a:t>
            </a:r>
            <a:r>
              <a:rPr lang="en-US" b="0" dirty="0" smtClean="0"/>
              <a:t>Mentor ???.</a:t>
            </a:r>
            <a:endParaRPr lang="en-US" b="0" dirty="0" smtClean="0"/>
          </a:p>
          <a:p>
            <a:endParaRPr lang="en-US" sz="1100" b="0" dirty="0" smtClean="0"/>
          </a:p>
          <a:p>
            <a:r>
              <a:rPr lang="en-US" dirty="0" smtClean="0"/>
              <a:t>Motion:</a:t>
            </a:r>
          </a:p>
          <a:p>
            <a:pPr marL="0" indent="0"/>
            <a:r>
              <a:rPr lang="en-US" b="0" dirty="0" smtClean="0"/>
              <a:t>To </a:t>
            </a:r>
            <a:r>
              <a:rPr lang="en-US" b="0" dirty="0"/>
              <a:t>approve document </a:t>
            </a:r>
            <a:r>
              <a:rPr lang="en-US" b="0" dirty="0" smtClean="0"/>
              <a:t>11-16/267r0 as TG minutes </a:t>
            </a:r>
            <a:r>
              <a:rPr lang="en-US" b="0" dirty="0"/>
              <a:t>for the </a:t>
            </a:r>
            <a:r>
              <a:rPr lang="en-US" b="0" dirty="0" smtClean="0"/>
              <a:t>Feb. 17</a:t>
            </a:r>
            <a:r>
              <a:rPr lang="en-US" b="0" baseline="30000" dirty="0" smtClean="0"/>
              <a:t>th</a:t>
            </a:r>
            <a:r>
              <a:rPr lang="en-US" b="0" dirty="0" smtClean="0"/>
              <a:t> teleconference. </a:t>
            </a:r>
          </a:p>
          <a:p>
            <a:pPr marL="0" indent="0"/>
            <a:endParaRPr lang="en-US" b="0" dirty="0"/>
          </a:p>
          <a:p>
            <a:r>
              <a:rPr lang="en-US" b="0" dirty="0"/>
              <a:t>Moved </a:t>
            </a:r>
            <a:r>
              <a:rPr lang="en-US" b="0" dirty="0" smtClean="0"/>
              <a:t>by:  </a:t>
            </a:r>
          </a:p>
          <a:p>
            <a:r>
              <a:rPr lang="en-US" b="0" dirty="0" smtClean="0"/>
              <a:t>Seconded by:</a:t>
            </a:r>
          </a:p>
          <a:p>
            <a:r>
              <a:rPr lang="en-US" b="0" dirty="0" smtClean="0"/>
              <a:t>Results (Y/N/A):</a:t>
            </a:r>
          </a:p>
          <a:p>
            <a:endParaRPr lang="en-US" b="0"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34941848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90656" cy="1065213"/>
          </a:xfrm>
        </p:spPr>
        <p:txBody>
          <a:bodyPr/>
          <a:lstStyle/>
          <a:p>
            <a:r>
              <a:rPr lang="en-US" dirty="0" smtClean="0"/>
              <a:t>Previously: Review </a:t>
            </a:r>
            <a:r>
              <a:rPr lang="en-US" dirty="0" err="1" smtClean="0"/>
              <a:t>TGaz</a:t>
            </a:r>
            <a:r>
              <a:rPr lang="en-US" dirty="0" smtClean="0"/>
              <a:t> Timeline progress (Nov.)</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(May. 2020)</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 – July17)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July20)</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dirty="0" smtClean="0"/>
              <a:t>Historical timelines data</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62271713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02151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91047441"/>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Projected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58 months</a:t>
                      </a:r>
                      <a:endParaRPr lang="en-US" sz="1100" dirty="0">
                        <a:solidFill>
                          <a:schemeClr val="tx1"/>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20 months</a:t>
                      </a:r>
                      <a:endParaRPr lang="en-US" sz="1100" dirty="0">
                        <a:solidFill>
                          <a:schemeClr val="tx1"/>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4 months</a:t>
                      </a: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6 months</a:t>
                      </a:r>
                      <a:endParaRPr lang="en-US" sz="1100" dirty="0">
                        <a:solidFill>
                          <a:schemeClr val="tx1"/>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r>
                        <a:rPr lang="en-US" sz="1100" dirty="0" smtClean="0">
                          <a:solidFill>
                            <a:schemeClr val="tx1"/>
                          </a:solidFill>
                        </a:rPr>
                        <a:t>?</a:t>
                      </a:r>
                      <a:endParaRPr lang="en-US" sz="1100" dirty="0">
                        <a:solidFill>
                          <a:schemeClr val="tx1"/>
                        </a:solidFill>
                      </a:endParaRPr>
                    </a:p>
                  </a:txBody>
                  <a:tcPr>
                    <a:solidFill>
                      <a:srgbClr val="D0D8E8"/>
                    </a:solidFill>
                  </a:tcPr>
                </a:tc>
              </a:tr>
            </a:tbl>
          </a:graphicData>
        </a:graphic>
      </p:graphicFrame>
    </p:spTree>
    <p:extLst>
      <p:ext uri="{BB962C8B-B14F-4D97-AF65-F5344CB8AC3E}">
        <p14:creationId xmlns:p14="http://schemas.microsoft.com/office/powerpoint/2010/main" val="355490906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29562008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8702692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Tree>
    <p:extLst>
      <p:ext uri="{BB962C8B-B14F-4D97-AF65-F5344CB8AC3E}">
        <p14:creationId xmlns:p14="http://schemas.microsoft.com/office/powerpoint/2010/main" val="38528771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634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a:t>
            </a:r>
            <a:r>
              <a:rPr lang="en-US" dirty="0" smtClean="0"/>
              <a:t>2016</a:t>
            </a:r>
            <a:endParaRPr lang="en-GB" dirty="0"/>
          </a:p>
        </p:txBody>
      </p:sp>
      <p:sp>
        <p:nvSpPr>
          <p:cNvPr id="7" name="Content Placeholder 2"/>
          <p:cNvSpPr txBox="1">
            <a:spLocks/>
          </p:cNvSpPr>
          <p:nvPr/>
        </p:nvSpPr>
        <p:spPr bwMode="auto">
          <a:xfrm>
            <a:off x="838200" y="21336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kern="0" dirty="0" smtClean="0"/>
              <a:t>We support the addition of use cases depicted by slides </a:t>
            </a:r>
            <a:r>
              <a:rPr lang="en-US" altLang="en-US" kern="0" dirty="0" err="1" smtClean="0"/>
              <a:t>a,b,c</a:t>
            </a:r>
            <a:r>
              <a:rPr lang="en-US" altLang="en-US" kern="0" dirty="0" smtClean="0"/>
              <a:t> of submission 11-15/</a:t>
            </a:r>
            <a:r>
              <a:rPr lang="en-US" altLang="en-US" kern="0" dirty="0" err="1" smtClean="0"/>
              <a:t>XYZrN</a:t>
            </a:r>
            <a:r>
              <a:rPr lang="en-US" altLang="en-US" kern="0" dirty="0" smtClean="0"/>
              <a:t> to the use case working draft document.</a:t>
            </a:r>
          </a:p>
          <a:p>
            <a:pPr marL="0" indent="0"/>
            <a:endParaRPr lang="en-US" altLang="en-US" kern="0" dirty="0" smtClean="0"/>
          </a:p>
          <a:p>
            <a:pPr marL="0" indent="0"/>
            <a:endParaRPr lang="en-US" altLang="en-US" kern="0" dirty="0" smtClean="0"/>
          </a:p>
          <a:p>
            <a:pPr marL="0" indent="0"/>
            <a:r>
              <a:rPr lang="en-US" altLang="en-US" kern="0" dirty="0" smtClean="0"/>
              <a:t>Y: 	 	N: 		A: </a:t>
            </a:r>
          </a:p>
        </p:txBody>
      </p:sp>
    </p:spTree>
    <p:extLst>
      <p:ext uri="{BB962C8B-B14F-4D97-AF65-F5344CB8AC3E}">
        <p14:creationId xmlns:p14="http://schemas.microsoft.com/office/powerpoint/2010/main" val="34458636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48</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a:t>
            </a:r>
            <a:r>
              <a:rPr lang="en-US" dirty="0" smtClean="0"/>
              <a:t>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49</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a:t>
            </a:r>
            <a:r>
              <a:rPr lang="en-US" dirty="0" smtClean="0"/>
              <a:t>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24773569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50</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a:t>
            </a:r>
            <a:r>
              <a:rPr lang="en-US" dirty="0" smtClean="0"/>
              <a:t>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51</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a:t>
            </a:r>
            <a:r>
              <a:rPr lang="en-US" dirty="0" smtClean="0"/>
              <a:t>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52</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a:t>
            </a:r>
            <a:r>
              <a:rPr lang="en-US" dirty="0" smtClean="0"/>
              <a:t>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53</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a:t>
            </a:r>
            <a:r>
              <a:rPr lang="en-US" dirty="0" smtClean="0"/>
              <a:t>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3890465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sz="2800" u="sng" dirty="0">
                <a:solidFill>
                  <a:schemeClr val="accent2"/>
                </a:solidFill>
              </a:rPr>
              <a:t>Instructions for the WG Chair</a:t>
            </a:r>
            <a:endParaRPr lang="en-US" sz="2800" dirty="0"/>
          </a:p>
        </p:txBody>
      </p:sp>
      <p:sp>
        <p:nvSpPr>
          <p:cNvPr id="3" name="Content Placeholder 2"/>
          <p:cNvSpPr>
            <a:spLocks noGrp="1"/>
          </p:cNvSpPr>
          <p:nvPr>
            <p:ph idx="1"/>
          </p:nvPr>
        </p:nvSpPr>
        <p:spPr>
          <a:xfrm>
            <a:off x="0" y="1124744"/>
            <a:ext cx="8892480" cy="3744416"/>
          </a:xfrm>
        </p:spPr>
        <p:txBody>
          <a:bodyPr/>
          <a:lstStyle/>
          <a:p>
            <a:pPr>
              <a:lnSpc>
                <a:spcPct val="80000"/>
              </a:lnSpc>
              <a:spcAft>
                <a:spcPct val="30000"/>
              </a:spcAft>
              <a:buFont typeface="Monotype Sorts"/>
              <a:buNone/>
            </a:pPr>
            <a:r>
              <a:rPr lang="en-US" altLang="en-US" sz="800" b="0" dirty="0"/>
              <a:t>	</a:t>
            </a:r>
            <a:r>
              <a:rPr lang="en-US" altLang="en-US" sz="18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a:solidFill>
                  <a:schemeClr val="accent2"/>
                </a:solidFill>
              </a:rPr>
              <a:t>Advise the WG attendees that:</a:t>
            </a:r>
            <a:r>
              <a:rPr lang="en-US" altLang="en-US" sz="1400" dirty="0">
                <a:solidFill>
                  <a:schemeClr val="accent2"/>
                </a:solidFill>
              </a:rPr>
              <a:t> </a:t>
            </a:r>
          </a:p>
          <a:p>
            <a:pPr lvl="2">
              <a:lnSpc>
                <a:spcPct val="80000"/>
              </a:lnSpc>
            </a:pPr>
            <a:r>
              <a:rPr lang="en-US" altLang="en-US" sz="1400" dirty="0">
                <a:solidFill>
                  <a:schemeClr val="accent2"/>
                </a:solidFill>
              </a:rPr>
              <a:t>The IEEE’s patent policy is described in Clause 6 of the </a:t>
            </a:r>
            <a:r>
              <a:rPr lang="en-US" altLang="en-US" sz="1400" i="1" dirty="0">
                <a:solidFill>
                  <a:schemeClr val="accent2"/>
                </a:solidFill>
              </a:rPr>
              <a:t>IEEE-SA Standards Board Bylaws</a:t>
            </a:r>
            <a:r>
              <a:rPr lang="en-US" altLang="en-US" sz="1400" dirty="0">
                <a:solidFill>
                  <a:schemeClr val="accent2"/>
                </a:solidFill>
              </a:rPr>
              <a:t>;</a:t>
            </a:r>
          </a:p>
          <a:p>
            <a:pPr lvl="2">
              <a:lnSpc>
                <a:spcPct val="80000"/>
              </a:lnSpc>
            </a:pPr>
            <a:r>
              <a:rPr lang="en-US" altLang="en-US" sz="1400" dirty="0">
                <a:solidFill>
                  <a:schemeClr val="accent2"/>
                </a:solidFill>
              </a:rPr>
              <a:t>Early identification of patent claims which </a:t>
            </a:r>
            <a:r>
              <a:rPr lang="en-US" altLang="en-US" sz="1400" dirty="0" err="1">
                <a:solidFill>
                  <a:schemeClr val="accent2"/>
                </a:solidFill>
              </a:rPr>
              <a:t>Julybe</a:t>
            </a:r>
            <a:r>
              <a:rPr lang="en-US" altLang="en-US" sz="1400" dirty="0">
                <a:solidFill>
                  <a:schemeClr val="accent2"/>
                </a:solidFill>
              </a:rPr>
              <a:t> essential for the use of standards under development is strongly encouraged; </a:t>
            </a:r>
          </a:p>
          <a:p>
            <a:pPr lvl="2">
              <a:lnSpc>
                <a:spcPct val="80000"/>
              </a:lnSpc>
            </a:pPr>
            <a:r>
              <a:rPr lang="en-US" altLang="en-US" sz="1400" dirty="0">
                <a:solidFill>
                  <a:schemeClr val="accent2"/>
                </a:solidFill>
              </a:rPr>
              <a:t>There </a:t>
            </a:r>
            <a:r>
              <a:rPr lang="en-US" altLang="en-US" sz="1400" dirty="0" err="1">
                <a:solidFill>
                  <a:schemeClr val="accent2"/>
                </a:solidFill>
              </a:rPr>
              <a:t>Julybe</a:t>
            </a:r>
            <a:r>
              <a:rPr lang="en-US" altLang="en-US" sz="1400" dirty="0">
                <a:solidFill>
                  <a:schemeClr val="accent2"/>
                </a:solidFill>
              </a:rPr>
              <a:t>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accent2"/>
                </a:solidFill>
              </a:rPr>
            </a:br>
            <a:endParaRPr lang="en-US" altLang="en-US" sz="1400" dirty="0">
              <a:solidFill>
                <a:schemeClr val="accent2"/>
              </a:solidFill>
            </a:endParaRPr>
          </a:p>
          <a:p>
            <a:pPr lvl="1">
              <a:lnSpc>
                <a:spcPct val="20000"/>
              </a:lnSpc>
              <a:buFont typeface="Arial" panose="020B0604020202020204" pitchFamily="34" charset="0"/>
              <a:buChar char="•"/>
            </a:pPr>
            <a:r>
              <a:rPr lang="en-US" altLang="en-US" sz="1400" b="1" dirty="0">
                <a:solidFill>
                  <a:schemeClr val="accent2"/>
                </a:solidFill>
              </a:rPr>
              <a:t>Instruct the WG Secretary to record in the minutes of the relevant WG meeting:</a:t>
            </a:r>
            <a:r>
              <a:rPr lang="en-US" altLang="en-US" sz="900" dirty="0">
                <a:solidFill>
                  <a:schemeClr val="accent2"/>
                </a:solidFill>
              </a:rPr>
              <a:t> </a:t>
            </a:r>
          </a:p>
          <a:p>
            <a:pPr lvl="2">
              <a:lnSpc>
                <a:spcPct val="80000"/>
              </a:lnSpc>
            </a:pPr>
            <a:r>
              <a:rPr lang="en-US" altLang="en-US" sz="1400" dirty="0">
                <a:solidFill>
                  <a:schemeClr val="accent2"/>
                </a:solidFill>
              </a:rPr>
              <a:t>That the foregoing information was provided and that slides 1 through 4 (and this slide 0, if applicable) were shown; </a:t>
            </a:r>
          </a:p>
          <a:p>
            <a:pPr lvl="2">
              <a:lnSpc>
                <a:spcPct val="80000"/>
              </a:lnSpc>
            </a:pPr>
            <a:r>
              <a:rPr lang="en-US" altLang="en-US" sz="14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a:t>
            </a:r>
            <a:r>
              <a:rPr lang="en-US" altLang="en-US" sz="1400" dirty="0" err="1">
                <a:solidFill>
                  <a:schemeClr val="accent2"/>
                </a:solidFill>
              </a:rPr>
              <a:t>Julybe</a:t>
            </a:r>
            <a:r>
              <a:rPr lang="en-US" altLang="en-US" sz="1400" dirty="0">
                <a:solidFill>
                  <a:schemeClr val="accent2"/>
                </a:solidFill>
              </a:rPr>
              <a:t> essential for the use of that standard </a:t>
            </a:r>
          </a:p>
          <a:p>
            <a:pPr lvl="2">
              <a:lnSpc>
                <a:spcPct val="80000"/>
              </a:lnSpc>
            </a:pPr>
            <a:r>
              <a:rPr lang="en-US" altLang="en-US" sz="14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a:solidFill>
                <a:schemeClr val="accent2"/>
              </a:solidFill>
            </a:endParaRPr>
          </a:p>
          <a:p>
            <a:pPr lvl="1">
              <a:lnSpc>
                <a:spcPct val="80000"/>
              </a:lnSpc>
              <a:spcBef>
                <a:spcPct val="5000"/>
              </a:spcBef>
              <a:buFont typeface="Arial" panose="020B0604020202020204" pitchFamily="34" charset="0"/>
              <a:buChar char="•"/>
            </a:pPr>
            <a:r>
              <a:rPr lang="en-US" altLang="en-US" sz="14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a:solidFill>
                  <a:schemeClr val="accent2"/>
                </a:solidFill>
              </a:rPr>
              <a:t>It is recommended that the WG chair review the guidance in </a:t>
            </a:r>
            <a:r>
              <a:rPr lang="en-US" altLang="en-US" sz="1400" i="1" dirty="0">
                <a:solidFill>
                  <a:schemeClr val="accent2"/>
                </a:solidFill>
              </a:rPr>
              <a:t>IEEE-SA Standards Board Operations Manual</a:t>
            </a:r>
            <a:r>
              <a:rPr lang="en-US" altLang="en-US" sz="14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a:solidFill>
                <a:schemeClr val="accent2"/>
              </a:solidFill>
            </a:endParaRPr>
          </a:p>
          <a:p>
            <a:pPr lvl="1">
              <a:lnSpc>
                <a:spcPct val="80000"/>
              </a:lnSpc>
              <a:spcBef>
                <a:spcPct val="5000"/>
              </a:spcBef>
              <a:buFont typeface="Monotype Sorts"/>
              <a:buNone/>
            </a:pPr>
            <a:r>
              <a:rPr lang="en-US" altLang="en-US" sz="1200" dirty="0">
                <a:solidFill>
                  <a:schemeClr val="accent2"/>
                </a:solidFill>
              </a:rPr>
              <a:t>	Note: </a:t>
            </a:r>
            <a:r>
              <a:rPr lang="en-US" altLang="en-US" sz="1200" b="1" dirty="0">
                <a:solidFill>
                  <a:schemeClr val="accent2"/>
                </a:solidFill>
              </a:rPr>
              <a:t>WG</a:t>
            </a:r>
            <a:r>
              <a:rPr lang="en-US" altLang="en-US" sz="12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1648603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0" y="1981200"/>
            <a:ext cx="8964488"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3549650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0" y="1628800"/>
            <a:ext cx="8892480" cy="4465613"/>
          </a:xfrm>
        </p:spPr>
        <p:txBody>
          <a:bodyPr/>
          <a:lstStyle/>
          <a:p>
            <a:pPr lvl="1">
              <a:lnSpc>
                <a:spcPct val="90000"/>
              </a:lnSpc>
              <a:spcBef>
                <a:spcPct val="20000"/>
              </a:spcBef>
              <a:defRPr/>
            </a:pPr>
            <a:r>
              <a:rPr lang="en-US" altLang="en-US" sz="2400" dirty="0">
                <a:cs typeface="Times New Roman" pitchFamily="18" charset="0"/>
              </a:rPr>
              <a:t>	</a:t>
            </a: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16449432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35114</TotalTime>
  <Words>2727</Words>
  <Application>Microsoft Office PowerPoint</Application>
  <PresentationFormat>On-screen Show (4:3)</PresentationFormat>
  <Paragraphs>616</Paragraphs>
  <Slides>53</Slides>
  <Notes>12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4" baseType="lpstr">
      <vt:lpstr>Arial Unicode MS</vt:lpstr>
      <vt:lpstr>MS Gothic</vt:lpstr>
      <vt:lpstr>ＭＳ Ｐゴシック</vt:lpstr>
      <vt:lpstr>ＭＳ Ｐゴシック</vt:lpstr>
      <vt:lpstr>Arial</vt:lpstr>
      <vt:lpstr>Monotype Sorts</vt:lpstr>
      <vt:lpstr>Times</vt:lpstr>
      <vt:lpstr>Times New Roman</vt:lpstr>
      <vt:lpstr>Wingdings</vt:lpstr>
      <vt:lpstr>Office Theme</vt:lpstr>
      <vt:lpstr>Document</vt:lpstr>
      <vt:lpstr>TGaz Next Generation Positioning  Sep. Meeting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Submission List for the week</vt:lpstr>
      <vt:lpstr>PowerPoint Presentation</vt:lpstr>
      <vt:lpstr>Meeting Slot # 1 discussion items</vt:lpstr>
      <vt:lpstr>Submission order – Slot 1</vt:lpstr>
      <vt:lpstr>Approval of previous meeting minutes</vt:lpstr>
      <vt:lpstr>Presentations</vt:lpstr>
      <vt:lpstr>Motion – approve FR working draft</vt:lpstr>
      <vt:lpstr>Attendance reminder</vt:lpstr>
      <vt:lpstr>Recess</vt:lpstr>
      <vt:lpstr>PowerPoint Presentation</vt:lpstr>
      <vt:lpstr>Meeting Slot # 2 discussion items</vt:lpstr>
      <vt:lpstr>Submission order – Slot 2</vt:lpstr>
      <vt:lpstr>Presentations</vt:lpstr>
      <vt:lpstr>Attendance reminder</vt:lpstr>
      <vt:lpstr>Recess</vt:lpstr>
      <vt:lpstr>PowerPoint Presentation</vt:lpstr>
      <vt:lpstr>Meeting Slot # 3 discussion items</vt:lpstr>
      <vt:lpstr>Submission order – Slot 3</vt:lpstr>
      <vt:lpstr>presentations</vt:lpstr>
      <vt:lpstr>PowerPoint Presentation</vt:lpstr>
      <vt:lpstr>Goals for the Nov. meeting </vt:lpstr>
      <vt:lpstr>Teleconference Schedule</vt:lpstr>
      <vt:lpstr>Reminder to do attendance</vt:lpstr>
      <vt:lpstr>AOB?</vt:lpstr>
      <vt:lpstr>Adjourn</vt:lpstr>
      <vt:lpstr>PowerPoint Presentation</vt:lpstr>
      <vt:lpstr>Approval of Telecon Minutes</vt:lpstr>
      <vt:lpstr>Previously: Review TGaz Timeline progress (Nov.)</vt:lpstr>
      <vt:lpstr>Historical timelines data</vt:lpstr>
      <vt:lpstr>Historical performance data</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May Agenda</dc:title>
  <dc:creator>Segev, Jonathan</dc:creator>
  <cp:keywords>CTPClassification=CTP_PUBLIC:VisualMarkings=</cp:keywords>
  <cp:lastModifiedBy>Segev, Jonathan</cp:lastModifiedBy>
  <cp:revision>332</cp:revision>
  <cp:lastPrinted>1601-01-01T00:00:00Z</cp:lastPrinted>
  <dcterms:created xsi:type="dcterms:W3CDTF">2015-08-09T12:22:17Z</dcterms:created>
  <dcterms:modified xsi:type="dcterms:W3CDTF">2016-08-07T09:39:18Z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9bfe6afc-2d47-4f19-9b7f-e6129d1485c4</vt:lpwstr>
  </property>
  <property fmtid="{D5CDD505-2E9C-101B-9397-08002B2CF9AE}" pid="3" name="CTP_TimeStamp">
    <vt:lpwstr>2016-08-07 09:39:17Z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