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56" r:id="rId2"/>
    <p:sldId id="297" r:id="rId3"/>
    <p:sldId id="291" r:id="rId4"/>
    <p:sldId id="296" r:id="rId5"/>
    <p:sldId id="295" r:id="rId6"/>
    <p:sldId id="294" r:id="rId7"/>
    <p:sldId id="284" r:id="rId8"/>
    <p:sldId id="292" r:id="rId9"/>
    <p:sldId id="293" r:id="rId10"/>
    <p:sldId id="267" r:id="rId11"/>
    <p:sldId id="268" r:id="rId12"/>
    <p:sldId id="288" r:id="rId13"/>
    <p:sldId id="289" r:id="rId14"/>
    <p:sldId id="290" r:id="rId15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CFF"/>
    <a:srgbClr val="A3ED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2" autoAdjust="0"/>
    <p:restoredTop sz="94695" autoAdjust="0"/>
  </p:normalViewPr>
  <p:slideViewPr>
    <p:cSldViewPr>
      <p:cViewPr varScale="1">
        <p:scale>
          <a:sx n="68" d="100"/>
          <a:sy n="68" d="100"/>
        </p:scale>
        <p:origin x="1362" y="6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-397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0" d="100"/>
        <a:sy n="70" d="100"/>
      </p:scale>
      <p:origin x="0" y="0"/>
    </p:cViewPr>
  </p:sorterViewPr>
  <p:notesViewPr>
    <p:cSldViewPr>
      <p:cViewPr varScale="1">
        <p:scale>
          <a:sx n="97" d="100"/>
          <a:sy n="97" d="100"/>
        </p:scale>
        <p:origin x="3516" y="10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5/18/2016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54649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Minyoung Park, Intel Corporation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Minyoung Park, Intel Corporation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May 2016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Minyoung Park, Intel Corporation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2016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Minyoung Park, Intel Corporation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2016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Minyoung Park, Intel Corporation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2016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Minyoung Park, Intel Corporation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2016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Minyoung Park, Intel Corporation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Minyoung Park, Intel Corporation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Minyoung Park, Intel Corporation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May 2016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Minyoung Park, Intel Corporation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802.11-16/0722r1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Word_97_-_2003_Document2.doc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.em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smtClean="0"/>
              <a:t>May 2016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Minyoung Park, Intel Corporation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474662" y="838200"/>
            <a:ext cx="8194676" cy="14351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800" dirty="0" smtClean="0"/>
              <a:t>Proposal for Wake-Up Receiver (WUR)</a:t>
            </a:r>
            <a:br>
              <a:rPr lang="en-US" sz="2800" dirty="0" smtClean="0"/>
            </a:br>
            <a:r>
              <a:rPr lang="en-US" sz="2800" dirty="0" smtClean="0"/>
              <a:t>Study Group</a:t>
            </a:r>
            <a:endParaRPr lang="en-GB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27062" y="229235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2016-05-18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78338182"/>
              </p:ext>
            </p:extLst>
          </p:nvPr>
        </p:nvGraphicFramePr>
        <p:xfrm>
          <a:off x="471488" y="3054350"/>
          <a:ext cx="7588250" cy="2752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05" name="Document" r:id="rId4" imgW="8248712" imgH="3003999" progId="Word.Document.8">
                  <p:embed/>
                </p:oleObj>
              </mc:Choice>
              <mc:Fallback>
                <p:oleObj name="Document" r:id="rId4" imgW="8248712" imgH="3003999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1488" y="3054350"/>
                        <a:ext cx="7588250" cy="27527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474662" y="270827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Recap: </a:t>
            </a:r>
            <a:r>
              <a:rPr lang="en-US" sz="2800" dirty="0"/>
              <a:t>Low-Power Wake-Up </a:t>
            </a:r>
            <a:r>
              <a:rPr lang="en-US" sz="2800" dirty="0" smtClean="0"/>
              <a:t>Receiver </a:t>
            </a:r>
            <a:br>
              <a:rPr lang="en-US" sz="2800" dirty="0" smtClean="0"/>
            </a:br>
            <a:r>
              <a:rPr lang="en-US" sz="2800" dirty="0" smtClean="0"/>
              <a:t>(LP-WUR</a:t>
            </a:r>
            <a:r>
              <a:rPr lang="en-US" sz="2800" dirty="0"/>
              <a:t>) as </a:t>
            </a:r>
            <a:r>
              <a:rPr lang="en-US" sz="2800" dirty="0" smtClean="0"/>
              <a:t>Companion Radio for </a:t>
            </a:r>
            <a:r>
              <a:rPr lang="en-US" sz="2800" dirty="0"/>
              <a:t>802.11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830389"/>
            <a:ext cx="6781800" cy="5008562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100" dirty="0" smtClean="0"/>
              <a:t>Comm. Subsystem = Main radio (802.11) + LP-WUR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1" dirty="0" smtClean="0"/>
              <a:t>Main </a:t>
            </a:r>
            <a:r>
              <a:rPr lang="en-US" b="1" dirty="0"/>
              <a:t>radio (802.11): </a:t>
            </a:r>
            <a:r>
              <a:rPr lang="en-US" b="1" dirty="0" smtClean="0"/>
              <a:t>for user data transmission and reception</a:t>
            </a:r>
            <a:endParaRPr lang="en-US" b="1" dirty="0"/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/>
              <a:t>Main radio is off unless there is something to transmit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/>
              <a:t>LP-WUR wakes up the main radio when there is a packet to </a:t>
            </a:r>
            <a:r>
              <a:rPr lang="en-US" sz="1600" dirty="0" smtClean="0"/>
              <a:t>receive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 smtClean="0"/>
              <a:t>User data is transmitted and received by the main radio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1" dirty="0" smtClean="0"/>
              <a:t>LP-WUR: </a:t>
            </a:r>
            <a:r>
              <a:rPr lang="en-US" b="1" u="sng" dirty="0" smtClean="0"/>
              <a:t>not</a:t>
            </a:r>
            <a:r>
              <a:rPr lang="en-US" b="1" dirty="0" smtClean="0"/>
              <a:t> for user data; serves as a simple “wake-up” receiver for the main radio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 smtClean="0"/>
              <a:t>LP-WUR is a simple </a:t>
            </a:r>
            <a:r>
              <a:rPr lang="en-US" sz="1600" u="sng" dirty="0" smtClean="0"/>
              <a:t>receiver</a:t>
            </a:r>
            <a:r>
              <a:rPr lang="en-US" sz="1600" dirty="0" smtClean="0"/>
              <a:t> (doesn’t have a transmitter)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 smtClean="0"/>
              <a:t>Active </a:t>
            </a:r>
            <a:r>
              <a:rPr lang="en-US" sz="1600" dirty="0"/>
              <a:t>while the main radio is off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/>
              <a:t>Target power consumption &lt; 100 µW in the active state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sz="1400" dirty="0"/>
              <a:t>Simple modulation scheme </a:t>
            </a:r>
            <a:r>
              <a:rPr lang="en-US" sz="1400" dirty="0" smtClean="0"/>
              <a:t>such as On-Off-Keying (OOK)</a:t>
            </a:r>
            <a:endParaRPr lang="en-US" sz="1400" dirty="0"/>
          </a:p>
          <a:p>
            <a:pPr lvl="3">
              <a:buFont typeface="Arial" panose="020B0604020202020204" pitchFamily="34" charset="0"/>
              <a:buChar char="•"/>
            </a:pPr>
            <a:r>
              <a:rPr lang="en-US" sz="1400" dirty="0"/>
              <a:t>Narrow bandwidth (e.g. &lt; 5 MHz)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/>
              <a:t>Target transmission range: LP-WUR = Today’s </a:t>
            </a:r>
            <a:r>
              <a:rPr lang="en-US" sz="1600" dirty="0" smtClean="0"/>
              <a:t>802.11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Minyoung Park, Intel Corporation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2016</a:t>
            </a:r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18419" y="2112904"/>
            <a:ext cx="2145978" cy="1767993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24600" y="4093310"/>
            <a:ext cx="2639797" cy="17740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5930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Recap: Design </a:t>
            </a:r>
            <a:r>
              <a:rPr lang="en-US" dirty="0"/>
              <a:t>and Operation of LP-WUR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Minyoung Park, Intel Corporation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2016</a:t>
            </a:r>
            <a:endParaRPr lang="en-GB" dirty="0"/>
          </a:p>
        </p:txBody>
      </p:sp>
      <p:sp>
        <p:nvSpPr>
          <p:cNvPr id="65" name="Rounded Rectangle 64"/>
          <p:cNvSpPr/>
          <p:nvPr/>
        </p:nvSpPr>
        <p:spPr>
          <a:xfrm>
            <a:off x="5695575" y="3170377"/>
            <a:ext cx="1505773" cy="1326912"/>
          </a:xfrm>
          <a:prstGeom prst="roundRect">
            <a:avLst/>
          </a:prstGeom>
          <a:solidFill>
            <a:sysClr val="window" lastClr="FFFFFF">
              <a:lumMod val="85000"/>
            </a:sysClr>
          </a:solidFill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en-US" sz="1800" kern="0" smtClean="0">
              <a:solidFill>
                <a:prstClr val="black"/>
              </a:solidFill>
              <a:latin typeface="Intel Clear"/>
              <a:ea typeface="+mn-ea"/>
            </a:endParaRPr>
          </a:p>
        </p:txBody>
      </p:sp>
      <p:sp>
        <p:nvSpPr>
          <p:cNvPr id="66" name="Rectangle 65"/>
          <p:cNvSpPr/>
          <p:nvPr/>
        </p:nvSpPr>
        <p:spPr>
          <a:xfrm>
            <a:off x="5823812" y="3275652"/>
            <a:ext cx="762000" cy="527944"/>
          </a:xfrm>
          <a:prstGeom prst="rect">
            <a:avLst/>
          </a:prstGeom>
          <a:solidFill>
            <a:srgbClr val="004280">
              <a:lumMod val="20000"/>
              <a:lumOff val="80000"/>
            </a:srgbClr>
          </a:solidFill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Intel Clear"/>
                <a:ea typeface="+mn-ea"/>
              </a:rPr>
              <a:t>802.11</a:t>
            </a:r>
          </a:p>
        </p:txBody>
      </p:sp>
      <p:sp>
        <p:nvSpPr>
          <p:cNvPr id="67" name="Rectangle 66"/>
          <p:cNvSpPr/>
          <p:nvPr/>
        </p:nvSpPr>
        <p:spPr>
          <a:xfrm>
            <a:off x="5821132" y="3274050"/>
            <a:ext cx="767361" cy="533205"/>
          </a:xfrm>
          <a:prstGeom prst="rect">
            <a:avLst/>
          </a:prstGeom>
          <a:solidFill>
            <a:srgbClr val="B1BABF"/>
          </a:solidFill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Intel Clear"/>
                <a:ea typeface="+mn-ea"/>
              </a:rPr>
              <a:t>802.11</a:t>
            </a:r>
          </a:p>
        </p:txBody>
      </p:sp>
      <p:sp>
        <p:nvSpPr>
          <p:cNvPr id="68" name="Rectangle 67"/>
          <p:cNvSpPr/>
          <p:nvPr/>
        </p:nvSpPr>
        <p:spPr>
          <a:xfrm>
            <a:off x="5819282" y="3273022"/>
            <a:ext cx="767361" cy="533205"/>
          </a:xfrm>
          <a:prstGeom prst="rect">
            <a:avLst/>
          </a:prstGeom>
          <a:solidFill>
            <a:srgbClr val="004280">
              <a:lumMod val="20000"/>
              <a:lumOff val="80000"/>
            </a:srgbClr>
          </a:solidFill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Intel Clear"/>
                <a:ea typeface="+mn-ea"/>
              </a:rPr>
              <a:t>802.11</a:t>
            </a:r>
          </a:p>
        </p:txBody>
      </p:sp>
      <p:sp>
        <p:nvSpPr>
          <p:cNvPr id="69" name="Rectangle 68"/>
          <p:cNvSpPr/>
          <p:nvPr/>
        </p:nvSpPr>
        <p:spPr>
          <a:xfrm>
            <a:off x="5819113" y="3274050"/>
            <a:ext cx="767361" cy="533205"/>
          </a:xfrm>
          <a:prstGeom prst="rect">
            <a:avLst/>
          </a:prstGeom>
          <a:solidFill>
            <a:srgbClr val="B1BABF"/>
          </a:solidFill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Intel Clear"/>
                <a:ea typeface="+mn-ea"/>
              </a:rPr>
              <a:t>802.11</a:t>
            </a:r>
          </a:p>
        </p:txBody>
      </p:sp>
      <p:sp>
        <p:nvSpPr>
          <p:cNvPr id="70" name="Rounded Rectangle 69"/>
          <p:cNvSpPr/>
          <p:nvPr/>
        </p:nvSpPr>
        <p:spPr>
          <a:xfrm>
            <a:off x="1219200" y="3124200"/>
            <a:ext cx="1505773" cy="1326912"/>
          </a:xfrm>
          <a:prstGeom prst="roundRect">
            <a:avLst/>
          </a:prstGeom>
          <a:solidFill>
            <a:sysClr val="window" lastClr="FFFFFF">
              <a:lumMod val="85000"/>
            </a:sysClr>
          </a:solidFill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en-US" sz="1800" kern="0" smtClean="0">
              <a:solidFill>
                <a:prstClr val="black"/>
              </a:solidFill>
              <a:latin typeface="Intel Clear"/>
              <a:ea typeface="+mn-ea"/>
            </a:endParaRPr>
          </a:p>
        </p:txBody>
      </p:sp>
      <p:sp>
        <p:nvSpPr>
          <p:cNvPr id="71" name="Rectangle 70"/>
          <p:cNvSpPr/>
          <p:nvPr/>
        </p:nvSpPr>
        <p:spPr>
          <a:xfrm>
            <a:off x="5823812" y="3968225"/>
            <a:ext cx="762000" cy="359842"/>
          </a:xfrm>
          <a:prstGeom prst="rect">
            <a:avLst/>
          </a:prstGeom>
          <a:solidFill>
            <a:srgbClr val="004280">
              <a:lumMod val="20000"/>
              <a:lumOff val="80000"/>
            </a:srgbClr>
          </a:solidFill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Intel Clear"/>
                <a:ea typeface="+mn-ea"/>
              </a:rPr>
              <a:t>LP-WUR</a:t>
            </a:r>
          </a:p>
        </p:txBody>
      </p:sp>
      <p:cxnSp>
        <p:nvCxnSpPr>
          <p:cNvPr id="72" name="Straight Arrow Connector 71"/>
          <p:cNvCxnSpPr>
            <a:stCxn id="71" idx="0"/>
          </p:cNvCxnSpPr>
          <p:nvPr/>
        </p:nvCxnSpPr>
        <p:spPr>
          <a:xfrm flipV="1">
            <a:off x="6204812" y="3803596"/>
            <a:ext cx="0" cy="164629"/>
          </a:xfrm>
          <a:prstGeom prst="straightConnector1">
            <a:avLst/>
          </a:prstGeom>
          <a:noFill/>
          <a:ln w="12000" cap="flat" cmpd="sng" algn="ctr">
            <a:solidFill>
              <a:sysClr val="windowText" lastClr="000000"/>
            </a:solidFill>
            <a:prstDash val="solid"/>
            <a:headEnd type="none" w="med" len="med"/>
            <a:tailEnd type="none" w="med" len="med"/>
          </a:ln>
          <a:effectLst/>
        </p:spPr>
      </p:cxnSp>
      <p:cxnSp>
        <p:nvCxnSpPr>
          <p:cNvPr id="73" name="Straight Connector 72"/>
          <p:cNvCxnSpPr/>
          <p:nvPr/>
        </p:nvCxnSpPr>
        <p:spPr>
          <a:xfrm flipH="1" flipV="1">
            <a:off x="5466975" y="3493353"/>
            <a:ext cx="356837" cy="765"/>
          </a:xfrm>
          <a:prstGeom prst="line">
            <a:avLst/>
          </a:prstGeom>
          <a:noFill/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</p:cxnSp>
      <p:cxnSp>
        <p:nvCxnSpPr>
          <p:cNvPr id="74" name="Straight Connector 73"/>
          <p:cNvCxnSpPr/>
          <p:nvPr/>
        </p:nvCxnSpPr>
        <p:spPr>
          <a:xfrm flipH="1" flipV="1">
            <a:off x="5469622" y="4147591"/>
            <a:ext cx="356837" cy="765"/>
          </a:xfrm>
          <a:prstGeom prst="line">
            <a:avLst/>
          </a:prstGeom>
          <a:noFill/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</p:cxnSp>
      <p:cxnSp>
        <p:nvCxnSpPr>
          <p:cNvPr id="75" name="Straight Connector 74"/>
          <p:cNvCxnSpPr/>
          <p:nvPr/>
        </p:nvCxnSpPr>
        <p:spPr>
          <a:xfrm>
            <a:off x="5466974" y="3267868"/>
            <a:ext cx="0" cy="233716"/>
          </a:xfrm>
          <a:prstGeom prst="line">
            <a:avLst/>
          </a:prstGeom>
          <a:noFill/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</p:cxnSp>
      <p:sp>
        <p:nvSpPr>
          <p:cNvPr id="76" name="Isosceles Triangle 75"/>
          <p:cNvSpPr/>
          <p:nvPr/>
        </p:nvSpPr>
        <p:spPr>
          <a:xfrm flipV="1">
            <a:off x="5390775" y="3207549"/>
            <a:ext cx="152400" cy="63154"/>
          </a:xfrm>
          <a:prstGeom prst="triangle">
            <a:avLst/>
          </a:prstGeom>
          <a:noFill/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en-US" sz="1800" kern="0" smtClean="0">
              <a:solidFill>
                <a:prstClr val="black"/>
              </a:solidFill>
              <a:latin typeface="Intel Clear"/>
              <a:ea typeface="+mn-ea"/>
            </a:endParaRPr>
          </a:p>
        </p:txBody>
      </p:sp>
      <p:sp>
        <p:nvSpPr>
          <p:cNvPr id="77" name="Rectangle 76"/>
          <p:cNvSpPr/>
          <p:nvPr/>
        </p:nvSpPr>
        <p:spPr>
          <a:xfrm>
            <a:off x="6622795" y="4041276"/>
            <a:ext cx="450318" cy="213738"/>
          </a:xfrm>
          <a:prstGeom prst="rect">
            <a:avLst/>
          </a:prstGeom>
          <a:solidFill>
            <a:srgbClr val="004280">
              <a:lumMod val="20000"/>
              <a:lumOff val="80000"/>
            </a:srgbClr>
          </a:solidFill>
          <a:ln w="9525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Intel Clear"/>
                <a:ea typeface="+mn-ea"/>
              </a:rPr>
              <a:t>ON</a:t>
            </a:r>
          </a:p>
        </p:txBody>
      </p:sp>
      <p:grpSp>
        <p:nvGrpSpPr>
          <p:cNvPr id="78" name="Group 77"/>
          <p:cNvGrpSpPr/>
          <p:nvPr/>
        </p:nvGrpSpPr>
        <p:grpSpPr>
          <a:xfrm>
            <a:off x="3042446" y="3455436"/>
            <a:ext cx="631583" cy="593759"/>
            <a:chOff x="1133117" y="2164012"/>
            <a:chExt cx="631583" cy="593759"/>
          </a:xfrm>
        </p:grpSpPr>
        <p:sp>
          <p:nvSpPr>
            <p:cNvPr id="79" name="Rectangle 78"/>
            <p:cNvSpPr/>
            <p:nvPr/>
          </p:nvSpPr>
          <p:spPr>
            <a:xfrm>
              <a:off x="1217275" y="2164012"/>
              <a:ext cx="352430" cy="143426"/>
            </a:xfrm>
            <a:prstGeom prst="rect">
              <a:avLst/>
            </a:prstGeom>
            <a:solidFill>
              <a:srgbClr val="FFFF00"/>
            </a:solidFill>
            <a:ln w="127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defTabSz="914400" eaLnBrk="1" fontAlgn="auto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lang="en-US" sz="600" kern="0" dirty="0" smtClean="0">
                <a:solidFill>
                  <a:prstClr val="black"/>
                </a:solidFill>
                <a:latin typeface="Intel Clear"/>
                <a:ea typeface="+mn-ea"/>
              </a:endParaRPr>
            </a:p>
          </p:txBody>
        </p:sp>
        <p:sp>
          <p:nvSpPr>
            <p:cNvPr id="80" name="Rectangle 79"/>
            <p:cNvSpPr/>
            <p:nvPr/>
          </p:nvSpPr>
          <p:spPr>
            <a:xfrm>
              <a:off x="1207246" y="2164012"/>
              <a:ext cx="105747" cy="143426"/>
            </a:xfrm>
            <a:prstGeom prst="rect">
              <a:avLst/>
            </a:prstGeom>
            <a:solidFill>
              <a:srgbClr val="FFC000"/>
            </a:solidFill>
            <a:ln w="127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defTabSz="914400" eaLnBrk="1" fontAlgn="auto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lang="en-US" sz="1800" kern="0" smtClean="0">
                <a:solidFill>
                  <a:prstClr val="black"/>
                </a:solidFill>
                <a:latin typeface="Intel Clear"/>
                <a:ea typeface="+mn-ea"/>
              </a:endParaRPr>
            </a:p>
          </p:txBody>
        </p:sp>
        <p:sp>
          <p:nvSpPr>
            <p:cNvPr id="81" name="TextBox 80"/>
            <p:cNvSpPr txBox="1"/>
            <p:nvPr/>
          </p:nvSpPr>
          <p:spPr>
            <a:xfrm>
              <a:off x="1133117" y="2388439"/>
              <a:ext cx="631583" cy="369332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defTabSz="914400" eaLnBrk="1" fontAlgn="auto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</a:pPr>
              <a:r>
                <a:rPr lang="en-US" sz="1200" dirty="0" smtClean="0">
                  <a:solidFill>
                    <a:prstClr val="black"/>
                  </a:solidFill>
                  <a:latin typeface="Intel Clear"/>
                  <a:ea typeface="+mn-ea"/>
                  <a:cs typeface="Neo Sans Intel"/>
                </a:rPr>
                <a:t>Wake-up</a:t>
              </a:r>
              <a:br>
                <a:rPr lang="en-US" sz="1200" dirty="0" smtClean="0">
                  <a:solidFill>
                    <a:prstClr val="black"/>
                  </a:solidFill>
                  <a:latin typeface="Intel Clear"/>
                  <a:ea typeface="+mn-ea"/>
                  <a:cs typeface="Neo Sans Intel"/>
                </a:rPr>
              </a:br>
              <a:r>
                <a:rPr lang="en-US" sz="1200" dirty="0" smtClean="0">
                  <a:solidFill>
                    <a:prstClr val="black"/>
                  </a:solidFill>
                  <a:latin typeface="Intel Clear"/>
                  <a:ea typeface="+mn-ea"/>
                  <a:cs typeface="Neo Sans Intel"/>
                </a:rPr>
                <a:t>Packet</a:t>
              </a:r>
            </a:p>
          </p:txBody>
        </p:sp>
      </p:grpSp>
      <p:grpSp>
        <p:nvGrpSpPr>
          <p:cNvPr id="82" name="Group 81"/>
          <p:cNvGrpSpPr/>
          <p:nvPr/>
        </p:nvGrpSpPr>
        <p:grpSpPr>
          <a:xfrm>
            <a:off x="3114481" y="2653751"/>
            <a:ext cx="473200" cy="534456"/>
            <a:chOff x="1188215" y="1784238"/>
            <a:chExt cx="473200" cy="534456"/>
          </a:xfrm>
        </p:grpSpPr>
        <p:sp>
          <p:nvSpPr>
            <p:cNvPr id="83" name="Rectangle 82"/>
            <p:cNvSpPr/>
            <p:nvPr/>
          </p:nvSpPr>
          <p:spPr>
            <a:xfrm>
              <a:off x="1188215" y="2172133"/>
              <a:ext cx="457200" cy="146561"/>
            </a:xfrm>
            <a:prstGeom prst="rect">
              <a:avLst/>
            </a:prstGeom>
            <a:solidFill>
              <a:srgbClr val="FFC000"/>
            </a:solidFill>
            <a:ln w="127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defTabSz="914400" eaLnBrk="1" fontAlgn="auto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lang="en-US" sz="1800" kern="0" dirty="0" smtClean="0">
                <a:solidFill>
                  <a:prstClr val="black"/>
                </a:solidFill>
                <a:latin typeface="Intel Clear"/>
                <a:ea typeface="+mn-ea"/>
              </a:endParaRPr>
            </a:p>
          </p:txBody>
        </p:sp>
        <p:sp>
          <p:nvSpPr>
            <p:cNvPr id="84" name="TextBox 83"/>
            <p:cNvSpPr txBox="1"/>
            <p:nvPr/>
          </p:nvSpPr>
          <p:spPr>
            <a:xfrm>
              <a:off x="1193338" y="1784238"/>
              <a:ext cx="468077" cy="369332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defTabSz="914400" eaLnBrk="1" fontAlgn="auto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</a:pPr>
              <a:r>
                <a:rPr lang="en-US" sz="1200" dirty="0" smtClean="0">
                  <a:solidFill>
                    <a:prstClr val="black"/>
                  </a:solidFill>
                  <a:latin typeface="Intel Clear"/>
                  <a:ea typeface="+mn-ea"/>
                  <a:cs typeface="Neo Sans Intel"/>
                </a:rPr>
                <a:t>Data </a:t>
              </a:r>
            </a:p>
            <a:p>
              <a:pPr defTabSz="914400" eaLnBrk="1" fontAlgn="auto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</a:pPr>
              <a:r>
                <a:rPr lang="en-US" sz="1200" dirty="0" smtClean="0">
                  <a:solidFill>
                    <a:prstClr val="black"/>
                  </a:solidFill>
                  <a:latin typeface="Intel Clear"/>
                  <a:ea typeface="+mn-ea"/>
                  <a:cs typeface="Neo Sans Intel"/>
                </a:rPr>
                <a:t>Packet</a:t>
              </a:r>
            </a:p>
          </p:txBody>
        </p:sp>
      </p:grpSp>
      <p:grpSp>
        <p:nvGrpSpPr>
          <p:cNvPr id="85" name="Group 84"/>
          <p:cNvGrpSpPr/>
          <p:nvPr/>
        </p:nvGrpSpPr>
        <p:grpSpPr>
          <a:xfrm>
            <a:off x="6205185" y="3807255"/>
            <a:ext cx="946940" cy="169866"/>
            <a:chOff x="3220510" y="2432329"/>
            <a:chExt cx="946940" cy="169866"/>
          </a:xfrm>
        </p:grpSpPr>
        <p:cxnSp>
          <p:nvCxnSpPr>
            <p:cNvPr id="86" name="Straight Arrow Connector 85"/>
            <p:cNvCxnSpPr/>
            <p:nvPr/>
          </p:nvCxnSpPr>
          <p:spPr>
            <a:xfrm flipV="1">
              <a:off x="3220510" y="2432329"/>
              <a:ext cx="0" cy="164629"/>
            </a:xfrm>
            <a:prstGeom prst="straightConnector1">
              <a:avLst/>
            </a:prstGeom>
            <a:noFill/>
            <a:ln w="12000" cap="flat" cmpd="sng" algn="ctr">
              <a:solidFill>
                <a:srgbClr val="FF0000"/>
              </a:solidFill>
              <a:prstDash val="solid"/>
              <a:headEnd type="none" w="med" len="med"/>
              <a:tailEnd type="triangle" w="med" len="med"/>
            </a:ln>
            <a:effectLst/>
          </p:spPr>
        </p:cxnSp>
        <p:sp>
          <p:nvSpPr>
            <p:cNvPr id="87" name="TextBox 86"/>
            <p:cNvSpPr txBox="1"/>
            <p:nvPr/>
          </p:nvSpPr>
          <p:spPr>
            <a:xfrm>
              <a:off x="3268165" y="2448307"/>
              <a:ext cx="899285" cy="153888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defTabSz="914400" eaLnBrk="1" fontAlgn="auto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</a:pPr>
              <a:r>
                <a:rPr lang="en-US" sz="1000" dirty="0" smtClean="0">
                  <a:solidFill>
                    <a:srgbClr val="FF0000"/>
                  </a:solidFill>
                  <a:latin typeface="Intel Clear"/>
                  <a:ea typeface="+mn-ea"/>
                  <a:cs typeface="Neo Sans Intel"/>
                </a:rPr>
                <a:t>Wake-up signal</a:t>
              </a:r>
            </a:p>
          </p:txBody>
        </p:sp>
      </p:grpSp>
      <p:sp>
        <p:nvSpPr>
          <p:cNvPr id="88" name="TextBox 87"/>
          <p:cNvSpPr txBox="1"/>
          <p:nvPr/>
        </p:nvSpPr>
        <p:spPr>
          <a:xfrm>
            <a:off x="1457361" y="2815580"/>
            <a:ext cx="102944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200" b="1" dirty="0" smtClean="0">
                <a:solidFill>
                  <a:prstClr val="black"/>
                </a:solidFill>
                <a:latin typeface="Intel Clear"/>
                <a:ea typeface="+mn-ea"/>
              </a:rPr>
              <a:t>Transmitter</a:t>
            </a:r>
            <a:endParaRPr lang="en-US" sz="1200" b="1" dirty="0">
              <a:solidFill>
                <a:prstClr val="black"/>
              </a:solidFill>
              <a:latin typeface="Intel Clear"/>
              <a:ea typeface="+mn-ea"/>
            </a:endParaRPr>
          </a:p>
        </p:txBody>
      </p:sp>
      <p:sp>
        <p:nvSpPr>
          <p:cNvPr id="89" name="Rectangle 88"/>
          <p:cNvSpPr/>
          <p:nvPr/>
        </p:nvSpPr>
        <p:spPr>
          <a:xfrm>
            <a:off x="1741026" y="3489269"/>
            <a:ext cx="764227" cy="527944"/>
          </a:xfrm>
          <a:prstGeom prst="rect">
            <a:avLst/>
          </a:prstGeom>
          <a:solidFill>
            <a:srgbClr val="004280">
              <a:lumMod val="20000"/>
              <a:lumOff val="80000"/>
            </a:srgbClr>
          </a:solidFill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Intel Clear"/>
                <a:ea typeface="+mn-ea"/>
              </a:rPr>
              <a:t>+</a:t>
            </a:r>
            <a:endParaRPr kumimoji="0" lang="en-US" sz="1200" b="1" i="0" u="none" strike="noStrike" kern="0" cap="none" spc="0" normalizeH="0" baseline="3000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Intel Clear"/>
              <a:ea typeface="+mn-ea"/>
            </a:endParaRPr>
          </a:p>
        </p:txBody>
      </p:sp>
      <p:cxnSp>
        <p:nvCxnSpPr>
          <p:cNvPr id="90" name="Straight Connector 89"/>
          <p:cNvCxnSpPr/>
          <p:nvPr/>
        </p:nvCxnSpPr>
        <p:spPr>
          <a:xfrm flipH="1" flipV="1">
            <a:off x="2503026" y="3776772"/>
            <a:ext cx="356837" cy="765"/>
          </a:xfrm>
          <a:prstGeom prst="line">
            <a:avLst/>
          </a:prstGeom>
          <a:noFill/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</p:cxnSp>
      <p:cxnSp>
        <p:nvCxnSpPr>
          <p:cNvPr id="91" name="Straight Connector 90"/>
          <p:cNvCxnSpPr/>
          <p:nvPr/>
        </p:nvCxnSpPr>
        <p:spPr>
          <a:xfrm>
            <a:off x="2859862" y="3501584"/>
            <a:ext cx="1" cy="275188"/>
          </a:xfrm>
          <a:prstGeom prst="line">
            <a:avLst/>
          </a:prstGeom>
          <a:noFill/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</p:cxnSp>
      <p:sp>
        <p:nvSpPr>
          <p:cNvPr id="92" name="Isosceles Triangle 91"/>
          <p:cNvSpPr/>
          <p:nvPr/>
        </p:nvSpPr>
        <p:spPr>
          <a:xfrm flipV="1">
            <a:off x="2783663" y="3442722"/>
            <a:ext cx="152400" cy="63154"/>
          </a:xfrm>
          <a:prstGeom prst="triangle">
            <a:avLst/>
          </a:prstGeom>
          <a:noFill/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en-US" sz="1800" kern="0" smtClean="0">
              <a:solidFill>
                <a:prstClr val="black"/>
              </a:solidFill>
              <a:latin typeface="Intel Clear"/>
              <a:ea typeface="+mn-ea"/>
            </a:endParaRPr>
          </a:p>
        </p:txBody>
      </p:sp>
      <p:pic>
        <p:nvPicPr>
          <p:cNvPr id="93" name="Picture 9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42341" y="4958721"/>
            <a:ext cx="1876279" cy="248500"/>
          </a:xfrm>
          <a:prstGeom prst="rect">
            <a:avLst/>
          </a:prstGeom>
        </p:spPr>
      </p:pic>
      <p:sp>
        <p:nvSpPr>
          <p:cNvPr id="94" name="TextBox 93"/>
          <p:cNvSpPr txBox="1"/>
          <p:nvPr/>
        </p:nvSpPr>
        <p:spPr>
          <a:xfrm>
            <a:off x="3124200" y="5432115"/>
            <a:ext cx="609173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200" b="1" dirty="0" smtClean="0">
                <a:solidFill>
                  <a:prstClr val="black"/>
                </a:solidFill>
                <a:latin typeface="Intel Clear"/>
                <a:ea typeface="+mn-ea"/>
              </a:rPr>
              <a:t>Payload of wakeup packet modulated with On-Off Keying (OOK)</a:t>
            </a:r>
          </a:p>
          <a:p>
            <a:pPr marL="171450" indent="-171450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</a:pPr>
            <a:r>
              <a:rPr lang="en-US" sz="1200" dirty="0" smtClean="0">
                <a:solidFill>
                  <a:prstClr val="black"/>
                </a:solidFill>
                <a:latin typeface="Intel Clear"/>
                <a:ea typeface="+mn-ea"/>
              </a:rPr>
              <a:t>Payload = [Wakeup preamble | MAC header (Receiver address) | Frame body | FCS]</a:t>
            </a:r>
          </a:p>
          <a:p>
            <a:pPr marL="171450" indent="-171450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</a:pPr>
            <a:r>
              <a:rPr lang="en-US" sz="1200" dirty="0" smtClean="0">
                <a:solidFill>
                  <a:prstClr val="black"/>
                </a:solidFill>
                <a:latin typeface="Intel Clear"/>
                <a:ea typeface="+mn-ea"/>
              </a:rPr>
              <a:t>OOK modulation can be done using OFDM transmitter with modification</a:t>
            </a:r>
            <a:br>
              <a:rPr lang="en-US" sz="1200" dirty="0" smtClean="0">
                <a:solidFill>
                  <a:prstClr val="black"/>
                </a:solidFill>
                <a:latin typeface="Intel Clear"/>
                <a:ea typeface="+mn-ea"/>
              </a:rPr>
            </a:br>
            <a:r>
              <a:rPr lang="en-US" sz="1050" dirty="0" smtClean="0">
                <a:solidFill>
                  <a:prstClr val="black"/>
                </a:solidFill>
                <a:latin typeface="Intel Clear"/>
                <a:ea typeface="+mn-ea"/>
              </a:rPr>
              <a:t>(OFDM: orthogonal frequency division multiplexing; FCS: frame check sequence)</a:t>
            </a:r>
          </a:p>
        </p:txBody>
      </p:sp>
      <p:sp>
        <p:nvSpPr>
          <p:cNvPr id="95" name="TextBox 94"/>
          <p:cNvSpPr txBox="1"/>
          <p:nvPr/>
        </p:nvSpPr>
        <p:spPr>
          <a:xfrm>
            <a:off x="346865" y="5384057"/>
            <a:ext cx="292973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200" b="1" dirty="0" smtClean="0">
                <a:solidFill>
                  <a:prstClr val="black"/>
                </a:solidFill>
                <a:latin typeface="Intel Clear"/>
                <a:ea typeface="+mn-ea"/>
              </a:rPr>
              <a:t>802.11 preamble for coexistence</a:t>
            </a:r>
          </a:p>
          <a:p>
            <a:pPr marL="171450" indent="-171450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</a:pPr>
            <a:r>
              <a:rPr lang="en-US" sz="1200" dirty="0" smtClean="0">
                <a:solidFill>
                  <a:prstClr val="black"/>
                </a:solidFill>
                <a:latin typeface="Intel Clear"/>
                <a:ea typeface="+mn-ea"/>
              </a:rPr>
              <a:t>Use L-SIG to protect the packet</a:t>
            </a:r>
          </a:p>
          <a:p>
            <a:pPr marL="171450" indent="-171450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</a:pPr>
            <a:r>
              <a:rPr lang="en-US" sz="1200" dirty="0" smtClean="0">
                <a:solidFill>
                  <a:prstClr val="black"/>
                </a:solidFill>
                <a:latin typeface="Intel Clear"/>
                <a:ea typeface="+mn-ea"/>
              </a:rPr>
              <a:t>This is </a:t>
            </a:r>
            <a:r>
              <a:rPr lang="en-US" sz="1200" dirty="0">
                <a:solidFill>
                  <a:prstClr val="black"/>
                </a:solidFill>
                <a:latin typeface="Intel Clear"/>
                <a:ea typeface="+mn-ea"/>
              </a:rPr>
              <a:t>for </a:t>
            </a:r>
            <a:r>
              <a:rPr lang="en-US" sz="1200" dirty="0" smtClean="0">
                <a:solidFill>
                  <a:prstClr val="black"/>
                </a:solidFill>
                <a:latin typeface="Intel Clear"/>
                <a:ea typeface="+mn-ea"/>
              </a:rPr>
              <a:t>3</a:t>
            </a:r>
            <a:r>
              <a:rPr lang="en-US" sz="1200" baseline="30000" dirty="0" smtClean="0">
                <a:solidFill>
                  <a:prstClr val="black"/>
                </a:solidFill>
                <a:latin typeface="Intel Clear"/>
                <a:ea typeface="+mn-ea"/>
              </a:rPr>
              <a:t>rd</a:t>
            </a:r>
            <a:r>
              <a:rPr lang="en-US" sz="1200" dirty="0" smtClean="0">
                <a:solidFill>
                  <a:prstClr val="black"/>
                </a:solidFill>
                <a:latin typeface="Intel Clear"/>
                <a:ea typeface="+mn-ea"/>
              </a:rPr>
              <a:t> </a:t>
            </a:r>
            <a:r>
              <a:rPr lang="en-US" sz="1200" dirty="0">
                <a:solidFill>
                  <a:prstClr val="black"/>
                </a:solidFill>
                <a:latin typeface="Intel Clear"/>
                <a:ea typeface="+mn-ea"/>
              </a:rPr>
              <a:t>party legacy </a:t>
            </a:r>
            <a:r>
              <a:rPr lang="en-US" sz="1200" dirty="0" smtClean="0">
                <a:solidFill>
                  <a:prstClr val="black"/>
                </a:solidFill>
                <a:latin typeface="Intel Clear"/>
                <a:ea typeface="+mn-ea"/>
              </a:rPr>
              <a:t>stations</a:t>
            </a:r>
          </a:p>
          <a:p>
            <a:pPr marL="171450" indent="-171450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</a:pPr>
            <a:r>
              <a:rPr lang="en-US" sz="1200" dirty="0" smtClean="0">
                <a:solidFill>
                  <a:prstClr val="black"/>
                </a:solidFill>
                <a:latin typeface="Intel Clear"/>
                <a:ea typeface="+mn-ea"/>
              </a:rPr>
              <a:t>This is </a:t>
            </a:r>
            <a:r>
              <a:rPr lang="en-US" sz="1200" u="sng" dirty="0" smtClean="0">
                <a:solidFill>
                  <a:prstClr val="black"/>
                </a:solidFill>
                <a:latin typeface="Intel Clear"/>
                <a:ea typeface="+mn-ea"/>
              </a:rPr>
              <a:t>not</a:t>
            </a:r>
            <a:r>
              <a:rPr lang="en-US" sz="1200" dirty="0" smtClean="0">
                <a:solidFill>
                  <a:prstClr val="black"/>
                </a:solidFill>
                <a:latin typeface="Intel Clear"/>
                <a:ea typeface="+mn-ea"/>
              </a:rPr>
              <a:t> decoded by LP-WUR</a:t>
            </a:r>
          </a:p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</a:pPr>
            <a:r>
              <a:rPr lang="en-US" sz="1050" dirty="0" smtClean="0">
                <a:solidFill>
                  <a:prstClr val="black"/>
                </a:solidFill>
                <a:latin typeface="Intel Clear"/>
                <a:ea typeface="+mn-ea"/>
              </a:rPr>
              <a:t>(L-SIG: legacy SIGNAL field)</a:t>
            </a:r>
            <a:endParaRPr lang="en-US" sz="1050" dirty="0">
              <a:solidFill>
                <a:prstClr val="black"/>
              </a:solidFill>
              <a:latin typeface="Intel Clear"/>
              <a:ea typeface="+mn-ea"/>
            </a:endParaRPr>
          </a:p>
        </p:txBody>
      </p:sp>
      <p:cxnSp>
        <p:nvCxnSpPr>
          <p:cNvPr id="96" name="Straight Arrow Connector 95"/>
          <p:cNvCxnSpPr/>
          <p:nvPr/>
        </p:nvCxnSpPr>
        <p:spPr bwMode="auto">
          <a:xfrm flipV="1">
            <a:off x="2681444" y="5201163"/>
            <a:ext cx="488004" cy="220236"/>
          </a:xfrm>
          <a:prstGeom prst="straightConnector1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97" name="Straight Arrow Connector 96"/>
          <p:cNvCxnSpPr/>
          <p:nvPr/>
        </p:nvCxnSpPr>
        <p:spPr bwMode="auto">
          <a:xfrm flipH="1" flipV="1">
            <a:off x="4171427" y="5315976"/>
            <a:ext cx="116228" cy="128257"/>
          </a:xfrm>
          <a:prstGeom prst="straightConnector1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98" name="Left Brace 97"/>
          <p:cNvSpPr/>
          <p:nvPr/>
        </p:nvSpPr>
        <p:spPr>
          <a:xfrm rot="16200000">
            <a:off x="4090414" y="4378890"/>
            <a:ext cx="90550" cy="1765867"/>
          </a:xfrm>
          <a:prstGeom prst="leftBrace">
            <a:avLst>
              <a:gd name="adj1" fmla="val 55555"/>
              <a:gd name="adj2" fmla="val 50000"/>
            </a:avLst>
          </a:prstGeom>
          <a:noFill/>
          <a:ln w="9525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Intel Clear"/>
              <a:ea typeface="+mn-ea"/>
              <a:cs typeface="+mn-cs"/>
            </a:endParaRPr>
          </a:p>
        </p:txBody>
      </p:sp>
      <p:cxnSp>
        <p:nvCxnSpPr>
          <p:cNvPr id="99" name="Straight Arrow Connector 98"/>
          <p:cNvCxnSpPr/>
          <p:nvPr/>
        </p:nvCxnSpPr>
        <p:spPr bwMode="auto">
          <a:xfrm flipH="1" flipV="1">
            <a:off x="6465018" y="4237863"/>
            <a:ext cx="349394" cy="458971"/>
          </a:xfrm>
          <a:prstGeom prst="straightConnector1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00" name="TextBox 99"/>
          <p:cNvSpPr txBox="1"/>
          <p:nvPr/>
        </p:nvSpPr>
        <p:spPr>
          <a:xfrm>
            <a:off x="6242336" y="4685616"/>
            <a:ext cx="279756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200" b="1" dirty="0" smtClean="0">
                <a:solidFill>
                  <a:prstClr val="black"/>
                </a:solidFill>
                <a:latin typeface="Intel Clear"/>
                <a:ea typeface="+mn-ea"/>
              </a:rPr>
              <a:t>Extremely low power </a:t>
            </a:r>
            <a:br>
              <a:rPr lang="en-US" sz="1200" b="1" dirty="0" smtClean="0">
                <a:solidFill>
                  <a:prstClr val="black"/>
                </a:solidFill>
                <a:latin typeface="Intel Clear"/>
                <a:ea typeface="+mn-ea"/>
              </a:rPr>
            </a:br>
            <a:r>
              <a:rPr lang="en-US" sz="1200" b="1" dirty="0" smtClean="0">
                <a:solidFill>
                  <a:prstClr val="black"/>
                </a:solidFill>
                <a:latin typeface="Intel Clear"/>
                <a:ea typeface="+mn-ea"/>
              </a:rPr>
              <a:t>receiver design (&lt; 100 </a:t>
            </a:r>
            <a:r>
              <a:rPr lang="en-US" sz="1200" b="1" dirty="0" err="1" smtClean="0">
                <a:solidFill>
                  <a:prstClr val="black"/>
                </a:solidFill>
                <a:latin typeface="Intel Clear"/>
                <a:ea typeface="+mn-ea"/>
              </a:rPr>
              <a:t>uW</a:t>
            </a:r>
            <a:r>
              <a:rPr lang="en-US" sz="1200" b="1" dirty="0" smtClean="0">
                <a:solidFill>
                  <a:prstClr val="black"/>
                </a:solidFill>
                <a:latin typeface="Intel Clear"/>
                <a:ea typeface="+mn-ea"/>
              </a:rPr>
              <a:t>)</a:t>
            </a:r>
          </a:p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200" dirty="0" smtClean="0">
                <a:solidFill>
                  <a:prstClr val="black"/>
                </a:solidFill>
                <a:latin typeface="Intel Clear"/>
                <a:ea typeface="+mn-ea"/>
              </a:rPr>
              <a:t>- Small and simple OOK demodulator</a:t>
            </a:r>
            <a:endParaRPr lang="en-US" sz="1200" dirty="0">
              <a:solidFill>
                <a:prstClr val="black"/>
              </a:solidFill>
              <a:latin typeface="Intel Clear"/>
              <a:ea typeface="+mn-ea"/>
            </a:endParaRPr>
          </a:p>
        </p:txBody>
      </p:sp>
      <p:cxnSp>
        <p:nvCxnSpPr>
          <p:cNvPr id="101" name="Straight Connector 100"/>
          <p:cNvCxnSpPr/>
          <p:nvPr/>
        </p:nvCxnSpPr>
        <p:spPr>
          <a:xfrm flipH="1">
            <a:off x="3107766" y="4179719"/>
            <a:ext cx="1132877" cy="791488"/>
          </a:xfrm>
          <a:prstGeom prst="line">
            <a:avLst/>
          </a:prstGeom>
          <a:noFill/>
          <a:ln w="9525" cap="flat" cmpd="sng" algn="ctr">
            <a:solidFill>
              <a:sysClr val="windowText" lastClr="000000"/>
            </a:solidFill>
            <a:prstDash val="dash"/>
          </a:ln>
          <a:effectLst/>
        </p:spPr>
      </p:cxnSp>
      <p:cxnSp>
        <p:nvCxnSpPr>
          <p:cNvPr id="102" name="Straight Connector 101"/>
          <p:cNvCxnSpPr/>
          <p:nvPr/>
        </p:nvCxnSpPr>
        <p:spPr>
          <a:xfrm>
            <a:off x="4635695" y="4152872"/>
            <a:ext cx="355357" cy="779005"/>
          </a:xfrm>
          <a:prstGeom prst="line">
            <a:avLst/>
          </a:prstGeom>
          <a:noFill/>
          <a:ln w="9525" cap="flat" cmpd="sng" algn="ctr">
            <a:solidFill>
              <a:sysClr val="windowText" lastClr="000000"/>
            </a:solidFill>
            <a:prstDash val="dash"/>
          </a:ln>
          <a:effectLst/>
        </p:spPr>
      </p:cxnSp>
      <p:cxnSp>
        <p:nvCxnSpPr>
          <p:cNvPr id="103" name="Straight Connector 102"/>
          <p:cNvCxnSpPr/>
          <p:nvPr/>
        </p:nvCxnSpPr>
        <p:spPr>
          <a:xfrm>
            <a:off x="5466974" y="3489269"/>
            <a:ext cx="1" cy="658877"/>
          </a:xfrm>
          <a:prstGeom prst="line">
            <a:avLst/>
          </a:prstGeom>
          <a:noFill/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</p:cxnSp>
      <p:cxnSp>
        <p:nvCxnSpPr>
          <p:cNvPr id="104" name="Straight Connector 103"/>
          <p:cNvCxnSpPr/>
          <p:nvPr/>
        </p:nvCxnSpPr>
        <p:spPr>
          <a:xfrm flipH="1" flipV="1">
            <a:off x="3114481" y="2653339"/>
            <a:ext cx="2157232" cy="4775"/>
          </a:xfrm>
          <a:prstGeom prst="line">
            <a:avLst/>
          </a:prstGeom>
          <a:noFill/>
          <a:ln w="19050" cap="flat" cmpd="sng" algn="ctr">
            <a:solidFill>
              <a:srgbClr val="FF0000"/>
            </a:solidFill>
            <a:prstDash val="solid"/>
            <a:headEnd type="triangle" w="med" len="med"/>
            <a:tailEnd type="triangle" w="med" len="med"/>
          </a:ln>
          <a:effectLst/>
        </p:spPr>
      </p:cxnSp>
      <p:sp>
        <p:nvSpPr>
          <p:cNvPr id="105" name="TextBox 104"/>
          <p:cNvSpPr txBox="1"/>
          <p:nvPr/>
        </p:nvSpPr>
        <p:spPr>
          <a:xfrm>
            <a:off x="5999360" y="2809494"/>
            <a:ext cx="79861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200" b="1" dirty="0" smtClean="0">
                <a:solidFill>
                  <a:prstClr val="black"/>
                </a:solidFill>
                <a:latin typeface="Intel Clear"/>
                <a:ea typeface="+mn-ea"/>
              </a:rPr>
              <a:t>Receiver</a:t>
            </a:r>
            <a:endParaRPr lang="en-US" sz="1200" b="1" dirty="0">
              <a:solidFill>
                <a:prstClr val="black"/>
              </a:solidFill>
              <a:latin typeface="Intel Clear"/>
              <a:ea typeface="+mn-ea"/>
            </a:endParaRPr>
          </a:p>
        </p:txBody>
      </p:sp>
      <p:sp>
        <p:nvSpPr>
          <p:cNvPr id="106" name="TextBox 105"/>
          <p:cNvSpPr txBox="1"/>
          <p:nvPr/>
        </p:nvSpPr>
        <p:spPr>
          <a:xfrm>
            <a:off x="3463135" y="2391831"/>
            <a:ext cx="159210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200" b="1" dirty="0" smtClean="0">
                <a:solidFill>
                  <a:prstClr val="black"/>
                </a:solidFill>
                <a:latin typeface="Intel Clear"/>
                <a:ea typeface="+mn-ea"/>
              </a:rPr>
              <a:t>Transmission range</a:t>
            </a:r>
            <a:endParaRPr lang="en-US" sz="1200" b="1" dirty="0">
              <a:solidFill>
                <a:prstClr val="black"/>
              </a:solidFill>
              <a:latin typeface="Intel Clear"/>
              <a:ea typeface="+mn-ea"/>
            </a:endParaRPr>
          </a:p>
        </p:txBody>
      </p:sp>
      <p:sp>
        <p:nvSpPr>
          <p:cNvPr id="107" name="TextBox 106"/>
          <p:cNvSpPr txBox="1"/>
          <p:nvPr/>
        </p:nvSpPr>
        <p:spPr>
          <a:xfrm>
            <a:off x="3591375" y="2619516"/>
            <a:ext cx="144623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200" b="1" dirty="0" smtClean="0">
                <a:solidFill>
                  <a:prstClr val="black"/>
                </a:solidFill>
                <a:latin typeface="Intel Clear"/>
                <a:ea typeface="+mn-ea"/>
              </a:rPr>
              <a:t>802.11 = LP-WUR</a:t>
            </a:r>
            <a:endParaRPr lang="en-US" sz="1200" b="1" dirty="0">
              <a:solidFill>
                <a:prstClr val="black"/>
              </a:solidFill>
              <a:latin typeface="Intel Clear"/>
              <a:ea typeface="+mn-ea"/>
            </a:endParaRPr>
          </a:p>
        </p:txBody>
      </p:sp>
      <p:sp>
        <p:nvSpPr>
          <p:cNvPr id="108" name="Rectangle 107"/>
          <p:cNvSpPr/>
          <p:nvPr/>
        </p:nvSpPr>
        <p:spPr>
          <a:xfrm>
            <a:off x="6639715" y="3428237"/>
            <a:ext cx="434586" cy="240237"/>
          </a:xfrm>
          <a:prstGeom prst="rect">
            <a:avLst/>
          </a:prstGeom>
          <a:solidFill>
            <a:srgbClr val="004280">
              <a:lumMod val="20000"/>
              <a:lumOff val="80000"/>
            </a:srgbClr>
          </a:solidFill>
          <a:ln w="9525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Intel Clear"/>
                <a:ea typeface="+mn-ea"/>
              </a:rPr>
              <a:t>ON</a:t>
            </a:r>
          </a:p>
        </p:txBody>
      </p:sp>
      <p:sp>
        <p:nvSpPr>
          <p:cNvPr id="109" name="Rectangle 108"/>
          <p:cNvSpPr/>
          <p:nvPr/>
        </p:nvSpPr>
        <p:spPr>
          <a:xfrm>
            <a:off x="6641830" y="3427065"/>
            <a:ext cx="434586" cy="242580"/>
          </a:xfrm>
          <a:prstGeom prst="rect">
            <a:avLst/>
          </a:prstGeom>
          <a:solidFill>
            <a:sysClr val="windowText" lastClr="000000">
              <a:lumMod val="50000"/>
              <a:lumOff val="50000"/>
            </a:sysClr>
          </a:solidFill>
          <a:ln w="9525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Intel Clear"/>
                <a:ea typeface="+mn-ea"/>
              </a:rPr>
              <a:t>OFF</a:t>
            </a:r>
          </a:p>
        </p:txBody>
      </p:sp>
      <p:sp>
        <p:nvSpPr>
          <p:cNvPr id="110" name="Rectangle 109"/>
          <p:cNvSpPr/>
          <p:nvPr/>
        </p:nvSpPr>
        <p:spPr>
          <a:xfrm>
            <a:off x="6639715" y="3420393"/>
            <a:ext cx="434586" cy="240237"/>
          </a:xfrm>
          <a:prstGeom prst="rect">
            <a:avLst/>
          </a:prstGeom>
          <a:solidFill>
            <a:srgbClr val="004280">
              <a:lumMod val="20000"/>
              <a:lumOff val="80000"/>
            </a:srgbClr>
          </a:solidFill>
          <a:ln w="9525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Intel Clear"/>
                <a:ea typeface="+mn-ea"/>
              </a:rPr>
              <a:t>ON</a:t>
            </a:r>
          </a:p>
        </p:txBody>
      </p:sp>
      <p:sp>
        <p:nvSpPr>
          <p:cNvPr id="111" name="Rectangle 110"/>
          <p:cNvSpPr/>
          <p:nvPr/>
        </p:nvSpPr>
        <p:spPr>
          <a:xfrm>
            <a:off x="6639546" y="3420394"/>
            <a:ext cx="434586" cy="252282"/>
          </a:xfrm>
          <a:prstGeom prst="rect">
            <a:avLst/>
          </a:prstGeom>
          <a:solidFill>
            <a:srgbClr val="B1BABF"/>
          </a:solidFill>
          <a:ln w="9525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Intel Clear"/>
                <a:ea typeface="+mn-ea"/>
              </a:rPr>
              <a:t>OFF</a:t>
            </a:r>
          </a:p>
        </p:txBody>
      </p:sp>
      <p:grpSp>
        <p:nvGrpSpPr>
          <p:cNvPr id="112" name="Group 111"/>
          <p:cNvGrpSpPr/>
          <p:nvPr/>
        </p:nvGrpSpPr>
        <p:grpSpPr>
          <a:xfrm>
            <a:off x="4203497" y="3987958"/>
            <a:ext cx="631583" cy="593760"/>
            <a:chOff x="1133117" y="2164011"/>
            <a:chExt cx="631583" cy="593760"/>
          </a:xfrm>
        </p:grpSpPr>
        <p:sp>
          <p:nvSpPr>
            <p:cNvPr id="113" name="Rectangle 112"/>
            <p:cNvSpPr/>
            <p:nvPr/>
          </p:nvSpPr>
          <p:spPr>
            <a:xfrm>
              <a:off x="1217275" y="2164011"/>
              <a:ext cx="348040" cy="152303"/>
            </a:xfrm>
            <a:prstGeom prst="rect">
              <a:avLst/>
            </a:prstGeom>
            <a:solidFill>
              <a:srgbClr val="FFFF00"/>
            </a:solidFill>
            <a:ln w="127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defTabSz="914400" eaLnBrk="1" fontAlgn="auto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lang="en-US" sz="600" kern="0" dirty="0" smtClean="0">
                <a:solidFill>
                  <a:prstClr val="black"/>
                </a:solidFill>
                <a:latin typeface="Intel Clear"/>
                <a:ea typeface="+mn-ea"/>
              </a:endParaRPr>
            </a:p>
          </p:txBody>
        </p:sp>
        <p:sp>
          <p:nvSpPr>
            <p:cNvPr id="114" name="Rectangle 113"/>
            <p:cNvSpPr/>
            <p:nvPr/>
          </p:nvSpPr>
          <p:spPr>
            <a:xfrm>
              <a:off x="1207246" y="2164011"/>
              <a:ext cx="116827" cy="152303"/>
            </a:xfrm>
            <a:prstGeom prst="rect">
              <a:avLst/>
            </a:prstGeom>
            <a:solidFill>
              <a:srgbClr val="FFC000"/>
            </a:solidFill>
            <a:ln w="127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defTabSz="914400" eaLnBrk="1" fontAlgn="auto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lang="en-US" sz="1800" kern="0" smtClean="0">
                <a:solidFill>
                  <a:prstClr val="black"/>
                </a:solidFill>
                <a:latin typeface="Intel Clear"/>
                <a:ea typeface="+mn-ea"/>
              </a:endParaRPr>
            </a:p>
          </p:txBody>
        </p:sp>
        <p:sp>
          <p:nvSpPr>
            <p:cNvPr id="115" name="TextBox 114"/>
            <p:cNvSpPr txBox="1"/>
            <p:nvPr/>
          </p:nvSpPr>
          <p:spPr>
            <a:xfrm>
              <a:off x="1133117" y="2388439"/>
              <a:ext cx="631583" cy="369332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defTabSz="914400" eaLnBrk="1" fontAlgn="auto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</a:pPr>
              <a:r>
                <a:rPr lang="en-US" sz="1200" dirty="0" smtClean="0">
                  <a:solidFill>
                    <a:prstClr val="black"/>
                  </a:solidFill>
                  <a:latin typeface="Intel Clear"/>
                  <a:ea typeface="+mn-ea"/>
                  <a:cs typeface="Neo Sans Intel"/>
                </a:rPr>
                <a:t>Wake-up</a:t>
              </a:r>
              <a:br>
                <a:rPr lang="en-US" sz="1200" dirty="0" smtClean="0">
                  <a:solidFill>
                    <a:prstClr val="black"/>
                  </a:solidFill>
                  <a:latin typeface="Intel Clear"/>
                  <a:ea typeface="+mn-ea"/>
                  <a:cs typeface="Neo Sans Intel"/>
                </a:rPr>
              </a:br>
              <a:r>
                <a:rPr lang="en-US" sz="1200" dirty="0" smtClean="0">
                  <a:solidFill>
                    <a:prstClr val="black"/>
                  </a:solidFill>
                  <a:latin typeface="Intel Clear"/>
                  <a:ea typeface="+mn-ea"/>
                  <a:cs typeface="Neo Sans Intel"/>
                </a:rPr>
                <a:t>Packet</a:t>
              </a:r>
            </a:p>
          </p:txBody>
        </p:sp>
      </p:grpSp>
      <p:grpSp>
        <p:nvGrpSpPr>
          <p:cNvPr id="116" name="Group 115"/>
          <p:cNvGrpSpPr/>
          <p:nvPr/>
        </p:nvGrpSpPr>
        <p:grpSpPr>
          <a:xfrm>
            <a:off x="1835580" y="2374794"/>
            <a:ext cx="446036" cy="489064"/>
            <a:chOff x="2407112" y="1879697"/>
            <a:chExt cx="446036" cy="489064"/>
          </a:xfrm>
        </p:grpSpPr>
        <p:cxnSp>
          <p:nvCxnSpPr>
            <p:cNvPr id="117" name="Straight Connector 116"/>
            <p:cNvCxnSpPr/>
            <p:nvPr/>
          </p:nvCxnSpPr>
          <p:spPr bwMode="auto">
            <a:xfrm>
              <a:off x="2581787" y="1879697"/>
              <a:ext cx="0" cy="166815"/>
            </a:xfrm>
            <a:prstGeom prst="line">
              <a:avLst/>
            </a:prstGeom>
            <a:noFill/>
            <a:ln w="28575" cap="flat" cmpd="sng" algn="ctr">
              <a:solidFill>
                <a:sysClr val="windowText" lastClr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18" name="Straight Connector 117"/>
            <p:cNvCxnSpPr/>
            <p:nvPr/>
          </p:nvCxnSpPr>
          <p:spPr bwMode="auto">
            <a:xfrm>
              <a:off x="2778412" y="1990308"/>
              <a:ext cx="0" cy="166815"/>
            </a:xfrm>
            <a:prstGeom prst="line">
              <a:avLst/>
            </a:prstGeom>
            <a:noFill/>
            <a:ln w="28575" cap="flat" cmpd="sng" algn="ctr">
              <a:solidFill>
                <a:sysClr val="windowText" lastClr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pic>
          <p:nvPicPr>
            <p:cNvPr id="119" name="Picture 118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407112" y="1990308"/>
              <a:ext cx="446036" cy="378453"/>
            </a:xfrm>
            <a:prstGeom prst="rect">
              <a:avLst/>
            </a:prstGeom>
          </p:spPr>
        </p:pic>
      </p:grpSp>
      <p:pic>
        <p:nvPicPr>
          <p:cNvPr id="120" name="Picture 119" descr="Aava_Smartphone_alpha.png"/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963099" y="2400692"/>
            <a:ext cx="270369" cy="437648"/>
          </a:xfrm>
          <a:prstGeom prst="rect">
            <a:avLst/>
          </a:prstGeom>
          <a:effectLst/>
        </p:spPr>
      </p:pic>
      <p:pic>
        <p:nvPicPr>
          <p:cNvPr id="121" name="Picture 12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489372" y="2542430"/>
            <a:ext cx="379873" cy="226591"/>
          </a:xfrm>
          <a:prstGeom prst="rect">
            <a:avLst/>
          </a:prstGeom>
        </p:spPr>
      </p:pic>
      <p:sp>
        <p:nvSpPr>
          <p:cNvPr id="122" name="TextBox 121"/>
          <p:cNvSpPr txBox="1"/>
          <p:nvPr/>
        </p:nvSpPr>
        <p:spPr>
          <a:xfrm>
            <a:off x="6168450" y="2517719"/>
            <a:ext cx="32092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100" dirty="0" smtClean="0">
                <a:solidFill>
                  <a:prstClr val="black"/>
                </a:solidFill>
                <a:latin typeface="Intel Clear"/>
                <a:ea typeface="+mn-ea"/>
              </a:rPr>
              <a:t>or</a:t>
            </a:r>
            <a:endParaRPr lang="en-US" sz="1100" dirty="0">
              <a:solidFill>
                <a:prstClr val="black"/>
              </a:solidFill>
              <a:latin typeface="Intel Clear"/>
              <a:ea typeface="+mn-ea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736284" y="3618270"/>
            <a:ext cx="679994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1" kern="0" dirty="0" smtClean="0">
                <a:solidFill>
                  <a:prstClr val="black"/>
                </a:solidFill>
                <a:latin typeface="Intel Clear"/>
              </a:rPr>
              <a:t>802.11</a:t>
            </a:r>
            <a:endParaRPr lang="en-US" sz="1200" b="1" kern="0" baseline="30000" dirty="0">
              <a:solidFill>
                <a:prstClr val="black"/>
              </a:solidFill>
              <a:latin typeface="Intel Clear"/>
            </a:endParaRPr>
          </a:p>
        </p:txBody>
      </p:sp>
    </p:spTree>
    <p:extLst>
      <p:ext uri="{BB962C8B-B14F-4D97-AF65-F5344CB8AC3E}">
        <p14:creationId xmlns:p14="http://schemas.microsoft.com/office/powerpoint/2010/main" val="34309006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61111E-6 3.45679E-6 L 0.22673 0.14166 " pathEditMode="relative" rAng="0" ptsTypes="AA">
                                      <p:cBhvr>
                                        <p:cTn id="43" dur="20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337" y="706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1.85185E-6 L 0.19809 0.06883 " pathEditMode="relative" rAng="0" ptsTypes="AA">
                                      <p:cBhvr>
                                        <p:cTn id="59" dur="20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896" y="342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" grpId="0" animBg="1"/>
      <p:bldP spid="68" grpId="0" animBg="1"/>
      <p:bldP spid="69" grpId="0" animBg="1"/>
      <p:bldP spid="71" grpId="0" animBg="1"/>
      <p:bldP spid="77" grpId="0" animBg="1"/>
      <p:bldP spid="94" grpId="0"/>
      <p:bldP spid="95" grpId="0"/>
      <p:bldP spid="98" grpId="0" animBg="1"/>
      <p:bldP spid="100" grpId="0"/>
      <p:bldP spid="106" grpId="0"/>
      <p:bldP spid="107" grpId="0"/>
      <p:bldP spid="109" grpId="0" animBg="1"/>
      <p:bldP spid="110" grpId="0" animBg="1"/>
      <p:bldP spid="111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39775" y="3139301"/>
            <a:ext cx="4791871" cy="1597290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085138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chemeClr val="tx1"/>
                </a:solidFill>
              </a:rPr>
              <a:t>Wakeup packet = Legacy </a:t>
            </a:r>
            <a:r>
              <a:rPr lang="en-US" sz="2000" dirty="0">
                <a:solidFill>
                  <a:schemeClr val="tx1"/>
                </a:solidFill>
              </a:rPr>
              <a:t>802.11 preamble (OFDM) </a:t>
            </a:r>
            <a:r>
              <a:rPr lang="en-US" sz="2000" dirty="0" smtClean="0">
                <a:solidFill>
                  <a:schemeClr val="tx1"/>
                </a:solidFill>
              </a:rPr>
              <a:t/>
            </a:r>
            <a:br>
              <a:rPr lang="en-US" sz="2000" dirty="0" smtClean="0">
                <a:solidFill>
                  <a:schemeClr val="tx1"/>
                </a:solidFill>
              </a:rPr>
            </a:br>
            <a:r>
              <a:rPr lang="en-US" sz="2000" dirty="0" smtClean="0">
                <a:solidFill>
                  <a:schemeClr val="tx1"/>
                </a:solidFill>
              </a:rPr>
              <a:t>                            + </a:t>
            </a:r>
            <a:r>
              <a:rPr lang="en-US" sz="2000" dirty="0">
                <a:solidFill>
                  <a:schemeClr val="tx1"/>
                </a:solidFill>
              </a:rPr>
              <a:t>new </a:t>
            </a:r>
            <a:r>
              <a:rPr lang="en-US" sz="2000" dirty="0" smtClean="0">
                <a:solidFill>
                  <a:schemeClr val="tx1"/>
                </a:solidFill>
              </a:rPr>
              <a:t>LP-WUR </a:t>
            </a:r>
            <a:r>
              <a:rPr lang="en-US" sz="2000" dirty="0">
                <a:solidFill>
                  <a:schemeClr val="tx1"/>
                </a:solidFill>
              </a:rPr>
              <a:t>signal waveform (OOK)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Legacy 802.11 preamble provides coexistence with legacy </a:t>
            </a:r>
            <a:r>
              <a:rPr lang="en-US" sz="1800" dirty="0" smtClean="0">
                <a:solidFill>
                  <a:schemeClr val="tx1"/>
                </a:solidFill>
              </a:rPr>
              <a:t>STAs</a:t>
            </a:r>
            <a:endParaRPr lang="en-US" sz="1800" dirty="0">
              <a:solidFill>
                <a:schemeClr val="tx1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sz="1800" dirty="0">
              <a:solidFill>
                <a:schemeClr val="tx1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sz="1800" dirty="0">
              <a:solidFill>
                <a:schemeClr val="tx1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sz="1800" dirty="0">
              <a:solidFill>
                <a:schemeClr val="tx1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sz="1800" dirty="0">
              <a:solidFill>
                <a:schemeClr val="tx1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sz="1800" dirty="0">
              <a:solidFill>
                <a:schemeClr val="tx1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sz="1800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32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802.11 </a:t>
            </a:r>
            <a:r>
              <a:rPr lang="en-US" dirty="0" smtClean="0">
                <a:solidFill>
                  <a:schemeClr val="tx1"/>
                </a:solidFill>
              </a:rPr>
              <a:t>Compatible Wakeup Packet Design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Minyoung Park, Intel Corporation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2016</a:t>
            </a:r>
            <a:endParaRPr lang="en-GB" dirty="0"/>
          </a:p>
        </p:txBody>
      </p:sp>
      <p:pic>
        <p:nvPicPr>
          <p:cNvPr id="37" name="Picture 3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83480" y="5575590"/>
            <a:ext cx="6703450" cy="471290"/>
          </a:xfrm>
          <a:prstGeom prst="rect">
            <a:avLst/>
          </a:prstGeom>
        </p:spPr>
      </p:pic>
      <p:cxnSp>
        <p:nvCxnSpPr>
          <p:cNvPr id="42" name="Straight Arrow Connector 41"/>
          <p:cNvCxnSpPr/>
          <p:nvPr/>
        </p:nvCxnSpPr>
        <p:spPr>
          <a:xfrm flipV="1">
            <a:off x="2209800" y="3720495"/>
            <a:ext cx="455370" cy="683055"/>
          </a:xfrm>
          <a:prstGeom prst="straightConnector1">
            <a:avLst/>
          </a:prstGeom>
          <a:noFill/>
          <a:ln w="19050" cap="flat" cmpd="sng" algn="ctr">
            <a:solidFill>
              <a:srgbClr val="004280"/>
            </a:solidFill>
            <a:prstDash val="sysDash"/>
            <a:tailEnd type="triangle"/>
          </a:ln>
          <a:effectLst/>
        </p:spPr>
      </p:cxnSp>
      <p:sp>
        <p:nvSpPr>
          <p:cNvPr id="43" name="TextBox 42"/>
          <p:cNvSpPr txBox="1"/>
          <p:nvPr/>
        </p:nvSpPr>
        <p:spPr>
          <a:xfrm>
            <a:off x="791660" y="4339743"/>
            <a:ext cx="166904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000" dirty="0" smtClean="0">
                <a:solidFill>
                  <a:prstClr val="black"/>
                </a:solidFill>
                <a:latin typeface="Neo Sans Intel"/>
                <a:ea typeface="+mn-ea"/>
                <a:cs typeface="Neo Sans Intel"/>
              </a:rPr>
              <a:t>802.11 stations can detect</a:t>
            </a:r>
            <a:br>
              <a:rPr lang="en-US" sz="1000" dirty="0" smtClean="0">
                <a:solidFill>
                  <a:prstClr val="black"/>
                </a:solidFill>
                <a:latin typeface="Neo Sans Intel"/>
                <a:ea typeface="+mn-ea"/>
                <a:cs typeface="Neo Sans Intel"/>
              </a:rPr>
            </a:br>
            <a:r>
              <a:rPr lang="en-US" sz="1000" dirty="0" smtClean="0">
                <a:solidFill>
                  <a:prstClr val="black"/>
                </a:solidFill>
                <a:latin typeface="Neo Sans Intel"/>
                <a:ea typeface="+mn-ea"/>
                <a:cs typeface="Neo Sans Intel"/>
              </a:rPr>
              <a:t>beginning of this packet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2395583" y="4497400"/>
            <a:ext cx="13805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000" dirty="0" smtClean="0">
                <a:solidFill>
                  <a:prstClr val="black"/>
                </a:solidFill>
                <a:latin typeface="Neo Sans Intel"/>
                <a:ea typeface="+mn-ea"/>
                <a:cs typeface="Neo Sans Intel"/>
              </a:rPr>
              <a:t>802.11 stations know</a:t>
            </a:r>
            <a:br>
              <a:rPr lang="en-US" sz="1000" dirty="0" smtClean="0">
                <a:solidFill>
                  <a:prstClr val="black"/>
                </a:solidFill>
                <a:latin typeface="Neo Sans Intel"/>
                <a:ea typeface="+mn-ea"/>
                <a:cs typeface="Neo Sans Intel"/>
              </a:rPr>
            </a:br>
            <a:r>
              <a:rPr lang="en-US" sz="1000" dirty="0" smtClean="0">
                <a:solidFill>
                  <a:prstClr val="black"/>
                </a:solidFill>
                <a:latin typeface="Neo Sans Intel"/>
                <a:ea typeface="+mn-ea"/>
                <a:cs typeface="Neo Sans Intel"/>
              </a:rPr>
              <a:t>end of this packet</a:t>
            </a:r>
          </a:p>
        </p:txBody>
      </p:sp>
      <p:cxnSp>
        <p:nvCxnSpPr>
          <p:cNvPr id="45" name="Straight Arrow Connector 44"/>
          <p:cNvCxnSpPr/>
          <p:nvPr/>
        </p:nvCxnSpPr>
        <p:spPr>
          <a:xfrm flipV="1">
            <a:off x="3196435" y="3720498"/>
            <a:ext cx="455370" cy="831545"/>
          </a:xfrm>
          <a:prstGeom prst="straightConnector1">
            <a:avLst/>
          </a:prstGeom>
          <a:noFill/>
          <a:ln w="19050" cap="flat" cmpd="sng" algn="ctr">
            <a:solidFill>
              <a:srgbClr val="004280"/>
            </a:solidFill>
            <a:prstDash val="sysDash"/>
            <a:tailEnd type="triangle"/>
          </a:ln>
          <a:effectLst/>
        </p:spPr>
      </p:cxnSp>
      <p:sp>
        <p:nvSpPr>
          <p:cNvPr id="48" name="Left Brace 47"/>
          <p:cNvSpPr/>
          <p:nvPr/>
        </p:nvSpPr>
        <p:spPr>
          <a:xfrm rot="16200000">
            <a:off x="1654045" y="5915639"/>
            <a:ext cx="70869" cy="244542"/>
          </a:xfrm>
          <a:prstGeom prst="leftBrace">
            <a:avLst>
              <a:gd name="adj1" fmla="val 55555"/>
              <a:gd name="adj2" fmla="val 50000"/>
            </a:avLst>
          </a:prstGeom>
          <a:noFill/>
          <a:ln w="9525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Neo Sans Intel"/>
              <a:ea typeface="+mn-ea"/>
              <a:cs typeface="+mn-cs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1128695" y="6059136"/>
            <a:ext cx="105349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000" dirty="0" smtClean="0">
                <a:solidFill>
                  <a:prstClr val="black"/>
                </a:solidFill>
                <a:latin typeface="Neo Sans Intel"/>
                <a:ea typeface="+mn-ea"/>
                <a:cs typeface="Neo Sans Intel"/>
              </a:rPr>
              <a:t>Legacy 802.11 </a:t>
            </a:r>
          </a:p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000" dirty="0" smtClean="0">
                <a:solidFill>
                  <a:prstClr val="black"/>
                </a:solidFill>
                <a:latin typeface="Neo Sans Intel"/>
                <a:ea typeface="+mn-ea"/>
                <a:cs typeface="Neo Sans Intel"/>
              </a:rPr>
              <a:t>preamble</a:t>
            </a:r>
          </a:p>
        </p:txBody>
      </p:sp>
      <p:sp>
        <p:nvSpPr>
          <p:cNvPr id="50" name="Left Brace 49"/>
          <p:cNvSpPr/>
          <p:nvPr/>
        </p:nvSpPr>
        <p:spPr>
          <a:xfrm rot="16200000">
            <a:off x="2398761" y="5439469"/>
            <a:ext cx="58254" cy="1196368"/>
          </a:xfrm>
          <a:prstGeom prst="leftBrace">
            <a:avLst>
              <a:gd name="adj1" fmla="val 55555"/>
              <a:gd name="adj2" fmla="val 50000"/>
            </a:avLst>
          </a:prstGeom>
          <a:noFill/>
          <a:ln w="9525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Neo Sans Intel"/>
              <a:ea typeface="+mn-ea"/>
              <a:cs typeface="+mn-cs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2259192" y="6046880"/>
            <a:ext cx="71686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000" dirty="0" smtClean="0">
                <a:solidFill>
                  <a:prstClr val="black"/>
                </a:solidFill>
                <a:latin typeface="Neo Sans Intel"/>
                <a:ea typeface="+mn-ea"/>
                <a:cs typeface="Neo Sans Intel"/>
              </a:rPr>
              <a:t>Wake-up</a:t>
            </a:r>
          </a:p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000" dirty="0" smtClean="0">
                <a:solidFill>
                  <a:prstClr val="black"/>
                </a:solidFill>
                <a:latin typeface="Neo Sans Intel"/>
                <a:ea typeface="+mn-ea"/>
                <a:cs typeface="Neo Sans Intel"/>
              </a:rPr>
              <a:t>preamble</a:t>
            </a:r>
          </a:p>
        </p:txBody>
      </p:sp>
      <p:sp>
        <p:nvSpPr>
          <p:cNvPr id="52" name="Left Brace 51"/>
          <p:cNvSpPr/>
          <p:nvPr/>
        </p:nvSpPr>
        <p:spPr>
          <a:xfrm rot="16200000">
            <a:off x="5543906" y="3524781"/>
            <a:ext cx="51149" cy="5032844"/>
          </a:xfrm>
          <a:prstGeom prst="leftBrace">
            <a:avLst>
              <a:gd name="adj1" fmla="val 55555"/>
              <a:gd name="adj2" fmla="val 50000"/>
            </a:avLst>
          </a:prstGeom>
          <a:noFill/>
          <a:ln w="9525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Neo Sans Intel"/>
              <a:ea typeface="+mn-ea"/>
              <a:cs typeface="+mn-cs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4585579" y="6112588"/>
            <a:ext cx="216758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000" dirty="0" smtClean="0">
                <a:solidFill>
                  <a:prstClr val="black"/>
                </a:solidFill>
                <a:latin typeface="Neo Sans Intel"/>
                <a:ea typeface="+mn-ea"/>
                <a:cs typeface="Neo Sans Intel"/>
              </a:rPr>
              <a:t>MAC Header + Frame Body + FCS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2139775" y="5257800"/>
            <a:ext cx="297389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000" dirty="0" smtClean="0">
                <a:solidFill>
                  <a:prstClr val="black"/>
                </a:solidFill>
                <a:latin typeface="Neo Sans Intel"/>
                <a:ea typeface="+mn-ea"/>
                <a:cs typeface="Neo Sans Intel"/>
              </a:rPr>
              <a:t>1bit /1 OFDM symbol period (= 4usec) = 250kbps</a:t>
            </a:r>
          </a:p>
        </p:txBody>
      </p:sp>
      <p:cxnSp>
        <p:nvCxnSpPr>
          <p:cNvPr id="55" name="Straight Connector 54"/>
          <p:cNvCxnSpPr/>
          <p:nvPr/>
        </p:nvCxnSpPr>
        <p:spPr>
          <a:xfrm flipV="1">
            <a:off x="3060404" y="5478658"/>
            <a:ext cx="0" cy="157534"/>
          </a:xfrm>
          <a:prstGeom prst="line">
            <a:avLst/>
          </a:prstGeom>
          <a:noFill/>
          <a:ln w="9525" cap="flat" cmpd="sng" algn="ctr">
            <a:solidFill>
              <a:srgbClr val="004280"/>
            </a:solidFill>
            <a:prstDash val="solid"/>
          </a:ln>
          <a:effectLst/>
        </p:spPr>
      </p:cxnSp>
      <p:cxnSp>
        <p:nvCxnSpPr>
          <p:cNvPr id="56" name="Straight Connector 55"/>
          <p:cNvCxnSpPr/>
          <p:nvPr/>
        </p:nvCxnSpPr>
        <p:spPr>
          <a:xfrm flipV="1">
            <a:off x="3106488" y="5478658"/>
            <a:ext cx="0" cy="157534"/>
          </a:xfrm>
          <a:prstGeom prst="line">
            <a:avLst/>
          </a:prstGeom>
          <a:noFill/>
          <a:ln w="9525" cap="flat" cmpd="sng" algn="ctr">
            <a:solidFill>
              <a:srgbClr val="004280"/>
            </a:solidFill>
            <a:prstDash val="solid"/>
          </a:ln>
          <a:effectLst/>
        </p:spPr>
      </p:cxnSp>
      <p:cxnSp>
        <p:nvCxnSpPr>
          <p:cNvPr id="57" name="Straight Arrow Connector 56"/>
          <p:cNvCxnSpPr/>
          <p:nvPr/>
        </p:nvCxnSpPr>
        <p:spPr>
          <a:xfrm flipV="1">
            <a:off x="2874280" y="5558100"/>
            <a:ext cx="186260" cy="714"/>
          </a:xfrm>
          <a:prstGeom prst="straightConnector1">
            <a:avLst/>
          </a:prstGeom>
          <a:noFill/>
          <a:ln w="19050" cap="flat" cmpd="sng" algn="ctr">
            <a:solidFill>
              <a:srgbClr val="004280"/>
            </a:solidFill>
            <a:prstDash val="solid"/>
            <a:tailEnd type="triangle"/>
          </a:ln>
          <a:effectLst/>
        </p:spPr>
      </p:cxnSp>
      <p:cxnSp>
        <p:nvCxnSpPr>
          <p:cNvPr id="58" name="Straight Arrow Connector 57"/>
          <p:cNvCxnSpPr/>
          <p:nvPr/>
        </p:nvCxnSpPr>
        <p:spPr>
          <a:xfrm flipH="1" flipV="1">
            <a:off x="3106488" y="5558100"/>
            <a:ext cx="186260" cy="714"/>
          </a:xfrm>
          <a:prstGeom prst="straightConnector1">
            <a:avLst/>
          </a:prstGeom>
          <a:noFill/>
          <a:ln w="19050" cap="flat" cmpd="sng" algn="ctr">
            <a:solidFill>
              <a:srgbClr val="004280"/>
            </a:solidFill>
            <a:prstDash val="solid"/>
            <a:tailEnd type="triangle"/>
          </a:ln>
          <a:effectLst/>
        </p:spPr>
      </p:cxnSp>
      <p:sp>
        <p:nvSpPr>
          <p:cNvPr id="61" name="TextBox 60"/>
          <p:cNvSpPr txBox="1"/>
          <p:nvPr/>
        </p:nvSpPr>
        <p:spPr>
          <a:xfrm>
            <a:off x="6365675" y="4495800"/>
            <a:ext cx="265329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000" dirty="0" smtClean="0">
                <a:solidFill>
                  <a:prstClr val="black"/>
                </a:solidFill>
                <a:latin typeface="Neo Sans Intel"/>
                <a:ea typeface="+mn-ea"/>
                <a:cs typeface="Neo Sans Intel"/>
              </a:rPr>
              <a:t>CRC</a:t>
            </a:r>
            <a:endParaRPr lang="en-US" sz="1000" dirty="0">
              <a:solidFill>
                <a:prstClr val="black"/>
              </a:solidFill>
              <a:latin typeface="Neo Sans Intel"/>
              <a:ea typeface="+mn-ea"/>
              <a:cs typeface="Neo Sans Intel"/>
            </a:endParaRPr>
          </a:p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000" dirty="0" smtClean="0">
                <a:solidFill>
                  <a:prstClr val="black"/>
                </a:solidFill>
                <a:latin typeface="Neo Sans Intel"/>
                <a:ea typeface="+mn-ea"/>
                <a:cs typeface="Neo Sans Intel"/>
              </a:rPr>
              <a:t>Wakeup packet may carry other information</a:t>
            </a:r>
          </a:p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000" dirty="0" smtClean="0">
                <a:solidFill>
                  <a:prstClr val="black"/>
                </a:solidFill>
                <a:latin typeface="Neo Sans Intel"/>
                <a:ea typeface="+mn-ea"/>
                <a:cs typeface="Neo Sans Intel"/>
              </a:rPr>
              <a:t>Receiver address</a:t>
            </a:r>
          </a:p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000" dirty="0" smtClean="0">
                <a:solidFill>
                  <a:prstClr val="black"/>
                </a:solidFill>
                <a:latin typeface="Neo Sans Intel"/>
                <a:ea typeface="+mn-ea"/>
                <a:cs typeface="Neo Sans Intel"/>
              </a:rPr>
              <a:t>Wakeup preamble (e.g. PN sequence)</a:t>
            </a:r>
          </a:p>
        </p:txBody>
      </p:sp>
      <p:sp>
        <p:nvSpPr>
          <p:cNvPr id="63" name="Freeform 62"/>
          <p:cNvSpPr/>
          <p:nvPr/>
        </p:nvSpPr>
        <p:spPr>
          <a:xfrm>
            <a:off x="5628314" y="4505274"/>
            <a:ext cx="804806" cy="246508"/>
          </a:xfrm>
          <a:custGeom>
            <a:avLst/>
            <a:gdLst>
              <a:gd name="connsiteX0" fmla="*/ 0 w 320040"/>
              <a:gd name="connsiteY0" fmla="*/ 0 h 137160"/>
              <a:gd name="connsiteX1" fmla="*/ 71846 w 320040"/>
              <a:gd name="connsiteY1" fmla="*/ 137160 h 137160"/>
              <a:gd name="connsiteX2" fmla="*/ 320040 w 320040"/>
              <a:gd name="connsiteY2" fmla="*/ 137160 h 1371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20040" h="137160">
                <a:moveTo>
                  <a:pt x="0" y="0"/>
                </a:moveTo>
                <a:lnTo>
                  <a:pt x="71846" y="137160"/>
                </a:lnTo>
                <a:lnTo>
                  <a:pt x="320040" y="137160"/>
                </a:lnTo>
              </a:path>
            </a:pathLst>
          </a:custGeom>
          <a:noFill/>
          <a:ln w="9525" cap="flat" cmpd="sng" algn="ctr">
            <a:solidFill>
              <a:sysClr val="windowText" lastClr="000000"/>
            </a:solidFill>
            <a:prstDash val="dash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Neo Sans Intel"/>
              <a:ea typeface="+mn-ea"/>
              <a:cs typeface="+mn-cs"/>
            </a:endParaRPr>
          </a:p>
        </p:txBody>
      </p:sp>
      <p:sp>
        <p:nvSpPr>
          <p:cNvPr id="64" name="Freeform 63"/>
          <p:cNvSpPr/>
          <p:nvPr/>
        </p:nvSpPr>
        <p:spPr>
          <a:xfrm>
            <a:off x="4764549" y="4506946"/>
            <a:ext cx="1668571" cy="415077"/>
          </a:xfrm>
          <a:custGeom>
            <a:avLst/>
            <a:gdLst>
              <a:gd name="connsiteX0" fmla="*/ 0 w 320040"/>
              <a:gd name="connsiteY0" fmla="*/ 0 h 137160"/>
              <a:gd name="connsiteX1" fmla="*/ 71846 w 320040"/>
              <a:gd name="connsiteY1" fmla="*/ 137160 h 137160"/>
              <a:gd name="connsiteX2" fmla="*/ 320040 w 320040"/>
              <a:gd name="connsiteY2" fmla="*/ 137160 h 1371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20040" h="137160">
                <a:moveTo>
                  <a:pt x="0" y="0"/>
                </a:moveTo>
                <a:lnTo>
                  <a:pt x="71846" y="137160"/>
                </a:lnTo>
                <a:lnTo>
                  <a:pt x="320040" y="137160"/>
                </a:lnTo>
              </a:path>
            </a:pathLst>
          </a:custGeom>
          <a:noFill/>
          <a:ln w="9525" cap="flat" cmpd="sng" algn="ctr">
            <a:solidFill>
              <a:sysClr val="windowText" lastClr="000000"/>
            </a:solidFill>
            <a:prstDash val="dash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Neo Sans Intel"/>
              <a:ea typeface="+mn-ea"/>
              <a:cs typeface="+mn-cs"/>
            </a:endParaRPr>
          </a:p>
        </p:txBody>
      </p:sp>
      <p:sp>
        <p:nvSpPr>
          <p:cNvPr id="65" name="Freeform 64"/>
          <p:cNvSpPr/>
          <p:nvPr/>
        </p:nvSpPr>
        <p:spPr>
          <a:xfrm>
            <a:off x="4139420" y="4508291"/>
            <a:ext cx="2293700" cy="562474"/>
          </a:xfrm>
          <a:custGeom>
            <a:avLst/>
            <a:gdLst>
              <a:gd name="connsiteX0" fmla="*/ 0 w 320040"/>
              <a:gd name="connsiteY0" fmla="*/ 0 h 137160"/>
              <a:gd name="connsiteX1" fmla="*/ 71846 w 320040"/>
              <a:gd name="connsiteY1" fmla="*/ 137160 h 137160"/>
              <a:gd name="connsiteX2" fmla="*/ 320040 w 320040"/>
              <a:gd name="connsiteY2" fmla="*/ 137160 h 1371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20040" h="137160">
                <a:moveTo>
                  <a:pt x="0" y="0"/>
                </a:moveTo>
                <a:lnTo>
                  <a:pt x="71846" y="137160"/>
                </a:lnTo>
                <a:lnTo>
                  <a:pt x="320040" y="137160"/>
                </a:lnTo>
              </a:path>
            </a:pathLst>
          </a:custGeom>
          <a:noFill/>
          <a:ln w="9525" cap="flat" cmpd="sng" algn="ctr">
            <a:solidFill>
              <a:sysClr val="windowText" lastClr="000000"/>
            </a:solidFill>
            <a:prstDash val="dash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Neo Sans Intel"/>
              <a:ea typeface="+mn-ea"/>
              <a:cs typeface="+mn-cs"/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1128695" y="4935851"/>
            <a:ext cx="28969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 smtClean="0">
                <a:solidFill>
                  <a:schemeClr val="tx1"/>
                </a:solidFill>
              </a:rPr>
              <a:t>Example signal waveform</a:t>
            </a:r>
            <a:endParaRPr lang="en-US" sz="1800" dirty="0">
              <a:solidFill>
                <a:schemeClr val="tx1"/>
              </a:solidFill>
            </a:endParaRPr>
          </a:p>
        </p:txBody>
      </p:sp>
      <p:cxnSp>
        <p:nvCxnSpPr>
          <p:cNvPr id="10" name="Straight Connector 9"/>
          <p:cNvCxnSpPr/>
          <p:nvPr/>
        </p:nvCxnSpPr>
        <p:spPr bwMode="auto">
          <a:xfrm>
            <a:off x="6365675" y="4495800"/>
            <a:ext cx="67445" cy="56243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3903593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Wakeup Packet Generation Using OFDM Transmitter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28800"/>
            <a:ext cx="8305800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OOK pulse </a:t>
            </a:r>
            <a:r>
              <a:rPr lang="en-US" sz="2000" dirty="0"/>
              <a:t>design: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Reuse 802.11 OFDM </a:t>
            </a:r>
            <a:r>
              <a:rPr lang="en-US" dirty="0" smtClean="0"/>
              <a:t>transmitter for OOK pulse generation</a:t>
            </a:r>
            <a:endParaRPr lang="en-US" sz="18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Example: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smtClean="0"/>
              <a:t>Subcarrier </a:t>
            </a:r>
            <a:r>
              <a:rPr lang="en-US" dirty="0"/>
              <a:t>width = 312.5 kHz, </a:t>
            </a:r>
            <a:r>
              <a:rPr lang="en-US" dirty="0" smtClean="0"/>
              <a:t>OOK </a:t>
            </a:r>
            <a:r>
              <a:rPr lang="en-US" dirty="0"/>
              <a:t>pulse BW = 13 </a:t>
            </a:r>
            <a:r>
              <a:rPr lang="en-US" dirty="0" smtClean="0"/>
              <a:t>subcarriers (4.06 MHz)</a:t>
            </a:r>
            <a:endParaRPr lang="en-US" dirty="0"/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s= {13 subcarrier tone sequence}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err="1"/>
              <a:t>X</a:t>
            </a:r>
            <a:r>
              <a:rPr lang="en-US" baseline="-25000" dirty="0" err="1"/>
              <a:t>t</a:t>
            </a:r>
            <a:r>
              <a:rPr lang="en-US" baseline="-25000" dirty="0"/>
              <a:t> </a:t>
            </a:r>
            <a:r>
              <a:rPr lang="en-US" dirty="0"/>
              <a:t> = IFFT(s), followed by 0.8 </a:t>
            </a:r>
            <a:r>
              <a:rPr lang="en-US" dirty="0" smtClean="0"/>
              <a:t>µsec </a:t>
            </a:r>
            <a:r>
              <a:rPr lang="en-US" dirty="0"/>
              <a:t>cyclic prefix extension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>
                <a:sym typeface="Wingdings" panose="05000000000000000000" pitchFamily="2" charset="2"/>
              </a:rPr>
              <a:t></a:t>
            </a:r>
            <a:r>
              <a:rPr lang="en-US" dirty="0" smtClean="0"/>
              <a:t> </a:t>
            </a:r>
            <a:r>
              <a:rPr lang="en-US" dirty="0"/>
              <a:t>4us symbol period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Minyoung Park, Intel Corporation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2016</a:t>
            </a:r>
            <a:endParaRPr lang="en-GB" dirty="0"/>
          </a:p>
        </p:txBody>
      </p:sp>
      <p:pic>
        <p:nvPicPr>
          <p:cNvPr id="31" name="Picture 3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71482" y="4532207"/>
            <a:ext cx="5029636" cy="19447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3603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LP-WUR Function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LP-WUR receives and decodes a wakeup packet without any help from the 802.11 radio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Minyoung Park, Intel Corporation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2016</a:t>
            </a:r>
            <a:endParaRPr lang="en-GB" dirty="0"/>
          </a:p>
        </p:txBody>
      </p:sp>
      <p:pic>
        <p:nvPicPr>
          <p:cNvPr id="33" name="Picture 3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76600" y="2971800"/>
            <a:ext cx="2299062" cy="1674813"/>
          </a:xfrm>
          <a:prstGeom prst="rect">
            <a:avLst/>
          </a:prstGeom>
        </p:spPr>
      </p:pic>
      <p:sp>
        <p:nvSpPr>
          <p:cNvPr id="42" name="Rectangle 41"/>
          <p:cNvSpPr/>
          <p:nvPr/>
        </p:nvSpPr>
        <p:spPr bwMode="auto">
          <a:xfrm>
            <a:off x="2743200" y="5026026"/>
            <a:ext cx="3962400" cy="1222374"/>
          </a:xfrm>
          <a:prstGeom prst="rect">
            <a:avLst/>
          </a:prstGeom>
          <a:solidFill>
            <a:srgbClr val="004280">
              <a:lumMod val="20000"/>
              <a:lumOff val="80000"/>
            </a:srgbClr>
          </a:solidFill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algn="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endParaRPr lang="en-US" sz="1200" b="1" kern="0" dirty="0">
              <a:solidFill>
                <a:prstClr val="black"/>
              </a:solidFill>
              <a:latin typeface="Intel Clear"/>
              <a:ea typeface="+mn-ea"/>
            </a:endParaRPr>
          </a:p>
        </p:txBody>
      </p:sp>
      <p:sp>
        <p:nvSpPr>
          <p:cNvPr id="43" name="Rectangle 42"/>
          <p:cNvSpPr/>
          <p:nvPr/>
        </p:nvSpPr>
        <p:spPr bwMode="auto">
          <a:xfrm>
            <a:off x="2895600" y="5334000"/>
            <a:ext cx="1143000" cy="838200"/>
          </a:xfrm>
          <a:prstGeom prst="rect">
            <a:avLst/>
          </a:prstGeom>
          <a:solidFill>
            <a:srgbClr val="00CC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600" dirty="0" smtClean="0">
                <a:solidFill>
                  <a:schemeClr val="tx1"/>
                </a:solidFill>
              </a:rPr>
              <a:t>RF/Analog Front-end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44" name="Rectangle 43"/>
          <p:cNvSpPr/>
          <p:nvPr/>
        </p:nvSpPr>
        <p:spPr bwMode="auto">
          <a:xfrm>
            <a:off x="4149725" y="5334000"/>
            <a:ext cx="1143000" cy="838200"/>
          </a:xfrm>
          <a:prstGeom prst="rect">
            <a:avLst/>
          </a:prstGeom>
          <a:solidFill>
            <a:srgbClr val="00CC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600" dirty="0" smtClean="0">
                <a:solidFill>
                  <a:schemeClr val="tx1"/>
                </a:solidFill>
              </a:rPr>
              <a:t>Digital Baseband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45" name="Rectangle 44"/>
          <p:cNvSpPr/>
          <p:nvPr/>
        </p:nvSpPr>
        <p:spPr bwMode="auto">
          <a:xfrm>
            <a:off x="5403850" y="5334000"/>
            <a:ext cx="1149350" cy="838200"/>
          </a:xfrm>
          <a:prstGeom prst="rect">
            <a:avLst/>
          </a:prstGeom>
          <a:solidFill>
            <a:srgbClr val="00CC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600" dirty="0" smtClean="0">
                <a:solidFill>
                  <a:schemeClr val="tx1"/>
                </a:solidFill>
              </a:rPr>
              <a:t>Simple Packet Parser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cxnSp>
        <p:nvCxnSpPr>
          <p:cNvPr id="47" name="Straight Connector 46"/>
          <p:cNvCxnSpPr/>
          <p:nvPr/>
        </p:nvCxnSpPr>
        <p:spPr bwMode="auto">
          <a:xfrm flipH="1">
            <a:off x="2743200" y="4419600"/>
            <a:ext cx="1066800" cy="60642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48" name="Straight Connector 47"/>
          <p:cNvCxnSpPr/>
          <p:nvPr/>
        </p:nvCxnSpPr>
        <p:spPr bwMode="auto">
          <a:xfrm>
            <a:off x="4836278" y="4440234"/>
            <a:ext cx="1869322" cy="58579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52" name="TextBox 51"/>
          <p:cNvSpPr txBox="1"/>
          <p:nvPr/>
        </p:nvSpPr>
        <p:spPr>
          <a:xfrm>
            <a:off x="2704513" y="4972930"/>
            <a:ext cx="101502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solidFill>
                  <a:schemeClr val="tx1"/>
                </a:solidFill>
              </a:rPr>
              <a:t>LP-WUR</a:t>
            </a:r>
            <a:endParaRPr lang="en-US" sz="16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3416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May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Minyoung Park, Intel Corporation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graphicFrame>
        <p:nvGraphicFramePr>
          <p:cNvPr id="7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1754876"/>
              </p:ext>
            </p:extLst>
          </p:nvPr>
        </p:nvGraphicFramePr>
        <p:xfrm>
          <a:off x="696913" y="1441450"/>
          <a:ext cx="7346950" cy="2495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8" name="Document" r:id="rId3" imgW="8858475" imgH="3019867" progId="Word.Document.8">
                  <p:embed/>
                </p:oleObj>
              </mc:Choice>
              <mc:Fallback>
                <p:oleObj name="Document" r:id="rId3" imgW="8858475" imgH="3019867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6913" y="1441450"/>
                        <a:ext cx="7346950" cy="2495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712152" y="1064455"/>
            <a:ext cx="2576514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 smtClean="0">
                <a:solidFill>
                  <a:srgbClr val="000000"/>
                </a:solidFill>
              </a:rPr>
              <a:t>Authors (</a:t>
            </a:r>
            <a:r>
              <a:rPr lang="en-GB" sz="2000" i="1" dirty="0" smtClean="0">
                <a:solidFill>
                  <a:srgbClr val="000000"/>
                </a:solidFill>
              </a:rPr>
              <a:t>continued</a:t>
            </a:r>
            <a:r>
              <a:rPr lang="en-GB" sz="2000" dirty="0" smtClean="0">
                <a:solidFill>
                  <a:srgbClr val="000000"/>
                </a:solidFill>
              </a:rPr>
              <a:t>):</a:t>
            </a:r>
            <a:endParaRPr lang="en-GB" sz="20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6460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Proposal to Create a WUR SG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8077200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Why WUR SG?</a:t>
            </a:r>
            <a:endParaRPr lang="en-US" sz="20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b="1" dirty="0"/>
              <a:t>New capability for 802.11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 smtClean="0"/>
              <a:t>WUR </a:t>
            </a:r>
            <a:r>
              <a:rPr lang="en-US" sz="1600" dirty="0"/>
              <a:t>enables energy efficient data </a:t>
            </a:r>
            <a:r>
              <a:rPr lang="en-US" sz="1600" dirty="0" smtClean="0"/>
              <a:t>reception mode </a:t>
            </a:r>
            <a:r>
              <a:rPr lang="en-US" sz="1600" dirty="0"/>
              <a:t>without increase of latency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b="1" dirty="0"/>
              <a:t>Independent of 802.11 PHY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 smtClean="0"/>
              <a:t>WUR </a:t>
            </a:r>
            <a:r>
              <a:rPr lang="en-US" sz="1600" dirty="0"/>
              <a:t>can be used for any existing and future 802.11 PHY amendments (i.e. 802.11 a/b/g/n/ac/ad/ax/…)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b="1" dirty="0"/>
              <a:t>Feasibility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 smtClean="0"/>
              <a:t>WUR </a:t>
            </a:r>
            <a:r>
              <a:rPr lang="en-US" sz="1600" dirty="0"/>
              <a:t>is well-defined technology with many proof </a:t>
            </a:r>
            <a:r>
              <a:rPr lang="en-US" sz="1600" dirty="0" smtClean="0"/>
              <a:t>points of feasibility [1]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b="1" dirty="0" smtClean="0"/>
              <a:t>Limited and well-defined scope of work</a:t>
            </a:r>
            <a:endParaRPr lang="en-US" sz="1800" b="1" dirty="0"/>
          </a:p>
          <a:p>
            <a:pPr>
              <a:buFont typeface="Arial" panose="020B0604020202020204" pitchFamily="34" charset="0"/>
              <a:buChar char="•"/>
            </a:pPr>
            <a:endParaRPr lang="en-US" sz="20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We </a:t>
            </a:r>
            <a:r>
              <a:rPr lang="en-US" sz="2000" dirty="0"/>
              <a:t>propose to create a SG for </a:t>
            </a:r>
            <a:r>
              <a:rPr lang="en-US" sz="2000" dirty="0" smtClean="0"/>
              <a:t>WUR [1]</a:t>
            </a:r>
            <a:endParaRPr lang="en-US" sz="20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Define a PAR that limits the scope of the work to </a:t>
            </a:r>
            <a:r>
              <a:rPr lang="en-US" sz="1800" dirty="0" smtClean="0"/>
              <a:t>WUR</a:t>
            </a:r>
            <a:endParaRPr lang="en-US" sz="18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Target a quick implementation of an amendment for </a:t>
            </a:r>
            <a:r>
              <a:rPr lang="en-US" sz="1800" dirty="0" smtClean="0"/>
              <a:t>WUR</a:t>
            </a: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endParaRPr lang="en-US" sz="2000" dirty="0" smtClean="0"/>
          </a:p>
          <a:p>
            <a:pPr>
              <a:buFont typeface="Arial" panose="020B0604020202020204" pitchFamily="34" charset="0"/>
              <a:buChar char="•"/>
            </a:pPr>
            <a:endParaRPr lang="en-US" sz="2000" dirty="0" smtClean="0"/>
          </a:p>
          <a:p>
            <a:pPr marL="457200" lvl="1" indent="0"/>
            <a:endParaRPr lang="en-US" sz="1600" dirty="0" smtClean="0"/>
          </a:p>
          <a:p>
            <a:pPr marL="457200" lvl="1" indent="0"/>
            <a:endParaRPr lang="en-US" sz="1600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US" sz="1800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endParaRPr lang="en-US" sz="2000" dirty="0" smtClean="0"/>
          </a:p>
          <a:p>
            <a:pPr>
              <a:buFont typeface="Arial" panose="020B0604020202020204" pitchFamily="34" charset="0"/>
              <a:buChar char="•"/>
            </a:pPr>
            <a:endParaRPr lang="en-US" sz="2000" dirty="0" smtClean="0"/>
          </a:p>
          <a:p>
            <a:pPr>
              <a:buFont typeface="Arial" panose="020B0604020202020204" pitchFamily="34" charset="0"/>
              <a:buChar char="•"/>
            </a:pPr>
            <a:endParaRPr lang="en-US" sz="2000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US" sz="1800" dirty="0" smtClean="0"/>
          </a:p>
          <a:p>
            <a:pPr>
              <a:buFont typeface="Arial" panose="020B0604020202020204" pitchFamily="34" charset="0"/>
              <a:buChar char="•"/>
            </a:pPr>
            <a:endParaRPr lang="en-US" sz="20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Minyoung Park, Intel Corporation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71472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Result in WNG this week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856538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Do you support the formation of a new 802.11 Study Group to develop PAR&amp;CSD for the LP-WUR technique described in [1]?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457200" lvl="1" indent="0"/>
            <a:r>
              <a:rPr lang="en-US" sz="2400" dirty="0" smtClean="0"/>
              <a:t>Y: 79</a:t>
            </a:r>
          </a:p>
          <a:p>
            <a:pPr marL="457200" lvl="1" indent="0"/>
            <a:r>
              <a:rPr lang="en-US" sz="2400" dirty="0" smtClean="0"/>
              <a:t>N: 3</a:t>
            </a:r>
          </a:p>
          <a:p>
            <a:pPr marL="457200" lvl="1" indent="0"/>
            <a:r>
              <a:rPr lang="en-US" sz="2400" dirty="0" smtClean="0"/>
              <a:t>A:  35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Minyoung Park, Intel Corporation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29613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 smtClean="0"/>
              <a:t>[1] IEEE 802.11-15/1307r1, “Low-power wake-up receiver for 802.11”</a:t>
            </a:r>
          </a:p>
          <a:p>
            <a:r>
              <a:rPr lang="en-US" sz="1800" dirty="0"/>
              <a:t>[2] IEEE 802.11-16/0027r0, “LP-WUR (Low-Power Wake-Up Receiver): </a:t>
            </a:r>
            <a:br>
              <a:rPr lang="en-US" sz="1800" dirty="0"/>
            </a:br>
            <a:r>
              <a:rPr lang="en-US" sz="1800" dirty="0"/>
              <a:t>Enabling Low-Power and Low-Latency Capability for </a:t>
            </a:r>
            <a:r>
              <a:rPr lang="en-US" sz="1800" dirty="0" smtClean="0"/>
              <a:t>802.11”</a:t>
            </a:r>
          </a:p>
          <a:p>
            <a:r>
              <a:rPr lang="en-US" sz="1800" dirty="0" smtClean="0"/>
              <a:t>[3] IEEE 802.11-16/0341r0, “Low-power wake-up receiver follow-up”</a:t>
            </a:r>
          </a:p>
          <a:p>
            <a:r>
              <a:rPr lang="en-US" sz="1800" dirty="0" smtClean="0"/>
              <a:t>[4] IEEE 802.11-16/0402r0, “LP WUR Wake-up Packet Identity Considerations”</a:t>
            </a:r>
          </a:p>
          <a:p>
            <a:r>
              <a:rPr lang="en-US" sz="1800" dirty="0" smtClean="0"/>
              <a:t>[5] IEEE 802.11-16/0381r0, “Discussion of Wake-up Receivers for LRLP”</a:t>
            </a:r>
          </a:p>
          <a:p>
            <a:r>
              <a:rPr lang="en-US" sz="1800" dirty="0" smtClean="0"/>
              <a:t>[6] IEEE 802.11-16/1446r12, “LRLP Output Report Draft”</a:t>
            </a:r>
          </a:p>
          <a:p>
            <a:endParaRPr lang="en-US" sz="18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Minyoung Park, Intel Corporation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12156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Backup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May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Minyoung Park, Intel Corporation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57191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30389"/>
            <a:ext cx="7770813" cy="4645024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 smtClean="0"/>
              <a:t>November 2015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LP-WUR (low-power wake-up receiver) [1] was introduced to WNG and received strong support for standardization in the 802.11 WG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 smtClean="0"/>
              <a:t>Result of the following straw poll in [1]: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sz="1400" b="1" dirty="0" smtClean="0"/>
              <a:t>“</a:t>
            </a:r>
            <a:r>
              <a:rPr lang="en-US" sz="1400" b="1" i="1" dirty="0" smtClean="0"/>
              <a:t>Do you support the basic concept of the LP-WUR technique in this presentation for standardization in the 802.11WG?</a:t>
            </a:r>
            <a:br>
              <a:rPr lang="en-US" sz="1400" b="1" i="1" dirty="0" smtClean="0"/>
            </a:br>
            <a:r>
              <a:rPr lang="en-US" sz="1400" b="1" i="1" dirty="0" smtClean="0"/>
              <a:t>Y: 65, N: 1, A:  51</a:t>
            </a:r>
            <a:r>
              <a:rPr lang="en-US" sz="1400" dirty="0" smtClean="0"/>
              <a:t>”</a:t>
            </a:r>
            <a:endParaRPr lang="en-US" sz="16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 smtClean="0"/>
              <a:t>January 2016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The basic concept of LP-WUR was introduced in LRLP TIG [2]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 smtClean="0"/>
              <a:t>March 2016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More </a:t>
            </a:r>
            <a:r>
              <a:rPr lang="en-US" sz="1600" dirty="0" smtClean="0"/>
              <a:t>technical contributions on LP-WUR in LRLP TIG [3,4,5] (50% of technical contributions)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After 6 months of discussion, </a:t>
            </a:r>
            <a:r>
              <a:rPr lang="en-US" sz="1600" dirty="0"/>
              <a:t>LRLP TIG did not reach consensus to create a SG during the March meeting </a:t>
            </a:r>
            <a:r>
              <a:rPr lang="en-US" sz="1400" dirty="0" smtClean="0"/>
              <a:t>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400" dirty="0" smtClean="0"/>
              <a:t>The </a:t>
            </a:r>
            <a:r>
              <a:rPr lang="en-US" sz="1400" dirty="0"/>
              <a:t>combined target of  </a:t>
            </a:r>
            <a:r>
              <a:rPr lang="en-US" sz="1400" b="1" dirty="0"/>
              <a:t>long-range</a:t>
            </a:r>
            <a:r>
              <a:rPr lang="en-US" sz="1400" dirty="0"/>
              <a:t> and </a:t>
            </a:r>
            <a:r>
              <a:rPr lang="en-US" sz="1400" b="1" dirty="0"/>
              <a:t>low-power</a:t>
            </a:r>
            <a:r>
              <a:rPr lang="en-US" sz="1400" dirty="0"/>
              <a:t> prevented narrowing the focus of TIG, which resulted in considering many different use cases and requirements [</a:t>
            </a:r>
            <a:r>
              <a:rPr lang="en-US" sz="1400" dirty="0" smtClean="0"/>
              <a:t>6]</a:t>
            </a:r>
          </a:p>
          <a:p>
            <a:pPr marL="457200" lvl="1" indent="0"/>
            <a:r>
              <a:rPr lang="en-US" sz="1600" dirty="0" smtClean="0"/>
              <a:t> </a:t>
            </a:r>
          </a:p>
          <a:p>
            <a:pPr marL="914400" lvl="2" indent="0"/>
            <a:endParaRPr lang="en-US" sz="1400" dirty="0" smtClean="0"/>
          </a:p>
          <a:p>
            <a:pPr lvl="2">
              <a:buFont typeface="Arial" panose="020B0604020202020204" pitchFamily="34" charset="0"/>
              <a:buChar char="•"/>
            </a:pPr>
            <a:endParaRPr lang="en-US" sz="14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Minyoung Park, Intel Corporation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10793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ontent Placeholder 2"/>
          <p:cNvSpPr txBox="1">
            <a:spLocks/>
          </p:cNvSpPr>
          <p:nvPr/>
        </p:nvSpPr>
        <p:spPr bwMode="auto">
          <a:xfrm>
            <a:off x="620050" y="1642745"/>
            <a:ext cx="7924800" cy="455936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sz="2000" kern="0" dirty="0" smtClean="0"/>
              <a:t>It takes a long time to develop an amendment in 802.11WG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kern="0" dirty="0" smtClean="0"/>
              <a:t>There are exceptions such as 802.11z and 802.11ae that had a </a:t>
            </a:r>
            <a:r>
              <a:rPr lang="en-US" sz="2000" u="sng" kern="0" dirty="0" smtClean="0"/>
              <a:t>limited and well-defined scope of work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1600" kern="0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US" sz="1600" kern="0" dirty="0" smtClean="0"/>
          </a:p>
          <a:p>
            <a:pPr>
              <a:buFont typeface="Arial" panose="020B0604020202020204" pitchFamily="34" charset="0"/>
              <a:buChar char="•"/>
            </a:pPr>
            <a:endParaRPr lang="en-US" sz="1800" kern="0" dirty="0" smtClean="0"/>
          </a:p>
          <a:p>
            <a:pPr>
              <a:buFont typeface="Arial" panose="020B0604020202020204" pitchFamily="34" charset="0"/>
              <a:buChar char="•"/>
            </a:pPr>
            <a:endParaRPr lang="en-US" sz="1800" kern="0" dirty="0" smtClean="0"/>
          </a:p>
          <a:p>
            <a:pPr>
              <a:buFont typeface="Arial" panose="020B0604020202020204" pitchFamily="34" charset="0"/>
              <a:buChar char="•"/>
            </a:pPr>
            <a:endParaRPr lang="en-US" sz="1800" kern="0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US" sz="1600" kern="0" dirty="0" smtClean="0"/>
          </a:p>
          <a:p>
            <a:pPr>
              <a:buFont typeface="Arial" panose="020B0604020202020204" pitchFamily="34" charset="0"/>
              <a:buChar char="•"/>
            </a:pPr>
            <a:endParaRPr lang="en-US" sz="1800" kern="0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Development Times of Previous Amendments</a:t>
            </a:r>
            <a:endParaRPr lang="en-US" sz="2800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74407415"/>
              </p:ext>
            </p:extLst>
          </p:nvPr>
        </p:nvGraphicFramePr>
        <p:xfrm>
          <a:off x="726226" y="2817357"/>
          <a:ext cx="7771076" cy="335280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910695"/>
                <a:gridCol w="2038991"/>
                <a:gridCol w="1910695"/>
                <a:gridCol w="1910695"/>
              </a:tblGrid>
              <a:tr h="218758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Amendments</a:t>
                      </a:r>
                      <a:endParaRPr lang="en-US" sz="1400" dirty="0"/>
                    </a:p>
                  </a:txBody>
                  <a:tcPr marL="89933" marR="89933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PAR approved (t1)</a:t>
                      </a:r>
                      <a:endParaRPr lang="en-US" sz="1400" dirty="0"/>
                    </a:p>
                  </a:txBody>
                  <a:tcPr marL="89933" marR="89933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Draft 2.0 (t2)</a:t>
                      </a:r>
                      <a:endParaRPr lang="en-US" sz="1400" dirty="0"/>
                    </a:p>
                  </a:txBody>
                  <a:tcPr marL="89933" marR="89933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Duration (t2-t1)</a:t>
                      </a:r>
                      <a:endParaRPr lang="en-US" sz="1400" dirty="0"/>
                    </a:p>
                  </a:txBody>
                  <a:tcPr marL="89933" marR="89933"/>
                </a:tc>
              </a:tr>
              <a:tr h="218758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802.11ah</a:t>
                      </a:r>
                      <a:endParaRPr lang="en-US" sz="1400" dirty="0"/>
                    </a:p>
                  </a:txBody>
                  <a:tcPr marL="89933" marR="89933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2010-10-04</a:t>
                      </a:r>
                      <a:endParaRPr lang="en-US" sz="1400" dirty="0"/>
                    </a:p>
                  </a:txBody>
                  <a:tcPr marL="89933" marR="89933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2014-07-05</a:t>
                      </a:r>
                      <a:endParaRPr lang="en-US" sz="1400" dirty="0"/>
                    </a:p>
                  </a:txBody>
                  <a:tcPr marL="89933" marR="89933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3 years, 9 months</a:t>
                      </a:r>
                      <a:endParaRPr lang="en-US" sz="1400" dirty="0"/>
                    </a:p>
                  </a:txBody>
                  <a:tcPr marL="89933" marR="89933"/>
                </a:tc>
              </a:tr>
              <a:tr h="218758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802.11af</a:t>
                      </a:r>
                      <a:endParaRPr lang="en-US" sz="1400" dirty="0"/>
                    </a:p>
                  </a:txBody>
                  <a:tcPr marL="89933" marR="89933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2009-12-09</a:t>
                      </a:r>
                      <a:endParaRPr lang="en-US" sz="1400" dirty="0"/>
                    </a:p>
                  </a:txBody>
                  <a:tcPr marL="89933" marR="89933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2012-08-19</a:t>
                      </a:r>
                      <a:endParaRPr lang="en-US" sz="1400" dirty="0"/>
                    </a:p>
                  </a:txBody>
                  <a:tcPr marL="89933" marR="89933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 years, 8 months</a:t>
                      </a:r>
                      <a:endParaRPr lang="en-US" sz="1400" dirty="0"/>
                    </a:p>
                  </a:txBody>
                  <a:tcPr marL="89933" marR="89933"/>
                </a:tc>
              </a:tr>
              <a:tr h="218758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802.11ac</a:t>
                      </a:r>
                      <a:endParaRPr lang="en-US" sz="1400" dirty="0"/>
                    </a:p>
                  </a:txBody>
                  <a:tcPr marL="89933" marR="89933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2008-09-26</a:t>
                      </a:r>
                      <a:endParaRPr lang="en-US" sz="1400" dirty="0"/>
                    </a:p>
                  </a:txBody>
                  <a:tcPr marL="89933" marR="89933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2012-02-18</a:t>
                      </a:r>
                      <a:endParaRPr lang="en-US" sz="1400" dirty="0"/>
                    </a:p>
                  </a:txBody>
                  <a:tcPr marL="89933" marR="89933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3 years, 5 months</a:t>
                      </a:r>
                      <a:endParaRPr lang="en-US" sz="1400" dirty="0"/>
                    </a:p>
                  </a:txBody>
                  <a:tcPr marL="89933" marR="89933"/>
                </a:tc>
              </a:tr>
              <a:tr h="218758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802.11ad</a:t>
                      </a:r>
                      <a:endParaRPr lang="en-US" sz="1400" dirty="0"/>
                    </a:p>
                  </a:txBody>
                  <a:tcPr marL="89933" marR="89933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2008-12-10</a:t>
                      </a:r>
                      <a:endParaRPr lang="en-US" sz="1400" dirty="0"/>
                    </a:p>
                  </a:txBody>
                  <a:tcPr marL="89933" marR="89933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2011-04-05</a:t>
                      </a:r>
                      <a:endParaRPr lang="en-US" sz="1400" dirty="0"/>
                    </a:p>
                  </a:txBody>
                  <a:tcPr marL="89933" marR="89933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 years, 3 months</a:t>
                      </a:r>
                      <a:endParaRPr lang="en-US" sz="1400" dirty="0"/>
                    </a:p>
                  </a:txBody>
                  <a:tcPr marL="89933" marR="89933"/>
                </a:tc>
              </a:tr>
              <a:tr h="218758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802.11aa</a:t>
                      </a:r>
                      <a:endParaRPr lang="en-US" sz="1400" dirty="0"/>
                    </a:p>
                  </a:txBody>
                  <a:tcPr marL="89933" marR="89933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2008-03-27</a:t>
                      </a:r>
                      <a:endParaRPr lang="en-US" sz="1400" dirty="0"/>
                    </a:p>
                  </a:txBody>
                  <a:tcPr marL="89933" marR="89933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2010-12-08</a:t>
                      </a:r>
                      <a:endParaRPr lang="en-US" sz="1400" dirty="0"/>
                    </a:p>
                  </a:txBody>
                  <a:tcPr marL="89933" marR="89933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 years, 8 months</a:t>
                      </a:r>
                      <a:endParaRPr lang="en-US" sz="1400" dirty="0"/>
                    </a:p>
                  </a:txBody>
                  <a:tcPr marL="89933" marR="89933"/>
                </a:tc>
              </a:tr>
              <a:tr h="218758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802.11ae</a:t>
                      </a:r>
                      <a:endParaRPr 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 marL="89933" marR="89933"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2009-12-09</a:t>
                      </a:r>
                      <a:endParaRPr 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 marL="89933" marR="89933"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2011-02-18</a:t>
                      </a:r>
                      <a:endParaRPr 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 marL="89933" marR="89933"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1 year, 2 months</a:t>
                      </a:r>
                      <a:endParaRPr 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 marL="89933" marR="89933"/>
                </a:tc>
              </a:tr>
              <a:tr h="218758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802.11s</a:t>
                      </a:r>
                      <a:endParaRPr lang="en-US" sz="1400" dirty="0"/>
                    </a:p>
                  </a:txBody>
                  <a:tcPr marL="89933" marR="89933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2004-05-13</a:t>
                      </a:r>
                      <a:endParaRPr lang="en-US" sz="1400" dirty="0"/>
                    </a:p>
                  </a:txBody>
                  <a:tcPr marL="89933" marR="89933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2008-05-03</a:t>
                      </a:r>
                      <a:endParaRPr lang="en-US" sz="1400" dirty="0"/>
                    </a:p>
                  </a:txBody>
                  <a:tcPr marL="89933" marR="89933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4</a:t>
                      </a:r>
                      <a:r>
                        <a:rPr lang="en-US" sz="1400" baseline="0" dirty="0" smtClean="0"/>
                        <a:t> years</a:t>
                      </a:r>
                      <a:endParaRPr lang="en-US" sz="1400" dirty="0"/>
                    </a:p>
                  </a:txBody>
                  <a:tcPr marL="89933" marR="89933"/>
                </a:tc>
              </a:tr>
              <a:tr h="218758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802.11v</a:t>
                      </a:r>
                      <a:endParaRPr lang="en-US" sz="1400" dirty="0"/>
                    </a:p>
                  </a:txBody>
                  <a:tcPr marL="89933" marR="89933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2004-12-08</a:t>
                      </a:r>
                      <a:endParaRPr lang="en-US" sz="1400" dirty="0"/>
                    </a:p>
                  </a:txBody>
                  <a:tcPr marL="89933" marR="89933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2008-03-15</a:t>
                      </a:r>
                      <a:endParaRPr lang="en-US" sz="1400" dirty="0"/>
                    </a:p>
                  </a:txBody>
                  <a:tcPr marL="89933" marR="89933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3 years, 3 months</a:t>
                      </a:r>
                      <a:endParaRPr lang="en-US" sz="1400" dirty="0"/>
                    </a:p>
                  </a:txBody>
                  <a:tcPr marL="89933" marR="89933"/>
                </a:tc>
              </a:tr>
              <a:tr h="218758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802.11z</a:t>
                      </a:r>
                      <a:endParaRPr 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 marL="89933" marR="89933"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2007-08-22</a:t>
                      </a:r>
                      <a:endParaRPr 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 marL="89933" marR="89933"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2008-08-20</a:t>
                      </a:r>
                      <a:endParaRPr 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 marL="89933" marR="89933"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1 year</a:t>
                      </a:r>
                      <a:endParaRPr 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 marL="89933" marR="89933"/>
                </a:tc>
              </a:tr>
              <a:tr h="218758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802.11n</a:t>
                      </a:r>
                      <a:endParaRPr lang="en-US" sz="1400" dirty="0"/>
                    </a:p>
                  </a:txBody>
                  <a:tcPr marL="89933" marR="89933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2003-09-11</a:t>
                      </a:r>
                      <a:endParaRPr lang="en-US" sz="1400" dirty="0"/>
                    </a:p>
                  </a:txBody>
                  <a:tcPr marL="89933" marR="89933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2007-03-09</a:t>
                      </a:r>
                      <a:endParaRPr lang="en-US" sz="1400" dirty="0"/>
                    </a:p>
                  </a:txBody>
                  <a:tcPr marL="89933" marR="89933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3 years,</a:t>
                      </a:r>
                      <a:r>
                        <a:rPr lang="en-US" sz="1400" baseline="0" dirty="0" smtClean="0"/>
                        <a:t> 6 months</a:t>
                      </a:r>
                      <a:endParaRPr lang="en-US" sz="1400" dirty="0"/>
                    </a:p>
                  </a:txBody>
                  <a:tcPr marL="89933" marR="89933"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Minyoung Park, Intel Corporation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2016</a:t>
            </a:r>
            <a:endParaRPr lang="en-GB" dirty="0"/>
          </a:p>
        </p:txBody>
      </p:sp>
      <p:sp>
        <p:nvSpPr>
          <p:cNvPr id="13" name="Rectangle 12"/>
          <p:cNvSpPr/>
          <p:nvPr/>
        </p:nvSpPr>
        <p:spPr>
          <a:xfrm>
            <a:off x="723768" y="6138446"/>
            <a:ext cx="6058032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1200" i="1" kern="0" dirty="0" smtClean="0">
                <a:solidFill>
                  <a:schemeClr val="tx1"/>
                </a:solidFill>
              </a:rPr>
              <a:t> Reference: http</a:t>
            </a:r>
            <a:r>
              <a:rPr lang="en-US" sz="1200" i="1" kern="0" dirty="0">
                <a:solidFill>
                  <a:schemeClr val="tx1"/>
                </a:solidFill>
              </a:rPr>
              <a:t>://</a:t>
            </a:r>
            <a:r>
              <a:rPr lang="en-US" sz="1200" i="1" kern="0" dirty="0" smtClean="0">
                <a:solidFill>
                  <a:schemeClr val="tx1"/>
                </a:solidFill>
              </a:rPr>
              <a:t>www.ieee802.org/11/Reports/802.11_Timelines.htm</a:t>
            </a:r>
            <a:endParaRPr lang="en-US" sz="1200" i="1" kern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1870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Proposed Timeline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0813" cy="44180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2016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/>
              <a:t>July: create a LP-WUR SG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 smtClean="0"/>
              <a:t>Define a PAR limited to LP-WUR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/>
              <a:t>November: create a LP-WUR TG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2017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/>
              <a:t>May: complete LP-WUR D0.1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/>
              <a:t>November: complete LP-WUR D1.0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2018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/>
              <a:t>May: complete LP-WUR D2.0</a:t>
            </a: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Minyoung Park, Intel Corporation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2016</a:t>
            </a:r>
            <a:endParaRPr lang="en-GB" dirty="0"/>
          </a:p>
        </p:txBody>
      </p:sp>
      <p:sp>
        <p:nvSpPr>
          <p:cNvPr id="7" name="Rectangle 6"/>
          <p:cNvSpPr/>
          <p:nvPr/>
        </p:nvSpPr>
        <p:spPr>
          <a:xfrm>
            <a:off x="457200" y="4953000"/>
            <a:ext cx="8382000" cy="1354685"/>
          </a:xfrm>
          <a:prstGeom prst="rect">
            <a:avLst/>
          </a:prstGeom>
          <a:solidFill>
            <a:sysClr val="window" lastClr="FFFFFF"/>
          </a:solidFill>
          <a:ln w="1905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Neo Sans Intel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87820" y="5683939"/>
            <a:ext cx="2884010" cy="45719"/>
          </a:xfrm>
          <a:prstGeom prst="rect">
            <a:avLst/>
          </a:prstGeom>
          <a:solidFill>
            <a:srgbClr val="0071C5">
              <a:lumMod val="60000"/>
              <a:lumOff val="40000"/>
            </a:srgbClr>
          </a:solidFill>
          <a:ln w="9525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Neo Sans Intel"/>
              <a:ea typeface="+mn-ea"/>
              <a:cs typeface="+mn-cs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471830" y="5683939"/>
            <a:ext cx="2884010" cy="45719"/>
          </a:xfrm>
          <a:prstGeom prst="rect">
            <a:avLst/>
          </a:prstGeom>
          <a:solidFill>
            <a:srgbClr val="0071C5"/>
          </a:solidFill>
          <a:ln w="9525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Neo Sans Intel"/>
              <a:ea typeface="+mn-ea"/>
              <a:cs typeface="+mn-cs"/>
            </a:endParaRPr>
          </a:p>
        </p:txBody>
      </p:sp>
      <p:sp>
        <p:nvSpPr>
          <p:cNvPr id="10" name="Diamond 9"/>
          <p:cNvSpPr/>
          <p:nvPr/>
        </p:nvSpPr>
        <p:spPr>
          <a:xfrm>
            <a:off x="3092355" y="5630903"/>
            <a:ext cx="75895" cy="151790"/>
          </a:xfrm>
          <a:prstGeom prst="diamond">
            <a:avLst/>
          </a:prstGeom>
          <a:solidFill>
            <a:srgbClr val="FFC000"/>
          </a:solidFill>
          <a:ln w="9525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Neo Sans Intel"/>
              <a:ea typeface="+mn-ea"/>
              <a:cs typeface="+mn-cs"/>
            </a:endParaRPr>
          </a:p>
        </p:txBody>
      </p:sp>
      <p:cxnSp>
        <p:nvCxnSpPr>
          <p:cNvPr id="11" name="Straight Connector 10"/>
          <p:cNvCxnSpPr/>
          <p:nvPr/>
        </p:nvCxnSpPr>
        <p:spPr>
          <a:xfrm>
            <a:off x="2131125" y="5782693"/>
            <a:ext cx="0" cy="128931"/>
          </a:xfrm>
          <a:prstGeom prst="line">
            <a:avLst/>
          </a:prstGeom>
          <a:noFill/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</p:cxnSp>
      <p:sp>
        <p:nvSpPr>
          <p:cNvPr id="12" name="TextBox 11"/>
          <p:cNvSpPr txBox="1"/>
          <p:nvPr/>
        </p:nvSpPr>
        <p:spPr>
          <a:xfrm>
            <a:off x="2895955" y="5857701"/>
            <a:ext cx="13773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900" dirty="0" smtClean="0">
                <a:solidFill>
                  <a:schemeClr val="tx1"/>
                </a:solidFill>
                <a:latin typeface="Neo Sans Intel"/>
                <a:ea typeface="+mn-ea"/>
                <a:cs typeface="Neo Sans Intel"/>
              </a:rPr>
              <a:t>Nov. ‘16</a:t>
            </a:r>
          </a:p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900" dirty="0" smtClean="0">
                <a:solidFill>
                  <a:schemeClr val="tx1"/>
                </a:solidFill>
                <a:latin typeface="Neo Sans Intel"/>
                <a:ea typeface="+mn-ea"/>
                <a:cs typeface="Neo Sans Intel"/>
              </a:rPr>
              <a:t>- Create a LP-WUR TG</a:t>
            </a:r>
          </a:p>
        </p:txBody>
      </p:sp>
      <p:cxnSp>
        <p:nvCxnSpPr>
          <p:cNvPr id="13" name="Straight Connector 12"/>
          <p:cNvCxnSpPr/>
          <p:nvPr/>
        </p:nvCxnSpPr>
        <p:spPr>
          <a:xfrm>
            <a:off x="3127482" y="5774258"/>
            <a:ext cx="0" cy="128931"/>
          </a:xfrm>
          <a:prstGeom prst="line">
            <a:avLst/>
          </a:prstGeom>
          <a:noFill/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</p:cxnSp>
      <p:sp>
        <p:nvSpPr>
          <p:cNvPr id="14" name="Diamond 13"/>
          <p:cNvSpPr/>
          <p:nvPr/>
        </p:nvSpPr>
        <p:spPr>
          <a:xfrm>
            <a:off x="2088845" y="5637453"/>
            <a:ext cx="75895" cy="151790"/>
          </a:xfrm>
          <a:prstGeom prst="diamond">
            <a:avLst/>
          </a:prstGeom>
          <a:solidFill>
            <a:srgbClr val="FFC000"/>
          </a:solidFill>
          <a:ln w="9525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Neo Sans Intel"/>
              <a:ea typeface="+mn-ea"/>
              <a:cs typeface="+mn-cs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622646" y="5848783"/>
            <a:ext cx="13131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900" dirty="0" smtClean="0">
                <a:solidFill>
                  <a:schemeClr val="tx1"/>
                </a:solidFill>
                <a:latin typeface="Neo Sans Intel"/>
                <a:ea typeface="+mn-ea"/>
                <a:cs typeface="Neo Sans Intel"/>
              </a:rPr>
              <a:t>July ’16</a:t>
            </a:r>
            <a:br>
              <a:rPr lang="en-US" sz="900" dirty="0" smtClean="0">
                <a:solidFill>
                  <a:schemeClr val="tx1"/>
                </a:solidFill>
                <a:latin typeface="Neo Sans Intel"/>
                <a:ea typeface="+mn-ea"/>
                <a:cs typeface="Neo Sans Intel"/>
              </a:rPr>
            </a:br>
            <a:r>
              <a:rPr lang="en-US" sz="900" dirty="0">
                <a:solidFill>
                  <a:schemeClr val="tx1"/>
                </a:solidFill>
                <a:latin typeface="Neo Sans Intel"/>
                <a:ea typeface="+mn-ea"/>
                <a:cs typeface="Neo Sans Intel"/>
              </a:rPr>
              <a:t>Create a LP-WUR </a:t>
            </a:r>
            <a:r>
              <a:rPr lang="en-US" sz="900" dirty="0" smtClean="0">
                <a:solidFill>
                  <a:schemeClr val="tx1"/>
                </a:solidFill>
                <a:latin typeface="Neo Sans Intel"/>
                <a:ea typeface="+mn-ea"/>
                <a:cs typeface="Neo Sans Intel"/>
              </a:rPr>
              <a:t>SG</a:t>
            </a:r>
            <a:endParaRPr lang="en-US" sz="900" dirty="0">
              <a:solidFill>
                <a:schemeClr val="tx1"/>
              </a:solidFill>
              <a:latin typeface="Neo Sans Intel"/>
              <a:ea typeface="+mn-ea"/>
              <a:cs typeface="Neo Sans Intel"/>
            </a:endParaRPr>
          </a:p>
        </p:txBody>
      </p:sp>
      <p:sp>
        <p:nvSpPr>
          <p:cNvPr id="16" name="Diamond 15"/>
          <p:cNvSpPr/>
          <p:nvPr/>
        </p:nvSpPr>
        <p:spPr>
          <a:xfrm>
            <a:off x="6199311" y="5626027"/>
            <a:ext cx="75895" cy="151790"/>
          </a:xfrm>
          <a:prstGeom prst="diamond">
            <a:avLst/>
          </a:prstGeom>
          <a:solidFill>
            <a:srgbClr val="FFC000"/>
          </a:solidFill>
          <a:ln w="9525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Neo Sans Intel"/>
              <a:ea typeface="+mn-ea"/>
              <a:cs typeface="+mn-cs"/>
            </a:endParaRPr>
          </a:p>
        </p:txBody>
      </p:sp>
      <p:sp>
        <p:nvSpPr>
          <p:cNvPr id="17" name="Diamond 16"/>
          <p:cNvSpPr/>
          <p:nvPr/>
        </p:nvSpPr>
        <p:spPr>
          <a:xfrm>
            <a:off x="4665195" y="5626027"/>
            <a:ext cx="75895" cy="151790"/>
          </a:xfrm>
          <a:prstGeom prst="diamond">
            <a:avLst/>
          </a:prstGeom>
          <a:solidFill>
            <a:srgbClr val="FFC000"/>
          </a:solidFill>
          <a:ln w="9525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Neo Sans Intel"/>
              <a:ea typeface="+mn-ea"/>
              <a:cs typeface="+mn-cs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442747" y="5858243"/>
            <a:ext cx="9861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900" dirty="0" smtClean="0">
                <a:solidFill>
                  <a:schemeClr val="tx1"/>
                </a:solidFill>
                <a:latin typeface="Neo Sans Intel"/>
                <a:ea typeface="+mn-ea"/>
                <a:cs typeface="Neo Sans Intel"/>
              </a:rPr>
              <a:t>May ‘17</a:t>
            </a:r>
          </a:p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900" dirty="0" smtClean="0">
                <a:solidFill>
                  <a:schemeClr val="tx1"/>
                </a:solidFill>
                <a:latin typeface="Neo Sans Intel"/>
                <a:ea typeface="+mn-ea"/>
                <a:cs typeface="Neo Sans Intel"/>
              </a:rPr>
              <a:t>- LP-WUR D0.1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4703142" y="5761504"/>
            <a:ext cx="0" cy="128931"/>
          </a:xfrm>
          <a:prstGeom prst="line">
            <a:avLst/>
          </a:prstGeom>
          <a:noFill/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</p:cxnSp>
      <p:cxnSp>
        <p:nvCxnSpPr>
          <p:cNvPr id="20" name="Straight Connector 19"/>
          <p:cNvCxnSpPr/>
          <p:nvPr/>
        </p:nvCxnSpPr>
        <p:spPr>
          <a:xfrm>
            <a:off x="6237258" y="5761504"/>
            <a:ext cx="0" cy="128931"/>
          </a:xfrm>
          <a:prstGeom prst="line">
            <a:avLst/>
          </a:prstGeom>
          <a:noFill/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</p:cxnSp>
      <p:sp>
        <p:nvSpPr>
          <p:cNvPr id="21" name="TextBox 20"/>
          <p:cNvSpPr txBox="1"/>
          <p:nvPr/>
        </p:nvSpPr>
        <p:spPr>
          <a:xfrm>
            <a:off x="5896199" y="5845872"/>
            <a:ext cx="9861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900" dirty="0" smtClean="0">
                <a:solidFill>
                  <a:schemeClr val="tx1"/>
                </a:solidFill>
                <a:latin typeface="Neo Sans Intel"/>
                <a:ea typeface="+mn-ea"/>
                <a:cs typeface="Neo Sans Intel"/>
              </a:rPr>
              <a:t>Nov. ‘17</a:t>
            </a:r>
          </a:p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900" dirty="0" smtClean="0">
                <a:solidFill>
                  <a:schemeClr val="tx1"/>
                </a:solidFill>
                <a:latin typeface="Neo Sans Intel"/>
                <a:ea typeface="+mn-ea"/>
                <a:cs typeface="Neo Sans Intel"/>
              </a:rPr>
              <a:t>- LP-WUR D1.0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533400" y="5498826"/>
            <a:ext cx="441146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900" b="1" dirty="0" smtClean="0">
                <a:solidFill>
                  <a:schemeClr val="tx1"/>
                </a:solidFill>
                <a:latin typeface="Neo Sans Intel"/>
                <a:ea typeface="+mn-ea"/>
                <a:cs typeface="Neo Sans Intel"/>
              </a:rPr>
              <a:t>2016</a:t>
            </a:r>
          </a:p>
        </p:txBody>
      </p:sp>
      <p:cxnSp>
        <p:nvCxnSpPr>
          <p:cNvPr id="23" name="Straight Connector 22"/>
          <p:cNvCxnSpPr/>
          <p:nvPr/>
        </p:nvCxnSpPr>
        <p:spPr>
          <a:xfrm>
            <a:off x="587820" y="5507670"/>
            <a:ext cx="0" cy="176269"/>
          </a:xfrm>
          <a:prstGeom prst="line">
            <a:avLst/>
          </a:prstGeom>
          <a:noFill/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</p:cxnSp>
      <p:sp>
        <p:nvSpPr>
          <p:cNvPr id="24" name="TextBox 23"/>
          <p:cNvSpPr txBox="1"/>
          <p:nvPr/>
        </p:nvSpPr>
        <p:spPr>
          <a:xfrm>
            <a:off x="3413525" y="5496240"/>
            <a:ext cx="441146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900" b="1" dirty="0" smtClean="0">
                <a:solidFill>
                  <a:schemeClr val="tx1"/>
                </a:solidFill>
                <a:latin typeface="Neo Sans Intel"/>
                <a:ea typeface="+mn-ea"/>
                <a:cs typeface="Neo Sans Intel"/>
              </a:rPr>
              <a:t>2017</a:t>
            </a:r>
          </a:p>
        </p:txBody>
      </p:sp>
      <p:cxnSp>
        <p:nvCxnSpPr>
          <p:cNvPr id="25" name="Straight Connector 24"/>
          <p:cNvCxnSpPr/>
          <p:nvPr/>
        </p:nvCxnSpPr>
        <p:spPr>
          <a:xfrm flipH="1">
            <a:off x="3471551" y="5496240"/>
            <a:ext cx="279" cy="193277"/>
          </a:xfrm>
          <a:prstGeom prst="line">
            <a:avLst/>
          </a:prstGeom>
          <a:noFill/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</p:cxnSp>
      <p:cxnSp>
        <p:nvCxnSpPr>
          <p:cNvPr id="26" name="Straight Connector 25"/>
          <p:cNvCxnSpPr/>
          <p:nvPr/>
        </p:nvCxnSpPr>
        <p:spPr>
          <a:xfrm flipH="1">
            <a:off x="6355561" y="5491367"/>
            <a:ext cx="279" cy="193277"/>
          </a:xfrm>
          <a:prstGeom prst="line">
            <a:avLst/>
          </a:prstGeom>
          <a:noFill/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</p:cxnSp>
      <p:sp>
        <p:nvSpPr>
          <p:cNvPr id="27" name="Rectangle 26"/>
          <p:cNvSpPr/>
          <p:nvPr/>
        </p:nvSpPr>
        <p:spPr>
          <a:xfrm>
            <a:off x="6355561" y="5684292"/>
            <a:ext cx="2298604" cy="45719"/>
          </a:xfrm>
          <a:prstGeom prst="rect">
            <a:avLst/>
          </a:prstGeom>
          <a:solidFill>
            <a:srgbClr val="004280"/>
          </a:solidFill>
          <a:ln w="9525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Neo Sans Intel"/>
              <a:ea typeface="+mn-ea"/>
              <a:cs typeface="+mn-cs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6322643" y="5480388"/>
            <a:ext cx="441146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900" b="1" dirty="0" smtClean="0">
                <a:solidFill>
                  <a:schemeClr val="tx1"/>
                </a:solidFill>
                <a:latin typeface="Neo Sans Intel"/>
                <a:ea typeface="+mn-ea"/>
                <a:cs typeface="Neo Sans Intel"/>
              </a:rPr>
              <a:t>2018</a:t>
            </a:r>
          </a:p>
        </p:txBody>
      </p:sp>
      <p:sp>
        <p:nvSpPr>
          <p:cNvPr id="29" name="Diamond 28"/>
          <p:cNvSpPr/>
          <p:nvPr/>
        </p:nvSpPr>
        <p:spPr>
          <a:xfrm>
            <a:off x="7178906" y="5619853"/>
            <a:ext cx="75895" cy="151790"/>
          </a:xfrm>
          <a:prstGeom prst="diamond">
            <a:avLst/>
          </a:prstGeom>
          <a:solidFill>
            <a:srgbClr val="FFC000"/>
          </a:solidFill>
          <a:ln w="9525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Neo Sans Intel"/>
              <a:ea typeface="+mn-ea"/>
              <a:cs typeface="+mn-cs"/>
            </a:endParaRPr>
          </a:p>
        </p:txBody>
      </p:sp>
      <p:cxnSp>
        <p:nvCxnSpPr>
          <p:cNvPr id="30" name="Straight Connector 29"/>
          <p:cNvCxnSpPr/>
          <p:nvPr/>
        </p:nvCxnSpPr>
        <p:spPr>
          <a:xfrm>
            <a:off x="7216853" y="5755330"/>
            <a:ext cx="0" cy="128931"/>
          </a:xfrm>
          <a:prstGeom prst="line">
            <a:avLst/>
          </a:prstGeom>
          <a:noFill/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</p:cxnSp>
      <p:sp>
        <p:nvSpPr>
          <p:cNvPr id="31" name="TextBox 30"/>
          <p:cNvSpPr txBox="1"/>
          <p:nvPr/>
        </p:nvSpPr>
        <p:spPr>
          <a:xfrm>
            <a:off x="6958729" y="5845872"/>
            <a:ext cx="9861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900" dirty="0" smtClean="0">
                <a:solidFill>
                  <a:schemeClr val="tx1"/>
                </a:solidFill>
                <a:latin typeface="Neo Sans Intel"/>
                <a:ea typeface="+mn-ea"/>
                <a:cs typeface="Neo Sans Intel"/>
              </a:rPr>
              <a:t>May. ‘18</a:t>
            </a:r>
          </a:p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900" dirty="0" smtClean="0">
                <a:solidFill>
                  <a:schemeClr val="tx1"/>
                </a:solidFill>
                <a:latin typeface="Neo Sans Intel"/>
                <a:ea typeface="+mn-ea"/>
                <a:cs typeface="Neo Sans Intel"/>
              </a:rPr>
              <a:t>- LP-WUR D2.0</a:t>
            </a:r>
          </a:p>
        </p:txBody>
      </p:sp>
      <p:sp>
        <p:nvSpPr>
          <p:cNvPr id="32" name="Down Arrow 31"/>
          <p:cNvSpPr/>
          <p:nvPr/>
        </p:nvSpPr>
        <p:spPr>
          <a:xfrm>
            <a:off x="1388511" y="5412752"/>
            <a:ext cx="221137" cy="228873"/>
          </a:xfrm>
          <a:prstGeom prst="downArrow">
            <a:avLst/>
          </a:prstGeom>
          <a:solidFill>
            <a:srgbClr val="FF0000"/>
          </a:solidFill>
          <a:ln w="9525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Neo Sans Intel"/>
              <a:ea typeface="+mn-ea"/>
              <a:cs typeface="+mn-cs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1235069" y="5211299"/>
            <a:ext cx="524503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900" b="1" dirty="0" smtClean="0">
                <a:solidFill>
                  <a:schemeClr val="tx1"/>
                </a:solidFill>
                <a:latin typeface="Neo Sans Intel"/>
                <a:ea typeface="+mn-ea"/>
                <a:cs typeface="Neo Sans Intel"/>
              </a:rPr>
              <a:t>Today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1295984" y="5742285"/>
            <a:ext cx="402674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900" dirty="0" smtClean="0">
                <a:solidFill>
                  <a:schemeClr val="tx1"/>
                </a:solidFill>
                <a:latin typeface="Neo Sans Intel"/>
                <a:ea typeface="+mn-ea"/>
                <a:cs typeface="Neo Sans Intel"/>
              </a:rPr>
              <a:t>May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2469090" y="5644111"/>
            <a:ext cx="313203" cy="138499"/>
          </a:xfrm>
          <a:prstGeom prst="rect">
            <a:avLst/>
          </a:prstGeom>
          <a:solidFill>
            <a:srgbClr val="FFC000">
              <a:alpha val="75000"/>
            </a:srgbClr>
          </a:solidFill>
        </p:spPr>
        <p:txBody>
          <a:bodyPr vert="horz" wrap="square" lIns="0" tIns="0" rIns="0" bIns="0" rtlCol="0">
            <a:spAutoFit/>
          </a:bodyPr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900" b="1" dirty="0" smtClean="0">
                <a:solidFill>
                  <a:schemeClr val="tx1"/>
                </a:solidFill>
                <a:latin typeface="Neo Sans Intel"/>
                <a:ea typeface="+mn-ea"/>
              </a:rPr>
              <a:t>4 mo.</a:t>
            </a:r>
            <a:endParaRPr lang="en-US" sz="900" b="1" dirty="0">
              <a:solidFill>
                <a:schemeClr val="tx1"/>
              </a:solidFill>
              <a:latin typeface="Neo Sans Intel"/>
              <a:ea typeface="+mn-ea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3859677" y="5639634"/>
            <a:ext cx="313203" cy="138499"/>
          </a:xfrm>
          <a:prstGeom prst="rect">
            <a:avLst/>
          </a:prstGeom>
          <a:solidFill>
            <a:srgbClr val="FFC000">
              <a:alpha val="75000"/>
            </a:srgbClr>
          </a:solidFill>
        </p:spPr>
        <p:txBody>
          <a:bodyPr vert="horz" wrap="square" lIns="0" tIns="0" rIns="0" bIns="0" rtlCol="0">
            <a:spAutoFit/>
          </a:bodyPr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900" b="1" dirty="0" smtClean="0">
                <a:solidFill>
                  <a:schemeClr val="tx1"/>
                </a:solidFill>
                <a:latin typeface="Neo Sans Intel"/>
                <a:ea typeface="+mn-ea"/>
              </a:rPr>
              <a:t>6 mo.</a:t>
            </a:r>
            <a:endParaRPr lang="en-US" sz="900" b="1" dirty="0">
              <a:solidFill>
                <a:schemeClr val="tx1"/>
              </a:solidFill>
              <a:latin typeface="Neo Sans Intel"/>
              <a:ea typeface="+mn-ea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5354843" y="5639634"/>
            <a:ext cx="313203" cy="138499"/>
          </a:xfrm>
          <a:prstGeom prst="rect">
            <a:avLst/>
          </a:prstGeom>
          <a:solidFill>
            <a:srgbClr val="FFC000">
              <a:alpha val="75000"/>
            </a:srgbClr>
          </a:solidFill>
        </p:spPr>
        <p:txBody>
          <a:bodyPr vert="horz" wrap="square" lIns="0" tIns="0" rIns="0" bIns="0" rtlCol="0">
            <a:spAutoFit/>
          </a:bodyPr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900" b="1" dirty="0" smtClean="0">
                <a:solidFill>
                  <a:schemeClr val="tx1"/>
                </a:solidFill>
                <a:latin typeface="Neo Sans Intel"/>
                <a:ea typeface="+mn-ea"/>
              </a:rPr>
              <a:t>6 mo.</a:t>
            </a:r>
            <a:endParaRPr lang="en-US" sz="900" b="1" dirty="0">
              <a:solidFill>
                <a:schemeClr val="tx1"/>
              </a:solidFill>
              <a:latin typeface="Neo Sans Intel"/>
              <a:ea typeface="+mn-ea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6725549" y="5630903"/>
            <a:ext cx="313203" cy="138499"/>
          </a:xfrm>
          <a:prstGeom prst="rect">
            <a:avLst/>
          </a:prstGeom>
          <a:solidFill>
            <a:srgbClr val="FFC000">
              <a:alpha val="75000"/>
            </a:srgbClr>
          </a:solidFill>
        </p:spPr>
        <p:txBody>
          <a:bodyPr vert="horz" wrap="square" lIns="0" tIns="0" rIns="0" bIns="0" rtlCol="0">
            <a:spAutoFit/>
          </a:bodyPr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900" b="1" dirty="0" smtClean="0">
                <a:solidFill>
                  <a:schemeClr val="tx1"/>
                </a:solidFill>
                <a:latin typeface="Neo Sans Intel"/>
                <a:ea typeface="+mn-ea"/>
              </a:rPr>
              <a:t>6 mo.</a:t>
            </a:r>
            <a:endParaRPr lang="en-US" sz="900" b="1" dirty="0">
              <a:solidFill>
                <a:schemeClr val="tx1"/>
              </a:solidFill>
              <a:latin typeface="Neo Sans Intel"/>
              <a:ea typeface="+mn-ea"/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 flipH="1">
            <a:off x="8653886" y="5533703"/>
            <a:ext cx="279" cy="193277"/>
          </a:xfrm>
          <a:prstGeom prst="line">
            <a:avLst/>
          </a:prstGeom>
          <a:noFill/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</p:cxnSp>
    </p:spTree>
    <p:extLst>
      <p:ext uri="{BB962C8B-B14F-4D97-AF65-F5344CB8AC3E}">
        <p14:creationId xmlns:p14="http://schemas.microsoft.com/office/powerpoint/2010/main" val="4230048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 (2)</Template>
  <TotalTime>15497</TotalTime>
  <Words>985</Words>
  <Application>Microsoft Office PowerPoint</Application>
  <PresentationFormat>On-screen Show (4:3)</PresentationFormat>
  <Paragraphs>263</Paragraphs>
  <Slides>14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3" baseType="lpstr">
      <vt:lpstr>Arial Unicode MS</vt:lpstr>
      <vt:lpstr>MS Gothic</vt:lpstr>
      <vt:lpstr>Neo Sans Intel</vt:lpstr>
      <vt:lpstr>Arial</vt:lpstr>
      <vt:lpstr>Intel Clear</vt:lpstr>
      <vt:lpstr>Times New Roman</vt:lpstr>
      <vt:lpstr>Wingdings</vt:lpstr>
      <vt:lpstr>Office Theme</vt:lpstr>
      <vt:lpstr>Document</vt:lpstr>
      <vt:lpstr>Proposal for Wake-Up Receiver (WUR) Study Group</vt:lpstr>
      <vt:lpstr>PowerPoint Presentation</vt:lpstr>
      <vt:lpstr>Proposal to Create a WUR SG</vt:lpstr>
      <vt:lpstr>Straw Poll Result in WNG this week</vt:lpstr>
      <vt:lpstr>References</vt:lpstr>
      <vt:lpstr>Backup</vt:lpstr>
      <vt:lpstr>Background</vt:lpstr>
      <vt:lpstr>Development Times of Previous Amendments</vt:lpstr>
      <vt:lpstr>Proposed Timeline</vt:lpstr>
      <vt:lpstr>Recap: Low-Power Wake-Up Receiver  (LP-WUR) as Companion Radio for 802.11</vt:lpstr>
      <vt:lpstr>Recap: Design and Operation of LP-WUR</vt:lpstr>
      <vt:lpstr>802.11 Compatible Wakeup Packet Design</vt:lpstr>
      <vt:lpstr>Wakeup Packet Generation Using OFDM Transmitter</vt:lpstr>
      <vt:lpstr>LP-WUR Function</vt:lpstr>
    </vt:vector>
  </TitlesOfParts>
  <Company>Intel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Park, Minyoung</dc:creator>
  <cp:lastModifiedBy>Park, Minyoung</cp:lastModifiedBy>
  <cp:revision>373</cp:revision>
  <cp:lastPrinted>1601-01-01T00:00:00Z</cp:lastPrinted>
  <dcterms:created xsi:type="dcterms:W3CDTF">2015-10-31T00:33:08Z</dcterms:created>
  <dcterms:modified xsi:type="dcterms:W3CDTF">2016-05-18T19:40:41Z</dcterms:modified>
</cp:coreProperties>
</file>