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7" r:id="rId4"/>
    <p:sldId id="322" r:id="rId5"/>
    <p:sldId id="323" r:id="rId6"/>
    <p:sldId id="324" r:id="rId7"/>
    <p:sldId id="325" r:id="rId8"/>
    <p:sldId id="326" r:id="rId9"/>
    <p:sldId id="327" r:id="rId10"/>
    <p:sldId id="318" r:id="rId11"/>
    <p:sldId id="299" r:id="rId12"/>
  </p:sldIdLst>
  <p:sldSz cx="9144000" cy="6858000" type="screen4x3"/>
  <p:notesSz cx="6934200" cy="9280525"/>
  <p:defaultTextStyle>
    <a:defPPr>
      <a:defRPr lang="en-GB"/>
    </a:defPPr>
    <a:lvl1pPr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1pPr>
    <a:lvl2pPr marL="742950" indent="-28575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2pPr>
    <a:lvl3pPr marL="11430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3pPr>
    <a:lvl4pPr marL="16002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4pPr>
    <a:lvl5pPr marL="20574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697B"/>
    <a:srgbClr val="008000"/>
    <a:srgbClr val="FF0000"/>
    <a:srgbClr val="963B01"/>
    <a:srgbClr val="FF7C80"/>
    <a:srgbClr val="00CC99"/>
    <a:srgbClr val="D2D2F4"/>
    <a:srgbClr val="435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2" autoAdjust="0"/>
    <p:restoredTop sz="94629" autoAdjust="0"/>
  </p:normalViewPr>
  <p:slideViewPr>
    <p:cSldViewPr>
      <p:cViewPr varScale="1">
        <p:scale>
          <a:sx n="118" d="100"/>
          <a:sy n="118" d="100"/>
        </p:scale>
        <p:origin x="120" y="22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62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Font typeface="Times New Roman" pitchFamily="16" charset="0"/>
              <a:buNone/>
              <a:defRPr sz="1200" dirty="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doc.: IEEE 802.11-14/0497r0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buFont typeface="Times New Roman" pitchFamily="16" charset="0"/>
              <a:buNone/>
              <a:defRPr sz="120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April 2014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Font typeface="Times New Roman" pitchFamily="16" charset="0"/>
              <a:buNone/>
              <a:defRPr sz="120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Norman Finn, Cisco Systems, Mark Hamilton, Spectralink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buFont typeface="Times New Roman" pitchFamily="16" charset="0"/>
              <a:buNone/>
              <a:defRPr sz="120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fld id="{EFA02C3A-0257-4E73-B776-6234CDD4A1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2107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802.11-14/0497r0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April 2014</a:t>
            </a:r>
          </a:p>
        </p:txBody>
      </p:sp>
      <p:sp>
        <p:nvSpPr>
          <p:cNvPr id="1229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Norman Finn, Cisco Systems, Mark Hamilton, Spectralink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E595099-37FF-4D97-855A-3A2DBA799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200"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254973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802.11-14/0497r0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April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Norman Finn, Cisco Systems, Mark Hamilton, Spectralink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C9385C2B-E14E-49A3-BAAA-94314E0F8E7C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390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639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282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802.11-14/0497r0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April 2014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Norman Finn, Cisco Systems, Mark Hamilton, Spectralink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D798DD57-E888-4F58-B52C-8335C0926C0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438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843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127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ea typeface="Arial Unicode MS" pitchFamily="34" charset="-128"/>
                <a:cs typeface="Arial Unicode MS" pitchFamily="34" charset="-128"/>
              </a:rPr>
              <a:t>doc.: IEEE </a:t>
            </a:r>
            <a:r>
              <a:rPr lang="en-GB" sz="1800" b="1" dirty="0" smtClean="0">
                <a:ea typeface="Arial Unicode MS" pitchFamily="34" charset="-128"/>
                <a:cs typeface="Arial Unicode MS" pitchFamily="34" charset="-128"/>
              </a:rPr>
              <a:t>11-16/0720-00-0arc</a:t>
            </a:r>
            <a:endParaRPr lang="en-GB" sz="1800" b="1" dirty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84213" y="333375"/>
            <a:ext cx="20875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May </a:t>
            </a:r>
            <a:r>
              <a:rPr lang="en-US" sz="1800" b="1" dirty="0">
                <a:solidFill>
                  <a:schemeClr val="tx1"/>
                </a:solidFill>
              </a:rPr>
              <a:t>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 bwMode="auto">
          <a:xfrm>
            <a:off x="684213" y="6453188"/>
            <a:ext cx="719137" cy="201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l">
              <a:buFont typeface="Times New Roman" pitchFamily="16" charset="0"/>
              <a:buNone/>
              <a:defRPr/>
            </a:pPr>
            <a:r>
              <a:rPr lang="en-GB" sz="1200" dirty="0" smtClean="0">
                <a:latin typeface="Times New Roman" pitchFamily="16" charset="0"/>
                <a:ea typeface="MS Gothic" charset="-128"/>
              </a:rPr>
              <a:t>Submission</a:t>
            </a:r>
            <a:endParaRPr lang="en-GB" sz="1200" b="1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 bwMode="auto">
          <a:xfrm>
            <a:off x="4140200" y="6453188"/>
            <a:ext cx="647700" cy="201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l">
              <a:buFont typeface="Times New Roman" pitchFamily="16" charset="0"/>
              <a:buNone/>
              <a:defRPr/>
            </a:pPr>
            <a:r>
              <a:rPr lang="en-GB" sz="12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Slide </a:t>
            </a:r>
            <a:fld id="{9F342BB7-22B5-4100-9C4D-5F8452E5D4A3}" type="slidenum">
              <a:rPr lang="en-GB" sz="120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pPr algn="l">
                <a:buFont typeface="Times New Roman" pitchFamily="16" charset="0"/>
                <a:buNone/>
                <a:defRPr/>
              </a:pPr>
              <a:t>‹#›</a:t>
            </a:fld>
            <a:endParaRPr lang="en-GB" sz="1200" dirty="0" smtClean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Mark </a:t>
            </a:r>
            <a:r>
              <a:rPr lang="en-GB" dirty="0"/>
              <a:t>Hamilton, Ruckus Wireless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4097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0812" cy="4113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idx="4"/>
          </p:nvPr>
        </p:nvSpPr>
        <p:spPr>
          <a:xfrm>
            <a:off x="4356100" y="4868863"/>
            <a:ext cx="528638" cy="363537"/>
          </a:xfrm>
          <a:prstGeom prst="rect">
            <a:avLst/>
          </a:prstGeom>
        </p:spPr>
        <p:txBody>
          <a:bodyPr/>
          <a:lstStyle>
            <a:lvl1pPr algn="l">
              <a:buFont typeface="Times New Roman" pitchFamily="16" charset="0"/>
              <a:buNone/>
              <a:defRPr sz="24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035E315F-9D7E-420F-9D9E-F633AD025B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6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4716463" y="6475413"/>
            <a:ext cx="3825875" cy="193675"/>
          </a:xfrm>
          <a:prstGeom prst="rect">
            <a:avLst/>
          </a:prstGeom>
          <a:ln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Dick Roy, SRA / Mark Hamilton, Ruckus Wireless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/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43FFF1FD-F421-45EF-B2F7-3B6C7D498092}" type="slidenum">
              <a:rPr lang="en-GB"/>
              <a:pPr>
                <a:defRPr/>
              </a:pPr>
              <a:t>1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Mark </a:t>
            </a:r>
            <a:r>
              <a:rPr lang="en-GB" dirty="0"/>
              <a:t>Hamilton, Ruckus Wireless</a:t>
            </a:r>
          </a:p>
        </p:txBody>
      </p:sp>
      <p:sp>
        <p:nvSpPr>
          <p:cNvPr id="3120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692150"/>
            <a:ext cx="91440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latin typeface="Times New Roman" pitchFamily="18" charset="0"/>
                <a:ea typeface="MS Gothic" pitchFamily="49" charset="-128"/>
              </a:rPr>
              <a:t>Stacked Architecture Discussion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700"/>
            <a:ext cx="7772400" cy="396875"/>
          </a:xfrm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>
                <a:latin typeface="Times New Roman" pitchFamily="18" charset="0"/>
                <a:ea typeface="MS Gothic" pitchFamily="49" charset="-128"/>
              </a:rPr>
              <a:t>Date:</a:t>
            </a:r>
            <a:r>
              <a:rPr lang="en-GB" sz="2000" b="0" dirty="0" smtClean="0">
                <a:latin typeface="Times New Roman" pitchFamily="18" charset="0"/>
                <a:ea typeface="MS Gothic" pitchFamily="49" charset="-128"/>
              </a:rPr>
              <a:t> 2016-05-17</a:t>
            </a:r>
          </a:p>
        </p:txBody>
      </p:sp>
      <p:graphicFrame>
        <p:nvGraphicFramePr>
          <p:cNvPr id="3119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9329567"/>
              </p:ext>
            </p:extLst>
          </p:nvPr>
        </p:nvGraphicFramePr>
        <p:xfrm>
          <a:off x="539750" y="2351088"/>
          <a:ext cx="8064500" cy="245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name="Document" r:id="rId5" imgW="8267030" imgH="2515421" progId="Word.Document.8">
                  <p:embed/>
                </p:oleObj>
              </mc:Choice>
              <mc:Fallback>
                <p:oleObj name="Document" r:id="rId5" imgW="8267030" imgH="2515421" progId="Word.Document.8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351088"/>
                        <a:ext cx="8064500" cy="2455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22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algn="l"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/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B0FBCD86-18C5-49BF-80DD-D2427016248A}" type="slidenum">
              <a:rPr lang="en-GB"/>
              <a:pPr>
                <a:defRPr/>
              </a:pPr>
              <a:t>10</a:t>
            </a:fld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 Wireless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19250" y="836613"/>
            <a:ext cx="5781675" cy="838200"/>
          </a:xfrm>
        </p:spPr>
        <p:txBody>
          <a:bodyPr/>
          <a:lstStyle/>
          <a:p>
            <a:pPr defTabSz="914400">
              <a:lnSpc>
                <a:spcPct val="80000"/>
              </a:lnSpc>
            </a:pPr>
            <a:r>
              <a:rPr lang="en-US" sz="3600" b="0" dirty="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Then, there’s the Baggy Pants View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755650" y="1628775"/>
            <a:ext cx="7704138" cy="4679950"/>
          </a:xfrm>
        </p:spPr>
        <p:txBody>
          <a:bodyPr>
            <a:normAutofit/>
          </a:bodyPr>
          <a:lstStyle/>
          <a:p>
            <a:pPr marL="0" indent="0">
              <a:lnSpc>
                <a:spcPct val="95000"/>
              </a:lnSpc>
              <a:spcBef>
                <a:spcPts val="1475"/>
              </a:spcBef>
            </a:pPr>
            <a:r>
              <a:rPr lang="en-US" sz="3200" b="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  </a:t>
            </a:r>
            <a:endParaRPr lang="en-US" sz="2800" smtClean="0">
              <a:solidFill>
                <a:srgbClr val="435153"/>
              </a:solidFill>
              <a:latin typeface="Times New Roman" pitchFamily="18" charset="0"/>
              <a:ea typeface="MS Gothic" pitchFamily="49" charset="-128"/>
            </a:endParaRPr>
          </a:p>
        </p:txBody>
      </p:sp>
      <p:pic>
        <p:nvPicPr>
          <p:cNvPr id="81924" name="Picture 4" descr="TSB bridge Fig 2-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1628775"/>
            <a:ext cx="7705725" cy="4217988"/>
          </a:xfrm>
          <a:prstGeom prst="rect">
            <a:avLst/>
          </a:prstGeom>
          <a:noFill/>
        </p:spPr>
      </p:pic>
      <p:sp>
        <p:nvSpPr>
          <p:cNvPr id="7" name="Title 1"/>
          <p:cNvSpPr>
            <a:spLocks noGrp="1"/>
          </p:cNvSpPr>
          <p:nvPr>
            <p:ph type="title" idx="4294967295"/>
          </p:nvPr>
        </p:nvSpPr>
        <p:spPr>
          <a:xfrm>
            <a:off x="971600" y="5903168"/>
            <a:ext cx="7488188" cy="572245"/>
          </a:xfrm>
        </p:spPr>
        <p:txBody>
          <a:bodyPr/>
          <a:lstStyle/>
          <a:p>
            <a:pPr defTabSz="914400">
              <a:lnSpc>
                <a:spcPct val="80000"/>
              </a:lnSpc>
            </a:pPr>
            <a:r>
              <a:rPr lang="en-US" sz="3600" b="0" dirty="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(Note the diagonal interfaces)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CB0778BD-EBCF-481D-8A10-EFA2B71F8A6B}" type="slidenum">
              <a:rPr lang="en-GB"/>
              <a:pPr>
                <a:defRPr/>
              </a:pPr>
              <a:t>11</a:t>
            </a:fld>
            <a:endParaRPr lang="en-GB"/>
          </a:p>
        </p:txBody>
      </p:sp>
      <p:sp>
        <p:nvSpPr>
          <p:cNvPr id="28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 Wireless</a:t>
            </a:r>
            <a:endParaRPr lang="en-GB" dirty="0"/>
          </a:p>
        </p:txBody>
      </p:sp>
      <p:sp>
        <p:nvSpPr>
          <p:cNvPr id="72" name="Rectangle 71"/>
          <p:cNvSpPr/>
          <p:nvPr/>
        </p:nvSpPr>
        <p:spPr>
          <a:xfrm>
            <a:off x="3059113" y="1916113"/>
            <a:ext cx="3600450" cy="71913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>
                <a:solidFill>
                  <a:srgbClr val="000000"/>
                </a:solidFill>
                <a:latin typeface="Times New Roman" pitchFamily="18" charset="0"/>
                <a:ea typeface="MS Gothic" pitchFamily="49" charset="-128"/>
              </a:rPr>
              <a:t>Distribution System (DS)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476375" y="908050"/>
            <a:ext cx="5616575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</a:pPr>
            <a:r>
              <a:rPr lang="en-US" sz="3600" b="0" dirty="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And, an alternative view, being suggested</a:t>
            </a:r>
            <a:endParaRPr lang="en-US" sz="3600" b="0" dirty="0" smtClean="0">
              <a:solidFill>
                <a:srgbClr val="2D2DB9"/>
              </a:solidFill>
              <a:latin typeface="Times New Roman" pitchFamily="18" charset="0"/>
              <a:ea typeface="MS Gothic" pitchFamily="49" charset="-128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468313" y="3284538"/>
            <a:ext cx="22860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962400" y="3170238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3505200" y="3263900"/>
            <a:ext cx="2667000" cy="3635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unspecified</a:t>
            </a:r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2220913" y="1916113"/>
            <a:ext cx="838200" cy="723900"/>
          </a:xfrm>
          <a:prstGeom prst="rect">
            <a:avLst/>
          </a:prstGeom>
          <a:solidFill>
            <a:srgbClr val="0000FF">
              <a:alpha val="50000"/>
            </a:srgbClr>
          </a:solidFill>
          <a:ln w="25400" algn="ctr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Font typeface="Times New Roman" pitchFamily="16" charset="0"/>
              <a:buNone/>
              <a:defRPr/>
            </a:pPr>
            <a:r>
              <a:rPr lang="en-US" dirty="0">
                <a:latin typeface="+mn-lt"/>
                <a:ea typeface="+mn-ea"/>
              </a:rPr>
              <a:t>MAC</a:t>
            </a:r>
          </a:p>
        </p:txBody>
      </p:sp>
      <p:sp>
        <p:nvSpPr>
          <p:cNvPr id="44" name="Rectangle 43"/>
          <p:cNvSpPr/>
          <p:nvPr/>
        </p:nvSpPr>
        <p:spPr>
          <a:xfrm>
            <a:off x="2220913" y="2651125"/>
            <a:ext cx="838200" cy="3635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9" name="Straight Connector 128"/>
          <p:cNvCxnSpPr>
            <a:stCxn id="44" idx="2"/>
          </p:cNvCxnSpPr>
          <p:nvPr/>
        </p:nvCxnSpPr>
        <p:spPr>
          <a:xfrm>
            <a:off x="2640013" y="3027363"/>
            <a:ext cx="0" cy="2000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41"/>
          <p:cNvSpPr>
            <a:spLocks noChangeArrowheads="1"/>
          </p:cNvSpPr>
          <p:nvPr/>
        </p:nvSpPr>
        <p:spPr bwMode="auto">
          <a:xfrm>
            <a:off x="179388" y="1946275"/>
            <a:ext cx="838200" cy="723900"/>
          </a:xfrm>
          <a:prstGeom prst="rect">
            <a:avLst/>
          </a:prstGeom>
          <a:solidFill>
            <a:srgbClr val="FF0000">
              <a:alpha val="50000"/>
            </a:srgbClr>
          </a:solidFill>
          <a:ln w="25400" algn="ctr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Font typeface="Times New Roman" pitchFamily="16" charset="0"/>
              <a:buNone/>
              <a:defRPr/>
            </a:pPr>
            <a:r>
              <a:rPr lang="en-US" dirty="0">
                <a:latin typeface="+mn-lt"/>
                <a:ea typeface="+mn-ea"/>
              </a:rPr>
              <a:t>MAC</a:t>
            </a:r>
          </a:p>
        </p:txBody>
      </p:sp>
      <p:sp>
        <p:nvSpPr>
          <p:cNvPr id="4" name="Rectangle 43"/>
          <p:cNvSpPr/>
          <p:nvPr/>
        </p:nvSpPr>
        <p:spPr>
          <a:xfrm>
            <a:off x="179388" y="2659063"/>
            <a:ext cx="838200" cy="3635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5" name="Straight Connector 128"/>
          <p:cNvCxnSpPr>
            <a:stCxn id="0" idx="2"/>
          </p:cNvCxnSpPr>
          <p:nvPr/>
        </p:nvCxnSpPr>
        <p:spPr>
          <a:xfrm>
            <a:off x="598488" y="3035300"/>
            <a:ext cx="0" cy="2000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41"/>
          <p:cNvSpPr>
            <a:spLocks noChangeArrowheads="1"/>
          </p:cNvSpPr>
          <p:nvPr/>
        </p:nvSpPr>
        <p:spPr bwMode="auto">
          <a:xfrm>
            <a:off x="1187450" y="1946275"/>
            <a:ext cx="838200" cy="723900"/>
          </a:xfrm>
          <a:prstGeom prst="rect">
            <a:avLst/>
          </a:prstGeom>
          <a:solidFill>
            <a:srgbClr val="FF0000">
              <a:alpha val="50000"/>
            </a:srgbClr>
          </a:solidFill>
          <a:ln w="25400" algn="ctr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Font typeface="Times New Roman" pitchFamily="16" charset="0"/>
              <a:buNone/>
              <a:defRPr/>
            </a:pPr>
            <a:r>
              <a:rPr lang="en-US" dirty="0">
                <a:latin typeface="+mn-lt"/>
                <a:ea typeface="+mn-ea"/>
              </a:rPr>
              <a:t>MAC</a:t>
            </a:r>
          </a:p>
        </p:txBody>
      </p:sp>
      <p:sp>
        <p:nvSpPr>
          <p:cNvPr id="7" name="Rectangle 43"/>
          <p:cNvSpPr/>
          <p:nvPr/>
        </p:nvSpPr>
        <p:spPr>
          <a:xfrm>
            <a:off x="1187450" y="2659063"/>
            <a:ext cx="838200" cy="3635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8" name="Straight Connector 128"/>
          <p:cNvCxnSpPr>
            <a:stCxn id="0" idx="2"/>
          </p:cNvCxnSpPr>
          <p:nvPr/>
        </p:nvCxnSpPr>
        <p:spPr>
          <a:xfrm>
            <a:off x="1606550" y="3035300"/>
            <a:ext cx="0" cy="2000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486" name="Rectangle 46"/>
          <p:cNvSpPr>
            <a:spLocks noChangeArrowheads="1"/>
          </p:cNvSpPr>
          <p:nvPr/>
        </p:nvSpPr>
        <p:spPr bwMode="auto">
          <a:xfrm>
            <a:off x="4479925" y="3260725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sz="160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61487" name="Text Box 47"/>
          <p:cNvSpPr txBox="1">
            <a:spLocks noChangeArrowheads="1"/>
          </p:cNvSpPr>
          <p:nvPr/>
        </p:nvSpPr>
        <p:spPr bwMode="auto">
          <a:xfrm flipH="1">
            <a:off x="2627313" y="1916113"/>
            <a:ext cx="428625" cy="720725"/>
          </a:xfrm>
          <a:prstGeom prst="rec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algn="l"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bg1"/>
                </a:solidFill>
                <a:cs typeface="Arial" charset="0"/>
              </a:rPr>
              <a:t>DSCF</a:t>
            </a:r>
          </a:p>
        </p:txBody>
      </p:sp>
      <p:sp>
        <p:nvSpPr>
          <p:cNvPr id="9" name="Rectangle 41"/>
          <p:cNvSpPr>
            <a:spLocks noChangeArrowheads="1"/>
          </p:cNvSpPr>
          <p:nvPr/>
        </p:nvSpPr>
        <p:spPr bwMode="auto">
          <a:xfrm>
            <a:off x="6659563" y="1912938"/>
            <a:ext cx="838200" cy="723900"/>
          </a:xfrm>
          <a:prstGeom prst="rect">
            <a:avLst/>
          </a:prstGeom>
          <a:solidFill>
            <a:srgbClr val="0000FF">
              <a:alpha val="50000"/>
            </a:srgbClr>
          </a:solidFill>
          <a:ln w="25400" algn="ctr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Font typeface="Times New Roman" pitchFamily="16" charset="0"/>
              <a:buNone/>
              <a:defRPr/>
            </a:pPr>
            <a:r>
              <a:rPr lang="en-US" dirty="0">
                <a:latin typeface="+mn-lt"/>
                <a:ea typeface="+mn-ea"/>
              </a:rPr>
              <a:t>MAC</a:t>
            </a:r>
          </a:p>
        </p:txBody>
      </p:sp>
      <p:sp>
        <p:nvSpPr>
          <p:cNvPr id="10" name="Rectangle 43"/>
          <p:cNvSpPr/>
          <p:nvPr/>
        </p:nvSpPr>
        <p:spPr>
          <a:xfrm>
            <a:off x="6683375" y="2628900"/>
            <a:ext cx="838200" cy="3635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1" name="Straight Connector 128"/>
          <p:cNvCxnSpPr>
            <a:stCxn id="0" idx="2"/>
          </p:cNvCxnSpPr>
          <p:nvPr/>
        </p:nvCxnSpPr>
        <p:spPr>
          <a:xfrm>
            <a:off x="7102475" y="3005138"/>
            <a:ext cx="0" cy="2000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35"/>
          <p:cNvCxnSpPr>
            <a:stCxn id="0" idx="2"/>
          </p:cNvCxnSpPr>
          <p:nvPr/>
        </p:nvCxnSpPr>
        <p:spPr>
          <a:xfrm>
            <a:off x="6607175" y="3213100"/>
            <a:ext cx="22860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41"/>
          <p:cNvSpPr>
            <a:spLocks noChangeArrowheads="1"/>
          </p:cNvSpPr>
          <p:nvPr/>
        </p:nvSpPr>
        <p:spPr bwMode="auto">
          <a:xfrm>
            <a:off x="7837488" y="1916113"/>
            <a:ext cx="838200" cy="723900"/>
          </a:xfrm>
          <a:prstGeom prst="rect">
            <a:avLst/>
          </a:prstGeom>
          <a:solidFill>
            <a:srgbClr val="FF0000">
              <a:alpha val="50000"/>
            </a:srgbClr>
          </a:solidFill>
          <a:ln w="25400" algn="ctr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Font typeface="Times New Roman" pitchFamily="16" charset="0"/>
              <a:buNone/>
              <a:defRPr/>
            </a:pPr>
            <a:r>
              <a:rPr lang="en-US" dirty="0">
                <a:latin typeface="+mn-lt"/>
                <a:ea typeface="+mn-ea"/>
              </a:rPr>
              <a:t>MAC</a:t>
            </a:r>
          </a:p>
        </p:txBody>
      </p:sp>
      <p:sp>
        <p:nvSpPr>
          <p:cNvPr id="14" name="Rectangle 43"/>
          <p:cNvSpPr/>
          <p:nvPr/>
        </p:nvSpPr>
        <p:spPr>
          <a:xfrm>
            <a:off x="7837488" y="2628900"/>
            <a:ext cx="838200" cy="3635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5" name="Straight Connector 128"/>
          <p:cNvCxnSpPr>
            <a:stCxn id="0" idx="2"/>
          </p:cNvCxnSpPr>
          <p:nvPr/>
        </p:nvCxnSpPr>
        <p:spPr>
          <a:xfrm>
            <a:off x="8256588" y="3005138"/>
            <a:ext cx="0" cy="2000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497" name="Text Box 57"/>
          <p:cNvSpPr txBox="1">
            <a:spLocks noChangeArrowheads="1"/>
          </p:cNvSpPr>
          <p:nvPr/>
        </p:nvSpPr>
        <p:spPr bwMode="auto">
          <a:xfrm>
            <a:off x="468313" y="3952875"/>
            <a:ext cx="84248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defTabSz="914400" eaLnBrk="1" hangingPunct="1">
              <a:buClrTx/>
              <a:buSzTx/>
            </a:pPr>
            <a:r>
              <a:rPr lang="en-US" sz="2800" dirty="0" smtClean="0">
                <a:solidFill>
                  <a:srgbClr val="435153"/>
                </a:solidFill>
                <a:cs typeface="Arial" charset="0"/>
              </a:rPr>
              <a:t>This builds on an idea that Services could be shown horizontally.</a:t>
            </a:r>
            <a:endParaRPr lang="en-US" sz="2800" dirty="0">
              <a:solidFill>
                <a:srgbClr val="435153"/>
              </a:solidFill>
              <a:cs typeface="Arial" charset="0"/>
            </a:endParaRPr>
          </a:p>
        </p:txBody>
      </p:sp>
      <p:sp>
        <p:nvSpPr>
          <p:cNvPr id="61498" name="Text Box 58"/>
          <p:cNvSpPr txBox="1">
            <a:spLocks noChangeArrowheads="1"/>
          </p:cNvSpPr>
          <p:nvPr/>
        </p:nvSpPr>
        <p:spPr bwMode="auto">
          <a:xfrm flipH="1">
            <a:off x="6659563" y="1916113"/>
            <a:ext cx="428625" cy="720725"/>
          </a:xfrm>
          <a:prstGeom prst="rec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algn="l"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bg1"/>
                </a:solidFill>
                <a:cs typeface="Arial" charset="0"/>
              </a:rPr>
              <a:t>DSCF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51E13BA2-B879-42C0-8282-F2846D2A86F3}" type="slidenum">
              <a:rPr lang="en-GB"/>
              <a:pPr>
                <a:defRPr/>
              </a:pPr>
              <a:t>2</a:t>
            </a:fld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Mark </a:t>
            </a:r>
            <a:r>
              <a:rPr lang="en-GB" dirty="0"/>
              <a:t>Hamilton, Ruckus Wireless</a:t>
            </a:r>
          </a:p>
        </p:txBody>
      </p:sp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>
                <a:latin typeface="Times New Roman" pitchFamily="18" charset="0"/>
                <a:ea typeface="MS Gothic" pitchFamily="49" charset="-128"/>
              </a:rPr>
              <a:t>Abstract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>
                <a:latin typeface="Times New Roman" pitchFamily="18" charset="0"/>
                <a:ea typeface="MS Gothic" pitchFamily="49" charset="-128"/>
              </a:rPr>
              <a:t>	This presentation walks through some discussion on why, and how, we use a “stacked” architecture model in 802.11</a:t>
            </a:r>
            <a:r>
              <a:rPr lang="en-GB" dirty="0" smtClean="0">
                <a:latin typeface="Times New Roman" pitchFamily="18" charset="0"/>
                <a:ea typeface="MS Gothic" pitchFamily="49" charset="-128"/>
              </a:rPr>
              <a:t>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latin typeface="Times New Roman" pitchFamily="18" charset="0"/>
              <a:ea typeface="MS Gothic" pitchFamily="49" charset="-128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>
                <a:latin typeface="Times New Roman" pitchFamily="18" charset="0"/>
                <a:ea typeface="MS Gothic" pitchFamily="49" charset="-128"/>
              </a:rPr>
              <a:t>THIS VERSION IS A WORK IN PROGRESS, NOT COMPLETE</a:t>
            </a:r>
            <a:endParaRPr lang="en-GB" dirty="0" smtClean="0">
              <a:latin typeface="Times New Roman" pitchFamily="18" charset="0"/>
              <a:ea typeface="MS Gothic" pitchFamily="49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1C2B32AF-A0A6-420E-BC00-B7B1B3A82339}" type="slidenum">
              <a:rPr lang="en-GB"/>
              <a:pPr>
                <a:defRPr/>
              </a:pPr>
              <a:t>3</a:t>
            </a:fld>
            <a:endParaRPr lang="en-GB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 Wireless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916" y="867458"/>
            <a:ext cx="8589963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 smtClean="0">
                <a:solidFill>
                  <a:srgbClr val="435153"/>
                </a:solidFill>
              </a:rPr>
              <a:t>Start with a simple problem, and view: two peer entities are communicating …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300192" y="2259961"/>
            <a:ext cx="1008112" cy="9530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Times New Roman" pitchFamily="16" charset="0"/>
              <a:buNone/>
              <a:defRPr/>
            </a:pPr>
            <a:r>
              <a:rPr lang="en-US" dirty="0" smtClean="0">
                <a:solidFill>
                  <a:srgbClr val="000000"/>
                </a:solidFill>
              </a:rPr>
              <a:t>Entity of type X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2411760" y="2795929"/>
            <a:ext cx="36004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  <a:headEnd type="stealth" w="lg" len="med"/>
            <a:tailEnd type="stealth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239713" y="3886200"/>
            <a:ext cx="8578850" cy="2422525"/>
          </a:xfrm>
        </p:spPr>
        <p:txBody>
          <a:bodyPr>
            <a:normAutofit/>
          </a:bodyPr>
          <a:lstStyle/>
          <a:p>
            <a:pPr marL="0" indent="0">
              <a:lnSpc>
                <a:spcPct val="85000"/>
              </a:lnSpc>
              <a:spcBef>
                <a:spcPts val="1475"/>
              </a:spcBef>
            </a:pPr>
            <a:r>
              <a:rPr lang="en-US" sz="3200" dirty="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Peer entities communicate by exchanging protocol.  Logically, this happens directly between them …</a:t>
            </a:r>
          </a:p>
        </p:txBody>
      </p:sp>
      <p:sp>
        <p:nvSpPr>
          <p:cNvPr id="37" name="Rectangle 36"/>
          <p:cNvSpPr/>
          <p:nvPr/>
        </p:nvSpPr>
        <p:spPr>
          <a:xfrm>
            <a:off x="1115616" y="2319421"/>
            <a:ext cx="1008112" cy="9530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Times New Roman" pitchFamily="16" charset="0"/>
              <a:buNone/>
              <a:defRPr/>
            </a:pPr>
            <a:r>
              <a:rPr lang="en-US" dirty="0" smtClean="0">
                <a:solidFill>
                  <a:srgbClr val="000000"/>
                </a:solidFill>
              </a:rPr>
              <a:t>Entity of type 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84955" y="2306478"/>
            <a:ext cx="12883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Protocol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1C2B32AF-A0A6-420E-BC00-B7B1B3A82339}" type="slidenum">
              <a:rPr lang="en-GB"/>
              <a:pPr>
                <a:defRPr/>
              </a:pPr>
              <a:t>4</a:t>
            </a:fld>
            <a:endParaRPr lang="en-GB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 Wireless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916" y="692696"/>
            <a:ext cx="8589963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 smtClean="0">
                <a:solidFill>
                  <a:srgbClr val="435153"/>
                </a:solidFill>
              </a:rPr>
              <a:t>Why are these entities communicating?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300192" y="3208613"/>
            <a:ext cx="1008112" cy="9530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Times New Roman" pitchFamily="16" charset="0"/>
              <a:buNone/>
              <a:defRPr/>
            </a:pPr>
            <a:r>
              <a:rPr lang="en-US" dirty="0" smtClean="0">
                <a:solidFill>
                  <a:srgbClr val="000000"/>
                </a:solidFill>
              </a:rPr>
              <a:t>Entity of type X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2411760" y="3744581"/>
            <a:ext cx="36004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  <a:headEnd type="stealth" w="lg" len="med"/>
            <a:tailEnd type="stealth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239713" y="4751128"/>
            <a:ext cx="8578850" cy="1557596"/>
          </a:xfrm>
        </p:spPr>
        <p:txBody>
          <a:bodyPr>
            <a:normAutofit/>
          </a:bodyPr>
          <a:lstStyle/>
          <a:p>
            <a:pPr marL="0" indent="0">
              <a:lnSpc>
                <a:spcPct val="85000"/>
              </a:lnSpc>
              <a:spcBef>
                <a:spcPts val="1475"/>
              </a:spcBef>
            </a:pPr>
            <a:r>
              <a:rPr lang="en-US" sz="3200" dirty="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The model is that (other than the Application Layer), the layers do this, for the purpose of providing a Service to the layer above.</a:t>
            </a:r>
          </a:p>
        </p:txBody>
      </p:sp>
      <p:sp>
        <p:nvSpPr>
          <p:cNvPr id="37" name="Rectangle 36"/>
          <p:cNvSpPr/>
          <p:nvPr/>
        </p:nvSpPr>
        <p:spPr>
          <a:xfrm>
            <a:off x="1115616" y="3268073"/>
            <a:ext cx="1008112" cy="9530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Times New Roman" pitchFamily="16" charset="0"/>
              <a:buNone/>
              <a:defRPr/>
            </a:pPr>
            <a:r>
              <a:rPr lang="en-US" dirty="0" smtClean="0">
                <a:solidFill>
                  <a:srgbClr val="000000"/>
                </a:solidFill>
              </a:rPr>
              <a:t>Entity of type 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84955" y="3255130"/>
            <a:ext cx="12883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Protocol</a:t>
            </a:r>
            <a:endParaRPr lang="en-US" b="1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1619672" y="2420888"/>
            <a:ext cx="0" cy="787725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6804248" y="2383185"/>
            <a:ext cx="0" cy="787725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1647475" y="2614695"/>
            <a:ext cx="9525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Service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832050" y="2523614"/>
            <a:ext cx="9525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Service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115616" y="2325610"/>
            <a:ext cx="1008111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flipH="1" flipV="1">
            <a:off x="1127742" y="1991037"/>
            <a:ext cx="8384" cy="34620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H="1" flipV="1">
            <a:off x="2099027" y="2002672"/>
            <a:ext cx="8384" cy="34620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6228185" y="2323413"/>
            <a:ext cx="1008111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flipH="1" flipV="1">
            <a:off x="6240311" y="1988840"/>
            <a:ext cx="8384" cy="34620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flipH="1" flipV="1">
            <a:off x="7211596" y="2000475"/>
            <a:ext cx="8384" cy="34620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6259092" y="1307750"/>
            <a:ext cx="95250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Upper</a:t>
            </a:r>
          </a:p>
          <a:p>
            <a:r>
              <a:rPr lang="en-US" dirty="0" smtClean="0"/>
              <a:t>(Layer)</a:t>
            </a:r>
          </a:p>
          <a:p>
            <a:r>
              <a:rPr lang="en-US" dirty="0" smtClean="0"/>
              <a:t>Entity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143419" y="1298313"/>
            <a:ext cx="95250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Upper</a:t>
            </a:r>
          </a:p>
          <a:p>
            <a:r>
              <a:rPr lang="en-US" dirty="0" smtClean="0"/>
              <a:t>(Layer)</a:t>
            </a:r>
          </a:p>
          <a:p>
            <a:r>
              <a:rPr lang="en-US" dirty="0" smtClean="0"/>
              <a:t>Entity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2776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1C2B32AF-A0A6-420E-BC00-B7B1B3A82339}" type="slidenum">
              <a:rPr lang="en-GB"/>
              <a:pPr>
                <a:defRPr/>
              </a:pPr>
              <a:t>5</a:t>
            </a:fld>
            <a:endParaRPr lang="en-GB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 Wireless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038" y="692695"/>
            <a:ext cx="8424841" cy="1286173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 smtClean="0">
                <a:solidFill>
                  <a:srgbClr val="69697B"/>
                </a:solidFill>
              </a:rPr>
              <a:t>But, of course, they don’t really communicate directly (other than the PHY)</a:t>
            </a:r>
            <a:endParaRPr lang="en-US" sz="3600" b="0" kern="1200" dirty="0">
              <a:solidFill>
                <a:srgbClr val="69697B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300192" y="2980041"/>
            <a:ext cx="1008112" cy="9530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Times New Roman" pitchFamily="16" charset="0"/>
              <a:buNone/>
              <a:defRPr/>
            </a:pPr>
            <a:r>
              <a:rPr lang="en-US" dirty="0" smtClean="0">
                <a:solidFill>
                  <a:srgbClr val="000000"/>
                </a:solidFill>
              </a:rPr>
              <a:t>Entity of type 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6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427038" y="5033786"/>
            <a:ext cx="8177410" cy="1348916"/>
          </a:xfrm>
        </p:spPr>
        <p:txBody>
          <a:bodyPr>
            <a:normAutofit/>
          </a:bodyPr>
          <a:lstStyle/>
          <a:p>
            <a:pPr marL="0" indent="0">
              <a:lnSpc>
                <a:spcPct val="85000"/>
              </a:lnSpc>
              <a:spcBef>
                <a:spcPts val="1475"/>
              </a:spcBef>
            </a:pPr>
            <a:r>
              <a:rPr lang="en-US" sz="3200" dirty="0" smtClean="0">
                <a:solidFill>
                  <a:srgbClr val="435153"/>
                </a:solidFill>
                <a:latin typeface="Times New Roman" pitchFamily="18" charset="0"/>
                <a:ea typeface="MS Gothic" pitchFamily="49" charset="-128"/>
              </a:rPr>
              <a:t>The model is that (other than the Physical Layer), the layers communicate by using services of the layer below.</a:t>
            </a:r>
          </a:p>
        </p:txBody>
      </p:sp>
      <p:sp>
        <p:nvSpPr>
          <p:cNvPr id="37" name="Rectangle 36"/>
          <p:cNvSpPr/>
          <p:nvPr/>
        </p:nvSpPr>
        <p:spPr>
          <a:xfrm>
            <a:off x="1115616" y="2980041"/>
            <a:ext cx="1008112" cy="9530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Times New Roman" pitchFamily="16" charset="0"/>
              <a:buNone/>
              <a:defRPr/>
            </a:pPr>
            <a:r>
              <a:rPr lang="en-US" dirty="0" smtClean="0">
                <a:solidFill>
                  <a:srgbClr val="000000"/>
                </a:solidFill>
              </a:rPr>
              <a:t>Entity of type 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99980" y="2968864"/>
            <a:ext cx="32696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(Logical) Protocol Flow</a:t>
            </a:r>
            <a:endParaRPr lang="en-US" b="1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1619671" y="2524834"/>
            <a:ext cx="0" cy="395747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1647475" y="2524834"/>
            <a:ext cx="9525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Service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115616" y="2469626"/>
            <a:ext cx="1008111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flipH="1" flipV="1">
            <a:off x="1127742" y="2135053"/>
            <a:ext cx="8384" cy="34620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H="1" flipV="1">
            <a:off x="2099027" y="2146688"/>
            <a:ext cx="8384" cy="34620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6228185" y="2467429"/>
            <a:ext cx="1008111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flipH="1" flipV="1">
            <a:off x="6240311" y="2132856"/>
            <a:ext cx="8384" cy="34620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flipH="1" flipV="1">
            <a:off x="7211596" y="2144491"/>
            <a:ext cx="8384" cy="34620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6832051" y="2524834"/>
            <a:ext cx="0" cy="395747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6859855" y="2524834"/>
            <a:ext cx="9525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Service</a:t>
            </a:r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 bwMode="auto">
          <a:xfrm>
            <a:off x="1619671" y="4077072"/>
            <a:ext cx="0" cy="395747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1763688" y="4098904"/>
            <a:ext cx="9525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Service</a:t>
            </a:r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 bwMode="auto">
          <a:xfrm>
            <a:off x="1115616" y="4557858"/>
            <a:ext cx="1008111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H="1" flipV="1">
            <a:off x="1127742" y="4581128"/>
            <a:ext cx="8384" cy="34620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 flipH="1" flipV="1">
            <a:off x="2099027" y="4581128"/>
            <a:ext cx="8384" cy="34620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>
            <a:off x="6787846" y="4077072"/>
            <a:ext cx="0" cy="395747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6931863" y="4098904"/>
            <a:ext cx="9525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Service</a:t>
            </a:r>
            <a:endParaRPr lang="en-US" dirty="0"/>
          </a:p>
        </p:txBody>
      </p:sp>
      <p:cxnSp>
        <p:nvCxnSpPr>
          <p:cNvPr id="44" name="Straight Connector 43"/>
          <p:cNvCxnSpPr/>
          <p:nvPr/>
        </p:nvCxnSpPr>
        <p:spPr bwMode="auto">
          <a:xfrm>
            <a:off x="6283791" y="4557858"/>
            <a:ext cx="1008111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 flipH="1" flipV="1">
            <a:off x="6295917" y="4581128"/>
            <a:ext cx="8384" cy="34620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 flipH="1" flipV="1">
            <a:off x="7267202" y="4581128"/>
            <a:ext cx="8384" cy="34620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>
          <a:xfrm>
            <a:off x="2411760" y="4797152"/>
            <a:ext cx="36004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  <a:headEnd type="stealth" w="lg" len="med"/>
            <a:tailEnd type="stealth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Left-Right Arrow 10"/>
          <p:cNvSpPr/>
          <p:nvPr/>
        </p:nvSpPr>
        <p:spPr bwMode="auto">
          <a:xfrm>
            <a:off x="2311948" y="3356992"/>
            <a:ext cx="3844228" cy="260484"/>
          </a:xfrm>
          <a:prstGeom prst="left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751554" y="4335487"/>
            <a:ext cx="29635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Actual Protocol Flow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785484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611560" y="4059924"/>
            <a:ext cx="7704856" cy="167333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sz="3200" dirty="0" smtClean="0">
                <a:solidFill>
                  <a:srgbClr val="69697B"/>
                </a:solidFill>
              </a:rPr>
              <a:t>We already assume this for “sub-layers” (like the MAC, as a whole)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sz="3200" dirty="0" smtClean="0">
                <a:solidFill>
                  <a:srgbClr val="69697B"/>
                </a:solidFill>
              </a:rPr>
              <a:t>Is it appropriate for entities </a:t>
            </a:r>
            <a:r>
              <a:rPr lang="en-GB" sz="3200" u="sng" dirty="0" smtClean="0">
                <a:solidFill>
                  <a:srgbClr val="69697B"/>
                </a:solidFill>
              </a:rPr>
              <a:t>within</a:t>
            </a:r>
            <a:r>
              <a:rPr lang="en-GB" sz="3200" dirty="0" smtClean="0">
                <a:solidFill>
                  <a:srgbClr val="69697B"/>
                </a:solidFill>
              </a:rPr>
              <a:t> a sub-layer??</a:t>
            </a:r>
            <a:endParaRPr lang="en-GB" sz="3200" dirty="0">
              <a:solidFill>
                <a:srgbClr val="69697B"/>
              </a:solidFill>
            </a:endParaRPr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 Wireless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038" y="692695"/>
            <a:ext cx="8424841" cy="1286173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 smtClean="0">
                <a:solidFill>
                  <a:srgbClr val="69697B"/>
                </a:solidFill>
              </a:rPr>
              <a:t>OK, this works well for Layers.  What about within a layer?</a:t>
            </a:r>
            <a:endParaRPr lang="en-US" sz="3600" b="0" kern="1200" dirty="0">
              <a:solidFill>
                <a:srgbClr val="69697B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115616" y="2636912"/>
            <a:ext cx="1008112" cy="5171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Times New Roman" pitchFamily="16" charset="0"/>
              <a:buNone/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115616" y="2325610"/>
            <a:ext cx="1008111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flipH="1" flipV="1">
            <a:off x="1127742" y="2132856"/>
            <a:ext cx="8384" cy="20439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H="1" flipV="1">
            <a:off x="2099027" y="2132856"/>
            <a:ext cx="8384" cy="199696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1619671" y="3212976"/>
            <a:ext cx="0" cy="216024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1115616" y="3477738"/>
            <a:ext cx="983411" cy="6942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H="1" flipV="1">
            <a:off x="1127742" y="3484680"/>
            <a:ext cx="8384" cy="160344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 flipV="1">
            <a:off x="2099027" y="3476516"/>
            <a:ext cx="0" cy="16850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>
          <a:xfrm flipV="1">
            <a:off x="2411760" y="3573016"/>
            <a:ext cx="3672408" cy="1339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  <a:headEnd type="stealth" w="lg" len="med"/>
            <a:tailEnd type="stealth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Left-Right Arrow 10"/>
          <p:cNvSpPr/>
          <p:nvPr/>
        </p:nvSpPr>
        <p:spPr bwMode="auto">
          <a:xfrm>
            <a:off x="2311948" y="2774896"/>
            <a:ext cx="3844228" cy="260484"/>
          </a:xfrm>
          <a:prstGeom prst="left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8" name="Straight Arrow Connector 37"/>
          <p:cNvCxnSpPr/>
          <p:nvPr/>
        </p:nvCxnSpPr>
        <p:spPr bwMode="auto">
          <a:xfrm>
            <a:off x="1619672" y="2357044"/>
            <a:ext cx="0" cy="216024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51" name="Rectangle 50"/>
          <p:cNvSpPr/>
          <p:nvPr/>
        </p:nvSpPr>
        <p:spPr>
          <a:xfrm>
            <a:off x="6372200" y="2636912"/>
            <a:ext cx="1008112" cy="5171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Times New Roman" pitchFamily="16" charset="0"/>
              <a:buNone/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52" name="Straight Connector 51"/>
          <p:cNvCxnSpPr/>
          <p:nvPr/>
        </p:nvCxnSpPr>
        <p:spPr bwMode="auto">
          <a:xfrm>
            <a:off x="6372200" y="2325610"/>
            <a:ext cx="1008111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 flipH="1" flipV="1">
            <a:off x="6384326" y="2132856"/>
            <a:ext cx="8384" cy="20439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 flipH="1" flipV="1">
            <a:off x="7355611" y="2132856"/>
            <a:ext cx="8384" cy="199696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>
            <a:off x="6876255" y="3212976"/>
            <a:ext cx="0" cy="216024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6372200" y="3477738"/>
            <a:ext cx="983411" cy="6942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 flipH="1" flipV="1">
            <a:off x="6384326" y="3484680"/>
            <a:ext cx="8384" cy="160344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 flipV="1">
            <a:off x="7355611" y="3476516"/>
            <a:ext cx="0" cy="16850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Arrow Connector 58"/>
          <p:cNvCxnSpPr/>
          <p:nvPr/>
        </p:nvCxnSpPr>
        <p:spPr bwMode="auto">
          <a:xfrm>
            <a:off x="6876256" y="2357044"/>
            <a:ext cx="0" cy="216024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4318985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1403648" y="5805264"/>
            <a:ext cx="5832648" cy="648072"/>
          </a:xfrm>
        </p:spPr>
        <p:txBody>
          <a:bodyPr/>
          <a:lstStyle/>
          <a:p>
            <a:pPr>
              <a:defRPr/>
            </a:pPr>
            <a:r>
              <a:rPr lang="en-GB" sz="3200" dirty="0" smtClean="0">
                <a:solidFill>
                  <a:srgbClr val="69697B"/>
                </a:solidFill>
              </a:rPr>
              <a:t>(Figure 5-1, from REVmc D5.0)</a:t>
            </a:r>
            <a:endParaRPr lang="en-GB" sz="3200" dirty="0">
              <a:solidFill>
                <a:srgbClr val="69697B"/>
              </a:solidFill>
            </a:endParaRPr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 Wireless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038" y="692695"/>
            <a:ext cx="8424841" cy="1286173"/>
          </a:xfrm>
        </p:spPr>
        <p:txBody>
          <a:bodyPr/>
          <a:lstStyle/>
          <a:p>
            <a:pPr algn="l" defTabSz="914400">
              <a:buFont typeface="Times New Roman" pitchFamily="16" charset="0"/>
              <a:buNone/>
              <a:defRPr/>
            </a:pPr>
            <a:r>
              <a:rPr lang="en-US" sz="3600" b="0" kern="1200" dirty="0" smtClean="0">
                <a:solidFill>
                  <a:srgbClr val="69697B"/>
                </a:solidFill>
              </a:rPr>
              <a:t>It </a:t>
            </a:r>
            <a:r>
              <a:rPr lang="en-US" sz="3600" b="0" u="sng" kern="1200" dirty="0" smtClean="0">
                <a:solidFill>
                  <a:srgbClr val="69697B"/>
                </a:solidFill>
              </a:rPr>
              <a:t>seems</a:t>
            </a:r>
            <a:r>
              <a:rPr lang="en-US" sz="3600" b="0" kern="1200" dirty="0" smtClean="0">
                <a:solidFill>
                  <a:srgbClr val="69697B"/>
                </a:solidFill>
              </a:rPr>
              <a:t> to work for our “stack”, at least for “end nodes”</a:t>
            </a:r>
            <a:endParaRPr lang="en-US" sz="3600" b="0" kern="1200" dirty="0">
              <a:solidFill>
                <a:srgbClr val="69697B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3968" y="1412776"/>
            <a:ext cx="2592288" cy="4322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6941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1403648" y="5805264"/>
            <a:ext cx="6552728" cy="648072"/>
          </a:xfrm>
        </p:spPr>
        <p:txBody>
          <a:bodyPr/>
          <a:lstStyle/>
          <a:p>
            <a:pPr>
              <a:defRPr/>
            </a:pPr>
            <a:r>
              <a:rPr lang="en-GB" sz="3200" dirty="0" smtClean="0">
                <a:solidFill>
                  <a:srgbClr val="69697B"/>
                </a:solidFill>
              </a:rPr>
              <a:t>(APs and DS shown together - poorly)</a:t>
            </a:r>
            <a:endParaRPr lang="en-GB" sz="3200" dirty="0">
              <a:solidFill>
                <a:srgbClr val="69697B"/>
              </a:solidFill>
            </a:endParaRPr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 Wireless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038" y="692695"/>
            <a:ext cx="8424841" cy="1286173"/>
          </a:xfrm>
        </p:spPr>
        <p:txBody>
          <a:bodyPr/>
          <a:lstStyle/>
          <a:p>
            <a:pPr algn="l" defTabSz="914400">
              <a:buFont typeface="Times New Roman" pitchFamily="16" charset="0"/>
              <a:buNone/>
              <a:defRPr/>
            </a:pPr>
            <a:r>
              <a:rPr lang="en-US" sz="3600" b="0" kern="1200" dirty="0" smtClean="0">
                <a:solidFill>
                  <a:srgbClr val="69697B"/>
                </a:solidFill>
              </a:rPr>
              <a:t>But, intermediate nodes are less intuitive</a:t>
            </a:r>
            <a:endParaRPr lang="en-US" sz="3600" b="0" kern="1200" dirty="0">
              <a:solidFill>
                <a:srgbClr val="69697B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1588038"/>
            <a:ext cx="5810250" cy="423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4904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990600" y="5805264"/>
            <a:ext cx="6965776" cy="648072"/>
          </a:xfrm>
        </p:spPr>
        <p:txBody>
          <a:bodyPr/>
          <a:lstStyle/>
          <a:p>
            <a:pPr>
              <a:defRPr/>
            </a:pPr>
            <a:r>
              <a:rPr lang="en-GB" sz="3200" dirty="0" smtClean="0">
                <a:solidFill>
                  <a:srgbClr val="69697B"/>
                </a:solidFill>
              </a:rPr>
              <a:t>(This gets messy with more than 2 APs)</a:t>
            </a:r>
            <a:endParaRPr lang="en-GB" sz="3200" dirty="0">
              <a:solidFill>
                <a:srgbClr val="69697B"/>
              </a:solidFill>
            </a:endParaRPr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 Wireless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038" y="692695"/>
            <a:ext cx="8424841" cy="1286173"/>
          </a:xfrm>
        </p:spPr>
        <p:txBody>
          <a:bodyPr/>
          <a:lstStyle/>
          <a:p>
            <a:pPr algn="l" defTabSz="914400">
              <a:buFont typeface="Times New Roman" pitchFamily="16" charset="0"/>
              <a:buNone/>
              <a:defRPr/>
            </a:pPr>
            <a:r>
              <a:rPr lang="en-US" sz="3600" b="0" kern="1200" dirty="0" smtClean="0">
                <a:solidFill>
                  <a:srgbClr val="69697B"/>
                </a:solidFill>
              </a:rPr>
              <a:t>Or, a more complete, but less detailed view:</a:t>
            </a:r>
            <a:endParaRPr lang="en-US" sz="3600" b="0" kern="1200" dirty="0">
              <a:solidFill>
                <a:srgbClr val="69697B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76600" y="3333815"/>
            <a:ext cx="2971800" cy="36036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Distribution </a:t>
            </a:r>
            <a:r>
              <a:rPr lang="en-US" dirty="0" smtClean="0">
                <a:solidFill>
                  <a:srgbClr val="000000"/>
                </a:solidFill>
              </a:rPr>
              <a:t>System (DS</a:t>
            </a:r>
            <a:r>
              <a:rPr lang="en-US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7" name="Rectangle 6"/>
          <p:cNvSpPr/>
          <p:nvPr/>
        </p:nvSpPr>
        <p:spPr>
          <a:xfrm>
            <a:off x="152400" y="2971865"/>
            <a:ext cx="838200" cy="7239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8" name="Rectangle 7"/>
          <p:cNvSpPr/>
          <p:nvPr/>
        </p:nvSpPr>
        <p:spPr>
          <a:xfrm>
            <a:off x="152400" y="3684652"/>
            <a:ext cx="838200" cy="3635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" name="Rectangle 8"/>
          <p:cNvSpPr/>
          <p:nvPr/>
        </p:nvSpPr>
        <p:spPr>
          <a:xfrm>
            <a:off x="1143000" y="2971865"/>
            <a:ext cx="838200" cy="7239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" name="Rectangle 9"/>
          <p:cNvSpPr/>
          <p:nvPr/>
        </p:nvSpPr>
        <p:spPr>
          <a:xfrm>
            <a:off x="1143000" y="3684652"/>
            <a:ext cx="838200" cy="3635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247900" y="3333815"/>
            <a:ext cx="838200" cy="3619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247900" y="3684652"/>
            <a:ext cx="838200" cy="3635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133600" y="4369771"/>
            <a:ext cx="1219200" cy="3635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Times New Roman" pitchFamily="16" charset="0"/>
              <a:buNone/>
              <a:defRPr/>
            </a:pPr>
            <a:r>
              <a:rPr lang="en-US" b="1" dirty="0">
                <a:solidFill>
                  <a:schemeClr val="accent6"/>
                </a:solidFill>
              </a:rPr>
              <a:t>AP STA 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4800" y="4361607"/>
            <a:ext cx="1676400" cy="3635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Times New Roman" pitchFamily="16" charset="0"/>
              <a:buNone/>
              <a:defRPr/>
            </a:pPr>
            <a:r>
              <a:rPr lang="en-US" b="1" dirty="0">
                <a:solidFill>
                  <a:srgbClr val="FF6600"/>
                </a:solidFill>
              </a:rPr>
              <a:t>Non-AP STAs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477000" y="3333815"/>
            <a:ext cx="838200" cy="361950"/>
          </a:xfrm>
          <a:prstGeom prst="rect">
            <a:avLst/>
          </a:prstGeom>
          <a:solidFill>
            <a:srgbClr val="69697B">
              <a:alpha val="30000"/>
            </a:srgb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477000" y="3684652"/>
            <a:ext cx="838200" cy="363538"/>
          </a:xfrm>
          <a:prstGeom prst="rect">
            <a:avLst/>
          </a:prstGeom>
          <a:solidFill>
            <a:srgbClr val="D2D2F4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248400" y="4361607"/>
            <a:ext cx="1295400" cy="3635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Times New Roman" pitchFamily="16" charset="0"/>
              <a:buNone/>
              <a:defRPr/>
            </a:pPr>
            <a:r>
              <a:rPr lang="en-US" b="1" dirty="0">
                <a:solidFill>
                  <a:schemeClr val="accent6"/>
                </a:solidFill>
              </a:rPr>
              <a:t>AP STA 2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495300" y="4248215"/>
            <a:ext cx="22860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962400" y="4248215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505200" y="4341877"/>
            <a:ext cx="2667000" cy="3635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21" name="Straight Connector 20"/>
          <p:cNvCxnSpPr>
            <a:stCxn id="8" idx="2"/>
          </p:cNvCxnSpPr>
          <p:nvPr/>
        </p:nvCxnSpPr>
        <p:spPr>
          <a:xfrm>
            <a:off x="571500" y="4048190"/>
            <a:ext cx="0" cy="2000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524000" y="4048190"/>
            <a:ext cx="0" cy="2000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667000" y="4048190"/>
            <a:ext cx="0" cy="2000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400800" y="4248215"/>
            <a:ext cx="17716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896100" y="4048190"/>
            <a:ext cx="0" cy="2000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249488" y="2971865"/>
            <a:ext cx="1941512" cy="360362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562600" y="2971865"/>
            <a:ext cx="1752600" cy="361950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622232" y="2977223"/>
            <a:ext cx="838200" cy="7239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622232" y="3690010"/>
            <a:ext cx="838200" cy="3635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8" name="Straight Connector 37"/>
          <p:cNvCxnSpPr>
            <a:stCxn id="37" idx="2"/>
          </p:cNvCxnSpPr>
          <p:nvPr/>
        </p:nvCxnSpPr>
        <p:spPr>
          <a:xfrm>
            <a:off x="8041332" y="4053548"/>
            <a:ext cx="0" cy="200025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7342414" y="4417706"/>
            <a:ext cx="1676400" cy="3635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Times New Roman" pitchFamily="16" charset="0"/>
              <a:buNone/>
              <a:defRPr/>
            </a:pPr>
            <a:r>
              <a:rPr lang="en-US" b="1" dirty="0">
                <a:solidFill>
                  <a:srgbClr val="FF6600"/>
                </a:solidFill>
              </a:rPr>
              <a:t>Non-AP STAs</a:t>
            </a:r>
          </a:p>
        </p:txBody>
      </p:sp>
      <p:sp>
        <p:nvSpPr>
          <p:cNvPr id="43" name="Rectangle 42"/>
          <p:cNvSpPr/>
          <p:nvPr/>
        </p:nvSpPr>
        <p:spPr>
          <a:xfrm>
            <a:off x="155020" y="2245684"/>
            <a:ext cx="838200" cy="7239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Times New Roman" pitchFamily="16" charset="0"/>
              <a:buNone/>
              <a:defRPr/>
            </a:pPr>
            <a:r>
              <a:rPr lang="en-US" sz="1800" dirty="0" smtClean="0">
                <a:solidFill>
                  <a:srgbClr val="000000"/>
                </a:solidFill>
              </a:rPr>
              <a:t>Upper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622232" y="2253323"/>
            <a:ext cx="838200" cy="7239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Times New Roman" pitchFamily="16" charset="0"/>
              <a:buNone/>
              <a:defRPr/>
            </a:pPr>
            <a:r>
              <a:rPr lang="en-US" sz="1800" dirty="0" smtClean="0">
                <a:solidFill>
                  <a:srgbClr val="000000"/>
                </a:solidFill>
              </a:rPr>
              <a:t>Upper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140108" y="2248560"/>
            <a:ext cx="841092" cy="7239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Times New Roman" pitchFamily="16" charset="0"/>
              <a:buNone/>
              <a:defRPr/>
            </a:pPr>
            <a:r>
              <a:rPr lang="en-US" sz="1800" dirty="0" smtClean="0">
                <a:solidFill>
                  <a:srgbClr val="000000"/>
                </a:solidFill>
              </a:rPr>
              <a:t>Upper</a:t>
            </a:r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0504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templat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28844</TotalTime>
  <Words>450</Words>
  <Application>Microsoft Office PowerPoint</Application>
  <PresentationFormat>On-screen Show (4:3)</PresentationFormat>
  <Paragraphs>110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802-11-template</vt:lpstr>
      <vt:lpstr>Document</vt:lpstr>
      <vt:lpstr>Stacked Architecture Discussion</vt:lpstr>
      <vt:lpstr>Abstract</vt:lpstr>
      <vt:lpstr>Start with a simple problem, and view: two peer entities are communicating …</vt:lpstr>
      <vt:lpstr>Why are these entities communicating?</vt:lpstr>
      <vt:lpstr>But, of course, they don’t really communicate directly (other than the PHY)</vt:lpstr>
      <vt:lpstr>OK, this works well for Layers.  What about within a layer?</vt:lpstr>
      <vt:lpstr>It seems to work for our “stack”, at least for “end nodes”</vt:lpstr>
      <vt:lpstr>But, intermediate nodes are less intuitive</vt:lpstr>
      <vt:lpstr>Or, a more complete, but less detailed view:</vt:lpstr>
      <vt:lpstr>Then, there’s the Baggy Pants View</vt:lpstr>
      <vt:lpstr>And, an alternative view, being suggested</vt:lpstr>
    </vt:vector>
  </TitlesOfParts>
  <Company>Cisco Systems, Spctralink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Portal and 802.1AC Convergence Function</dc:title>
  <dc:creator>Norman Finn, Mark Hamilton</dc:creator>
  <cp:lastModifiedBy>Mark Hamilton</cp:lastModifiedBy>
  <cp:revision>117</cp:revision>
  <cp:lastPrinted>1601-01-01T00:00:00Z</cp:lastPrinted>
  <dcterms:created xsi:type="dcterms:W3CDTF">2010-02-15T12:38:41Z</dcterms:created>
  <dcterms:modified xsi:type="dcterms:W3CDTF">2016-05-18T10:24:06Z</dcterms:modified>
</cp:coreProperties>
</file>