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265" r:id="rId4"/>
    <p:sldId id="266" r:id="rId5"/>
    <p:sldId id="271" r:id="rId6"/>
    <p:sldId id="273" r:id="rId7"/>
    <p:sldId id="272" r:id="rId8"/>
    <p:sldId id="274" r:id="rId9"/>
    <p:sldId id="2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1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1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1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1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11" charset="0"/>
        <a:ea typeface="+mn-ea"/>
        <a:cs typeface="+mn-cs"/>
      </a:defRPr>
    </a:lvl5pPr>
    <a:lvl6pPr marL="2286000" algn="l" defTabSz="457200" rtl="0" eaLnBrk="1" latinLnBrk="0" hangingPunct="1">
      <a:defRPr sz="1200" kern="1200">
        <a:solidFill>
          <a:schemeClr val="tx1"/>
        </a:solidFill>
        <a:latin typeface="Times New Roman" pitchFamily="-111" charset="0"/>
        <a:ea typeface="+mn-ea"/>
        <a:cs typeface="+mn-cs"/>
      </a:defRPr>
    </a:lvl6pPr>
    <a:lvl7pPr marL="2743200" algn="l" defTabSz="457200" rtl="0" eaLnBrk="1" latinLnBrk="0" hangingPunct="1">
      <a:defRPr sz="1200" kern="1200">
        <a:solidFill>
          <a:schemeClr val="tx1"/>
        </a:solidFill>
        <a:latin typeface="Times New Roman" pitchFamily="-111" charset="0"/>
        <a:ea typeface="+mn-ea"/>
        <a:cs typeface="+mn-cs"/>
      </a:defRPr>
    </a:lvl7pPr>
    <a:lvl8pPr marL="3200400" algn="l" defTabSz="457200" rtl="0" eaLnBrk="1" latinLnBrk="0" hangingPunct="1">
      <a:defRPr sz="1200" kern="1200">
        <a:solidFill>
          <a:schemeClr val="tx1"/>
        </a:solidFill>
        <a:latin typeface="Times New Roman" pitchFamily="-111" charset="0"/>
        <a:ea typeface="+mn-ea"/>
        <a:cs typeface="+mn-cs"/>
      </a:defRPr>
    </a:lvl8pPr>
    <a:lvl9pPr marL="3657600" algn="l" defTabSz="457200" rtl="0" eaLnBrk="1" latinLnBrk="0" hangingPunct="1">
      <a:defRPr sz="1200" kern="1200">
        <a:solidFill>
          <a:schemeClr val="tx1"/>
        </a:solidFill>
        <a:latin typeface="Times New Roman" pitchFamily="-11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smtClean="0"/>
              <a:t>doc.: IEEE 802.11-16/0712r0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atin typeface="Times New Roman" charset="0"/>
              </a:defRPr>
            </a:lvl1pPr>
          </a:lstStyle>
          <a:p>
            <a:pPr>
              <a:defRPr/>
            </a:pPr>
            <a:r>
              <a:rPr lang="de-DE"/>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Page </a:t>
            </a:r>
            <a:fld id="{AEF8DC70-D5D4-EC43-A167-90AB448EC35B}"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latin typeface="Times New Roman"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smtClean="0"/>
              <a:t>doc.: IEEE 802.11-16/0712r0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smtClean="0"/>
              <a:t>May 2016</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atin typeface="Times New Roman" charset="0"/>
              </a:defRPr>
            </a:lvl5pPr>
          </a:lstStyle>
          <a:p>
            <a:pPr lvl="4">
              <a:defRPr/>
            </a:pPr>
            <a:r>
              <a:rPr lang="de-DE"/>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t>Page </a:t>
            </a:r>
            <a:fld id="{39AD2C7F-6179-044A-B5EA-732687F7B992}"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smtClean="0">
                <a:latin typeface="Times New Roman" pitchFamily="-111" charset="0"/>
              </a:rPr>
              <a:t>doc.: IEEE 802.11-16/0712r0</a:t>
            </a:r>
            <a:endParaRPr lang="en-US">
              <a:latin typeface="Times New Roman" pitchFamily="-111" charset="0"/>
            </a:endParaRPr>
          </a:p>
        </p:txBody>
      </p:sp>
      <p:sp>
        <p:nvSpPr>
          <p:cNvPr id="16387" name="Rectangle 3"/>
          <p:cNvSpPr>
            <a:spLocks noGrp="1" noChangeArrowheads="1"/>
          </p:cNvSpPr>
          <p:nvPr>
            <p:ph type="dt" sz="quarter" idx="1"/>
          </p:nvPr>
        </p:nvSpPr>
        <p:spPr>
          <a:noFill/>
        </p:spPr>
        <p:txBody>
          <a:bodyPr/>
          <a:lstStyle/>
          <a:p>
            <a:r>
              <a:rPr lang="de-DE" smtClean="0">
                <a:latin typeface="Times New Roman" pitchFamily="-111" charset="0"/>
              </a:rPr>
              <a:t>May 2016</a:t>
            </a:r>
            <a:endParaRPr lang="en-US">
              <a:latin typeface="Times New Roman" pitchFamily="-111" charset="0"/>
            </a:endParaRPr>
          </a:p>
        </p:txBody>
      </p:sp>
      <p:sp>
        <p:nvSpPr>
          <p:cNvPr id="16388" name="Rectangle 6"/>
          <p:cNvSpPr>
            <a:spLocks noGrp="1" noChangeArrowheads="1"/>
          </p:cNvSpPr>
          <p:nvPr>
            <p:ph type="ftr" sz="quarter" idx="4"/>
          </p:nvPr>
        </p:nvSpPr>
        <p:spPr>
          <a:noFill/>
        </p:spPr>
        <p:txBody>
          <a:bodyPr/>
          <a:lstStyle/>
          <a:p>
            <a:pPr lvl="4"/>
            <a:r>
              <a:rPr lang="de-DE">
                <a:latin typeface="Times New Roman" pitchFamily="-111" charset="0"/>
              </a:rPr>
              <a:t>Marc Emmelmann, SELF</a:t>
            </a:r>
            <a:endParaRPr lang="en-US">
              <a:latin typeface="Times New Roman" pitchFamily="-111" charset="0"/>
            </a:endParaRPr>
          </a:p>
        </p:txBody>
      </p:sp>
      <p:sp>
        <p:nvSpPr>
          <p:cNvPr id="16389" name="Rectangle 7"/>
          <p:cNvSpPr>
            <a:spLocks noGrp="1" noChangeArrowheads="1"/>
          </p:cNvSpPr>
          <p:nvPr>
            <p:ph type="sldNum" sz="quarter" idx="5"/>
          </p:nvPr>
        </p:nvSpPr>
        <p:spPr>
          <a:noFill/>
        </p:spPr>
        <p:txBody>
          <a:bodyPr/>
          <a:lstStyle/>
          <a:p>
            <a:r>
              <a:rPr lang="en-US">
                <a:latin typeface="Times New Roman" pitchFamily="-111" charset="0"/>
              </a:rPr>
              <a:t>Page </a:t>
            </a:r>
            <a:fld id="{0FCCB11A-D7F5-1645-B438-B43505F8F030}" type="slidenum">
              <a:rPr lang="en-US">
                <a:latin typeface="Times New Roman" pitchFamily="-111" charset="0"/>
              </a:rPr>
              <a:pPr/>
              <a:t>1</a:t>
            </a:fld>
            <a:endParaRPr lang="en-US">
              <a:latin typeface="Times New Roman" pitchFamily="-111" charset="0"/>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latin typeface="Times New Roman" pitchFamily="-111" charset="0"/>
              <a:ea typeface="ＭＳ Ｐゴシック" pitchFamily="-111" charset="-128"/>
              <a:cs typeface="ＭＳ Ｐゴシック" pitchFamily="-11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smtClean="0">
                <a:latin typeface="Times New Roman" pitchFamily="-111" charset="0"/>
              </a:rPr>
              <a:t>doc.: IEEE 802.11-16/0712r0</a:t>
            </a:r>
            <a:endParaRPr lang="en-US">
              <a:latin typeface="Times New Roman" pitchFamily="-111" charset="0"/>
            </a:endParaRPr>
          </a:p>
        </p:txBody>
      </p:sp>
      <p:sp>
        <p:nvSpPr>
          <p:cNvPr id="18435" name="Rectangle 3"/>
          <p:cNvSpPr>
            <a:spLocks noGrp="1" noChangeArrowheads="1"/>
          </p:cNvSpPr>
          <p:nvPr>
            <p:ph type="dt" sz="quarter" idx="1"/>
          </p:nvPr>
        </p:nvSpPr>
        <p:spPr>
          <a:noFill/>
        </p:spPr>
        <p:txBody>
          <a:bodyPr/>
          <a:lstStyle/>
          <a:p>
            <a:r>
              <a:rPr lang="de-DE" smtClean="0">
                <a:latin typeface="Times New Roman" pitchFamily="-111" charset="0"/>
              </a:rPr>
              <a:t>May 2016</a:t>
            </a:r>
            <a:endParaRPr lang="en-US">
              <a:latin typeface="Times New Roman" pitchFamily="-111" charset="0"/>
            </a:endParaRPr>
          </a:p>
        </p:txBody>
      </p:sp>
      <p:sp>
        <p:nvSpPr>
          <p:cNvPr id="18436" name="Rectangle 6"/>
          <p:cNvSpPr>
            <a:spLocks noGrp="1" noChangeArrowheads="1"/>
          </p:cNvSpPr>
          <p:nvPr>
            <p:ph type="ftr" sz="quarter" idx="4"/>
          </p:nvPr>
        </p:nvSpPr>
        <p:spPr>
          <a:noFill/>
        </p:spPr>
        <p:txBody>
          <a:bodyPr/>
          <a:lstStyle/>
          <a:p>
            <a:pPr lvl="4"/>
            <a:r>
              <a:rPr lang="de-DE">
                <a:latin typeface="Times New Roman" pitchFamily="-111" charset="0"/>
              </a:rPr>
              <a:t>Marc Emmelmann, SELF</a:t>
            </a:r>
            <a:endParaRPr lang="en-US">
              <a:latin typeface="Times New Roman" pitchFamily="-111" charset="0"/>
            </a:endParaRPr>
          </a:p>
        </p:txBody>
      </p:sp>
      <p:sp>
        <p:nvSpPr>
          <p:cNvPr id="18437" name="Rectangle 7"/>
          <p:cNvSpPr>
            <a:spLocks noGrp="1" noChangeArrowheads="1"/>
          </p:cNvSpPr>
          <p:nvPr>
            <p:ph type="sldNum" sz="quarter" idx="5"/>
          </p:nvPr>
        </p:nvSpPr>
        <p:spPr>
          <a:noFill/>
        </p:spPr>
        <p:txBody>
          <a:bodyPr/>
          <a:lstStyle/>
          <a:p>
            <a:r>
              <a:rPr lang="en-US">
                <a:latin typeface="Times New Roman" pitchFamily="-111" charset="0"/>
              </a:rPr>
              <a:t>Page </a:t>
            </a:r>
            <a:fld id="{87E021CE-9466-FF41-A5F4-D6050EA777C7}" type="slidenum">
              <a:rPr lang="en-US">
                <a:latin typeface="Times New Roman" pitchFamily="-111" charset="0"/>
              </a:rPr>
              <a:pPr/>
              <a:t>2</a:t>
            </a:fld>
            <a:endParaRPr lang="en-US">
              <a:latin typeface="Times New Roman" pitchFamily="-111" charset="0"/>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latin typeface="Times New Roman" pitchFamily="-111" charset="0"/>
              <a:ea typeface="ＭＳ Ｐゴシック" pitchFamily="-111" charset="-128"/>
              <a:cs typeface="ＭＳ Ｐゴシック" pitchFamily="-11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A38CD2-5CFC-A54E-A9F6-7CE9C670FF7F}"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BB21685-02B9-AD45-ADBE-360D405BAA11}"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2B700CD-EF8B-3D43-8EEF-616201BD0870}"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5680BB9-4B7B-F949-A1EF-1FA347726514}"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B6027C-D0BF-AE40-8E02-42AFF8C4312E}"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B013DE2-FB67-804B-881C-503263050E66}"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269CAD1-8A95-E849-AF48-4CEF9AB48AC9}"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6E875AC-9508-8241-8E70-D1F05CDA3EAD}"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B1994D0E-BD8F-8C41-8719-D3A01271A648}"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DE651D1-1717-F04C-88DA-24C80E011C4A}"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AE4E7E-3ACC-6F4A-84C3-316F4C94658C}"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a:defRPr/>
            </a:pPr>
            <a:r>
              <a:rPr lang="de-DE"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charset="0"/>
              </a:defRPr>
            </a:lvl1pPr>
          </a:lstStyle>
          <a:p>
            <a:pPr>
              <a:defRPr/>
            </a:pPr>
            <a:r>
              <a:rPr lang="de-DE"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t>Slide </a:t>
            </a:r>
            <a:fld id="{01DDB87B-BC09-EC47-AD28-DB8953A79390}" type="slidenum">
              <a:rPr lang="en-US"/>
              <a:pPr>
                <a:defRPr/>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latin typeface="Times New Roman" charset="0"/>
              </a:rPr>
              <a:t>doc.: IEEE 802.11</a:t>
            </a:r>
            <a:r>
              <a:rPr lang="en-US" sz="1800" b="1" dirty="0" smtClean="0">
                <a:latin typeface="Times New Roman" charset="0"/>
              </a:rPr>
              <a:t>-16/0712r0</a:t>
            </a:r>
            <a:endParaRPr lang="en-US" sz="1800" b="1" dirty="0">
              <a:latin typeface="Times New Roman"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Datumsplatzhalter 3"/>
          <p:cNvSpPr>
            <a:spLocks noGrp="1"/>
          </p:cNvSpPr>
          <p:nvPr>
            <p:ph type="dt" sz="quarter" idx="10"/>
          </p:nvPr>
        </p:nvSpPr>
        <p:spPr>
          <a:noFill/>
        </p:spPr>
        <p:txBody>
          <a:bodyPr/>
          <a:lstStyle/>
          <a:p>
            <a:r>
              <a:rPr lang="de-DE" smtClean="0">
                <a:latin typeface="Times New Roman" pitchFamily="-111" charset="0"/>
              </a:rPr>
              <a:t>May 2016</a:t>
            </a:r>
            <a:endParaRPr lang="en-US">
              <a:latin typeface="Times New Roman" pitchFamily="-111" charset="0"/>
            </a:endParaRPr>
          </a:p>
        </p:txBody>
      </p:sp>
      <p:sp>
        <p:nvSpPr>
          <p:cNvPr id="15364" name="Fußzeilenplatzhalter 4"/>
          <p:cNvSpPr>
            <a:spLocks noGrp="1"/>
          </p:cNvSpPr>
          <p:nvPr>
            <p:ph type="ftr" sz="quarter" idx="11"/>
          </p:nvPr>
        </p:nvSpPr>
        <p:spPr>
          <a:noFill/>
        </p:spPr>
        <p:txBody>
          <a:bodyPr/>
          <a:lstStyle/>
          <a:p>
            <a:r>
              <a:rPr lang="de-DE" smtClean="0">
                <a:latin typeface="Times New Roman" pitchFamily="-111" charset="0"/>
              </a:rPr>
              <a:t>Marc Emmelmann, SELF</a:t>
            </a:r>
            <a:endParaRPr lang="en-US">
              <a:latin typeface="Times New Roman" pitchFamily="-111" charset="0"/>
            </a:endParaRPr>
          </a:p>
        </p:txBody>
      </p:sp>
      <p:sp>
        <p:nvSpPr>
          <p:cNvPr id="15365" name="Foliennummernplatzhalter 5"/>
          <p:cNvSpPr>
            <a:spLocks noGrp="1"/>
          </p:cNvSpPr>
          <p:nvPr>
            <p:ph type="sldNum" sz="quarter" idx="12"/>
          </p:nvPr>
        </p:nvSpPr>
        <p:spPr>
          <a:noFill/>
        </p:spPr>
        <p:txBody>
          <a:bodyPr/>
          <a:lstStyle/>
          <a:p>
            <a:r>
              <a:rPr lang="en-US" smtClean="0">
                <a:latin typeface="Times New Roman" pitchFamily="-111" charset="0"/>
              </a:rPr>
              <a:t>Slide </a:t>
            </a:r>
            <a:fld id="{7C91E031-9CB2-A94D-AF47-8E1A2F617224}" type="slidenum">
              <a:rPr lang="en-US" smtClean="0">
                <a:latin typeface="Times New Roman" pitchFamily="-111" charset="0"/>
              </a:rPr>
              <a:pPr/>
              <a:t>1</a:t>
            </a:fld>
            <a:endParaRPr lang="en-US" smtClean="0">
              <a:latin typeface="Times New Roman" pitchFamily="-111" charset="0"/>
            </a:endParaRPr>
          </a:p>
        </p:txBody>
      </p:sp>
      <p:sp>
        <p:nvSpPr>
          <p:cNvPr id="15366" name="Rectangle 2"/>
          <p:cNvSpPr>
            <a:spLocks noGrp="1" noChangeArrowheads="1"/>
          </p:cNvSpPr>
          <p:nvPr>
            <p:ph type="title"/>
          </p:nvPr>
        </p:nvSpPr>
        <p:spPr>
          <a:noFill/>
        </p:spPr>
        <p:txBody>
          <a:bodyPr/>
          <a:lstStyle/>
          <a:p>
            <a:r>
              <a:rPr lang="en-US" dirty="0" smtClean="0">
                <a:ea typeface="ＭＳ Ｐゴシック" pitchFamily="-111" charset="-128"/>
                <a:cs typeface="ＭＳ Ｐゴシック" pitchFamily="-111" charset="-128"/>
              </a:rPr>
              <a:t>Resolving Deadlocks in Comment Resolution</a:t>
            </a:r>
            <a:endParaRPr lang="en-US" dirty="0">
              <a:ea typeface="ＭＳ Ｐゴシック" pitchFamily="-111" charset="-128"/>
              <a:cs typeface="ＭＳ Ｐゴシック" pitchFamily="-111" charset="-128"/>
            </a:endParaRPr>
          </a:p>
        </p:txBody>
      </p:sp>
      <p:sp>
        <p:nvSpPr>
          <p:cNvPr id="15367"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a:ea typeface="ＭＳ Ｐゴシック" pitchFamily="-111" charset="-128"/>
                <a:cs typeface="ＭＳ Ｐゴシック" pitchFamily="-111" charset="-128"/>
              </a:rPr>
              <a:t>Date:</a:t>
            </a:r>
            <a:r>
              <a:rPr lang="en-US" sz="2000" b="0" dirty="0" smtClean="0">
                <a:ea typeface="ＭＳ Ｐゴシック" pitchFamily="-111" charset="-128"/>
                <a:cs typeface="ＭＳ Ｐゴシック" pitchFamily="-111" charset="-128"/>
              </a:rPr>
              <a:t> 2016-05-17</a:t>
            </a:r>
            <a:endParaRPr lang="en-US" sz="2000" b="0" dirty="0">
              <a:ea typeface="ＭＳ Ｐゴシック" pitchFamily="-111" charset="-128"/>
              <a:cs typeface="ＭＳ Ｐゴシック" pitchFamily="-111" charset="-128"/>
            </a:endParaRPr>
          </a:p>
        </p:txBody>
      </p:sp>
      <p:graphicFrame>
        <p:nvGraphicFramePr>
          <p:cNvPr id="15362" name="Object 2"/>
          <p:cNvGraphicFramePr>
            <a:graphicFrameLocks noChangeAspect="1"/>
          </p:cNvGraphicFramePr>
          <p:nvPr/>
        </p:nvGraphicFramePr>
        <p:xfrm>
          <a:off x="508000" y="2314575"/>
          <a:ext cx="8156575" cy="2428875"/>
        </p:xfrm>
        <a:graphic>
          <a:graphicData uri="http://schemas.openxmlformats.org/presentationml/2006/ole">
            <p:oleObj spid="_x0000_s15362" name="Dokument" r:id="rId4" imgW="8255000" imgH="2463800" progId="Word.Document.8">
              <p:embed/>
            </p:oleObj>
          </a:graphicData>
        </a:graphic>
      </p:graphicFrame>
      <p:sp>
        <p:nvSpPr>
          <p:cNvPr id="15368"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p>
            <a:r>
              <a:rPr lang="de-DE" smtClean="0">
                <a:latin typeface="Times New Roman" pitchFamily="-111" charset="0"/>
              </a:rPr>
              <a:t>May 2016</a:t>
            </a:r>
            <a:endParaRPr lang="en-US">
              <a:latin typeface="Times New Roman" pitchFamily="-111" charset="0"/>
            </a:endParaRPr>
          </a:p>
        </p:txBody>
      </p:sp>
      <p:sp>
        <p:nvSpPr>
          <p:cNvPr id="17411" name="Fußzeilenplatzhalter 4"/>
          <p:cNvSpPr>
            <a:spLocks noGrp="1"/>
          </p:cNvSpPr>
          <p:nvPr>
            <p:ph type="ftr" sz="quarter" idx="11"/>
          </p:nvPr>
        </p:nvSpPr>
        <p:spPr>
          <a:noFill/>
        </p:spPr>
        <p:txBody>
          <a:bodyPr/>
          <a:lstStyle/>
          <a:p>
            <a:r>
              <a:rPr lang="de-DE" smtClean="0">
                <a:latin typeface="Times New Roman" pitchFamily="-111" charset="0"/>
              </a:rPr>
              <a:t>Marc Emmelmann, SELF</a:t>
            </a:r>
            <a:endParaRPr lang="en-US">
              <a:latin typeface="Times New Roman" pitchFamily="-111" charset="0"/>
            </a:endParaRPr>
          </a:p>
        </p:txBody>
      </p:sp>
      <p:sp>
        <p:nvSpPr>
          <p:cNvPr id="17412" name="Foliennummernplatzhalter 5"/>
          <p:cNvSpPr>
            <a:spLocks noGrp="1"/>
          </p:cNvSpPr>
          <p:nvPr>
            <p:ph type="sldNum" sz="quarter" idx="12"/>
          </p:nvPr>
        </p:nvSpPr>
        <p:spPr>
          <a:noFill/>
        </p:spPr>
        <p:txBody>
          <a:bodyPr/>
          <a:lstStyle/>
          <a:p>
            <a:r>
              <a:rPr lang="en-US" smtClean="0">
                <a:latin typeface="Times New Roman" pitchFamily="-111" charset="0"/>
              </a:rPr>
              <a:t>Slide </a:t>
            </a:r>
            <a:fld id="{B23CD1E2-24DF-3346-BDA2-A2AD0A5281F0}" type="slidenum">
              <a:rPr lang="en-US" smtClean="0">
                <a:latin typeface="Times New Roman" pitchFamily="-111" charset="0"/>
              </a:rPr>
              <a:pPr/>
              <a:t>2</a:t>
            </a:fld>
            <a:endParaRPr lang="en-US" smtClean="0">
              <a:latin typeface="Times New Roman" pitchFamily="-111" charset="0"/>
            </a:endParaRPr>
          </a:p>
        </p:txBody>
      </p:sp>
      <p:sp>
        <p:nvSpPr>
          <p:cNvPr id="17413" name="Rectangle 2"/>
          <p:cNvSpPr>
            <a:spLocks noGrp="1" noChangeArrowheads="1"/>
          </p:cNvSpPr>
          <p:nvPr>
            <p:ph type="title"/>
          </p:nvPr>
        </p:nvSpPr>
        <p:spPr>
          <a:noFill/>
        </p:spPr>
        <p:txBody>
          <a:bodyPr/>
          <a:lstStyle/>
          <a:p>
            <a:r>
              <a:rPr lang="en-US">
                <a:ea typeface="ＭＳ Ｐゴシック" pitchFamily="-111" charset="-128"/>
                <a:cs typeface="ＭＳ Ｐゴシック" pitchFamily="-111" charset="-128"/>
              </a:rPr>
              <a:t>Abstract</a:t>
            </a:r>
          </a:p>
        </p:txBody>
      </p:sp>
      <p:sp>
        <p:nvSpPr>
          <p:cNvPr id="17414" name="Rectangle 3"/>
          <p:cNvSpPr>
            <a:spLocks noGrp="1" noChangeArrowheads="1"/>
          </p:cNvSpPr>
          <p:nvPr>
            <p:ph type="body" idx="1"/>
          </p:nvPr>
        </p:nvSpPr>
        <p:spPr>
          <a:noFill/>
        </p:spPr>
        <p:txBody>
          <a:bodyPr/>
          <a:lstStyle/>
          <a:p>
            <a:pPr>
              <a:buFontTx/>
              <a:buNone/>
            </a:pPr>
            <a:r>
              <a:rPr lang="en-US" dirty="0" smtClean="0">
                <a:ea typeface="ＭＳ Ｐゴシック" pitchFamily="-111" charset="-128"/>
                <a:cs typeface="ＭＳ Ｐゴシック" pitchFamily="-111" charset="-128"/>
              </a:rPr>
              <a:t>The submission presents procedural means on how to procedurally address the potential deadlocks in the </a:t>
            </a:r>
            <a:r>
              <a:rPr lang="en-US" dirty="0" err="1" smtClean="0">
                <a:ea typeface="ＭＳ Ｐゴシック" pitchFamily="-111" charset="-128"/>
                <a:cs typeface="ＭＳ Ｐゴシック" pitchFamily="-111" charset="-128"/>
              </a:rPr>
              <a:t>TGai</a:t>
            </a:r>
            <a:r>
              <a:rPr lang="en-US" dirty="0" smtClean="0">
                <a:ea typeface="ＭＳ Ｐゴシック" pitchFamily="-111" charset="-128"/>
                <a:cs typeface="ＭＳ Ｐゴシック" pitchFamily="-111" charset="-128"/>
              </a:rPr>
              <a:t> CRC </a:t>
            </a:r>
            <a:r>
              <a:rPr lang="en-US" dirty="0" smtClean="0">
                <a:ea typeface="ＭＳ Ｐゴシック" pitchFamily="-111" charset="-128"/>
                <a:cs typeface="ＭＳ Ｐゴシック" pitchFamily="-111" charset="-128"/>
              </a:rPr>
              <a:t>comment resolution process</a:t>
            </a:r>
            <a:r>
              <a:rPr lang="en-US" dirty="0" smtClean="0">
                <a:ea typeface="ＭＳ Ｐゴシック" pitchFamily="-111" charset="-128"/>
                <a:cs typeface="ＭＳ Ｐゴシック" pitchFamily="-111" charset="-128"/>
              </a:rPr>
              <a:t>.</a:t>
            </a:r>
          </a:p>
          <a:p>
            <a:pPr>
              <a:buFontTx/>
              <a:buNone/>
            </a:pPr>
            <a:endParaRPr lang="en-US" dirty="0" smtClean="0">
              <a:ea typeface="ＭＳ Ｐゴシック" pitchFamily="-111" charset="-128"/>
              <a:cs typeface="ＭＳ Ｐゴシック" pitchFamily="-111" charset="-128"/>
            </a:endParaRPr>
          </a:p>
          <a:p>
            <a:pPr>
              <a:buFontTx/>
              <a:buNone/>
            </a:pPr>
            <a:r>
              <a:rPr lang="en-US" dirty="0" smtClean="0">
                <a:ea typeface="ＭＳ Ｐゴシック" pitchFamily="-111" charset="-128"/>
                <a:cs typeface="ＭＳ Ｐゴシック" pitchFamily="-111" charset="-128"/>
              </a:rPr>
              <a:t>This submission as been reviewed by the 802.11 Chair.</a:t>
            </a:r>
            <a:endParaRPr lang="en-US" dirty="0">
              <a:ea typeface="ＭＳ Ｐゴシック" pitchFamily="-111" charset="-128"/>
              <a:cs typeface="ＭＳ Ｐゴシック" pitchFamily="-111"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de-DE" smtClean="0">
                <a:latin typeface="Times New Roman" pitchFamily="-111" charset="0"/>
              </a:rPr>
              <a:t>May 2016</a:t>
            </a:r>
            <a:endParaRPr lang="en-US">
              <a:latin typeface="Times New Roman" pitchFamily="-111" charset="0"/>
            </a:endParaRPr>
          </a:p>
        </p:txBody>
      </p:sp>
      <p:sp>
        <p:nvSpPr>
          <p:cNvPr id="25603" name="Fußzeilenplatzhalter 4"/>
          <p:cNvSpPr>
            <a:spLocks noGrp="1"/>
          </p:cNvSpPr>
          <p:nvPr>
            <p:ph type="ftr" sz="quarter" idx="11"/>
          </p:nvPr>
        </p:nvSpPr>
        <p:spPr>
          <a:noFill/>
        </p:spPr>
        <p:txBody>
          <a:bodyPr/>
          <a:lstStyle/>
          <a:p>
            <a:r>
              <a:rPr lang="de-DE" smtClean="0">
                <a:latin typeface="Times New Roman" pitchFamily="-111" charset="0"/>
              </a:rPr>
              <a:t>Marc Emmelmann, SELF</a:t>
            </a:r>
            <a:endParaRPr lang="en-US">
              <a:latin typeface="Times New Roman" pitchFamily="-111"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11" charset="0"/>
              </a:rPr>
              <a:t>Slide </a:t>
            </a:r>
            <a:fld id="{B85604B9-A91C-334C-B64D-D7F8E9BD6AEC}" type="slidenum">
              <a:rPr lang="en-US" smtClean="0">
                <a:latin typeface="Times New Roman" pitchFamily="-111" charset="0"/>
              </a:rPr>
              <a:pPr/>
              <a:t>3</a:t>
            </a:fld>
            <a:endParaRPr lang="en-US" smtClean="0">
              <a:latin typeface="Times New Roman" pitchFamily="-111" charset="0"/>
            </a:endParaRPr>
          </a:p>
        </p:txBody>
      </p:sp>
      <p:sp>
        <p:nvSpPr>
          <p:cNvPr id="25605" name="Rectangle 2"/>
          <p:cNvSpPr>
            <a:spLocks noGrp="1" noChangeArrowheads="1"/>
          </p:cNvSpPr>
          <p:nvPr>
            <p:ph type="title"/>
          </p:nvPr>
        </p:nvSpPr>
        <p:spPr/>
        <p:txBody>
          <a:bodyPr/>
          <a:lstStyle/>
          <a:p>
            <a:r>
              <a:rPr lang="en-US" dirty="0" smtClean="0">
                <a:ea typeface="ＭＳ Ｐゴシック" pitchFamily="-111" charset="-128"/>
                <a:cs typeface="ＭＳ Ｐゴシック" pitchFamily="-111" charset="-128"/>
              </a:rPr>
              <a:t>Comment resolution in Sponsor Ballot</a:t>
            </a:r>
            <a:endParaRPr lang="en-US" dirty="0">
              <a:ea typeface="ＭＳ Ｐゴシック" pitchFamily="-111" charset="-128"/>
              <a:cs typeface="ＭＳ Ｐゴシック" pitchFamily="-111" charset="-128"/>
            </a:endParaRPr>
          </a:p>
        </p:txBody>
      </p:sp>
      <p:sp>
        <p:nvSpPr>
          <p:cNvPr id="25606" name="Rectangle 3"/>
          <p:cNvSpPr>
            <a:spLocks noGrp="1" noChangeArrowheads="1"/>
          </p:cNvSpPr>
          <p:nvPr>
            <p:ph type="body" idx="1"/>
          </p:nvPr>
        </p:nvSpPr>
        <p:spPr>
          <a:xfrm>
            <a:off x="685800" y="1676400"/>
            <a:ext cx="7772400" cy="4114800"/>
          </a:xfrm>
        </p:spPr>
        <p:txBody>
          <a:bodyPr/>
          <a:lstStyle/>
          <a:p>
            <a:r>
              <a:rPr lang="en-US" sz="1800" dirty="0" err="1" smtClean="0">
                <a:ea typeface="ＭＳ Ｐゴシック" pitchFamily="-111" charset="-128"/>
                <a:cs typeface="ＭＳ Ｐゴシック" pitchFamily="-111" charset="-128"/>
              </a:rPr>
              <a:t>TGai</a:t>
            </a:r>
            <a:r>
              <a:rPr lang="en-US" sz="1800" dirty="0" smtClean="0">
                <a:ea typeface="ＭＳ Ｐゴシック" pitchFamily="-111" charset="-128"/>
                <a:cs typeface="ＭＳ Ｐゴシック" pitchFamily="-111" charset="-128"/>
              </a:rPr>
              <a:t> is in Sponsor Ballot</a:t>
            </a:r>
          </a:p>
          <a:p>
            <a:r>
              <a:rPr lang="en-US" sz="1800" dirty="0" smtClean="0">
                <a:ea typeface="ＭＳ Ｐゴシック" pitchFamily="-111" charset="-128"/>
                <a:cs typeface="ＭＳ Ｐゴシック" pitchFamily="-111" charset="-128"/>
              </a:rPr>
              <a:t>Responding to comments (comment resolution) is conducted by the Comment Resolution Committee (CRC)</a:t>
            </a:r>
          </a:p>
          <a:p>
            <a:r>
              <a:rPr lang="en-US" sz="1800" dirty="0" smtClean="0">
                <a:ea typeface="ＭＳ Ｐゴシック" pitchFamily="-111" charset="-128"/>
                <a:cs typeface="ＭＳ Ｐゴシック" pitchFamily="-111" charset="-128"/>
              </a:rPr>
              <a:t>The CRC</a:t>
            </a:r>
          </a:p>
          <a:p>
            <a:pPr lvl="1"/>
            <a:r>
              <a:rPr lang="en-US" sz="1600" dirty="0" smtClean="0">
                <a:ea typeface="ＭＳ Ｐゴシック" pitchFamily="-111" charset="-128"/>
                <a:cs typeface="ＭＳ Ｐゴシック" pitchFamily="-111" charset="-128"/>
              </a:rPr>
              <a:t>Should consider to reduce the number of no-voters in the voter pool</a:t>
            </a:r>
          </a:p>
          <a:p>
            <a:pPr lvl="1"/>
            <a:r>
              <a:rPr lang="en-US" sz="1600" dirty="0" smtClean="0">
                <a:ea typeface="ＭＳ Ｐゴシック" pitchFamily="-111" charset="-128"/>
                <a:cs typeface="ＭＳ Ｐゴシック" pitchFamily="-111" charset="-128"/>
              </a:rPr>
              <a:t>Has to respond (i.e., address) all comments</a:t>
            </a:r>
          </a:p>
          <a:p>
            <a:pPr lvl="1"/>
            <a:r>
              <a:rPr lang="en-US" sz="1600" dirty="0" smtClean="0">
                <a:ea typeface="ＭＳ Ｐゴシック" pitchFamily="-111" charset="-128"/>
                <a:cs typeface="ＭＳ Ｐゴシック" pitchFamily="-111" charset="-128"/>
              </a:rPr>
              <a:t>Should aim at completing a ballot with a draft of high quality that meets the approval of most (&gt;75%, typically 95%) of its voters in a timely fashion (1)</a:t>
            </a:r>
          </a:p>
          <a:p>
            <a:pPr lvl="1"/>
            <a:r>
              <a:rPr lang="en-US" sz="1600" dirty="0" smtClean="0">
                <a:ea typeface="ＭＳ Ｐゴシック" pitchFamily="-111" charset="-128"/>
                <a:cs typeface="ＭＳ Ｐゴシック" pitchFamily="-111" charset="-128"/>
              </a:rPr>
              <a:t>Note the tension – frequently cannot satisfy </a:t>
            </a:r>
            <a:r>
              <a:rPr lang="en-US" sz="1600" u="sng" dirty="0" smtClean="0">
                <a:ea typeface="ＭＳ Ｐゴシック" pitchFamily="-111" charset="-128"/>
                <a:cs typeface="ＭＳ Ｐゴシック" pitchFamily="-111" charset="-128"/>
              </a:rPr>
              <a:t>all </a:t>
            </a:r>
            <a:r>
              <a:rPr lang="en-US" sz="1600" dirty="0" smtClean="0">
                <a:ea typeface="ＭＳ Ｐゴシック" pitchFamily="-111" charset="-128"/>
                <a:cs typeface="ＭＳ Ｐゴシック" pitchFamily="-111" charset="-128"/>
              </a:rPr>
              <a:t>the </a:t>
            </a:r>
            <a:r>
              <a:rPr lang="en-US" sz="1600" dirty="0" err="1" smtClean="0">
                <a:ea typeface="ＭＳ Ｐゴシック" pitchFamily="-111" charset="-128"/>
                <a:cs typeface="ＭＳ Ｐゴシック" pitchFamily="-111" charset="-128"/>
              </a:rPr>
              <a:t>commenters</a:t>
            </a:r>
            <a:r>
              <a:rPr lang="en-US" sz="1600" dirty="0" smtClean="0">
                <a:ea typeface="ＭＳ Ｐゴシック" pitchFamily="-111" charset="-128"/>
                <a:cs typeface="ＭＳ Ｐゴシック" pitchFamily="-111" charset="-128"/>
              </a:rPr>
              <a:t> and complete in a </a:t>
            </a:r>
            <a:r>
              <a:rPr lang="en-US" sz="1600" u="sng" dirty="0" smtClean="0">
                <a:ea typeface="ＭＳ Ｐゴシック" pitchFamily="-111" charset="-128"/>
                <a:cs typeface="ＭＳ Ｐゴシック" pitchFamily="-111" charset="-128"/>
              </a:rPr>
              <a:t>timely </a:t>
            </a:r>
            <a:r>
              <a:rPr lang="en-US" sz="1600" dirty="0" smtClean="0">
                <a:ea typeface="ＭＳ Ｐゴシック" pitchFamily="-111" charset="-128"/>
                <a:cs typeface="ＭＳ Ｐゴシック" pitchFamily="-111" charset="-128"/>
              </a:rPr>
              <a:t>fashion (1)</a:t>
            </a:r>
          </a:p>
          <a:p>
            <a:r>
              <a:rPr lang="en-US" sz="1800" dirty="0" smtClean="0">
                <a:ea typeface="ＭＳ Ｐゴシック" pitchFamily="-111" charset="-128"/>
                <a:cs typeface="ＭＳ Ｐゴシック" pitchFamily="-111" charset="-128"/>
              </a:rPr>
              <a:t>The CRC is formed by the sponsor</a:t>
            </a:r>
          </a:p>
          <a:p>
            <a:pPr lvl="1"/>
            <a:r>
              <a:rPr lang="en-US" sz="1600" dirty="0" smtClean="0">
                <a:ea typeface="ＭＳ Ｐゴシック" pitchFamily="-111" charset="-128"/>
                <a:cs typeface="ＭＳ Ｐゴシック" pitchFamily="-111" charset="-128"/>
              </a:rPr>
              <a:t>Paul </a:t>
            </a:r>
            <a:r>
              <a:rPr lang="en-US" sz="1600" dirty="0" err="1" smtClean="0">
                <a:ea typeface="ＭＳ Ｐゴシック" pitchFamily="-111" charset="-128"/>
                <a:cs typeface="ＭＳ Ｐゴシック" pitchFamily="-111" charset="-128"/>
              </a:rPr>
              <a:t>Nikolich</a:t>
            </a:r>
            <a:r>
              <a:rPr lang="en-US" sz="1600" dirty="0" smtClean="0">
                <a:ea typeface="ＭＳ Ｐゴシック" pitchFamily="-111" charset="-128"/>
                <a:cs typeface="ＭＳ Ｐゴシック" pitchFamily="-111" charset="-128"/>
              </a:rPr>
              <a:t> as 802 Chair delegates this responsibility to the 802.11 Chair, i.e. Adrian Stephens.</a:t>
            </a:r>
          </a:p>
          <a:p>
            <a:pPr lvl="1"/>
            <a:r>
              <a:rPr lang="en-US" sz="1600" dirty="0" smtClean="0">
                <a:ea typeface="ＭＳ Ｐゴシック" pitchFamily="-111" charset="-128"/>
                <a:cs typeface="ＭＳ Ｐゴシック" pitchFamily="-111" charset="-128"/>
              </a:rPr>
              <a:t>In general, the 802.11 Chair appoints all 802.11 voting member to be in the CRC and assigns the task group chairs to lead the CRC</a:t>
            </a:r>
            <a:endParaRPr lang="en-US" sz="1600" dirty="0">
              <a:ea typeface="ＭＳ Ｐゴシック" pitchFamily="-111" charset="-128"/>
              <a:cs typeface="ＭＳ Ｐゴシック" pitchFamily="-111" charset="-128"/>
            </a:endParaRPr>
          </a:p>
        </p:txBody>
      </p:sp>
      <p:sp>
        <p:nvSpPr>
          <p:cNvPr id="7" name="Textfeld 6"/>
          <p:cNvSpPr txBox="1"/>
          <p:nvPr/>
        </p:nvSpPr>
        <p:spPr>
          <a:xfrm>
            <a:off x="762000" y="6172200"/>
            <a:ext cx="4205598" cy="276999"/>
          </a:xfrm>
          <a:prstGeom prst="rect">
            <a:avLst/>
          </a:prstGeom>
          <a:noFill/>
        </p:spPr>
        <p:txBody>
          <a:bodyPr wrap="none" rtlCol="0">
            <a:spAutoFit/>
          </a:bodyPr>
          <a:lstStyle/>
          <a:p>
            <a:r>
              <a:rPr lang="en-US" dirty="0" smtClean="0"/>
              <a:t>(1) Adrian Stephens:  Comment Resolution Tutorial, 11-13/230r2.</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de-DE" smtClean="0">
                <a:latin typeface="Times New Roman" pitchFamily="-111" charset="0"/>
              </a:rPr>
              <a:t>May 2016</a:t>
            </a:r>
            <a:endParaRPr lang="en-US">
              <a:latin typeface="Times New Roman" pitchFamily="-111" charset="0"/>
            </a:endParaRPr>
          </a:p>
        </p:txBody>
      </p:sp>
      <p:sp>
        <p:nvSpPr>
          <p:cNvPr id="26627" name="Fußzeilenplatzhalter 4"/>
          <p:cNvSpPr>
            <a:spLocks noGrp="1"/>
          </p:cNvSpPr>
          <p:nvPr>
            <p:ph type="ftr" sz="quarter" idx="11"/>
          </p:nvPr>
        </p:nvSpPr>
        <p:spPr>
          <a:noFill/>
        </p:spPr>
        <p:txBody>
          <a:bodyPr/>
          <a:lstStyle/>
          <a:p>
            <a:r>
              <a:rPr lang="de-DE" smtClean="0">
                <a:latin typeface="Times New Roman" pitchFamily="-111" charset="0"/>
              </a:rPr>
              <a:t>Marc Emmelmann, SELF</a:t>
            </a:r>
            <a:endParaRPr lang="en-US">
              <a:latin typeface="Times New Roman" pitchFamily="-111"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11" charset="0"/>
              </a:rPr>
              <a:t>Slide </a:t>
            </a:r>
            <a:fld id="{A926225C-6643-6A48-83A9-AD12A3BB0C6E}" type="slidenum">
              <a:rPr lang="en-US" smtClean="0">
                <a:latin typeface="Times New Roman" pitchFamily="-111" charset="0"/>
              </a:rPr>
              <a:pPr/>
              <a:t>4</a:t>
            </a:fld>
            <a:endParaRPr lang="en-US" smtClean="0">
              <a:latin typeface="Times New Roman" pitchFamily="-111" charset="0"/>
            </a:endParaRPr>
          </a:p>
        </p:txBody>
      </p:sp>
      <p:sp>
        <p:nvSpPr>
          <p:cNvPr id="26629" name="Rectangle 2"/>
          <p:cNvSpPr>
            <a:spLocks noGrp="1" noChangeArrowheads="1"/>
          </p:cNvSpPr>
          <p:nvPr>
            <p:ph type="title"/>
          </p:nvPr>
        </p:nvSpPr>
        <p:spPr/>
        <p:txBody>
          <a:bodyPr/>
          <a:lstStyle/>
          <a:p>
            <a:r>
              <a:rPr lang="en-GB" dirty="0" smtClean="0">
                <a:ea typeface="ＭＳ Ｐゴシック" pitchFamily="-111" charset="-128"/>
                <a:cs typeface="ＭＳ Ｐゴシック" pitchFamily="-111" charset="-128"/>
              </a:rPr>
              <a:t>Controversial topics in </a:t>
            </a:r>
            <a:r>
              <a:rPr lang="en-GB" dirty="0" err="1" smtClean="0">
                <a:ea typeface="ＭＳ Ｐゴシック" pitchFamily="-111" charset="-128"/>
                <a:cs typeface="ＭＳ Ｐゴシック" pitchFamily="-111" charset="-128"/>
              </a:rPr>
              <a:t>TGai</a:t>
            </a:r>
            <a:r>
              <a:rPr lang="en-GB" dirty="0" smtClean="0">
                <a:ea typeface="ＭＳ Ｐゴシック" pitchFamily="-111" charset="-128"/>
                <a:cs typeface="ＭＳ Ｐゴシック" pitchFamily="-111" charset="-128"/>
              </a:rPr>
              <a:t> sponsor ballot comment resolution</a:t>
            </a:r>
            <a:endParaRPr lang="en-GB" dirty="0">
              <a:ea typeface="ＭＳ Ｐゴシック" pitchFamily="-111" charset="-128"/>
              <a:cs typeface="ＭＳ Ｐゴシック" pitchFamily="-111" charset="-128"/>
            </a:endParaRPr>
          </a:p>
        </p:txBody>
      </p:sp>
      <p:sp>
        <p:nvSpPr>
          <p:cNvPr id="26630" name="Rectangle 3"/>
          <p:cNvSpPr>
            <a:spLocks noGrp="1" noChangeArrowheads="1"/>
          </p:cNvSpPr>
          <p:nvPr>
            <p:ph type="body" idx="1"/>
          </p:nvPr>
        </p:nvSpPr>
        <p:spPr>
          <a:xfrm>
            <a:off x="685800" y="1981200"/>
            <a:ext cx="7772400" cy="3505200"/>
          </a:xfrm>
        </p:spPr>
        <p:txBody>
          <a:bodyPr/>
          <a:lstStyle/>
          <a:p>
            <a:r>
              <a:rPr lang="en-US" dirty="0" smtClean="0">
                <a:ea typeface="ＭＳ Ｐゴシック" pitchFamily="-111" charset="-128"/>
                <a:cs typeface="ＭＳ Ｐゴシック" pitchFamily="-111" charset="-128"/>
              </a:rPr>
              <a:t>Topics that did not find a majority for providing a technical comment resolution:</a:t>
            </a:r>
          </a:p>
          <a:p>
            <a:pPr lvl="1"/>
            <a:r>
              <a:rPr lang="en-US" dirty="0" smtClean="0">
                <a:ea typeface="ＭＳ Ｐゴシック" pitchFamily="-111" charset="-128"/>
                <a:cs typeface="ＭＳ Ｐゴシック" pitchFamily="-111" charset="-128"/>
              </a:rPr>
              <a:t>Security (use of </a:t>
            </a:r>
            <a:r>
              <a:rPr lang="en-US" dirty="0" smtClean="0">
                <a:ea typeface="ＭＳ Ｐゴシック" pitchFamily="-111" charset="-128"/>
                <a:cs typeface="ＭＳ Ｐゴシック" pitchFamily="-111" charset="-128"/>
              </a:rPr>
              <a:t>AES</a:t>
            </a:r>
            <a:r>
              <a:rPr lang="en-US" dirty="0" smtClean="0">
                <a:ea typeface="ＭＳ Ｐゴシック" pitchFamily="-111" charset="-128"/>
                <a:cs typeface="ＭＳ Ｐゴシック" pitchFamily="-111" charset="-128"/>
              </a:rPr>
              <a:t>-GCM</a:t>
            </a:r>
            <a:r>
              <a:rPr lang="en-US" dirty="0" smtClean="0">
                <a:ea typeface="ＭＳ Ｐゴシック" pitchFamily="-111" charset="-128"/>
                <a:cs typeface="ＭＳ Ｐゴシック" pitchFamily="-111" charset="-128"/>
              </a:rPr>
              <a:t> </a:t>
            </a:r>
            <a:r>
              <a:rPr lang="en-US" dirty="0" smtClean="0">
                <a:ea typeface="ＭＳ Ｐゴシック" pitchFamily="-111" charset="-128"/>
                <a:cs typeface="ＭＳ Ｐゴシック" pitchFamily="-111" charset="-128"/>
              </a:rPr>
              <a:t>vs.</a:t>
            </a:r>
            <a:r>
              <a:rPr lang="en-US" dirty="0" smtClean="0">
                <a:ea typeface="ＭＳ Ｐゴシック" pitchFamily="-111" charset="-128"/>
                <a:cs typeface="ＭＳ Ｐゴシック" pitchFamily="-111" charset="-128"/>
              </a:rPr>
              <a:t> AES-SIV</a:t>
            </a:r>
            <a:r>
              <a:rPr lang="en-US" dirty="0" smtClean="0">
                <a:ea typeface="ＭＳ Ｐゴシック" pitchFamily="-111" charset="-128"/>
                <a:cs typeface="ＭＳ Ｐゴシック" pitchFamily="-111" charset="-128"/>
              </a:rPr>
              <a:t>)</a:t>
            </a:r>
          </a:p>
          <a:p>
            <a:pPr lvl="1"/>
            <a:r>
              <a:rPr lang="en-US" dirty="0" smtClean="0">
                <a:ea typeface="ＭＳ Ｐゴシック" pitchFamily="-111" charset="-128"/>
                <a:cs typeface="ＭＳ Ｐゴシック" pitchFamily="-111" charset="-128"/>
              </a:rPr>
              <a:t>State machine (adding additional “state 5”)</a:t>
            </a:r>
          </a:p>
          <a:p>
            <a:r>
              <a:rPr lang="en-US" dirty="0" smtClean="0">
                <a:ea typeface="ＭＳ Ｐゴシック" pitchFamily="-111" charset="-128"/>
                <a:cs typeface="ＭＳ Ｐゴシック" pitchFamily="-111" charset="-128"/>
              </a:rPr>
              <a:t>Motions to approve comment resolutions for above topics failed, see (1) and (2)</a:t>
            </a:r>
          </a:p>
        </p:txBody>
      </p:sp>
      <p:sp>
        <p:nvSpPr>
          <p:cNvPr id="7" name="Textfeld 6"/>
          <p:cNvSpPr txBox="1"/>
          <p:nvPr/>
        </p:nvSpPr>
        <p:spPr>
          <a:xfrm>
            <a:off x="685800" y="6019800"/>
            <a:ext cx="2544286" cy="461665"/>
          </a:xfrm>
          <a:prstGeom prst="rect">
            <a:avLst/>
          </a:prstGeom>
          <a:noFill/>
        </p:spPr>
        <p:txBody>
          <a:bodyPr wrap="none" rtlCol="0">
            <a:spAutoFit/>
          </a:bodyPr>
          <a:lstStyle/>
          <a:p>
            <a:pPr marL="228600" indent="-228600">
              <a:buAutoNum type="arabicParenBoth"/>
            </a:pPr>
            <a:r>
              <a:rPr lang="en-US" dirty="0" smtClean="0"/>
              <a:t>See motion #331 in 11-13/1186r40</a:t>
            </a:r>
          </a:p>
          <a:p>
            <a:pPr marL="228600" indent="-228600">
              <a:buAutoNum type="arabicParenBoth"/>
            </a:pPr>
            <a:r>
              <a:rPr lang="en-US" dirty="0" smtClean="0"/>
              <a:t>See motion #332 in 11-13/1186r40</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Way forward – Find consensus</a:t>
            </a:r>
            <a:endParaRPr lang="en-US" dirty="0"/>
          </a:p>
        </p:txBody>
      </p:sp>
      <p:sp>
        <p:nvSpPr>
          <p:cNvPr id="3" name="Inhaltsplatzhalter 2"/>
          <p:cNvSpPr>
            <a:spLocks noGrp="1"/>
          </p:cNvSpPr>
          <p:nvPr>
            <p:ph idx="1"/>
          </p:nvPr>
        </p:nvSpPr>
        <p:spPr>
          <a:xfrm>
            <a:off x="685800" y="1752600"/>
            <a:ext cx="7772400" cy="4114800"/>
          </a:xfrm>
        </p:spPr>
        <p:txBody>
          <a:bodyPr/>
          <a:lstStyle/>
          <a:p>
            <a:r>
              <a:rPr lang="en-US" dirty="0" smtClean="0"/>
              <a:t>Find consensus during the session</a:t>
            </a:r>
          </a:p>
          <a:p>
            <a:pPr lvl="1"/>
            <a:r>
              <a:rPr lang="en-US" dirty="0" smtClean="0"/>
              <a:t>Cannot consider the same motion in the same session (which is the week of a face-to-face meeting or one “meeting” of the CRC either in person or as a </a:t>
            </a:r>
            <a:r>
              <a:rPr lang="en-US" dirty="0" err="1" smtClean="0"/>
              <a:t>telco</a:t>
            </a:r>
            <a:r>
              <a:rPr lang="en-US" dirty="0" smtClean="0"/>
              <a:t>) </a:t>
            </a:r>
          </a:p>
          <a:p>
            <a:pPr lvl="1"/>
            <a:r>
              <a:rPr lang="en-US" dirty="0" smtClean="0"/>
              <a:t>new motion has to be substantially different;</a:t>
            </a:r>
          </a:p>
          <a:p>
            <a:pPr lvl="2"/>
            <a:r>
              <a:rPr lang="en-US" dirty="0" smtClean="0"/>
              <a:t>Procedural decision by the Chair</a:t>
            </a:r>
          </a:p>
          <a:p>
            <a:pPr lvl="2"/>
            <a:r>
              <a:rPr lang="en-US" dirty="0" smtClean="0"/>
              <a:t>A motion on a new proposal that reflects consensus could be such a substantially different motion; e.g.,</a:t>
            </a:r>
            <a:r>
              <a:rPr lang="en-US" dirty="0" smtClean="0"/>
              <a:t> one possible consensus solution is to have multiple mechanisms.</a:t>
            </a:r>
          </a:p>
          <a:p>
            <a:pPr lvl="2"/>
            <a:r>
              <a:rPr lang="en-US" dirty="0" smtClean="0"/>
              <a:t>A motion to approve a response stating that the CRC could not agree on any (other) resolution could also such a substantially different motion.	</a:t>
            </a:r>
          </a:p>
          <a:p>
            <a:r>
              <a:rPr lang="en-US" dirty="0" smtClean="0"/>
              <a:t>Finding consensus, i.e., &gt;75% support, is the preferred way forward</a:t>
            </a:r>
          </a:p>
          <a:p>
            <a:pPr lvl="1"/>
            <a:endParaRPr lang="en-US" dirty="0" smtClean="0"/>
          </a:p>
        </p:txBody>
      </p:sp>
      <p:sp>
        <p:nvSpPr>
          <p:cNvPr id="4" name="Datumsplatzhalter 3"/>
          <p:cNvSpPr>
            <a:spLocks noGrp="1"/>
          </p:cNvSpPr>
          <p:nvPr>
            <p:ph type="dt" sz="half" idx="10"/>
          </p:nvPr>
        </p:nvSpPr>
        <p:spPr/>
        <p:txBody>
          <a:bodyPr/>
          <a:lstStyle/>
          <a:p>
            <a:pPr>
              <a:defRPr/>
            </a:pPr>
            <a:r>
              <a:rPr lang="de-DE" smtClean="0"/>
              <a:t>May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C5680BB9-4B7B-F949-A1EF-1FA34772651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Way forward – Increase probability that all CRC members attend</a:t>
            </a:r>
            <a:endParaRPr lang="en-US" dirty="0"/>
          </a:p>
        </p:txBody>
      </p:sp>
      <p:sp>
        <p:nvSpPr>
          <p:cNvPr id="3" name="Inhaltsplatzhalter 2"/>
          <p:cNvSpPr>
            <a:spLocks noGrp="1"/>
          </p:cNvSpPr>
          <p:nvPr>
            <p:ph idx="1"/>
          </p:nvPr>
        </p:nvSpPr>
        <p:spPr/>
        <p:txBody>
          <a:bodyPr/>
          <a:lstStyle/>
          <a:p>
            <a:r>
              <a:rPr lang="en-US" dirty="0" smtClean="0"/>
              <a:t>Assure that more members of the CRC get involved in the discussion</a:t>
            </a:r>
          </a:p>
          <a:p>
            <a:r>
              <a:rPr lang="en-US" dirty="0" smtClean="0"/>
              <a:t>Continue at each upcoming CRC session (i.e., at each telephone conference) to obtain a majority for a comment resolution</a:t>
            </a:r>
          </a:p>
          <a:p>
            <a:r>
              <a:rPr lang="en-US" dirty="0" smtClean="0"/>
              <a:t>If deadlock remains, schedule a presentation slot for a 802.11 plenary at the upcoming face-to-face meeting</a:t>
            </a:r>
          </a:p>
        </p:txBody>
      </p:sp>
      <p:sp>
        <p:nvSpPr>
          <p:cNvPr id="4" name="Datumsplatzhalter 3"/>
          <p:cNvSpPr>
            <a:spLocks noGrp="1"/>
          </p:cNvSpPr>
          <p:nvPr>
            <p:ph type="dt" sz="half" idx="10"/>
          </p:nvPr>
        </p:nvSpPr>
        <p:spPr/>
        <p:txBody>
          <a:bodyPr/>
          <a:lstStyle/>
          <a:p>
            <a:pPr>
              <a:defRPr/>
            </a:pPr>
            <a:r>
              <a:rPr lang="de-DE" smtClean="0"/>
              <a:t>May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C5680BB9-4B7B-F949-A1EF-1FA34772651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Way forward – Agree to disagree</a:t>
            </a:r>
            <a:endParaRPr lang="en-US" dirty="0"/>
          </a:p>
        </p:txBody>
      </p:sp>
      <p:sp>
        <p:nvSpPr>
          <p:cNvPr id="3" name="Inhaltsplatzhalter 2"/>
          <p:cNvSpPr>
            <a:spLocks noGrp="1"/>
          </p:cNvSpPr>
          <p:nvPr>
            <p:ph idx="1"/>
          </p:nvPr>
        </p:nvSpPr>
        <p:spPr>
          <a:xfrm>
            <a:off x="685800" y="1752600"/>
            <a:ext cx="7772400" cy="4114800"/>
          </a:xfrm>
        </p:spPr>
        <p:txBody>
          <a:bodyPr/>
          <a:lstStyle/>
          <a:p>
            <a:r>
              <a:rPr lang="en-US" sz="2000" dirty="0" smtClean="0"/>
              <a:t>Rejected.  The CRC could not reach </a:t>
            </a:r>
            <a:r>
              <a:rPr lang="en-US" sz="2000" dirty="0" smtClean="0"/>
              <a:t>consensus on </a:t>
            </a:r>
            <a:r>
              <a:rPr lang="en-US" sz="2000" dirty="0" smtClean="0"/>
              <a:t>the changes necessary to address the comment this comment.</a:t>
            </a:r>
          </a:p>
          <a:p>
            <a:r>
              <a:rPr lang="en-US" sz="2000" dirty="0" smtClean="0"/>
              <a:t>Formally a </a:t>
            </a:r>
            <a:r>
              <a:rPr lang="en-US" sz="2000" u="sng" dirty="0" smtClean="0"/>
              <a:t>procedural </a:t>
            </a:r>
            <a:r>
              <a:rPr lang="en-US" sz="2000" dirty="0" smtClean="0"/>
              <a:t>rejection (1)</a:t>
            </a:r>
          </a:p>
          <a:p>
            <a:pPr lvl="1"/>
            <a:r>
              <a:rPr lang="en-US" sz="1800" dirty="0" smtClean="0"/>
              <a:t>Context: The TG cannot reach a consensus on any other resolution.  </a:t>
            </a:r>
          </a:p>
          <a:p>
            <a:pPr lvl="1"/>
            <a:r>
              <a:rPr lang="en-US" sz="1800" dirty="0" smtClean="0"/>
              <a:t>The CRC has considered one or more other resolutions that attempt to satisfy the comment, but no such resolution has received 75% approval.</a:t>
            </a:r>
          </a:p>
          <a:p>
            <a:pPr lvl="1"/>
            <a:r>
              <a:rPr lang="en-US" sz="1800" dirty="0" smtClean="0"/>
              <a:t>It should be recorded in the minutes what other </a:t>
            </a:r>
            <a:r>
              <a:rPr lang="en-US" sz="1800" dirty="0" err="1" smtClean="0"/>
              <a:t>resolution(s</a:t>
            </a:r>
            <a:r>
              <a:rPr lang="en-US" sz="1800" dirty="0" smtClean="0"/>
              <a:t>) have been considered, together with the results of any straw polls or motions on those alternative solutions so that the commenter can understand that this solution was used after due diligence to satisfy the comment.</a:t>
            </a:r>
          </a:p>
          <a:p>
            <a:r>
              <a:rPr lang="en-US" sz="2000" dirty="0" smtClean="0"/>
              <a:t>Such a statement of fact about the process could</a:t>
            </a:r>
            <a:r>
              <a:rPr lang="en-US" sz="2000" dirty="0" smtClean="0"/>
              <a:t> be </a:t>
            </a:r>
            <a:r>
              <a:rPr lang="en-US" sz="2000" dirty="0" smtClean="0"/>
              <a:t>viewed as procedural because it has no element of technical</a:t>
            </a:r>
            <a:r>
              <a:rPr lang="en-US" sz="2000" dirty="0" smtClean="0"/>
              <a:t> judgment </a:t>
            </a:r>
            <a:r>
              <a:rPr lang="en-US" sz="2000" dirty="0" smtClean="0"/>
              <a:t>in it.</a:t>
            </a:r>
          </a:p>
        </p:txBody>
      </p:sp>
      <p:sp>
        <p:nvSpPr>
          <p:cNvPr id="4" name="Datumsplatzhalter 3"/>
          <p:cNvSpPr>
            <a:spLocks noGrp="1"/>
          </p:cNvSpPr>
          <p:nvPr>
            <p:ph type="dt" sz="half" idx="10"/>
          </p:nvPr>
        </p:nvSpPr>
        <p:spPr/>
        <p:txBody>
          <a:bodyPr/>
          <a:lstStyle/>
          <a:p>
            <a:pPr>
              <a:defRPr/>
            </a:pPr>
            <a:r>
              <a:rPr lang="de-DE" smtClean="0"/>
              <a:t>May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C5680BB9-4B7B-F949-A1EF-1FA347726514}" type="slidenum">
              <a:rPr lang="en-US" smtClean="0"/>
              <a:pPr>
                <a:defRPr/>
              </a:pPr>
              <a:t>7</a:t>
            </a:fld>
            <a:endParaRPr lang="en-US"/>
          </a:p>
        </p:txBody>
      </p:sp>
      <p:sp>
        <p:nvSpPr>
          <p:cNvPr id="7" name="Textfeld 6"/>
          <p:cNvSpPr txBox="1"/>
          <p:nvPr/>
        </p:nvSpPr>
        <p:spPr>
          <a:xfrm>
            <a:off x="762000" y="6172200"/>
            <a:ext cx="4205598" cy="276999"/>
          </a:xfrm>
          <a:prstGeom prst="rect">
            <a:avLst/>
          </a:prstGeom>
          <a:noFill/>
        </p:spPr>
        <p:txBody>
          <a:bodyPr wrap="none" rtlCol="0">
            <a:spAutoFit/>
          </a:bodyPr>
          <a:lstStyle/>
          <a:p>
            <a:r>
              <a:rPr lang="en-US" dirty="0" smtClean="0"/>
              <a:t>(1) Adrian Stephens:  Comment Resolution Tutorial, 11-13/230r2.</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 of </a:t>
            </a:r>
            <a:r>
              <a:rPr lang="en-US" dirty="0" err="1" smtClean="0"/>
              <a:t>TGai</a:t>
            </a:r>
            <a:r>
              <a:rPr lang="en-US" dirty="0" smtClean="0"/>
              <a:t> </a:t>
            </a:r>
            <a:r>
              <a:rPr lang="en-US" dirty="0" smtClean="0"/>
              <a:t>CRC during this face-to-face meeting</a:t>
            </a:r>
            <a:endParaRPr lang="en-US" dirty="0"/>
          </a:p>
        </p:txBody>
      </p:sp>
      <p:sp>
        <p:nvSpPr>
          <p:cNvPr id="3" name="Inhaltsplatzhalter 2"/>
          <p:cNvSpPr>
            <a:spLocks noGrp="1"/>
          </p:cNvSpPr>
          <p:nvPr>
            <p:ph idx="1"/>
          </p:nvPr>
        </p:nvSpPr>
        <p:spPr/>
        <p:txBody>
          <a:bodyPr/>
          <a:lstStyle/>
          <a:p>
            <a:r>
              <a:rPr lang="en-US" dirty="0" smtClean="0"/>
              <a:t>Ask if there are any potential comment resolutions for the two controversial topics</a:t>
            </a:r>
          </a:p>
          <a:p>
            <a:pPr lvl="1"/>
            <a:r>
              <a:rPr lang="en-US" dirty="0" smtClean="0"/>
              <a:t>Has progress on a joint / harmonized resolution been achieved</a:t>
            </a:r>
          </a:p>
          <a:p>
            <a:pPr lvl="1"/>
            <a:r>
              <a:rPr lang="en-US" dirty="0" smtClean="0"/>
              <a:t>If consensus could not be achieved, discuss if procedural rejection of comments should be considered.</a:t>
            </a:r>
          </a:p>
          <a:p>
            <a:pPr lvl="2"/>
            <a:r>
              <a:rPr lang="en-US" dirty="0" smtClean="0"/>
              <a:t>Related to </a:t>
            </a:r>
            <a:r>
              <a:rPr lang="en-US" dirty="0" err="1" smtClean="0"/>
              <a:t>TGai</a:t>
            </a:r>
            <a:r>
              <a:rPr lang="en-US" dirty="0" smtClean="0"/>
              <a:t> timeline in general</a:t>
            </a:r>
          </a:p>
          <a:p>
            <a:pPr lvl="2"/>
            <a:r>
              <a:rPr lang="en-US" dirty="0" smtClean="0"/>
              <a:t>Impact on ordering of amendments (order of 11ah and 11ai)</a:t>
            </a:r>
          </a:p>
          <a:p>
            <a:r>
              <a:rPr lang="en-US" dirty="0" smtClean="0"/>
              <a:t>Check at each of the following </a:t>
            </a:r>
            <a:r>
              <a:rPr lang="en-US" dirty="0" err="1" smtClean="0"/>
              <a:t>TGai</a:t>
            </a:r>
            <a:r>
              <a:rPr lang="en-US" dirty="0" smtClean="0"/>
              <a:t> slots this week if there are new comment resolutions to </a:t>
            </a:r>
            <a:r>
              <a:rPr lang="en-US" dirty="0" smtClean="0"/>
              <a:t>review</a:t>
            </a:r>
          </a:p>
          <a:p>
            <a:r>
              <a:rPr lang="en-US" dirty="0" smtClean="0"/>
              <a:t>Announce on the reflector that the topics including any potential motions – if applicable – will be revisited on Thursday AM2.</a:t>
            </a:r>
          </a:p>
        </p:txBody>
      </p:sp>
      <p:sp>
        <p:nvSpPr>
          <p:cNvPr id="4" name="Datumsplatzhalter 3"/>
          <p:cNvSpPr>
            <a:spLocks noGrp="1"/>
          </p:cNvSpPr>
          <p:nvPr>
            <p:ph type="dt" sz="half" idx="10"/>
          </p:nvPr>
        </p:nvSpPr>
        <p:spPr/>
        <p:txBody>
          <a:bodyPr/>
          <a:lstStyle/>
          <a:p>
            <a:pPr>
              <a:defRPr/>
            </a:pPr>
            <a:r>
              <a:rPr lang="de-DE" smtClean="0"/>
              <a:t>May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C5680BB9-4B7B-F949-A1EF-1FA34772651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Datumsplatzhalter 3"/>
          <p:cNvSpPr>
            <a:spLocks noGrp="1"/>
          </p:cNvSpPr>
          <p:nvPr>
            <p:ph type="dt" sz="quarter" idx="10"/>
          </p:nvPr>
        </p:nvSpPr>
        <p:spPr>
          <a:noFill/>
        </p:spPr>
        <p:txBody>
          <a:bodyPr/>
          <a:lstStyle/>
          <a:p>
            <a:r>
              <a:rPr lang="de-DE" smtClean="0">
                <a:latin typeface="Times New Roman" pitchFamily="-111" charset="0"/>
              </a:rPr>
              <a:t>May 2016</a:t>
            </a:r>
            <a:endParaRPr lang="en-US">
              <a:latin typeface="Times New Roman" pitchFamily="-111" charset="0"/>
            </a:endParaRPr>
          </a:p>
        </p:txBody>
      </p:sp>
      <p:sp>
        <p:nvSpPr>
          <p:cNvPr id="27651" name="Fußzeilenplatzhalter 4"/>
          <p:cNvSpPr>
            <a:spLocks noGrp="1"/>
          </p:cNvSpPr>
          <p:nvPr>
            <p:ph type="ftr" sz="quarter" idx="11"/>
          </p:nvPr>
        </p:nvSpPr>
        <p:spPr>
          <a:noFill/>
        </p:spPr>
        <p:txBody>
          <a:bodyPr/>
          <a:lstStyle/>
          <a:p>
            <a:r>
              <a:rPr lang="de-DE" smtClean="0">
                <a:latin typeface="Times New Roman" pitchFamily="-111" charset="0"/>
              </a:rPr>
              <a:t>Marc Emmelmann, SELF</a:t>
            </a:r>
            <a:endParaRPr lang="en-US">
              <a:latin typeface="Times New Roman" pitchFamily="-111" charset="0"/>
            </a:endParaRPr>
          </a:p>
        </p:txBody>
      </p:sp>
      <p:sp>
        <p:nvSpPr>
          <p:cNvPr id="27652" name="Foliennummernplatzhalter 5"/>
          <p:cNvSpPr>
            <a:spLocks noGrp="1"/>
          </p:cNvSpPr>
          <p:nvPr>
            <p:ph type="sldNum" sz="quarter" idx="12"/>
          </p:nvPr>
        </p:nvSpPr>
        <p:spPr>
          <a:noFill/>
        </p:spPr>
        <p:txBody>
          <a:bodyPr/>
          <a:lstStyle/>
          <a:p>
            <a:r>
              <a:rPr lang="en-US" smtClean="0">
                <a:latin typeface="Times New Roman" pitchFamily="-111" charset="0"/>
              </a:rPr>
              <a:t>Slide </a:t>
            </a:r>
            <a:fld id="{E5D13545-9D48-104A-8A38-6AADC021F99B}" type="slidenum">
              <a:rPr lang="en-US" smtClean="0">
                <a:latin typeface="Times New Roman" pitchFamily="-111" charset="0"/>
              </a:rPr>
              <a:pPr/>
              <a:t>9</a:t>
            </a:fld>
            <a:endParaRPr lang="en-US" smtClean="0">
              <a:latin typeface="Times New Roman" pitchFamily="-111" charset="0"/>
            </a:endParaRPr>
          </a:p>
        </p:txBody>
      </p:sp>
      <p:sp>
        <p:nvSpPr>
          <p:cNvPr id="27653" name="Rectangle 2"/>
          <p:cNvSpPr>
            <a:spLocks noGrp="1" noChangeArrowheads="1"/>
          </p:cNvSpPr>
          <p:nvPr>
            <p:ph type="title"/>
          </p:nvPr>
        </p:nvSpPr>
        <p:spPr/>
        <p:txBody>
          <a:bodyPr/>
          <a:lstStyle/>
          <a:p>
            <a:r>
              <a:rPr lang="en-GB">
                <a:ea typeface="ＭＳ Ｐゴシック" pitchFamily="-111" charset="-128"/>
                <a:cs typeface="ＭＳ Ｐゴシック" pitchFamily="-111" charset="-128"/>
              </a:rPr>
              <a:t>References</a:t>
            </a:r>
          </a:p>
        </p:txBody>
      </p:sp>
      <p:sp>
        <p:nvSpPr>
          <p:cNvPr id="27654" name="Rectangle 3"/>
          <p:cNvSpPr>
            <a:spLocks noGrp="1" noChangeArrowheads="1"/>
          </p:cNvSpPr>
          <p:nvPr>
            <p:ph type="body" idx="1"/>
          </p:nvPr>
        </p:nvSpPr>
        <p:spPr/>
        <p:txBody>
          <a:bodyPr/>
          <a:lstStyle/>
          <a:p>
            <a:endParaRPr lang="en-US">
              <a:ea typeface="ＭＳ Ｐゴシック" pitchFamily="-111" charset="-128"/>
              <a:cs typeface="ＭＳ Ｐゴシック" pitchFamily="-111" charset="-128"/>
            </a:endParaRPr>
          </a:p>
        </p:txBody>
      </p:sp>
    </p:spTree>
  </p:cSld>
  <p:clrMapOvr>
    <a:masterClrMapping/>
  </p:clrMapOvr>
</p:sld>
</file>

<file path=ppt/theme/theme1.xml><?xml version="1.0" encoding="utf-8"?>
<a:theme xmlns:a="http://schemas.openxmlformats.org/drawingml/2006/main" name="802-11-Submission-emmelmann-SELF">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802-11-Submission-emmelmann-SELF.pot</Template>
  <TotalTime>0</TotalTime>
  <Words>886</Words>
  <Application>Microsoft Macintosh PowerPoint</Application>
  <PresentationFormat>Bildschirmpräsentation (4:3)</PresentationFormat>
  <Paragraphs>90</Paragraphs>
  <Slides>9</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9</vt:i4>
      </vt:variant>
    </vt:vector>
  </HeadingPairs>
  <TitlesOfParts>
    <vt:vector size="11" baseType="lpstr">
      <vt:lpstr>802-11-Submission-emmelmann-SELF</vt:lpstr>
      <vt:lpstr>Dokument</vt:lpstr>
      <vt:lpstr>Resolving Deadlocks in Comment Resolution</vt:lpstr>
      <vt:lpstr>Abstract</vt:lpstr>
      <vt:lpstr>Comment resolution in Sponsor Ballot</vt:lpstr>
      <vt:lpstr>Controversial topics in TGai sponsor ballot comment resolution</vt:lpstr>
      <vt:lpstr>Way forward – Find consensus</vt:lpstr>
      <vt:lpstr>Way forward – Increase probability that all CRC members attend</vt:lpstr>
      <vt:lpstr>Way forward – Agree to disagree</vt:lpstr>
      <vt:lpstr>Next Steps of TGai CRC during this face-to-face meeting</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Marc Emmelmann</dc:creator>
  <cp:keywords/>
  <dc:description/>
  <cp:lastModifiedBy>Marc Emmelmann</cp:lastModifiedBy>
  <cp:revision>13</cp:revision>
  <cp:lastPrinted>1998-02-10T13:28:06Z</cp:lastPrinted>
  <dcterms:created xsi:type="dcterms:W3CDTF">2016-05-18T00:13:04Z</dcterms:created>
  <dcterms:modified xsi:type="dcterms:W3CDTF">2016-05-18T00:57:17Z</dcterms:modified>
  <cp:category/>
</cp:coreProperties>
</file>