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9" r:id="rId11"/>
    <p:sldId id="262" r:id="rId12"/>
    <p:sldId id="263" r:id="rId13"/>
    <p:sldId id="266" r:id="rId14"/>
    <p:sldId id="267" r:id="rId15"/>
    <p:sldId id="268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sen, Robert" initials="OR" lastIdx="1" clrIdx="0">
    <p:extLst>
      <p:ext uri="{19B8F6BF-5375-455C-9EA6-DF929625EA0E}">
        <p15:presenceInfo xmlns=""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=""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="" xmlns:p15="http://schemas.microsoft.com/office/powerpoint/2012/main" userId="S-1-5-21-1844237615-1580818891-725345543-3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3" autoAdjust="0"/>
    <p:restoredTop sz="94660"/>
  </p:normalViewPr>
  <p:slideViewPr>
    <p:cSldViewPr>
      <p:cViewPr varScale="1">
        <p:scale>
          <a:sx n="73" d="100"/>
          <a:sy n="73" d="100"/>
        </p:scale>
        <p:origin x="-163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 smtClean="0"/>
              <a:t>James Wang, </a:t>
            </a:r>
            <a:r>
              <a:rPr lang="en-GB" noProof="0" dirty="0" err="1" smtClean="0"/>
              <a:t>Mediatek</a:t>
            </a:r>
            <a:endParaRPr lang="en-GB" noProof="0" dirty="0" smtClean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802.11-16/0700r0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Antenna Polarization and </a:t>
            </a:r>
            <a:r>
              <a:rPr lang="en-GB" dirty="0" err="1" smtClean="0"/>
              <a:t>Beamforming</a:t>
            </a:r>
            <a:r>
              <a:rPr lang="en-GB" dirty="0" smtClean="0"/>
              <a:t> for 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2016-05-16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0031499"/>
              </p:ext>
            </p:extLst>
          </p:nvPr>
        </p:nvGraphicFramePr>
        <p:xfrm>
          <a:off x="600075" y="3200400"/>
          <a:ext cx="7780338" cy="2443163"/>
        </p:xfrm>
        <a:graphic>
          <a:graphicData uri="http://schemas.openxmlformats.org/presentationml/2006/ole">
            <p:oleObj spid="_x0000_s3182" name="Document" r:id="rId4" imgW="8267030" imgH="2590283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 Charts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799"/>
          </a:xfrm>
        </p:spPr>
        <p:txBody>
          <a:bodyPr/>
          <a:lstStyle/>
          <a:p>
            <a:r>
              <a:rPr lang="en-US" dirty="0" smtClean="0"/>
              <a:t>Polarization Misalignment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The received power is affected by the misalignment in TX and RX antenna polarization, if only single polarization is used in TX and/or RX.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Received power loss due to misalignment of the two linear polarizations: 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Received power loss due to misalignment one linear polarization and one circular polarization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Note that SIMO or MIMO RX with dual polarization will not have misalignment loss.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47800" y="3048000"/>
          <a:ext cx="7284579" cy="838200"/>
        </p:xfrm>
        <a:graphic>
          <a:graphicData uri="http://schemas.openxmlformats.org/presentationml/2006/ole">
            <p:oleObj spid="_x0000_s28674" name="Equation" r:id="rId3" imgW="3568680" imgH="4824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600200" y="4419600"/>
          <a:ext cx="5638800" cy="1543626"/>
        </p:xfrm>
        <a:graphic>
          <a:graphicData uri="http://schemas.openxmlformats.org/presentationml/2006/ole">
            <p:oleObj spid="_x0000_s28675" name="Equation" r:id="rId4" imgW="331452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Misalignment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Received power loss due to misalignment of the two circular  polarizations: 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Received power loss due to misalignment of the two elliptical  polarizations: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209800" y="4495800"/>
          <a:ext cx="6570662" cy="1831975"/>
        </p:xfrm>
        <a:graphic>
          <a:graphicData uri="http://schemas.openxmlformats.org/presentationml/2006/ole">
            <p:oleObj spid="_x0000_s29698" name="Equation" r:id="rId3" imgW="4775040" imgH="124452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514600" y="2590800"/>
          <a:ext cx="3921125" cy="1079500"/>
        </p:xfrm>
        <a:graphic>
          <a:graphicData uri="http://schemas.openxmlformats.org/presentationml/2006/ole">
            <p:oleObj spid="_x0000_s29699" name="Equation" r:id="rId4" imgW="2869920" imgH="736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Multiple antenna polarizations is an attractive way for small devices with limited space to realize diversity and MIMO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Due to propagation characteristics of </a:t>
            </a:r>
            <a:r>
              <a:rPr lang="en-US" dirty="0" err="1" smtClean="0"/>
              <a:t>mmWave</a:t>
            </a:r>
            <a:r>
              <a:rPr lang="en-US" dirty="0" smtClean="0"/>
              <a:t>, antenna polarization can affect the performance significantly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polarization is misaligned, it affecting end-to-end performance significantly  (i.e., signal drops due to polarization misalignment, cross-polarization interference rises)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Antenna polarization can support MIMO spatial multiplexing.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11ay should adopt more powerful and efficient method to deal with the effects of polarization for ensuring reliable performance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Potential simplification in BF training for antenna polarization by exploiting the high correlation between the ray-tracing path of the multiple polarizations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Types of Antenna Polarization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Types of antenna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Linear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Circular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Mixed polarization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There are three possible orthogonal polarizations (</a:t>
            </a:r>
            <a:r>
              <a:rPr lang="en-US" dirty="0" err="1" smtClean="0"/>
              <a:t>e.g</a:t>
            </a:r>
            <a:r>
              <a:rPr lang="en-US" dirty="0" smtClean="0"/>
              <a:t>, x, y, z directions)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general, the polarization direction is described by unit vector    or </a:t>
            </a:r>
            <a:r>
              <a:rPr lang="en-US" dirty="0" err="1" smtClean="0"/>
              <a:t>euler</a:t>
            </a:r>
            <a:r>
              <a:rPr lang="en-US" dirty="0" smtClean="0"/>
              <a:t> angle (</a:t>
            </a:r>
            <a:r>
              <a:rPr lang="el-GR" dirty="0" smtClean="0"/>
              <a:t>α</a:t>
            </a:r>
            <a:r>
              <a:rPr lang="en-US" dirty="0" smtClean="0"/>
              <a:t>, </a:t>
            </a:r>
            <a:r>
              <a:rPr lang="el-GR" dirty="0" smtClean="0"/>
              <a:t>β</a:t>
            </a:r>
            <a:r>
              <a:rPr lang="en-US" dirty="0" smtClean="0"/>
              <a:t>, </a:t>
            </a:r>
            <a:r>
              <a:rPr lang="el-GR" dirty="0" smtClean="0"/>
              <a:t>γ</a:t>
            </a:r>
            <a:r>
              <a:rPr lang="en-US" dirty="0" smtClean="0"/>
              <a:t>) relative to a coordinate system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Depending on antenna axial ratio, orientation, and propagation, the cross-polarization alignment loss (provided in backup charts) can be significant.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14947" y="246215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343400" y="2743200"/>
            <a:ext cx="1000132" cy="28575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10800000" flipH="1">
            <a:off x="4736402" y="2671762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 flipH="1" flipV="1">
            <a:off x="4736402" y="2743200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593433" y="2631281"/>
            <a:ext cx="500066" cy="9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772397" y="3117272"/>
            <a:ext cx="1219200" cy="2286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0800000" flipH="1">
            <a:off x="6277225" y="3274434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H="1" flipV="1">
            <a:off x="6277225" y="3345872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6136726" y="2981543"/>
            <a:ext cx="500066" cy="9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905000" y="4267200"/>
          <a:ext cx="200025" cy="487363"/>
        </p:xfrm>
        <a:graphic>
          <a:graphicData uri="http://schemas.openxmlformats.org/presentationml/2006/ole">
            <p:oleObj spid="_x0000_s27651" name="Equation" r:id="rId3" imgW="885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Polarization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752600"/>
            <a:ext cx="5397061" cy="4373563"/>
          </a:xfrm>
        </p:spPr>
        <p:txBody>
          <a:bodyPr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Two types of polarization implementation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Separate antennas for different polarizations (e.g., one antenna vertical, one antenna horizontal)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Same antenna with multiple polarizations (e.g., one physical antenna with multiple polarization ports)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 general, the former type can be treated as separate antennas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latter type can also be used to synthesize different antenna polarization: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Polarization rotation (i.e. to change angle of inclination for TX/RX polarization alignment)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Linear to circular polarization conversion        or vice versa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Isosceles Triangle 4"/>
          <p:cNvSpPr/>
          <p:nvPr/>
        </p:nvSpPr>
        <p:spPr>
          <a:xfrm rot="16200000" flipH="1">
            <a:off x="6711645" y="5043016"/>
            <a:ext cx="387927" cy="38792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 rot="16200000" flipH="1">
            <a:off x="6711645" y="5624907"/>
            <a:ext cx="387927" cy="38792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836336" y="4980671"/>
            <a:ext cx="69273" cy="51261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836336" y="5562562"/>
            <a:ext cx="69273" cy="51261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2"/>
          <p:cNvGrpSpPr/>
          <p:nvPr/>
        </p:nvGrpSpPr>
        <p:grpSpPr>
          <a:xfrm>
            <a:off x="7397445" y="4980671"/>
            <a:ext cx="304800" cy="512619"/>
            <a:chOff x="4724400" y="4502727"/>
            <a:chExt cx="304800" cy="512619"/>
          </a:xfrm>
        </p:grpSpPr>
        <p:sp>
          <p:nvSpPr>
            <p:cNvPr id="11" name="Oval 10"/>
            <p:cNvSpPr/>
            <p:nvPr/>
          </p:nvSpPr>
          <p:spPr>
            <a:xfrm>
              <a:off x="4724400" y="4592782"/>
              <a:ext cx="304800" cy="33250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4842164" y="4502727"/>
              <a:ext cx="69273" cy="51261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3"/>
          <p:cNvGrpSpPr/>
          <p:nvPr/>
        </p:nvGrpSpPr>
        <p:grpSpPr>
          <a:xfrm>
            <a:off x="7397445" y="5562561"/>
            <a:ext cx="304800" cy="512619"/>
            <a:chOff x="4724400" y="4502727"/>
            <a:chExt cx="304800" cy="512619"/>
          </a:xfrm>
        </p:grpSpPr>
        <p:sp>
          <p:nvSpPr>
            <p:cNvPr id="15" name="Oval 14"/>
            <p:cNvSpPr/>
            <p:nvPr/>
          </p:nvSpPr>
          <p:spPr>
            <a:xfrm>
              <a:off x="4724400" y="4592782"/>
              <a:ext cx="304800" cy="33250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flipV="1">
              <a:off x="4842164" y="4502727"/>
              <a:ext cx="69273" cy="51261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Arrow Connector 17"/>
          <p:cNvCxnSpPr/>
          <p:nvPr/>
        </p:nvCxnSpPr>
        <p:spPr>
          <a:xfrm flipH="1" flipV="1">
            <a:off x="7102343" y="5238366"/>
            <a:ext cx="315883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7105114" y="5817486"/>
            <a:ext cx="315883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709172" y="5241137"/>
            <a:ext cx="315883" cy="1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709172" y="5820257"/>
            <a:ext cx="315883" cy="1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011201" y="5246680"/>
            <a:ext cx="0" cy="138543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025056" y="5681712"/>
            <a:ext cx="0" cy="138543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7854644" y="5361671"/>
            <a:ext cx="304800" cy="3325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856031" y="5318723"/>
            <a:ext cx="354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⁺</a:t>
            </a:r>
            <a:endParaRPr lang="en-US" sz="3200" dirty="0">
              <a:solidFill>
                <a:schemeClr val="tx2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8166373" y="5532082"/>
            <a:ext cx="315883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916394" y="5241137"/>
            <a:ext cx="822959" cy="1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5885914" y="5814716"/>
            <a:ext cx="822959" cy="1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559972" y="4175442"/>
            <a:ext cx="3300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Inclined Linear (</a:t>
            </a:r>
            <a:r>
              <a:rPr lang="el-GR" sz="1400" dirty="0" smtClean="0">
                <a:solidFill>
                  <a:schemeClr val="tx1"/>
                </a:solidFill>
              </a:rPr>
              <a:t>θ</a:t>
            </a:r>
            <a:r>
              <a:rPr lang="en-US" sz="1400" baseline="-25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= </a:t>
            </a:r>
            <a:r>
              <a:rPr lang="el-GR" sz="1400" dirty="0" smtClean="0">
                <a:solidFill>
                  <a:schemeClr val="tx1"/>
                </a:solidFill>
              </a:rPr>
              <a:t>θ</a:t>
            </a:r>
            <a:r>
              <a:rPr lang="en-US" sz="1400" baseline="-25000" dirty="0" smtClean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 G</a:t>
            </a:r>
            <a:r>
              <a:rPr lang="en-US" sz="1400" baseline="-25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/G</a:t>
            </a:r>
            <a:r>
              <a:rPr lang="en-US" sz="1400" baseline="-25000" dirty="0" smtClean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) or Circular (</a:t>
            </a:r>
            <a:r>
              <a:rPr lang="el-GR" sz="1400" dirty="0" smtClean="0">
                <a:solidFill>
                  <a:schemeClr val="tx1"/>
                </a:solidFill>
              </a:rPr>
              <a:t>θ</a:t>
            </a:r>
            <a:r>
              <a:rPr lang="en-US" sz="1400" baseline="-25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=</a:t>
            </a:r>
            <a:r>
              <a:rPr lang="el-GR" sz="1400" dirty="0" smtClean="0">
                <a:solidFill>
                  <a:schemeClr val="tx1"/>
                </a:solidFill>
              </a:rPr>
              <a:t>θ</a:t>
            </a:r>
            <a:r>
              <a:rPr lang="en-US" sz="1400" baseline="-25000" dirty="0" smtClean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 +/-90 deg, G</a:t>
            </a:r>
            <a:r>
              <a:rPr lang="en-US" sz="1400" baseline="-25000" dirty="0" smtClean="0">
                <a:solidFill>
                  <a:schemeClr val="tx1"/>
                </a:solidFill>
              </a:rPr>
              <a:t>1</a:t>
            </a:r>
            <a:r>
              <a:rPr lang="en-US" sz="1400" dirty="0" smtClean="0">
                <a:solidFill>
                  <a:schemeClr val="tx1"/>
                </a:solidFill>
              </a:rPr>
              <a:t>=G</a:t>
            </a:r>
            <a:r>
              <a:rPr lang="en-US" sz="1400" baseline="-25000" dirty="0" smtClean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)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20947" y="4930793"/>
            <a:ext cx="459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</a:t>
            </a:r>
            <a:r>
              <a:rPr lang="en-US" sz="1400" baseline="-25000" dirty="0" smtClean="0"/>
              <a:t>1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6345884" y="5526539"/>
            <a:ext cx="459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</a:t>
            </a:r>
            <a:r>
              <a:rPr lang="en-US" sz="1400" baseline="-25000" dirty="0" smtClean="0"/>
              <a:t>2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7099572" y="4891522"/>
            <a:ext cx="459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θ</a:t>
            </a:r>
            <a:r>
              <a:rPr lang="en-US" sz="1400" baseline="-25000" dirty="0" smtClean="0"/>
              <a:t>1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7091259" y="5487268"/>
            <a:ext cx="459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θ</a:t>
            </a:r>
            <a:r>
              <a:rPr lang="en-US" sz="1400" baseline="-25000" dirty="0" smtClean="0"/>
              <a:t>2</a:t>
            </a:r>
            <a:endParaRPr lang="en-US" sz="1400" dirty="0"/>
          </a:p>
        </p:txBody>
      </p:sp>
      <p:grpSp>
        <p:nvGrpSpPr>
          <p:cNvPr id="13" name="Group 61"/>
          <p:cNvGrpSpPr/>
          <p:nvPr/>
        </p:nvGrpSpPr>
        <p:grpSpPr>
          <a:xfrm>
            <a:off x="5706077" y="4984684"/>
            <a:ext cx="277953" cy="259027"/>
            <a:chOff x="2237663" y="4406615"/>
            <a:chExt cx="277953" cy="259027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2237663" y="4406615"/>
              <a:ext cx="144088" cy="1440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2371528" y="4406615"/>
              <a:ext cx="144088" cy="14408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426748" y="4482762"/>
              <a:ext cx="0" cy="1828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2325835" y="4482762"/>
              <a:ext cx="0" cy="1828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>
            <a:off x="5791200" y="5234152"/>
            <a:ext cx="0" cy="58858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770180" y="5812222"/>
            <a:ext cx="14714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8354" y="2971800"/>
            <a:ext cx="4935646" cy="3369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Antenna Polarization BF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710" y="1368974"/>
            <a:ext cx="8229600" cy="1808017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As a first step, antenna type and capability needs to be known to both sides.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TX polarization BF training can be simplified by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Step 0: Indicate antenna polarization type/capability during initial Capability Exchange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Step 1: complete SLS with one of the polarization or with synthesized polarization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710" y="3048000"/>
            <a:ext cx="38100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2: Feedback some selected some sectors/antennas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</a:t>
            </a: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request specific polarization training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on selected sectors/antennas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3: Additional training frame/fields for the Polarization training on the selected antenna sectors/antennas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4: feedback the final selection</a:t>
            </a:r>
            <a:r>
              <a:rPr kumimoji="0" lang="en-US" sz="1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sector/antenna/polarization</a:t>
            </a:r>
          </a:p>
          <a:p>
            <a:pPr indent="-28575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Polarization BF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Step 1 transmitter uses synthesized circular polarization to train a linear polarization receiver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Note circular polarization allows a linear polarized receiver to receive (3dB loss) without antenna alignment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Step 3 transmitter trains its linear polarization inclination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Align linear polarization to enhance SNR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Arc 4"/>
          <p:cNvSpPr/>
          <p:nvPr/>
        </p:nvSpPr>
        <p:spPr>
          <a:xfrm>
            <a:off x="3221012" y="4771577"/>
            <a:ext cx="430925" cy="557048"/>
          </a:xfrm>
          <a:prstGeom prst="arc">
            <a:avLst>
              <a:gd name="adj1" fmla="val 1875818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452240" y="5822612"/>
            <a:ext cx="199696" cy="557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86000" y="4724400"/>
            <a:ext cx="59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5867400"/>
            <a:ext cx="744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RX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769771" y="5848888"/>
            <a:ext cx="199696" cy="557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830085" y="4747809"/>
            <a:ext cx="199696" cy="557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800000" flipV="1">
            <a:off x="5830085" y="4747809"/>
            <a:ext cx="199696" cy="557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3600000" flipV="1">
            <a:off x="5830085" y="4747809"/>
            <a:ext cx="199696" cy="557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9800000" flipV="1">
            <a:off x="5830085" y="4747809"/>
            <a:ext cx="199696" cy="557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31826" y="5412708"/>
            <a:ext cx="1082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Step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7012" y="5428474"/>
            <a:ext cx="104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Step 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Type/Capability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Antenna polarization capability information to be considered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Basic polarization types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linear,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circular,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mixed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Polarization switch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Polarization MIMO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Synthesizable polarization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linear (adjustable inclination)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circular (RH, LH)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mixed polarization (RH, LH, adjustable inclination &amp; eccentricity))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11ay should enable more powerful and efficient method to deal with antenna polarization for enhanced performance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Propose, as a first step, to explicitly exchange information about antenna polarization types/capability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Allowing both sides to know the polarization type/capability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Enabling further development of more efficient or powerful BF Training protocol for antenna polarizations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Move to include the antenna polarization capability information in the 11ay capability </a:t>
            </a:r>
            <a:r>
              <a:rPr lang="en-US" dirty="0" smtClean="0"/>
              <a:t>exchange. (Capability </a:t>
            </a:r>
            <a:r>
              <a:rPr lang="en-US" dirty="0" smtClean="0"/>
              <a:t>information is TBD)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6C1854-CEE2-4414-9DB2-D3409916A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528A00E-A4F1-4CB6-961B-1B5ABEB44DD5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6255</TotalTime>
  <Words>715</Words>
  <Application>Microsoft Office PowerPoint</Application>
  <PresentationFormat>On-screen Show (4:3)</PresentationFormat>
  <Paragraphs>114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Document</vt:lpstr>
      <vt:lpstr>Equation</vt:lpstr>
      <vt:lpstr>Antenna Polarization and Beamforming for 11ay</vt:lpstr>
      <vt:lpstr>Introduction</vt:lpstr>
      <vt:lpstr>Basic Types of Antenna Polarization</vt:lpstr>
      <vt:lpstr>Polarization Implementations</vt:lpstr>
      <vt:lpstr>Example Antenna Polarization BF Training</vt:lpstr>
      <vt:lpstr>Example of Polarization BF Training</vt:lpstr>
      <vt:lpstr>Polarization Type/Capability</vt:lpstr>
      <vt:lpstr>Conclusions</vt:lpstr>
      <vt:lpstr>Straw Poll 1</vt:lpstr>
      <vt:lpstr>Backup Charts</vt:lpstr>
      <vt:lpstr>Polarization Misalignment</vt:lpstr>
      <vt:lpstr>Polarization Misalignment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Mediatek</cp:lastModifiedBy>
  <cp:revision>374</cp:revision>
  <cp:lastPrinted>1601-01-01T00:00:00Z</cp:lastPrinted>
  <dcterms:created xsi:type="dcterms:W3CDTF">2015-10-28T17:33:34Z</dcterms:created>
  <dcterms:modified xsi:type="dcterms:W3CDTF">2016-05-17T01:37:50Z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