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548" r:id="rId2"/>
    <p:sldId id="474" r:id="rId3"/>
    <p:sldId id="549" r:id="rId4"/>
    <p:sldId id="573" r:id="rId5"/>
    <p:sldId id="473" r:id="rId6"/>
    <p:sldId id="270" r:id="rId7"/>
    <p:sldId id="478" r:id="rId8"/>
    <p:sldId id="475" r:id="rId9"/>
    <p:sldId id="572" r:id="rId10"/>
    <p:sldId id="575" r:id="rId11"/>
    <p:sldId id="551" r:id="rId12"/>
    <p:sldId id="552" r:id="rId13"/>
    <p:sldId id="553" r:id="rId14"/>
    <p:sldId id="555" r:id="rId15"/>
    <p:sldId id="554" r:id="rId16"/>
    <p:sldId id="557" r:id="rId17"/>
    <p:sldId id="576" r:id="rId18"/>
    <p:sldId id="561" r:id="rId19"/>
    <p:sldId id="562" r:id="rId20"/>
    <p:sldId id="563" r:id="rId21"/>
    <p:sldId id="569" r:id="rId22"/>
    <p:sldId id="570" r:id="rId23"/>
    <p:sldId id="571" r:id="rId24"/>
    <p:sldId id="574" r:id="rId2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>
        <p:scale>
          <a:sx n="90" d="100"/>
          <a:sy n="90" d="100"/>
        </p:scale>
        <p:origin x="-816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8245" y="8985250"/>
            <a:ext cx="22234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Tianyu Wu, </a:t>
            </a:r>
            <a:r>
              <a:rPr lang="en-US" dirty="0" err="1" smtClean="0"/>
              <a:t>Mediatek</a:t>
            </a:r>
            <a:r>
              <a:rPr lang="en-US" dirty="0" smtClean="0"/>
              <a:t>, et. al.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65079" y="332601"/>
            <a:ext cx="31804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802.11-16/0699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jkneckt@apple.com" TargetMode="External"/><Relationship Id="rId3" Type="http://schemas.openxmlformats.org/officeDocument/2006/relationships/hyperlink" Target="mailto:joonsuk@apple.com" TargetMode="External"/><Relationship Id="rId7" Type="http://schemas.openxmlformats.org/officeDocument/2006/relationships/hyperlink" Target="mailto:chartman@apple.com" TargetMode="External"/><Relationship Id="rId2" Type="http://schemas.openxmlformats.org/officeDocument/2006/relationships/hyperlink" Target="mailto:hy0117.choi@lge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ricwong@apple.com" TargetMode="External"/><Relationship Id="rId5" Type="http://schemas.openxmlformats.org/officeDocument/2006/relationships/hyperlink" Target="mailto:guoqing_li@apple.com" TargetMode="External"/><Relationship Id="rId4" Type="http://schemas.openxmlformats.org/officeDocument/2006/relationships/hyperlink" Target="mailto:mujtaba@apple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sz="2400" dirty="0" smtClean="0"/>
              <a:t>Spatial Re-Use OA-CCA Mode and SR Field Discussion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447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85800" y="22098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James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Tianyu Wu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39788" y="1147763"/>
          <a:ext cx="7527925" cy="3806825"/>
        </p:xfrm>
        <a:graphic>
          <a:graphicData uri="http://schemas.openxmlformats.org/presentationml/2006/ole">
            <p:oleObj spid="_x0000_s2050" name="Document" r:id="rId3" imgW="9656292" imgH="4883278" progId="Word.Document.8">
              <p:embed/>
            </p:oleObj>
          </a:graphicData>
        </a:graphic>
      </p:graphicFrame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OA-CCA (Opportunistic Adaptive CCA) </a:t>
            </a:r>
          </a:p>
          <a:p>
            <a:r>
              <a:rPr lang="en-US" dirty="0" smtClean="0"/>
              <a:t>SR Parameter discussion</a:t>
            </a:r>
          </a:p>
          <a:p>
            <a:r>
              <a:rPr lang="en-US" dirty="0" smtClean="0"/>
              <a:t>Conclusion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948" y="1657108"/>
            <a:ext cx="7772400" cy="4732117"/>
          </a:xfrm>
        </p:spPr>
        <p:txBody>
          <a:bodyPr/>
          <a:lstStyle/>
          <a:p>
            <a:r>
              <a:rPr lang="en-US" dirty="0" smtClean="0"/>
              <a:t>Two modes of Spatial Reuse operation are proposed.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OBSS_PD threshold: Based on adjustment of the transmit power and the OBSS_PD threshold (adopted in SFD) without using SRP (in SR field)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sz="1600" dirty="0" smtClean="0"/>
              <a:t>allows simple “semi-static” implementation where a STA can set its OBSS_PD (e.g., A STA can determine its TX_PWR based on the path loss to the intended receiver and environment and raise OBSS_PD threshold)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OA-CCA: Opportunistic Adaptive CCA: based on SR field in SIG A and per link detection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sz="1600" dirty="0" smtClean="0"/>
              <a:t>Adjust transmit power based on specific information of path losses and acceptable receiver interference level to protect the receiver of the on-going transmission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sz="1600" dirty="0" smtClean="0"/>
              <a:t>based on specific link detected, one PPDU at a time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sz="1600" dirty="0" smtClean="0"/>
              <a:t>allow gathering of per-BSS color information to operate on a per color and per SRP basis  - this is more accurate and specific to deployment</a:t>
            </a:r>
          </a:p>
          <a:p>
            <a:pPr marL="914400" lvl="1" indent="-457200">
              <a:buNone/>
            </a:pPr>
            <a:endParaRPr lang="en-US" sz="1700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86409"/>
            <a:ext cx="7772400" cy="1066800"/>
          </a:xfrm>
        </p:spPr>
        <p:txBody>
          <a:bodyPr/>
          <a:lstStyle/>
          <a:p>
            <a:r>
              <a:rPr lang="en-US" dirty="0" smtClean="0"/>
              <a:t>Opportunistic Adaptive CCA (OA-CCA)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739" y="1851948"/>
            <a:ext cx="7772400" cy="3935939"/>
          </a:xfrm>
        </p:spPr>
        <p:txBody>
          <a:bodyPr/>
          <a:lstStyle/>
          <a:p>
            <a:r>
              <a:rPr lang="en-US" sz="2100" b="0" dirty="0" smtClean="0"/>
              <a:t>Opportunistic Adaptive CCA (OA-CCA) is</a:t>
            </a:r>
          </a:p>
          <a:p>
            <a:pPr lvl="1"/>
            <a:r>
              <a:rPr lang="en-US" sz="1700" dirty="0" smtClean="0"/>
              <a:t>SR STA detects a valid OBSS PPDU(s) and retrieves the SR field parameters </a:t>
            </a:r>
          </a:p>
          <a:p>
            <a:pPr lvl="1"/>
            <a:r>
              <a:rPr lang="en-US" sz="1700" dirty="0" smtClean="0"/>
              <a:t>SR STA adjust its transmit power to meet the </a:t>
            </a:r>
            <a:r>
              <a:rPr lang="en-US" sz="1700" u="sng" dirty="0" smtClean="0"/>
              <a:t>SR condition </a:t>
            </a:r>
            <a:r>
              <a:rPr lang="en-US" sz="1700" dirty="0" smtClean="0"/>
              <a:t>before an  SR attempt </a:t>
            </a:r>
          </a:p>
          <a:p>
            <a:pPr lvl="1"/>
            <a:r>
              <a:rPr lang="en-US" sz="1700" dirty="0" smtClean="0"/>
              <a:t>under the above situation, the 11ax STA may discard the OBSS PPDU if the </a:t>
            </a:r>
            <a:r>
              <a:rPr lang="en-US" sz="1700" u="sng" dirty="0" smtClean="0"/>
              <a:t> SR condition </a:t>
            </a:r>
            <a:r>
              <a:rPr lang="en-US" sz="1700" dirty="0" smtClean="0"/>
              <a:t>is met, </a:t>
            </a:r>
          </a:p>
          <a:p>
            <a:r>
              <a:rPr lang="en-US" sz="2100" b="0" dirty="0" smtClean="0"/>
              <a:t>The </a:t>
            </a:r>
            <a:r>
              <a:rPr lang="en-US" sz="2100" b="0" u="sng" dirty="0" smtClean="0"/>
              <a:t>SR condition</a:t>
            </a:r>
            <a:r>
              <a:rPr lang="en-US" sz="2100" b="0" dirty="0" smtClean="0"/>
              <a:t> is to ensure the receiving STA of the on-going OBSS transmission is not affected by the SR transmission (i.e., protecting the receiver of the on-going frame exchange) under TBD conditions.</a:t>
            </a:r>
          </a:p>
          <a:p>
            <a:r>
              <a:rPr lang="en-US" sz="2100" b="0" dirty="0" smtClean="0"/>
              <a:t>More aggressive SR transmission can be performed (e.g., SR STA only back off the TX power to the exact required level). </a:t>
            </a:r>
          </a:p>
          <a:p>
            <a:pPr>
              <a:buNone/>
            </a:pPr>
            <a:endParaRPr lang="en-US" sz="1900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381000"/>
          </a:xfrm>
        </p:spPr>
        <p:txBody>
          <a:bodyPr/>
          <a:lstStyle/>
          <a:p>
            <a:r>
              <a:rPr lang="en-US" dirty="0" smtClean="0"/>
              <a:t>OC-CCA for Trigger frame and UL MU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r>
              <a:rPr lang="en-US" sz="1900" b="0" dirty="0" smtClean="0"/>
              <a:t>Trigger frame (from STA2) for UL MU carries SRP (see Slide 20), OBSS Color, and the uplink duration. </a:t>
            </a:r>
          </a:p>
          <a:p>
            <a:pPr lvl="1"/>
            <a:r>
              <a:rPr lang="en-US" sz="1700" dirty="0" smtClean="0"/>
              <a:t>Uplink STA (STA1) copies SRP from trigger frame into SR field</a:t>
            </a:r>
            <a:endParaRPr lang="en-US" sz="1700" b="0" dirty="0" smtClean="0"/>
          </a:p>
          <a:p>
            <a:r>
              <a:rPr lang="en-US" sz="1900" b="0" dirty="0" smtClean="0"/>
              <a:t>STA3 (SR initiator) can initiate a spatial re-use transmission during the uplink PPDU duration after receiving the SRP</a:t>
            </a:r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3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261075" y="3282971"/>
            <a:ext cx="72008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Trigger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 bwMode="auto">
          <a:xfrm>
            <a:off x="1858845" y="3563498"/>
            <a:ext cx="524656" cy="648072"/>
          </a:xfrm>
          <a:custGeom>
            <a:avLst/>
            <a:gdLst>
              <a:gd name="connsiteX0" fmla="*/ 0 w 524656"/>
              <a:gd name="connsiteY0" fmla="*/ 944380 h 944380"/>
              <a:gd name="connsiteX1" fmla="*/ 164892 w 524656"/>
              <a:gd name="connsiteY1" fmla="*/ 569626 h 944380"/>
              <a:gd name="connsiteX2" fmla="*/ 194872 w 524656"/>
              <a:gd name="connsiteY2" fmla="*/ 659567 h 944380"/>
              <a:gd name="connsiteX3" fmla="*/ 524656 w 524656"/>
              <a:gd name="connsiteY3" fmla="*/ 0 h 94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656" h="944380">
                <a:moveTo>
                  <a:pt x="0" y="944380"/>
                </a:moveTo>
                <a:cubicBezTo>
                  <a:pt x="66206" y="780737"/>
                  <a:pt x="132413" y="617095"/>
                  <a:pt x="164892" y="569626"/>
                </a:cubicBezTo>
                <a:cubicBezTo>
                  <a:pt x="197371" y="522157"/>
                  <a:pt x="134911" y="754505"/>
                  <a:pt x="194872" y="659567"/>
                </a:cubicBezTo>
                <a:cubicBezTo>
                  <a:pt x="254833" y="564629"/>
                  <a:pt x="389744" y="282314"/>
                  <a:pt x="524656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7995" y="4201631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Trigger frame carries SRP (not in SIG A) for UL STAs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230400" y="5003658"/>
            <a:ext cx="0" cy="6298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3213610" y="5162308"/>
            <a:ext cx="2041296" cy="40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3261418" y="5227730"/>
            <a:ext cx="1866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SR transmission duration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TX_PWR adjusted based on RSSI and SRP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45049" y="3521308"/>
            <a:ext cx="20882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UL MU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154989" y="3851530"/>
            <a:ext cx="20882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UL MU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154989" y="4643618"/>
            <a:ext cx="20882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UL _MU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4018679" y="4222117"/>
            <a:ext cx="910" cy="1888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1" name="Freeform 20"/>
          <p:cNvSpPr/>
          <p:nvPr/>
        </p:nvSpPr>
        <p:spPr bwMode="auto">
          <a:xfrm>
            <a:off x="2835797" y="3958539"/>
            <a:ext cx="393538" cy="1006999"/>
          </a:xfrm>
          <a:custGeom>
            <a:avLst/>
            <a:gdLst>
              <a:gd name="connsiteX0" fmla="*/ 0 w 524656"/>
              <a:gd name="connsiteY0" fmla="*/ 944380 h 944380"/>
              <a:gd name="connsiteX1" fmla="*/ 164892 w 524656"/>
              <a:gd name="connsiteY1" fmla="*/ 569626 h 944380"/>
              <a:gd name="connsiteX2" fmla="*/ 194872 w 524656"/>
              <a:gd name="connsiteY2" fmla="*/ 659567 h 944380"/>
              <a:gd name="connsiteX3" fmla="*/ 524656 w 524656"/>
              <a:gd name="connsiteY3" fmla="*/ 0 h 94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656" h="944380">
                <a:moveTo>
                  <a:pt x="0" y="944380"/>
                </a:moveTo>
                <a:cubicBezTo>
                  <a:pt x="66206" y="780737"/>
                  <a:pt x="132413" y="617095"/>
                  <a:pt x="164892" y="569626"/>
                </a:cubicBezTo>
                <a:cubicBezTo>
                  <a:pt x="197371" y="522157"/>
                  <a:pt x="134911" y="754505"/>
                  <a:pt x="194872" y="659567"/>
                </a:cubicBezTo>
                <a:cubicBezTo>
                  <a:pt x="254833" y="564629"/>
                  <a:pt x="389744" y="282314"/>
                  <a:pt x="524656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64464" y="4896091"/>
            <a:ext cx="937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 A: SRP</a:t>
            </a:r>
            <a:endParaRPr lang="en-US" dirty="0"/>
          </a:p>
        </p:txBody>
      </p:sp>
      <p:sp>
        <p:nvSpPr>
          <p:cNvPr id="34" name="Freeform 33"/>
          <p:cNvSpPr/>
          <p:nvPr/>
        </p:nvSpPr>
        <p:spPr bwMode="auto">
          <a:xfrm>
            <a:off x="2872450" y="4768769"/>
            <a:ext cx="356886" cy="196770"/>
          </a:xfrm>
          <a:custGeom>
            <a:avLst/>
            <a:gdLst>
              <a:gd name="connsiteX0" fmla="*/ 0 w 524656"/>
              <a:gd name="connsiteY0" fmla="*/ 944380 h 944380"/>
              <a:gd name="connsiteX1" fmla="*/ 164892 w 524656"/>
              <a:gd name="connsiteY1" fmla="*/ 569626 h 944380"/>
              <a:gd name="connsiteX2" fmla="*/ 194872 w 524656"/>
              <a:gd name="connsiteY2" fmla="*/ 659567 h 944380"/>
              <a:gd name="connsiteX3" fmla="*/ 524656 w 524656"/>
              <a:gd name="connsiteY3" fmla="*/ 0 h 94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656" h="944380">
                <a:moveTo>
                  <a:pt x="0" y="944380"/>
                </a:moveTo>
                <a:cubicBezTo>
                  <a:pt x="66206" y="780737"/>
                  <a:pt x="132413" y="617095"/>
                  <a:pt x="164892" y="569626"/>
                </a:cubicBezTo>
                <a:cubicBezTo>
                  <a:pt x="197371" y="522157"/>
                  <a:pt x="134911" y="754505"/>
                  <a:pt x="194872" y="659567"/>
                </a:cubicBezTo>
                <a:cubicBezTo>
                  <a:pt x="254833" y="564629"/>
                  <a:pt x="389744" y="282314"/>
                  <a:pt x="524656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474836" y="4304371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98972" y="3152243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949538" y="4036928"/>
            <a:ext cx="1258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 (UL STA)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229639" y="2927204"/>
            <a:ext cx="1023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 (AP)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7218575" y="5480371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424385" y="4304371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338932" y="5456499"/>
            <a:ext cx="1022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STA3             (SR initiator)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7556938" y="3584291"/>
            <a:ext cx="214042" cy="1750043"/>
          </a:xfrm>
          <a:prstGeom prst="straightConnector1">
            <a:avLst/>
          </a:prstGeom>
          <a:ln w="6350">
            <a:solidFill>
              <a:schemeClr val="accent4">
                <a:lumMod val="95000"/>
                <a:lumOff val="5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 rot="2760000">
            <a:off x="7600998" y="3945022"/>
            <a:ext cx="774192" cy="2167892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400268" y="3198541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on-going frame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</a:rPr>
              <a:t>Transmission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91872" y="4664411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STA4             (SR responder)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6795453" y="3421478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7396223" y="3715473"/>
            <a:ext cx="254644" cy="16551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324600" y="5105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7030A0"/>
                </a:solidFill>
              </a:rPr>
              <a:t>RSSI</a:t>
            </a:r>
            <a:r>
              <a:rPr lang="en-US" baseline="-25000" dirty="0" err="1" smtClean="0">
                <a:solidFill>
                  <a:srgbClr val="7030A0"/>
                </a:solidFill>
              </a:rPr>
              <a:t>trigger</a:t>
            </a:r>
            <a:r>
              <a:rPr lang="en-US" baseline="-25000" dirty="0" smtClean="0">
                <a:solidFill>
                  <a:srgbClr val="7030A0"/>
                </a:solidFill>
              </a:rPr>
              <a:t> frame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 flipV="1">
            <a:off x="7567963" y="4551340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7305275" y="385924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Space Loss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77604" y="3033305"/>
            <a:ext cx="922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 (AP)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514982" y="3274928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STA1s</a:t>
            </a:r>
            <a:endParaRPr lang="en-US" dirty="0"/>
          </a:p>
        </p:txBody>
      </p:sp>
      <p:sp>
        <p:nvSpPr>
          <p:cNvPr id="5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52853"/>
            <a:ext cx="7772400" cy="864096"/>
          </a:xfrm>
        </p:spPr>
        <p:txBody>
          <a:bodyPr/>
          <a:lstStyle/>
          <a:p>
            <a:r>
              <a:rPr lang="en-US" dirty="0" smtClean="0"/>
              <a:t>Opportunistic Adaptive CCA (OA-CCA) for Trigger Frame and UL 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992" y="1655846"/>
            <a:ext cx="7938608" cy="1573491"/>
          </a:xfrm>
        </p:spPr>
        <p:txBody>
          <a:bodyPr/>
          <a:lstStyle/>
          <a:p>
            <a:r>
              <a:rPr lang="en-US" sz="1900" b="0" dirty="0" smtClean="0"/>
              <a:t>STA1 and AP engages in frame exchange and STA3 (SR initiator) is attempting  to initiate a SR transmit to STA4 (SR responder)   </a:t>
            </a:r>
          </a:p>
          <a:p>
            <a:r>
              <a:rPr lang="en-US" sz="1900" b="0" dirty="0" smtClean="0"/>
              <a:t>SR conditions are met when</a:t>
            </a:r>
          </a:p>
          <a:p>
            <a:pPr lvl="1">
              <a:buFont typeface="Wingdings" pitchFamily="2" charset="2"/>
              <a:buChar char="§"/>
            </a:pPr>
            <a:r>
              <a:rPr lang="en-US" sz="1500" dirty="0" smtClean="0"/>
              <a:t>STA3 identifies STA1 and STA2(AP) are OBSS</a:t>
            </a:r>
          </a:p>
          <a:p>
            <a:pPr lvl="1">
              <a:buFont typeface="Wingdings" pitchFamily="2" charset="2"/>
              <a:buChar char="§"/>
            </a:pPr>
            <a:r>
              <a:rPr lang="en-US" sz="1500" b="0" dirty="0" smtClean="0"/>
              <a:t>SR transmission from STA3 </a:t>
            </a:r>
            <a:r>
              <a:rPr lang="en-US" sz="1500" dirty="0" smtClean="0"/>
              <a:t>satisfies</a:t>
            </a:r>
            <a:r>
              <a:rPr lang="en-US" sz="1500" b="0" dirty="0" smtClean="0"/>
              <a:t> the condition: </a:t>
            </a:r>
            <a:r>
              <a:rPr lang="en-US" sz="1500" dirty="0" smtClean="0"/>
              <a:t>TX PWR</a:t>
            </a:r>
            <a:r>
              <a:rPr lang="en-US" sz="1500" baseline="-25000" dirty="0" smtClean="0"/>
              <a:t>STA3</a:t>
            </a:r>
            <a:r>
              <a:rPr lang="en-US" sz="1500" dirty="0" smtClean="0"/>
              <a:t> – Space Loss</a:t>
            </a:r>
            <a:r>
              <a:rPr lang="en-US" sz="1500" baseline="-25000" dirty="0" smtClean="0"/>
              <a:t>STA3-&gt;STA2(AP)</a:t>
            </a:r>
            <a:r>
              <a:rPr lang="en-US" sz="1500" dirty="0" smtClean="0"/>
              <a:t>     &lt;  Acceptable Receiver Interference Level</a:t>
            </a:r>
            <a:r>
              <a:rPr lang="en-US" sz="1500" baseline="-25000" dirty="0" smtClean="0"/>
              <a:t>STA2(AP)</a:t>
            </a:r>
            <a:r>
              <a:rPr lang="en-US" sz="1500" dirty="0" smtClean="0"/>
              <a:t> </a:t>
            </a:r>
            <a:endParaRPr lang="en-US" sz="1500" b="0" dirty="0" smtClean="0"/>
          </a:p>
        </p:txBody>
      </p:sp>
      <p:sp>
        <p:nvSpPr>
          <p:cNvPr id="6" name="Oval 5"/>
          <p:cNvSpPr/>
          <p:nvPr/>
        </p:nvSpPr>
        <p:spPr>
          <a:xfrm>
            <a:off x="6474836" y="4790507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98972" y="3638379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37275" y="45230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39000" y="3352800"/>
            <a:ext cx="8890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STA2(AP)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218575" y="5966507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424385" y="4790507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431530" y="5884762"/>
            <a:ext cx="1022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STA3             (SR initiator)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7556938" y="4070427"/>
            <a:ext cx="214042" cy="1750043"/>
          </a:xfrm>
          <a:prstGeom prst="straightConnector1">
            <a:avLst/>
          </a:prstGeom>
          <a:ln w="6350">
            <a:solidFill>
              <a:schemeClr val="accent4">
                <a:lumMod val="95000"/>
                <a:lumOff val="5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 rot="2760000">
            <a:off x="6829473" y="3174461"/>
            <a:ext cx="774192" cy="2167892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rot="2760000">
            <a:off x="7600998" y="4326986"/>
            <a:ext cx="774192" cy="2167892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400268" y="3684677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on-going frame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</a:rPr>
              <a:t>Transmission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991872" y="5150547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STA4             (SR responder)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 bwMode="auto">
          <a:xfrm flipV="1">
            <a:off x="6795453" y="390761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>
            <a:off x="7419372" y="4109013"/>
            <a:ext cx="219919" cy="17246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400800" y="54864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7030A0"/>
                </a:solidFill>
              </a:rPr>
              <a:t>RSSI</a:t>
            </a:r>
            <a:r>
              <a:rPr lang="en-US" baseline="-25000" dirty="0" err="1" smtClean="0">
                <a:solidFill>
                  <a:srgbClr val="7030A0"/>
                </a:solidFill>
              </a:rPr>
              <a:t>trigger</a:t>
            </a:r>
            <a:r>
              <a:rPr lang="en-US" baseline="-25000" dirty="0" smtClean="0">
                <a:solidFill>
                  <a:srgbClr val="7030A0"/>
                </a:solidFill>
              </a:rPr>
              <a:t> frame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7567963" y="5037476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7455746" y="440325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Space Loss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660419" y="3078866"/>
            <a:ext cx="6426181" cy="1830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822960" lvl="1" indent="-274320">
              <a:spcBef>
                <a:spcPct val="20000"/>
              </a:spcBef>
              <a:spcAft>
                <a:spcPts val="500"/>
              </a:spcAft>
            </a:pPr>
            <a:r>
              <a:rPr lang="en-US" sz="1500" dirty="0" smtClean="0"/>
              <a:t>     </a:t>
            </a:r>
            <a:endParaRPr kumimoji="0" lang="en-US" sz="15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lvl="0" indent="-342900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It can be shown (Slide 20) that </a:t>
            </a:r>
            <a:r>
              <a:rPr lang="en-US" sz="1900" dirty="0" smtClean="0"/>
              <a:t>SR condition can be simplified to </a:t>
            </a:r>
            <a:endParaRPr kumimoji="0" lang="en-US" sz="1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822960" lvl="1" indent="-274320">
              <a:spcAft>
                <a:spcPts val="700"/>
              </a:spcAft>
              <a:buFont typeface="Wingdings" pitchFamily="2" charset="2"/>
              <a:buChar char="§"/>
            </a:pPr>
            <a:r>
              <a:rPr lang="en-US" sz="1600" i="1" kern="0" dirty="0" smtClean="0">
                <a:latin typeface="+mn-lt"/>
              </a:rPr>
              <a:t>  </a:t>
            </a:r>
            <a:r>
              <a:rPr lang="en-US" sz="1500" dirty="0" smtClean="0"/>
              <a:t>TX Power</a:t>
            </a:r>
            <a:r>
              <a:rPr lang="en-US" sz="1500" baseline="-25000" dirty="0" smtClean="0"/>
              <a:t>STA3</a:t>
            </a:r>
            <a:r>
              <a:rPr lang="en-US" sz="1500" dirty="0" smtClean="0"/>
              <a:t> &lt; SRP – </a:t>
            </a:r>
            <a:r>
              <a:rPr lang="en-US" sz="1500" dirty="0" err="1" smtClean="0"/>
              <a:t>RSSI</a:t>
            </a:r>
            <a:r>
              <a:rPr lang="en-US" sz="1500" baseline="-25000" dirty="0" err="1" smtClean="0"/>
              <a:t>trigger</a:t>
            </a:r>
            <a:r>
              <a:rPr lang="en-US" sz="1500" baseline="-25000" dirty="0" smtClean="0"/>
              <a:t> frame@STA3</a:t>
            </a:r>
            <a:endParaRPr lang="en-US" sz="1500" dirty="0" smtClean="0"/>
          </a:p>
          <a:p>
            <a:pPr lvl="1">
              <a:spcAft>
                <a:spcPts val="500"/>
              </a:spcAft>
            </a:pPr>
            <a:r>
              <a:rPr lang="en-US" sz="1500" dirty="0" smtClean="0"/>
              <a:t>where </a:t>
            </a:r>
          </a:p>
          <a:p>
            <a:pPr lvl="1">
              <a:spcAft>
                <a:spcPts val="500"/>
              </a:spcAft>
            </a:pPr>
            <a:r>
              <a:rPr lang="en-US" sz="1500" dirty="0" smtClean="0"/>
              <a:t>          SRP = TX PWR</a:t>
            </a:r>
            <a:r>
              <a:rPr lang="en-US" sz="1500" baseline="-25000" dirty="0" smtClean="0"/>
              <a:t>STA2(AP)</a:t>
            </a:r>
            <a:r>
              <a:rPr lang="en-US" sz="1500" dirty="0" smtClean="0"/>
              <a:t> + Acceptable Receiver Interference             	            level</a:t>
            </a:r>
            <a:r>
              <a:rPr lang="en-US" sz="1500" baseline="-25000" dirty="0" smtClean="0"/>
              <a:t>STA2(AP)</a:t>
            </a:r>
            <a:r>
              <a:rPr lang="en-US" sz="1500" dirty="0" smtClean="0"/>
              <a:t> </a:t>
            </a:r>
          </a:p>
        </p:txBody>
      </p:sp>
      <p:sp>
        <p:nvSpPr>
          <p:cNvPr id="2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A SR Field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396451"/>
          </a:xfrm>
        </p:spPr>
        <p:txBody>
          <a:bodyPr/>
          <a:lstStyle/>
          <a:p>
            <a:r>
              <a:rPr lang="en-US" dirty="0" smtClean="0"/>
              <a:t>Propose </a:t>
            </a:r>
            <a:r>
              <a:rPr lang="en-US" dirty="0" smtClean="0"/>
              <a:t>to adopt 4 bits for SR Field in SIG A HE-PPDU. For HE PPDU and MU PPDU, the definition of SR field is TBD </a:t>
            </a:r>
          </a:p>
          <a:p>
            <a:pPr lvl="1"/>
            <a:r>
              <a:rPr lang="en-US" dirty="0" smtClean="0"/>
              <a:t>SDF </a:t>
            </a:r>
            <a:r>
              <a:rPr lang="en-US" dirty="0" smtClean="0"/>
              <a:t>includes Spatial Reuse field in SIG A for HE PPDUs.</a:t>
            </a:r>
          </a:p>
          <a:p>
            <a:pPr lvl="1"/>
            <a:r>
              <a:rPr lang="en-US" dirty="0" smtClean="0"/>
              <a:t>For </a:t>
            </a:r>
            <a:r>
              <a:rPr lang="en-US" dirty="0" smtClean="0"/>
              <a:t>HE SU PPDU, </a:t>
            </a:r>
            <a:r>
              <a:rPr lang="en-US" dirty="0" smtClean="0"/>
              <a:t>Spatial </a:t>
            </a:r>
            <a:r>
              <a:rPr lang="en-US" dirty="0" smtClean="0"/>
              <a:t>Reuse field is TBD (e.g., indication of CCA Level, Interference Level accepted, TX </a:t>
            </a:r>
            <a:r>
              <a:rPr lang="en-US" dirty="0" smtClean="0"/>
              <a:t>Power)</a:t>
            </a:r>
            <a:endParaRPr lang="en-US" dirty="0" smtClean="0"/>
          </a:p>
          <a:p>
            <a:pPr lvl="1"/>
            <a:r>
              <a:rPr lang="en-US" dirty="0" smtClean="0"/>
              <a:t>SFD </a:t>
            </a:r>
            <a:r>
              <a:rPr lang="en-US" dirty="0" smtClean="0"/>
              <a:t>contains “</a:t>
            </a:r>
            <a:r>
              <a:rPr lang="en-US" dirty="0" err="1" smtClean="0"/>
              <a:t>SR_allowed</a:t>
            </a:r>
            <a:r>
              <a:rPr lang="en-US" dirty="0" smtClean="0"/>
              <a:t>” signaling in HE-SIGA to indicate whether SR operation is allowed or not.</a:t>
            </a:r>
          </a:p>
          <a:p>
            <a:pPr lvl="1"/>
            <a:r>
              <a:rPr lang="en-US" dirty="0" smtClean="0"/>
              <a:t>More </a:t>
            </a:r>
            <a:r>
              <a:rPr lang="en-US" dirty="0" smtClean="0"/>
              <a:t>flag and SR parameter are being proposed.</a:t>
            </a:r>
          </a:p>
          <a:p>
            <a:r>
              <a:rPr lang="en-US" dirty="0" smtClean="0"/>
              <a:t>For </a:t>
            </a:r>
            <a:r>
              <a:rPr lang="en-US" dirty="0" smtClean="0"/>
              <a:t>Triggered-based HE PPDU, SR field are defined as follows:</a:t>
            </a:r>
          </a:p>
          <a:p>
            <a:pPr lvl="2"/>
            <a:r>
              <a:rPr lang="en-US" dirty="0" smtClean="0"/>
              <a:t>TBD value for </a:t>
            </a:r>
            <a:r>
              <a:rPr lang="en-US" dirty="0" err="1" smtClean="0"/>
              <a:t>SR_Allow</a:t>
            </a:r>
            <a:r>
              <a:rPr lang="en-US" dirty="0" smtClean="0"/>
              <a:t> Flag, (under TBD restrictions)</a:t>
            </a:r>
          </a:p>
          <a:p>
            <a:pPr lvl="2"/>
            <a:r>
              <a:rPr lang="en-US" dirty="0" smtClean="0"/>
              <a:t>One value is reserved</a:t>
            </a:r>
          </a:p>
          <a:p>
            <a:pPr lvl="2"/>
            <a:r>
              <a:rPr lang="en-US" dirty="0" smtClean="0"/>
              <a:t>The remaining 14 values are used for SRP</a:t>
            </a:r>
          </a:p>
          <a:p>
            <a:pPr marL="1417320" lvl="3">
              <a:buFont typeface="Arial" pitchFamily="34" charset="0"/>
              <a:buChar char="•"/>
              <a:defRPr/>
            </a:pPr>
            <a:r>
              <a:rPr lang="en-US" dirty="0" smtClean="0"/>
              <a:t>SRP = TX PWR</a:t>
            </a:r>
            <a:r>
              <a:rPr lang="en-US" baseline="-25000" dirty="0" smtClean="0"/>
              <a:t>AP</a:t>
            </a:r>
            <a:r>
              <a:rPr lang="en-US" dirty="0" smtClean="0"/>
              <a:t> + Acceptable Receiver Interference </a:t>
            </a:r>
            <a:r>
              <a:rPr lang="en-US" dirty="0" err="1" smtClean="0"/>
              <a:t>Level</a:t>
            </a:r>
            <a:r>
              <a:rPr lang="en-US" baseline="-25000" dirty="0" err="1" smtClean="0"/>
              <a:t>AP</a:t>
            </a:r>
            <a:r>
              <a:rPr lang="en-US" dirty="0" smtClean="0"/>
              <a:t>  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en-US" dirty="0" smtClean="0"/>
              <a:t>SR STA shall back-off its TX power based on   </a:t>
            </a:r>
          </a:p>
          <a:p>
            <a:pPr marL="1828800" lvl="4" indent="-342900">
              <a:buNone/>
              <a:defRPr/>
            </a:pPr>
            <a:r>
              <a:rPr lang="en-US" dirty="0" smtClean="0"/>
              <a:t>TX PWR</a:t>
            </a:r>
            <a:r>
              <a:rPr lang="en-US" baseline="-25000" dirty="0" smtClean="0"/>
              <a:t>SR STA</a:t>
            </a:r>
            <a:r>
              <a:rPr lang="en-US" dirty="0" smtClean="0"/>
              <a:t> &lt; SRP –</a:t>
            </a:r>
            <a:r>
              <a:rPr lang="en-US" dirty="0" err="1" smtClean="0"/>
              <a:t>RSSI</a:t>
            </a:r>
            <a:r>
              <a:rPr lang="en-US" baseline="-25000" dirty="0" err="1" smtClean="0"/>
              <a:t>trigger</a:t>
            </a:r>
            <a:r>
              <a:rPr lang="en-US" baseline="-25000" dirty="0" smtClean="0"/>
              <a:t> frame</a:t>
            </a:r>
          </a:p>
          <a:p>
            <a:pPr marL="1143000" lvl="2" indent="-342900">
              <a:buFont typeface="Arial" pitchFamily="34" charset="0"/>
              <a:buChar char="•"/>
              <a:defRPr/>
            </a:pPr>
            <a:r>
              <a:rPr lang="en-US" dirty="0" smtClean="0"/>
              <a:t>Note TX PWR</a:t>
            </a:r>
            <a:r>
              <a:rPr lang="en-US" baseline="-25000" dirty="0" smtClean="0"/>
              <a:t>AP</a:t>
            </a:r>
            <a:r>
              <a:rPr lang="en-US" dirty="0" smtClean="0"/>
              <a:t> and TX PWR</a:t>
            </a:r>
            <a:r>
              <a:rPr lang="en-US" baseline="-25000" dirty="0" smtClean="0"/>
              <a:t>SR STA</a:t>
            </a:r>
            <a:r>
              <a:rPr lang="en-US" dirty="0" smtClean="0"/>
              <a:t> are normalized to 20MHz: Transmit power -10*log(BW/BW</a:t>
            </a:r>
            <a:r>
              <a:rPr lang="en-US" baseline="-25000" dirty="0" smtClean="0"/>
              <a:t>20M</a:t>
            </a:r>
            <a:r>
              <a:rPr lang="en-US" dirty="0" smtClean="0"/>
              <a:t>)</a:t>
            </a:r>
          </a:p>
          <a:p>
            <a:pPr marL="400050">
              <a:buNone/>
              <a:defRPr/>
            </a:pPr>
            <a:endParaRPr lang="en-US" dirty="0" smtClean="0"/>
          </a:p>
          <a:p>
            <a:pPr marL="1143000" lvl="2" indent="-342900">
              <a:buNone/>
              <a:defRPr/>
            </a:pPr>
            <a:endParaRPr lang="en-US" b="0" dirty="0" smtClean="0"/>
          </a:p>
          <a:p>
            <a:pPr lvl="2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A SR Field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HE trigger-based PPDU, 4 SR fields are signaled:</a:t>
            </a:r>
          </a:p>
          <a:p>
            <a:pPr lvl="1"/>
            <a:r>
              <a:rPr lang="en-US" sz="1600" dirty="0" smtClean="0"/>
              <a:t>For 20MHz one SR field corresponding to entire 20MHz (other 3 fields indicate identical values)</a:t>
            </a:r>
          </a:p>
          <a:p>
            <a:pPr lvl="1"/>
            <a:r>
              <a:rPr lang="en-US" sz="1600" dirty="0" smtClean="0"/>
              <a:t>For 40MHz two SR fields for each 20MHz (other 2 fields indicate identical values)</a:t>
            </a:r>
          </a:p>
          <a:p>
            <a:pPr lvl="1"/>
            <a:r>
              <a:rPr lang="en-US" sz="1600" dirty="0" smtClean="0"/>
              <a:t>For 80MHz four SR fields for each 20MHz</a:t>
            </a:r>
          </a:p>
          <a:p>
            <a:pPr lvl="1"/>
            <a:r>
              <a:rPr lang="en-US" sz="1600" dirty="0" smtClean="0"/>
              <a:t>For 160MHz four SR fields for each 40MHz</a:t>
            </a:r>
          </a:p>
          <a:p>
            <a:r>
              <a:rPr lang="en-US" dirty="0" smtClean="0"/>
              <a:t>The exact location of each 20MHz for 80MHz BW is TBD</a:t>
            </a:r>
          </a:p>
          <a:p>
            <a:endParaRPr lang="en-US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4643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739" y="1724627"/>
            <a:ext cx="7772400" cy="3794903"/>
          </a:xfrm>
        </p:spPr>
        <p:txBody>
          <a:bodyPr/>
          <a:lstStyle/>
          <a:p>
            <a:r>
              <a:rPr lang="en-US" b="0" dirty="0" smtClean="0"/>
              <a:t>OA_CCA is explained</a:t>
            </a:r>
          </a:p>
          <a:p>
            <a:r>
              <a:rPr lang="en-US" b="0" dirty="0" smtClean="0"/>
              <a:t>SR parameters (SRP) are introduced</a:t>
            </a:r>
          </a:p>
          <a:p>
            <a:r>
              <a:rPr lang="en-US" b="0" dirty="0" smtClean="0"/>
              <a:t>SR Field in SIG A is discussed and proposed numeric values provided.</a:t>
            </a:r>
          </a:p>
          <a:p>
            <a:pPr lvl="1"/>
            <a:endParaRPr lang="en-US" sz="1700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924944"/>
            <a:ext cx="7772400" cy="1066800"/>
          </a:xfrm>
        </p:spPr>
        <p:txBody>
          <a:bodyPr/>
          <a:lstStyle/>
          <a:p>
            <a:r>
              <a:rPr lang="en-US" dirty="0" smtClean="0"/>
              <a:t>Backup Charts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graphicFrame>
        <p:nvGraphicFramePr>
          <p:cNvPr id="9" name="表格 6"/>
          <p:cNvGraphicFramePr>
            <a:graphicFrameLocks noGrp="1"/>
          </p:cNvGraphicFramePr>
          <p:nvPr/>
        </p:nvGraphicFramePr>
        <p:xfrm>
          <a:off x="838200" y="914400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2400" cy="864096"/>
          </a:xfrm>
        </p:spPr>
        <p:txBody>
          <a:bodyPr/>
          <a:lstStyle/>
          <a:p>
            <a:r>
              <a:rPr lang="en-US" sz="3000" dirty="0" smtClean="0"/>
              <a:t>SR Parameter (SRP) for trigger frame and UL-MU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402" y="1439708"/>
            <a:ext cx="6452728" cy="1936711"/>
          </a:xfrm>
        </p:spPr>
        <p:txBody>
          <a:bodyPr/>
          <a:lstStyle/>
          <a:p>
            <a:r>
              <a:rPr lang="en-US" sz="1700" b="0" dirty="0" smtClean="0"/>
              <a:t>STA1 transmits to STA2 and STA1’s transmission is detected by STA3 (above the baseline CCA level), STA3 identifies OBSS transmission and tries to initiate a spatial re-use transmission to STA4</a:t>
            </a:r>
          </a:p>
          <a:p>
            <a:r>
              <a:rPr lang="en-US" sz="1700" b="0" dirty="0" smtClean="0"/>
              <a:t>For STA3 not to interfere with STA2 reception</a:t>
            </a:r>
          </a:p>
          <a:p>
            <a:pPr lvl="1"/>
            <a:r>
              <a:rPr lang="en-US" sz="1400" i="1" dirty="0" smtClean="0"/>
              <a:t>TX PWR</a:t>
            </a:r>
            <a:r>
              <a:rPr lang="en-US" sz="1400" i="1" baseline="-25000" dirty="0" smtClean="0"/>
              <a:t>STA3</a:t>
            </a:r>
            <a:r>
              <a:rPr lang="en-US" sz="1400" i="1" dirty="0" smtClean="0"/>
              <a:t> </a:t>
            </a:r>
            <a:r>
              <a:rPr lang="en-US" sz="1400" dirty="0" smtClean="0"/>
              <a:t>– </a:t>
            </a:r>
            <a:r>
              <a:rPr lang="en-US" sz="1400" i="1" dirty="0" smtClean="0"/>
              <a:t>Space Loss</a:t>
            </a:r>
            <a:r>
              <a:rPr lang="en-US" sz="1400" dirty="0" smtClean="0"/>
              <a:t> &lt; </a:t>
            </a:r>
            <a:r>
              <a:rPr lang="en-US" sz="1400" i="1" dirty="0" smtClean="0"/>
              <a:t>Acceptable Receiver Interference level</a:t>
            </a:r>
            <a:r>
              <a:rPr lang="en-US" sz="1400" i="1" baseline="-25000" dirty="0" smtClean="0"/>
              <a:t>STA2(AP)</a:t>
            </a:r>
            <a:r>
              <a:rPr lang="en-US" sz="1400" dirty="0" smtClean="0"/>
              <a:t> </a:t>
            </a:r>
            <a:endParaRPr lang="en-US" sz="1400" b="0" dirty="0" smtClean="0"/>
          </a:p>
          <a:p>
            <a:pPr lvl="1">
              <a:buNone/>
            </a:pPr>
            <a:r>
              <a:rPr lang="en-US" sz="1400" i="1" dirty="0" smtClean="0"/>
              <a:t>where Space loss </a:t>
            </a:r>
            <a:r>
              <a:rPr lang="en-US" sz="1400" dirty="0" smtClean="0"/>
              <a:t>= TX PWR</a:t>
            </a:r>
            <a:r>
              <a:rPr lang="en-US" sz="1400" baseline="-25000" dirty="0" smtClean="0"/>
              <a:t>STA2(AP)</a:t>
            </a:r>
            <a:r>
              <a:rPr lang="en-US" sz="1400" dirty="0" smtClean="0"/>
              <a:t> –</a:t>
            </a:r>
            <a:r>
              <a:rPr lang="en-US" sz="1400" dirty="0" err="1" smtClean="0"/>
              <a:t>RSSI</a:t>
            </a:r>
            <a:r>
              <a:rPr lang="en-US" sz="1400" baseline="-25000" dirty="0" err="1" smtClean="0"/>
              <a:t>trigger</a:t>
            </a:r>
            <a:r>
              <a:rPr lang="en-US" sz="1400" baseline="-25000" dirty="0" smtClean="0"/>
              <a:t> frame@STA3</a:t>
            </a:r>
            <a:r>
              <a:rPr lang="en-US" sz="1400" dirty="0" smtClean="0"/>
              <a:t>  </a:t>
            </a:r>
          </a:p>
        </p:txBody>
      </p:sp>
      <p:sp>
        <p:nvSpPr>
          <p:cNvPr id="6" name="Oval 5"/>
          <p:cNvSpPr/>
          <p:nvPr/>
        </p:nvSpPr>
        <p:spPr>
          <a:xfrm>
            <a:off x="6474836" y="4015003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98972" y="2862875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705600" y="39624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86600" y="2667000"/>
            <a:ext cx="8822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 (AP)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276449" y="5109981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424385" y="4015003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338932" y="5167131"/>
            <a:ext cx="1022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STA3             (SR initiator)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7556938" y="3294923"/>
            <a:ext cx="214042" cy="1750043"/>
          </a:xfrm>
          <a:prstGeom prst="straightConnector1">
            <a:avLst/>
          </a:prstGeom>
          <a:ln w="6350">
            <a:solidFill>
              <a:schemeClr val="accent4">
                <a:lumMod val="95000"/>
                <a:lumOff val="5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 rot="2760000">
            <a:off x="6829473" y="2503129"/>
            <a:ext cx="774192" cy="2167892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rot="2760000">
            <a:off x="7600998" y="3655654"/>
            <a:ext cx="774192" cy="2167892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477000" y="2971800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on-going frame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</a:rPr>
              <a:t>Transmission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991872" y="4375043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STA4             (SR responder)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 bwMode="auto">
          <a:xfrm flipV="1">
            <a:off x="6795453" y="3132110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>
            <a:off x="7349924" y="3379808"/>
            <a:ext cx="185196" cy="16088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533400" y="3352800"/>
            <a:ext cx="689797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700" dirty="0" smtClean="0"/>
              <a:t>Define Type 1 SR Parameter (SRP) as follows: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SRP = TX PWR</a:t>
            </a:r>
            <a:r>
              <a:rPr lang="en-US" sz="1400" baseline="-25000" dirty="0" smtClean="0"/>
              <a:t>STA2(AP)</a:t>
            </a:r>
            <a:r>
              <a:rPr lang="en-US" sz="1400" dirty="0" smtClean="0"/>
              <a:t> + Acceptable Receiver Interference level</a:t>
            </a:r>
            <a:r>
              <a:rPr lang="en-US" sz="1400" baseline="-25000" dirty="0" smtClean="0"/>
              <a:t>STA2(AP)</a:t>
            </a:r>
            <a:r>
              <a:rPr lang="en-US" sz="1400" dirty="0" smtClean="0"/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700" dirty="0" smtClean="0"/>
              <a:t>The required TX power </a:t>
            </a:r>
            <a:r>
              <a:rPr lang="en-US" sz="1700" dirty="0" err="1" smtClean="0"/>
              <a:t>backoff</a:t>
            </a:r>
            <a:r>
              <a:rPr lang="en-US" sz="1700" dirty="0" smtClean="0"/>
              <a:t> is simplified to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TX PWR</a:t>
            </a:r>
            <a:r>
              <a:rPr lang="en-US" sz="1400" baseline="-25000" dirty="0" smtClean="0"/>
              <a:t>STA3</a:t>
            </a:r>
            <a:r>
              <a:rPr lang="en-US" sz="1400" dirty="0" smtClean="0"/>
              <a:t> &lt; SRP –</a:t>
            </a:r>
            <a:r>
              <a:rPr lang="en-US" sz="1400" dirty="0" err="1" smtClean="0"/>
              <a:t>RSSI</a:t>
            </a:r>
            <a:r>
              <a:rPr lang="en-US" sz="1400" baseline="-25000" dirty="0" err="1" smtClean="0"/>
              <a:t>trigger</a:t>
            </a:r>
            <a:r>
              <a:rPr lang="en-US" sz="1400" baseline="-25000" dirty="0" smtClean="0"/>
              <a:t> frame@STA3</a:t>
            </a:r>
            <a:r>
              <a:rPr lang="en-US" sz="1400" dirty="0" smtClean="0"/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700" dirty="0" smtClean="0"/>
              <a:t>All Power levels normalized to 20MHz : power-10*log(BW/BW</a:t>
            </a:r>
            <a:r>
              <a:rPr lang="en-US" sz="1700" baseline="-25000" dirty="0" smtClean="0"/>
              <a:t>20M</a:t>
            </a:r>
            <a:r>
              <a:rPr lang="en-US" sz="1700" dirty="0" smtClean="0"/>
              <a:t>)</a:t>
            </a:r>
            <a:endParaRPr lang="en-US" sz="1700" baseline="-25000" dirty="0" smtClean="0"/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 smtClean="0"/>
              <a:t>Note: if the STA2 has excess link margin (already at highest MCS), it should add the excess link margin to SRP. This allows STA3 to further raise its transmit power.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endParaRPr lang="en-US" sz="1400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81800" y="4343400"/>
            <a:ext cx="1153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7030A0"/>
                </a:solidFill>
              </a:rPr>
              <a:t>RSSI</a:t>
            </a:r>
            <a:r>
              <a:rPr lang="en-US" baseline="-25000" dirty="0" err="1" smtClean="0">
                <a:solidFill>
                  <a:srgbClr val="7030A0"/>
                </a:solidFill>
              </a:rPr>
              <a:t>trigger</a:t>
            </a:r>
            <a:r>
              <a:rPr lang="en-US" baseline="-25000" dirty="0" smtClean="0">
                <a:solidFill>
                  <a:srgbClr val="7030A0"/>
                </a:solidFill>
              </a:rPr>
              <a:t> frame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12022" y="5712162"/>
            <a:ext cx="28473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r>
              <a:rPr lang="en-US" baseline="-25000" dirty="0" smtClean="0"/>
              <a:t>3</a:t>
            </a:r>
            <a:r>
              <a:rPr lang="en-US" dirty="0" smtClean="0"/>
              <a:t> TX PWR is adjusted to</a:t>
            </a:r>
          </a:p>
          <a:p>
            <a:pPr marL="0" lvl="1"/>
            <a:r>
              <a:rPr lang="en-US" sz="1400" dirty="0" smtClean="0"/>
              <a:t>SRP –</a:t>
            </a:r>
            <a:r>
              <a:rPr lang="en-US" sz="1400" dirty="0" err="1" smtClean="0"/>
              <a:t>RSSI</a:t>
            </a:r>
            <a:r>
              <a:rPr lang="en-US" sz="1400" baseline="-25000" dirty="0" err="1" smtClean="0"/>
              <a:t>trigger</a:t>
            </a:r>
            <a:r>
              <a:rPr lang="en-US" sz="1400" baseline="-25000" dirty="0" smtClean="0"/>
              <a:t> frame@STA3</a:t>
            </a:r>
            <a:endParaRPr lang="en-US" sz="1400" dirty="0" smtClean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5045344" y="6315809"/>
            <a:ext cx="112460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096000" y="59436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Acceptable Receiver Interference level</a:t>
            </a:r>
            <a:r>
              <a:rPr lang="en-US" baseline="-25000" dirty="0" smtClean="0"/>
              <a:t>STA2 (AP)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3609523" y="5481859"/>
            <a:ext cx="1519903" cy="9075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4038600" y="5562600"/>
            <a:ext cx="1022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Space Loss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7567963" y="426197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7548343" y="360460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Space Loss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3" name="Freeform 32"/>
          <p:cNvSpPr/>
          <p:nvPr/>
        </p:nvSpPr>
        <p:spPr bwMode="auto">
          <a:xfrm>
            <a:off x="2546818" y="5471581"/>
            <a:ext cx="725214" cy="345090"/>
          </a:xfrm>
          <a:custGeom>
            <a:avLst/>
            <a:gdLst>
              <a:gd name="connsiteX0" fmla="*/ 0 w 725214"/>
              <a:gd name="connsiteY0" fmla="*/ 325821 h 345090"/>
              <a:gd name="connsiteX1" fmla="*/ 220717 w 725214"/>
              <a:gd name="connsiteY1" fmla="*/ 241738 h 345090"/>
              <a:gd name="connsiteX2" fmla="*/ 220717 w 725214"/>
              <a:gd name="connsiteY2" fmla="*/ 304800 h 345090"/>
              <a:gd name="connsiteX3" fmla="*/ 725214 w 725214"/>
              <a:gd name="connsiteY3" fmla="*/ 0 h 34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5214" h="345090">
                <a:moveTo>
                  <a:pt x="0" y="325821"/>
                </a:moveTo>
                <a:cubicBezTo>
                  <a:pt x="91965" y="285531"/>
                  <a:pt x="183931" y="245241"/>
                  <a:pt x="220717" y="241738"/>
                </a:cubicBezTo>
                <a:cubicBezTo>
                  <a:pt x="257503" y="238235"/>
                  <a:pt x="136634" y="345090"/>
                  <a:pt x="220717" y="304800"/>
                </a:cubicBezTo>
                <a:cubicBezTo>
                  <a:pt x="304800" y="264510"/>
                  <a:pt x="515007" y="132255"/>
                  <a:pt x="725214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300240" y="5159129"/>
            <a:ext cx="255571" cy="1140913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300627" y="5475136"/>
            <a:ext cx="252248" cy="94577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3" name="Straight Arrow Connector 42"/>
          <p:cNvCxnSpPr>
            <a:stCxn id="34" idx="0"/>
          </p:cNvCxnSpPr>
          <p:nvPr/>
        </p:nvCxnSpPr>
        <p:spPr bwMode="auto">
          <a:xfrm flipH="1">
            <a:off x="3428025" y="5159129"/>
            <a:ext cx="1" cy="26894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3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3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[1] DCN 14-1187r1 “The Effect of Preamble Error Model on MAC Simulator”, Po-Kai Huang, Intel</a:t>
            </a:r>
          </a:p>
          <a:p>
            <a:pPr>
              <a:buNone/>
            </a:pPr>
            <a:r>
              <a:rPr lang="en-US" dirty="0" smtClean="0"/>
              <a:t>[2] DCN 15-367r0 “OBSS preamble detection”, Gwen Barriac , Qualcomm</a:t>
            </a:r>
          </a:p>
          <a:p>
            <a:pPr>
              <a:buNone/>
            </a:pPr>
            <a:r>
              <a:rPr lang="en-US" dirty="0" smtClean="0"/>
              <a:t>[3] DCN 14-637 “Spatial Reuse and Coexistence with Legacy Devices” James Wang, </a:t>
            </a:r>
            <a:r>
              <a:rPr lang="en-US" dirty="0" err="1" smtClean="0"/>
              <a:t>Mediatek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[4] </a:t>
            </a:r>
            <a:r>
              <a:rPr lang="en-US" dirty="0" err="1" smtClean="0"/>
              <a:t>DensiFi</a:t>
            </a:r>
            <a:r>
              <a:rPr lang="en-US" dirty="0" smtClean="0"/>
              <a:t> “Spatial-Reuse Prioritized Channel Access Schemes “, Jianhan Liu, </a:t>
            </a:r>
            <a:r>
              <a:rPr lang="en-US" dirty="0" err="1" smtClean="0"/>
              <a:t>Mediatek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[5] IEEE 802.11ah D4.0 Clause 9.50.4 P317L43  (SR EDCAF procedure)</a:t>
            </a:r>
          </a:p>
          <a:p>
            <a:pPr>
              <a:buNone/>
            </a:pPr>
            <a:r>
              <a:rPr lang="en-US" dirty="0" smtClean="0"/>
              <a:t>[6] </a:t>
            </a:r>
            <a:r>
              <a:rPr lang="en-US" dirty="0" err="1" smtClean="0"/>
              <a:t>DensiFi</a:t>
            </a:r>
            <a:r>
              <a:rPr lang="en-US" dirty="0" smtClean="0"/>
              <a:t> “Intel Spatial Reuse for close links with PHY signaling” Po-Kai Huang</a:t>
            </a:r>
          </a:p>
          <a:p>
            <a:pPr>
              <a:buNone/>
            </a:pPr>
            <a:r>
              <a:rPr lang="en-US" dirty="0" smtClean="0"/>
              <a:t>[7] DCN 14-0082r1 “Improved Spatial Reuse Feasibility – Part I” Ron Porat, Broadcom </a:t>
            </a:r>
          </a:p>
          <a:p>
            <a:pPr>
              <a:buNone/>
            </a:pPr>
            <a:r>
              <a:rPr lang="en-US" dirty="0" smtClean="0"/>
              <a:t>[8] DCN 14-1224 “Link Aware CCA” Brian Hart, Cisco</a:t>
            </a:r>
          </a:p>
          <a:p>
            <a:pPr>
              <a:buNone/>
            </a:pPr>
            <a:r>
              <a:rPr lang="en-US" dirty="0" smtClean="0"/>
              <a:t>[9]DCN 14-637 “Spatial Reuse and Coexistence with Legacy Devices” James Wang, </a:t>
            </a:r>
            <a:r>
              <a:rPr lang="en-US" dirty="0" err="1" smtClean="0"/>
              <a:t>Mediatek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[10] DCN 14-1207r1 “OBSS reuse mechanism which preserves fairness” </a:t>
            </a:r>
            <a:r>
              <a:rPr lang="en-US" dirty="0" err="1" smtClean="0"/>
              <a:t>Imad</a:t>
            </a:r>
            <a:r>
              <a:rPr lang="en-US" dirty="0" smtClean="0"/>
              <a:t> </a:t>
            </a:r>
            <a:r>
              <a:rPr lang="en-US" dirty="0" err="1" smtClean="0"/>
              <a:t>Jamil</a:t>
            </a:r>
            <a:r>
              <a:rPr lang="en-US" dirty="0" smtClean="0"/>
              <a:t>, Orange</a:t>
            </a:r>
          </a:p>
          <a:p>
            <a:pPr>
              <a:buNone/>
            </a:pPr>
            <a:r>
              <a:rPr lang="en-US" dirty="0" smtClean="0"/>
              <a:t>[11] DCN 14-1199r1 “CCA Study in Residential Scenario - Part 2” Gwen Barriac, Qualcomm</a:t>
            </a:r>
          </a:p>
          <a:p>
            <a:pPr>
              <a:buNone/>
            </a:pPr>
            <a:r>
              <a:rPr lang="en-US" dirty="0" smtClean="0"/>
              <a:t>[12] DCN 14-846r0 “CCA Study in Residential Scenario”, Gwen Barriac, Qualcomm</a:t>
            </a:r>
          </a:p>
          <a:p>
            <a:pPr>
              <a:buNone/>
            </a:pPr>
            <a:r>
              <a:rPr lang="en-US" dirty="0" smtClean="0"/>
              <a:t>[13] DCN 14-1448r2 “Considerations for Adaptive CCA” Reza Hedayat, </a:t>
            </a:r>
            <a:r>
              <a:rPr lang="en-US" dirty="0" err="1" smtClean="0"/>
              <a:t>Newracom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[14] DCN 15-588r0 “CCA Revisited” Amin </a:t>
            </a:r>
            <a:r>
              <a:rPr lang="en-US" dirty="0" err="1" smtClean="0"/>
              <a:t>Jafarian</a:t>
            </a:r>
            <a:r>
              <a:rPr lang="en-US" dirty="0" smtClean="0"/>
              <a:t>, </a:t>
            </a:r>
            <a:r>
              <a:rPr lang="en-US" dirty="0" err="1" smtClean="0"/>
              <a:t>Newracom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[15[ DCN 15/1045r0 Dynamic CCA control and TPC Simulation Results with SS1~SS3, Takeshi Itagaki, Sony</a:t>
            </a:r>
          </a:p>
          <a:p>
            <a:pPr>
              <a:buNone/>
            </a:pPr>
            <a:r>
              <a:rPr lang="en-US" dirty="0" smtClean="0"/>
              <a:t>[16] DCN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14946"/>
            <a:ext cx="7772400" cy="4114800"/>
          </a:xfrm>
        </p:spPr>
        <p:txBody>
          <a:bodyPr/>
          <a:lstStyle/>
          <a:p>
            <a:r>
              <a:rPr lang="en-US" dirty="0" smtClean="0"/>
              <a:t>Do you support adopting the following 4 bit SR field (in SIG A) for HE Trigger-Based PPDU 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One TBD value for </a:t>
            </a:r>
            <a:r>
              <a:rPr lang="en-US" dirty="0"/>
              <a:t>SR Disallow Flag, (under TBD restrictions)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One TBD value </a:t>
            </a:r>
            <a:r>
              <a:rPr lang="en-US" dirty="0"/>
              <a:t>is reserved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Remaining 14 values for SRP </a:t>
            </a:r>
            <a:endParaRPr lang="en-US" sz="1400" dirty="0" smtClean="0"/>
          </a:p>
          <a:p>
            <a:pPr marL="1074420" lvl="2">
              <a:buFont typeface="Arial" pitchFamily="34" charset="0"/>
              <a:buChar char="•"/>
              <a:defRPr/>
            </a:pPr>
            <a:r>
              <a:rPr lang="en-US" dirty="0" smtClean="0"/>
              <a:t>SRP = TX PWR</a:t>
            </a:r>
            <a:r>
              <a:rPr lang="en-US" baseline="-25000" dirty="0" smtClean="0"/>
              <a:t>AP</a:t>
            </a:r>
            <a:r>
              <a:rPr lang="en-US" dirty="0" smtClean="0"/>
              <a:t> + Acceptable Receiver Interference </a:t>
            </a:r>
            <a:r>
              <a:rPr lang="en-US" dirty="0" err="1" smtClean="0"/>
              <a:t>Level</a:t>
            </a:r>
            <a:r>
              <a:rPr lang="en-US" baseline="-25000" dirty="0" err="1" smtClean="0"/>
              <a:t>AP</a:t>
            </a:r>
            <a:r>
              <a:rPr lang="en-US" dirty="0" smtClean="0"/>
              <a:t>  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dirty="0" smtClean="0"/>
              <a:t>SR STA shall back-off its TX power based on   </a:t>
            </a:r>
          </a:p>
          <a:p>
            <a:pPr marL="1485900" lvl="3" indent="-342900">
              <a:buNone/>
              <a:defRPr/>
            </a:pPr>
            <a:r>
              <a:rPr lang="en-US" dirty="0" smtClean="0"/>
              <a:t>TX PWR</a:t>
            </a:r>
            <a:r>
              <a:rPr lang="en-US" baseline="-25000" dirty="0" smtClean="0"/>
              <a:t>SR STA</a:t>
            </a:r>
            <a:r>
              <a:rPr lang="en-US" dirty="0" smtClean="0"/>
              <a:t> &lt; SRP –</a:t>
            </a:r>
            <a:r>
              <a:rPr lang="en-US" dirty="0" err="1" smtClean="0"/>
              <a:t>RSSI</a:t>
            </a:r>
            <a:r>
              <a:rPr lang="en-US" baseline="-25000" dirty="0" err="1" smtClean="0"/>
              <a:t>trigger</a:t>
            </a:r>
            <a:r>
              <a:rPr lang="en-US" baseline="-25000" dirty="0" smtClean="0"/>
              <a:t> </a:t>
            </a:r>
            <a:r>
              <a:rPr lang="en-US" baseline="-25000" dirty="0" err="1" smtClean="0"/>
              <a:t>frame@SR</a:t>
            </a:r>
            <a:r>
              <a:rPr lang="en-US" baseline="-25000" dirty="0" smtClean="0"/>
              <a:t> STA</a:t>
            </a:r>
            <a:r>
              <a:rPr lang="en-US" dirty="0" smtClean="0"/>
              <a:t> </a:t>
            </a:r>
            <a:endParaRPr lang="en-US" sz="1400" dirty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Note TX PWR</a:t>
            </a:r>
            <a:r>
              <a:rPr lang="en-US" sz="1600" b="0" baseline="-25000" dirty="0" smtClean="0"/>
              <a:t>AP</a:t>
            </a:r>
            <a:r>
              <a:rPr lang="en-US" sz="1600" b="0" dirty="0" smtClean="0"/>
              <a:t> and TX PWR</a:t>
            </a:r>
            <a:r>
              <a:rPr lang="en-US" sz="1600" b="0" baseline="-25000" dirty="0" smtClean="0"/>
              <a:t>SR STA</a:t>
            </a:r>
            <a:r>
              <a:rPr lang="en-US" sz="1600" b="0" dirty="0" smtClean="0"/>
              <a:t> are normalized to 20MHz: Transmit power -10*log(BW/BW</a:t>
            </a:r>
            <a:r>
              <a:rPr lang="en-US" sz="1600" b="0" baseline="-25000" dirty="0" smtClean="0"/>
              <a:t>20M</a:t>
            </a:r>
            <a:r>
              <a:rPr lang="en-US" sz="1600" b="0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en-US" sz="2000" b="0" dirty="0" smtClean="0"/>
          </a:p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50571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For HE trigger-based PPDU, 4 SR fields are signaled:</a:t>
            </a:r>
          </a:p>
          <a:p>
            <a:pPr lvl="1"/>
            <a:r>
              <a:rPr lang="en-US" sz="1600" b="0" dirty="0" smtClean="0"/>
              <a:t>For 20MHz one SR field corresponding to entire 20MHz (other 3 fields indicate identical values)</a:t>
            </a:r>
          </a:p>
          <a:p>
            <a:pPr lvl="1"/>
            <a:r>
              <a:rPr lang="en-US" sz="1600" b="0" dirty="0" smtClean="0"/>
              <a:t>For 40MHz two SR fields for each 20MHz (other 2 fields indicate identical values)</a:t>
            </a:r>
          </a:p>
          <a:p>
            <a:pPr lvl="1"/>
            <a:r>
              <a:rPr lang="en-US" sz="1600" b="0" dirty="0" smtClean="0"/>
              <a:t>For 80MHz four SR fields for each 20MHz</a:t>
            </a:r>
          </a:p>
          <a:p>
            <a:pPr lvl="1"/>
            <a:r>
              <a:rPr lang="en-US" sz="1600" b="0" dirty="0" smtClean="0"/>
              <a:t>For 160MHz four SR fields for each 40MHz</a:t>
            </a:r>
          </a:p>
          <a:p>
            <a:r>
              <a:rPr lang="en-US" sz="2000" b="0" dirty="0" smtClean="0"/>
              <a:t>The exact location of each 20MHz for 80MHz BW is TBD</a:t>
            </a:r>
          </a:p>
          <a:p>
            <a:pPr lvl="2"/>
            <a:r>
              <a:rPr lang="en-US" dirty="0" smtClean="0"/>
              <a:t>Yes</a:t>
            </a:r>
          </a:p>
          <a:p>
            <a:pPr lvl="2"/>
            <a:r>
              <a:rPr lang="en-US" dirty="0" smtClean="0"/>
              <a:t>No</a:t>
            </a:r>
          </a:p>
          <a:p>
            <a:pPr lvl="2"/>
            <a:r>
              <a:rPr lang="en-US" dirty="0" smtClean="0"/>
              <a:t>Abstain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Note the following was already motioned [PHY Motion 138, March 2016, see 15/1354r2] For HE Trigger-based UL PPDU: Spatial Reuse TBD multiple SR fields (&gt;=2) are signaled, where each SR field corresponds to a different sub-band of the PPDU</a:t>
            </a:r>
          </a:p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adopting the 4 bits for SR field in </a:t>
            </a:r>
            <a:r>
              <a:rPr lang="en-US" dirty="0" smtClean="0"/>
              <a:t>SIG A of HE </a:t>
            </a:r>
            <a:r>
              <a:rPr lang="en-US" dirty="0" smtClean="0"/>
              <a:t>SU-PPDU and HE MU-PPDU, the SR field definition is TBD</a:t>
            </a:r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 </a:t>
            </a:r>
            <a:endParaRPr lang="en-US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7218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13955594"/>
              </p:ext>
            </p:extLst>
          </p:nvPr>
        </p:nvGraphicFramePr>
        <p:xfrm>
          <a:off x="685800" y="13716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78239473"/>
              </p:ext>
            </p:extLst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标题 18"/>
          <p:cNvSpPr>
            <a:spLocks noGrp="1"/>
          </p:cNvSpPr>
          <p:nvPr>
            <p:ph type="title"/>
          </p:nvPr>
        </p:nvSpPr>
        <p:spPr>
          <a:xfrm>
            <a:off x="685800" y="77218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31687" y="3352800"/>
          <a:ext cx="7802713" cy="1524002"/>
        </p:xfrm>
        <a:graphic>
          <a:graphicData uri="http://schemas.openxmlformats.org/drawingml/2006/table">
            <a:tbl>
              <a:tblPr/>
              <a:tblGrid>
                <a:gridCol w="1560542"/>
                <a:gridCol w="1248435"/>
                <a:gridCol w="1716596"/>
                <a:gridCol w="1404488"/>
                <a:gridCol w="1872652"/>
              </a:tblGrid>
              <a:tr h="351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25953716"/>
              </p:ext>
            </p:extLst>
          </p:nvPr>
        </p:nvGraphicFramePr>
        <p:xfrm>
          <a:off x="762000" y="388620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4162260"/>
              </p:ext>
            </p:extLst>
          </p:nvPr>
        </p:nvGraphicFramePr>
        <p:xfrm>
          <a:off x="762000" y="12954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90600" y="762000"/>
            <a:ext cx="312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(continued):</a:t>
            </a:r>
            <a:endParaRPr lang="en-US" sz="2000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84278480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2438400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76400"/>
                <a:gridCol w="13716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21022934"/>
              </p:ext>
            </p:extLst>
          </p:nvPr>
        </p:nvGraphicFramePr>
        <p:xfrm>
          <a:off x="762000" y="1066800"/>
          <a:ext cx="7620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31516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1202082"/>
              </p:ext>
            </p:extLst>
          </p:nvPr>
        </p:nvGraphicFramePr>
        <p:xfrm>
          <a:off x="381000" y="3352800"/>
          <a:ext cx="8153400" cy="1833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Minho Cheong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NeNewracomwracom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Irvine, CA 92618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minho.cheong@newracom.com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Reza </a:t>
                      </a:r>
                      <a:r>
                        <a:rPr lang="en-US" sz="1200" dirty="0" err="1" smtClean="0"/>
                        <a:t>Hedayat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reza.hedayat@newracom.com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Young </a:t>
                      </a:r>
                      <a:r>
                        <a:rPr lang="en-US" sz="1200" dirty="0" err="1" smtClean="0"/>
                        <a:t>Hoon</a:t>
                      </a:r>
                      <a:r>
                        <a:rPr lang="en-US" sz="1200" dirty="0" smtClean="0"/>
                        <a:t> Kwon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/>
                        <a:t>younghoon.kwon@newracom.com</a:t>
                      </a:r>
                      <a:endParaRPr lang="en-US" altLang="ja-JP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Yongho Seok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yongho.seok@newracom.com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Daewon Lee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/>
                        <a:t>daewon.lee@newracom.com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/>
                        <a:t>Yujin</a:t>
                      </a:r>
                      <a:r>
                        <a:rPr lang="en-US" sz="1200" dirty="0" smtClean="0"/>
                        <a:t> Noh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yujin.noh@newracom.com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3203728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3221267"/>
              </p:ext>
            </p:extLst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109106</TotalTime>
  <Words>2764</Words>
  <Application>Microsoft Office PowerPoint</Application>
  <PresentationFormat>On-screen Show (4:3)</PresentationFormat>
  <Paragraphs>690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802-11-Submission</vt:lpstr>
      <vt:lpstr>Document</vt:lpstr>
      <vt:lpstr>Spatial Re-Use OA-CCA Mode and SR Field Discussion</vt:lpstr>
      <vt:lpstr>Authors (continued)</vt:lpstr>
      <vt:lpstr>Authors (continued)</vt:lpstr>
      <vt:lpstr>Authors (continued)</vt:lpstr>
      <vt:lpstr>Authors (continued)</vt:lpstr>
      <vt:lpstr>Slide 6</vt:lpstr>
      <vt:lpstr>Authors (continued)</vt:lpstr>
      <vt:lpstr>Authors (continued)</vt:lpstr>
      <vt:lpstr>Authors (continued)</vt:lpstr>
      <vt:lpstr>Authors (continued)</vt:lpstr>
      <vt:lpstr>Outline</vt:lpstr>
      <vt:lpstr>Background</vt:lpstr>
      <vt:lpstr>Opportunistic Adaptive CCA (OA-CCA)</vt:lpstr>
      <vt:lpstr>OC-CCA for Trigger frame and UL MU </vt:lpstr>
      <vt:lpstr>Opportunistic Adaptive CCA (OA-CCA) for Trigger Frame and UL MU</vt:lpstr>
      <vt:lpstr>SIG A SR Field </vt:lpstr>
      <vt:lpstr>SIG A SR Field (continued)</vt:lpstr>
      <vt:lpstr>Conclusions</vt:lpstr>
      <vt:lpstr>Backup Charts</vt:lpstr>
      <vt:lpstr>SR Parameter (SRP) for trigger frame and UL-MU</vt:lpstr>
      <vt:lpstr>Reference</vt:lpstr>
      <vt:lpstr>Straw Poll 1</vt:lpstr>
      <vt:lpstr>Straw Poll 2</vt:lpstr>
      <vt:lpstr>Straw Poll 3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Mediatek</cp:lastModifiedBy>
  <cp:revision>1890</cp:revision>
  <cp:lastPrinted>1998-02-10T13:28:06Z</cp:lastPrinted>
  <dcterms:created xsi:type="dcterms:W3CDTF">2007-05-21T21:00:37Z</dcterms:created>
  <dcterms:modified xsi:type="dcterms:W3CDTF">2016-05-17T01:23:20Z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