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46" r:id="rId12"/>
    <p:sldId id="445" r:id="rId13"/>
    <p:sldId id="447" r:id="rId14"/>
    <p:sldId id="4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4"/>
    <p:restoredTop sz="94808"/>
  </p:normalViewPr>
  <p:slideViewPr>
    <p:cSldViewPr>
      <p:cViewPr varScale="1">
        <p:scale>
          <a:sx n="81" d="100"/>
          <a:sy n="81" d="100"/>
        </p:scale>
        <p:origin x="17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smtClean="0"/>
              <a:t>Reza Hedayat (Newracom)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smtClean="0"/>
              <a:t>Reza Hedayat (Newracom)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138957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Reza Hedayat (Newracom)</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Reza Hedayat (Newracom)</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802.11-16/0698r4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Word_97_-_2003_Document2.doc"/><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and Spatial Reuse Ad-hoc Agenda</a:t>
            </a:r>
            <a:br>
              <a:rPr lang="en-US" altLang="en-US" sz="2800" dirty="0" smtClean="0"/>
            </a:br>
            <a:r>
              <a:rPr lang="en-US" altLang="en-US" sz="2800" dirty="0" smtClean="0"/>
              <a:t>May 2016 Meeting</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May16,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780884058"/>
              </p:ext>
            </p:extLst>
          </p:nvPr>
        </p:nvGraphicFramePr>
        <p:xfrm>
          <a:off x="841375" y="2770187"/>
          <a:ext cx="7613650" cy="1725613"/>
        </p:xfrm>
        <a:graphic>
          <a:graphicData uri="http://schemas.openxmlformats.org/presentationml/2006/ole">
            <mc:AlternateContent xmlns:mc="http://schemas.openxmlformats.org/markup-compatibility/2006">
              <mc:Choice xmlns:v="urn:schemas-microsoft-com:vml" Requires="v">
                <p:oleObj spid="_x0000_s1533"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770187"/>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Object 3"/>
          <p:cNvGraphicFramePr>
            <a:graphicFrameLocks noChangeAspect="1"/>
          </p:cNvGraphicFramePr>
          <p:nvPr>
            <p:extLst>
              <p:ext uri="{D42A27DB-BD31-4B8C-83A1-F6EECF244321}">
                <p14:modId xmlns:p14="http://schemas.microsoft.com/office/powerpoint/2010/main" val="627720039"/>
              </p:ext>
            </p:extLst>
          </p:nvPr>
        </p:nvGraphicFramePr>
        <p:xfrm>
          <a:off x="841375" y="4332288"/>
          <a:ext cx="7532688" cy="2362200"/>
        </p:xfrm>
        <a:graphic>
          <a:graphicData uri="http://schemas.openxmlformats.org/presentationml/2006/ole">
            <mc:AlternateContent xmlns:mc="http://schemas.openxmlformats.org/markup-compatibility/2006">
              <mc:Choice xmlns:v="urn:schemas-microsoft-com:vml" Requires="v">
                <p:oleObj spid="_x0000_s1534" name="Document" r:id="rId6" imgW="8246962" imgH="3237657" progId="Word.Document.8">
                  <p:embed/>
                </p:oleObj>
              </mc:Choice>
              <mc:Fallback>
                <p:oleObj name="Document" r:id="rId6" imgW="8246962" imgH="3237657" progId="Word.Document.8">
                  <p:embed/>
                  <p:pic>
                    <p:nvPicPr>
                      <p:cNvPr id="0" name=""/>
                      <p:cNvPicPr>
                        <a:picLocks noChangeAspect="1" noChangeArrowheads="1"/>
                      </p:cNvPicPr>
                      <p:nvPr/>
                    </p:nvPicPr>
                    <p:blipFill>
                      <a:blip r:embed="rId7"/>
                      <a:srcRect/>
                      <a:stretch>
                        <a:fillRect/>
                      </a:stretch>
                    </p:blipFill>
                    <p:spPr bwMode="auto">
                      <a:xfrm>
                        <a:off x="841375" y="4332288"/>
                        <a:ext cx="7532688" cy="2362200"/>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(SR)</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5" name="Footer Placeholder 4"/>
          <p:cNvSpPr>
            <a:spLocks noGrp="1"/>
          </p:cNvSpPr>
          <p:nvPr>
            <p:ph type="ftr" sz="quarter" idx="11"/>
          </p:nvPr>
        </p:nvSpPr>
        <p:spPr/>
        <p:txBody>
          <a:bodyPr/>
          <a:lstStyle/>
          <a:p>
            <a:pPr>
              <a:defRPr/>
            </a:pPr>
            <a:r>
              <a:rPr lang="en-US" dirty="0" smtClean="0">
                <a:ea typeface="+mn-ea"/>
              </a:rPr>
              <a:t>Reza Hedayat (</a:t>
            </a:r>
            <a:r>
              <a:rPr lang="en-US" dirty="0" err="1" smtClean="0">
                <a:ea typeface="+mn-ea"/>
              </a:rPr>
              <a:t>Newracom</a:t>
            </a:r>
            <a:r>
              <a:rPr lang="en-US" dirty="0" smtClean="0">
                <a:ea typeface="+mn-ea"/>
              </a:rPr>
              <a:t>)</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43557873"/>
              </p:ext>
            </p:extLst>
          </p:nvPr>
        </p:nvGraphicFramePr>
        <p:xfrm>
          <a:off x="685801" y="1981200"/>
          <a:ext cx="7804149" cy="990600"/>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smtClean="0">
                          <a:effectLst/>
                        </a:rPr>
                        <a:t>No.</a:t>
                      </a:r>
                      <a:r>
                        <a:rPr lang="en-CA" sz="1100" u="none" strike="noStrike" baseline="0" dirty="0" smtClean="0">
                          <a:effectLst/>
                        </a:rPr>
                        <a:t> of SPs</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a:solidFill>
                            <a:schemeClr val="accent1">
                              <a:lumMod val="75000"/>
                            </a:schemeClr>
                          </a:solidFill>
                          <a:effectLst/>
                        </a:rPr>
                        <a:t>11-16/0581</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Proposed changes to SR clause</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Soma Tayamon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a:solidFill>
                            <a:schemeClr val="accent1">
                              <a:lumMod val="75000"/>
                            </a:schemeClr>
                          </a:solidFill>
                          <a:effectLst/>
                        </a:rPr>
                        <a:t>11-16/0589</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actional-Backoff</a:t>
                      </a:r>
                      <a:r>
                        <a:rPr lang="en-CA" sz="1100" b="1" u="none" strike="noStrike" dirty="0">
                          <a:solidFill>
                            <a:schemeClr val="accent1">
                              <a:lumMod val="75000"/>
                            </a:schemeClr>
                          </a:solidFill>
                          <a:effectLst/>
                        </a:rPr>
                        <a:t> Procedure and Dynamic CCA</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Bo Li</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7650">
                <a:tc>
                  <a:txBody>
                    <a:bodyPr/>
                    <a:lstStyle/>
                    <a:p>
                      <a:pPr algn="l" fontAlgn="ctr"/>
                      <a:r>
                        <a:rPr lang="en-US" altLang="zh-CN" sz="1100" b="1" u="none" strike="noStrike" dirty="0" smtClean="0">
                          <a:solidFill>
                            <a:schemeClr val="accent1">
                              <a:lumMod val="75000"/>
                            </a:schemeClr>
                          </a:solidFill>
                          <a:effectLst/>
                        </a:rPr>
                        <a:t>11-16/0647</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CA" sz="1100" b="1" u="none" strike="noStrike" dirty="0">
                          <a:solidFill>
                            <a:schemeClr val="accent1">
                              <a:lumMod val="75000"/>
                            </a:schemeClr>
                          </a:solidFill>
                          <a:effectLst/>
                        </a:rPr>
                        <a:t>Consideration of Spatial Reuse for Trigger Frame</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Po-Kai Huang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432578264"/>
              </p:ext>
            </p:extLst>
          </p:nvPr>
        </p:nvGraphicFramePr>
        <p:xfrm>
          <a:off x="685800" y="2971800"/>
          <a:ext cx="7804149" cy="344805"/>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l" fontAlgn="ctr"/>
                      <a:r>
                        <a:rPr lang="en-US" altLang="zh-CN" sz="1100" b="1" u="none" strike="noStrike" dirty="0" smtClean="0">
                          <a:solidFill>
                            <a:schemeClr val="accent1">
                              <a:lumMod val="75000"/>
                            </a:schemeClr>
                          </a:solidFill>
                          <a:effectLst/>
                        </a:rPr>
                        <a:t>11-16/0578</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US" sz="1100" b="1" u="none" strike="noStrike" dirty="0" smtClean="0">
                          <a:solidFill>
                            <a:schemeClr val="accent1">
                              <a:lumMod val="75000"/>
                            </a:schemeClr>
                          </a:solidFill>
                          <a:effectLst/>
                        </a:rPr>
                        <a:t>Impact of transmission power control on Clear Channel Assessment Threshold adjustment</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smtClean="0">
                          <a:solidFill>
                            <a:schemeClr val="accent1">
                              <a:lumMod val="75000"/>
                            </a:schemeClr>
                          </a:solidFill>
                          <a:effectLst/>
                        </a:rPr>
                        <a:t>Soma Tayamon </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43044964"/>
              </p:ext>
            </p:extLst>
          </p:nvPr>
        </p:nvGraphicFramePr>
        <p:xfrm>
          <a:off x="685800" y="3312795"/>
          <a:ext cx="7804149" cy="247650"/>
        </p:xfrm>
        <a:graphic>
          <a:graphicData uri="http://schemas.openxmlformats.org/drawingml/2006/table">
            <a:tbl>
              <a:tblPr>
                <a:tableStyleId>{5C22544A-7EE6-4342-B048-85BDC9FD1C3A}</a:tableStyleId>
              </a:tblPr>
              <a:tblGrid>
                <a:gridCol w="919638"/>
                <a:gridCol w="4943054"/>
                <a:gridCol w="1251729"/>
                <a:gridCol w="689728"/>
              </a:tblGrid>
              <a:tr h="247650">
                <a:tc>
                  <a:txBody>
                    <a:bodyPr/>
                    <a:lstStyle/>
                    <a:p>
                      <a:pPr algn="l" fontAlgn="ctr"/>
                      <a:r>
                        <a:rPr lang="en-US" altLang="zh-CN" sz="1100" b="1" u="none" strike="noStrike" dirty="0" smtClean="0">
                          <a:solidFill>
                            <a:schemeClr val="accent1">
                              <a:lumMod val="75000"/>
                            </a:schemeClr>
                          </a:solidFill>
                          <a:effectLst/>
                        </a:rPr>
                        <a:t>11-16/0699</a:t>
                      </a:r>
                      <a:endParaRPr lang="en-US" altLang="zh-CN" sz="1100" b="1" u="none" strike="noStrike" dirty="0">
                        <a:solidFill>
                          <a:schemeClr val="accent1">
                            <a:lumMod val="75000"/>
                          </a:schemeClr>
                        </a:solidFill>
                        <a:effectLst/>
                      </a:endParaRPr>
                    </a:p>
                  </a:txBody>
                  <a:tcPr marL="9525" marR="9525" marT="9525" marB="0" anchor="ctr"/>
                </a:tc>
                <a:tc>
                  <a:txBody>
                    <a:bodyPr/>
                    <a:lstStyle/>
                    <a:p>
                      <a:pPr algn="l" fontAlgn="ctr"/>
                      <a:r>
                        <a:rPr lang="en-US" sz="1100" b="1" u="none" strike="noStrike" dirty="0" smtClean="0">
                          <a:solidFill>
                            <a:schemeClr val="accent1">
                              <a:lumMod val="75000"/>
                            </a:schemeClr>
                          </a:solidFill>
                          <a:effectLst/>
                        </a:rPr>
                        <a:t>Spatial Re-Use OA-CCA and SR Field</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smtClean="0">
                          <a:solidFill>
                            <a:schemeClr val="accent1">
                              <a:lumMod val="75000"/>
                            </a:schemeClr>
                          </a:solidFill>
                          <a:effectLst/>
                        </a:rPr>
                        <a:t>James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3" name="Rectangle 2"/>
          <p:cNvSpPr/>
          <p:nvPr/>
        </p:nvSpPr>
        <p:spPr>
          <a:xfrm>
            <a:off x="696913" y="4879429"/>
            <a:ext cx="4724820" cy="276999"/>
          </a:xfrm>
          <a:prstGeom prst="rect">
            <a:avLst/>
          </a:prstGeom>
        </p:spPr>
        <p:txBody>
          <a:bodyPr wrap="none">
            <a:spAutoFit/>
          </a:bodyPr>
          <a:lstStyle/>
          <a:p>
            <a:pPr fontAlgn="ctr"/>
            <a:r>
              <a:rPr lang="en-US" b="1" dirty="0" smtClean="0">
                <a:solidFill>
                  <a:schemeClr val="accent1">
                    <a:lumMod val="75000"/>
                  </a:schemeClr>
                </a:solidFill>
              </a:rPr>
              <a:t>These contributions were presented in 11ax MAC/SR ad hoc sessions.</a:t>
            </a:r>
            <a:endParaRPr lang="en-CA" b="1" dirty="0">
              <a:solidFill>
                <a:schemeClr val="accent1">
                  <a:lumMod val="75000"/>
                </a:schemeClr>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5" name="Footer Placeholder 4"/>
          <p:cNvSpPr>
            <a:spLocks noGrp="1"/>
          </p:cNvSpPr>
          <p:nvPr>
            <p:ph type="ftr" sz="quarter" idx="11"/>
          </p:nvPr>
        </p:nvSpPr>
        <p:spPr/>
        <p:txBody>
          <a:bodyPr/>
          <a:lstStyle/>
          <a:p>
            <a:pPr>
              <a:defRPr/>
            </a:pPr>
            <a:r>
              <a:rPr lang="en-US" dirty="0" smtClean="0">
                <a:ea typeface="+mn-ea"/>
              </a:rPr>
              <a:t>Reza Hedayat (</a:t>
            </a:r>
            <a:r>
              <a:rPr lang="en-US" dirty="0" err="1" smtClean="0">
                <a:ea typeface="+mn-ea"/>
              </a:rPr>
              <a:t>Newracom</a:t>
            </a:r>
            <a:r>
              <a:rPr lang="en-US" dirty="0" smtClean="0">
                <a:ea typeface="+mn-ea"/>
              </a:rPr>
              <a:t>)</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graphicFrame>
        <p:nvGraphicFramePr>
          <p:cNvPr id="8" name="Table 7"/>
          <p:cNvGraphicFramePr>
            <a:graphicFrameLocks noGrp="1"/>
          </p:cNvGraphicFramePr>
          <p:nvPr>
            <p:extLst>
              <p:ext uri="{D42A27DB-BD31-4B8C-83A1-F6EECF244321}">
                <p14:modId xmlns:p14="http://schemas.microsoft.com/office/powerpoint/2010/main" val="1786611265"/>
              </p:ext>
            </p:extLst>
          </p:nvPr>
        </p:nvGraphicFramePr>
        <p:xfrm>
          <a:off x="685801" y="1314459"/>
          <a:ext cx="7766049" cy="4730307"/>
        </p:xfrm>
        <a:graphic>
          <a:graphicData uri="http://schemas.openxmlformats.org/drawingml/2006/table">
            <a:tbl>
              <a:tblPr>
                <a:tableStyleId>{5C22544A-7EE6-4342-B048-85BDC9FD1C3A}</a:tableStyleId>
              </a:tblPr>
              <a:tblGrid>
                <a:gridCol w="915148"/>
                <a:gridCol w="4918922"/>
                <a:gridCol w="1245618"/>
                <a:gridCol w="686361"/>
              </a:tblGrid>
              <a:tr h="243639">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Author</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smtClean="0">
                          <a:effectLst/>
                        </a:rPr>
                        <a:t>No. of SPs</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11-16/0583</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Backoff</a:t>
                      </a:r>
                      <a:r>
                        <a:rPr lang="en-CA" sz="1100" b="1" u="none" strike="noStrike" dirty="0">
                          <a:solidFill>
                            <a:schemeClr val="accent1">
                              <a:lumMod val="75000"/>
                            </a:schemeClr>
                          </a:solidFill>
                          <a:effectLst/>
                        </a:rPr>
                        <a:t> Procedure Handling Upon TF Reception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Yu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2</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11-16/0584</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Need of SDU Fragmentation to Reduce Padding Ratio in UL-OFDMA Transmission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Yu Wang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11-16/0588</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Channel State Estimation based Bidirectional Initialized Random Access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Bo Li</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11-16/0590</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Multi-BSS Association for Edge Users¡¯ Throughput Improvements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Mao Yang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11-16/0616</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BlockAck</a:t>
                      </a:r>
                      <a:r>
                        <a:rPr lang="en-CA" sz="1100" b="1" u="none" strike="noStrike" dirty="0">
                          <a:solidFill>
                            <a:schemeClr val="accent1">
                              <a:lumMod val="75000"/>
                            </a:schemeClr>
                          </a:solidFill>
                          <a:effectLst/>
                        </a:rPr>
                        <a:t> generation and selection rules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Alfred Asterjadhi </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6</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11-16/0627</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ROM Recovery Rules</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Jayh Hyunhee Park</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11-16/0628</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Buffer Status Report in HE Control field</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Jayh Hyunhee Park</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11-16/0640</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BSS Color Collision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Geonjung</a:t>
                      </a:r>
                      <a:r>
                        <a:rPr lang="en-CA" sz="1100" b="1" u="none" strike="noStrike" dirty="0">
                          <a:solidFill>
                            <a:schemeClr val="accent1">
                              <a:lumMod val="75000"/>
                            </a:schemeClr>
                          </a:solidFill>
                          <a:effectLst/>
                        </a:rPr>
                        <a:t> Ko</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marL="0" algn="l" defTabSz="914400" rtl="0" eaLnBrk="1" fontAlgn="ctr" latinLnBrk="0" hangingPunct="1"/>
                      <a:r>
                        <a:rPr lang="en-US" altLang="zh-CN" sz="1100" b="1" u="none" strike="noStrike" kern="1200" dirty="0">
                          <a:solidFill>
                            <a:schemeClr val="accent1">
                              <a:lumMod val="75000"/>
                            </a:schemeClr>
                          </a:solidFill>
                          <a:effectLst/>
                          <a:latin typeface="+mn-lt"/>
                          <a:ea typeface="+mn-ea"/>
                          <a:cs typeface="+mn-cs"/>
                        </a:rPr>
                        <a:t>11-16/0641</a:t>
                      </a:r>
                    </a:p>
                  </a:txBody>
                  <a:tcPr marL="9525" marR="9525" marT="9525" marB="0" anchor="ctr"/>
                </a:tc>
                <a:tc>
                  <a:txBody>
                    <a:bodyPr/>
                    <a:lstStyle/>
                    <a:p>
                      <a:pPr algn="l" fontAlgn="ctr"/>
                      <a:r>
                        <a:rPr lang="en-CA" sz="1100" b="1" u="none" strike="noStrike" kern="1200" dirty="0">
                          <a:solidFill>
                            <a:schemeClr val="accent1">
                              <a:lumMod val="75000"/>
                            </a:schemeClr>
                          </a:solidFill>
                          <a:effectLst/>
                          <a:latin typeface="+mn-lt"/>
                          <a:ea typeface="+mn-ea"/>
                          <a:cs typeface="+mn-cs"/>
                        </a:rPr>
                        <a:t>Regarding HE fragmentation</a:t>
                      </a:r>
                    </a:p>
                  </a:txBody>
                  <a:tcPr marL="9525" marR="9525" marT="9525" marB="0" anchor="ctr"/>
                </a:tc>
                <a:tc>
                  <a:txBody>
                    <a:bodyPr/>
                    <a:lstStyle/>
                    <a:p>
                      <a:pPr algn="l" fontAlgn="ctr"/>
                      <a:r>
                        <a:rPr lang="en-CA" sz="1100" b="1" u="none" strike="noStrike" kern="1200">
                          <a:solidFill>
                            <a:schemeClr val="accent1">
                              <a:lumMod val="75000"/>
                            </a:schemeClr>
                          </a:solidFill>
                          <a:effectLst/>
                          <a:latin typeface="+mn-lt"/>
                          <a:ea typeface="+mn-ea"/>
                          <a:cs typeface="+mn-cs"/>
                        </a:rPr>
                        <a:t>Woojin Ahn</a:t>
                      </a:r>
                    </a:p>
                  </a:txBody>
                  <a:tcPr marL="9525" marR="9525" marT="9525" marB="0" anchor="ctr"/>
                </a:tc>
                <a:tc>
                  <a:txBody>
                    <a:bodyPr/>
                    <a:lstStyle/>
                    <a:p>
                      <a:pPr algn="ctr" fontAlgn="ctr"/>
                      <a:r>
                        <a:rPr lang="en-CA" sz="1100" b="1" u="none" strike="noStrike" kern="1200" dirty="0" smtClean="0">
                          <a:solidFill>
                            <a:schemeClr val="accent1">
                              <a:lumMod val="75000"/>
                            </a:schemeClr>
                          </a:solidFill>
                          <a:effectLst/>
                          <a:latin typeface="+mn-lt"/>
                          <a:ea typeface="+mn-ea"/>
                          <a:cs typeface="+mn-cs"/>
                        </a:rPr>
                        <a:t>1</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algn="l" fontAlgn="ctr"/>
                      <a:r>
                        <a:rPr lang="en-US" altLang="zh-CN" sz="1100" b="1" u="none" strike="noStrike" kern="1200">
                          <a:solidFill>
                            <a:schemeClr val="accent1">
                              <a:lumMod val="75000"/>
                            </a:schemeClr>
                          </a:solidFill>
                          <a:effectLst/>
                          <a:latin typeface="+mn-lt"/>
                          <a:ea typeface="+mn-ea"/>
                          <a:cs typeface="+mn-cs"/>
                        </a:rPr>
                        <a:t>11-16/0643</a:t>
                      </a:r>
                    </a:p>
                  </a:txBody>
                  <a:tcPr marL="9525" marR="9525" marT="9525" marB="0" anchor="ctr"/>
                </a:tc>
                <a:tc>
                  <a:txBody>
                    <a:bodyPr/>
                    <a:lstStyle/>
                    <a:p>
                      <a:pPr algn="l" fontAlgn="ctr"/>
                      <a:r>
                        <a:rPr lang="en-CA" sz="1100" b="1" u="none" strike="noStrike" kern="1200" dirty="0">
                          <a:solidFill>
                            <a:schemeClr val="accent1">
                              <a:lumMod val="75000"/>
                            </a:schemeClr>
                          </a:solidFill>
                          <a:effectLst/>
                          <a:latin typeface="+mn-lt"/>
                          <a:ea typeface="+mn-ea"/>
                          <a:cs typeface="+mn-cs"/>
                        </a:rPr>
                        <a:t>HE Control Scheduling</a:t>
                      </a:r>
                    </a:p>
                  </a:txBody>
                  <a:tcPr marL="9525" marR="9525" marT="9525" marB="0" anchor="ctr"/>
                </a:tc>
                <a:tc>
                  <a:txBody>
                    <a:bodyPr/>
                    <a:lstStyle/>
                    <a:p>
                      <a:pPr algn="l" fontAlgn="ctr"/>
                      <a:r>
                        <a:rPr lang="en-CA" sz="1100" b="1" u="none" strike="noStrike" kern="1200">
                          <a:solidFill>
                            <a:schemeClr val="accent1">
                              <a:lumMod val="75000"/>
                            </a:schemeClr>
                          </a:solidFill>
                          <a:effectLst/>
                          <a:latin typeface="+mn-lt"/>
                          <a:ea typeface="+mn-ea"/>
                          <a:cs typeface="+mn-cs"/>
                        </a:rPr>
                        <a:t>Liwen Chu</a:t>
                      </a:r>
                    </a:p>
                  </a:txBody>
                  <a:tcPr marL="9525" marR="9525" marT="9525" marB="0" anchor="ctr"/>
                </a:tc>
                <a:tc>
                  <a:txBody>
                    <a:bodyPr/>
                    <a:lstStyle/>
                    <a:p>
                      <a:pPr algn="ctr" fontAlgn="ctr"/>
                      <a:r>
                        <a:rPr lang="en-CA" sz="1100" b="1" u="none" strike="noStrike" kern="1200" dirty="0" smtClean="0">
                          <a:solidFill>
                            <a:schemeClr val="accent1">
                              <a:lumMod val="75000"/>
                            </a:schemeClr>
                          </a:solidFill>
                          <a:effectLst/>
                          <a:latin typeface="+mn-lt"/>
                          <a:ea typeface="+mn-ea"/>
                          <a:cs typeface="+mn-cs"/>
                        </a:rPr>
                        <a:t>2</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marL="0" algn="l" defTabSz="914400" rtl="0" eaLnBrk="1" fontAlgn="ctr" latinLnBrk="0" hangingPunct="1"/>
                      <a:r>
                        <a:rPr lang="en-US" altLang="zh-CN" sz="1100" b="1" u="none" strike="noStrike" kern="1200" dirty="0">
                          <a:solidFill>
                            <a:schemeClr val="accent1">
                              <a:lumMod val="75000"/>
                            </a:schemeClr>
                          </a:solidFill>
                          <a:effectLst/>
                          <a:latin typeface="+mn-lt"/>
                          <a:ea typeface="+mn-ea"/>
                          <a:cs typeface="+mn-cs"/>
                        </a:rPr>
                        <a:t>11-16/0644</a:t>
                      </a:r>
                    </a:p>
                  </a:txBody>
                  <a:tcPr marL="9525" marR="9525" marT="9525" marB="0" anchor="ctr"/>
                </a:tc>
                <a:tc>
                  <a:txBody>
                    <a:bodyPr/>
                    <a:lstStyle/>
                    <a:p>
                      <a:pPr marL="0" algn="l" defTabSz="914400" rtl="0" eaLnBrk="1" fontAlgn="ctr" latinLnBrk="0" hangingPunct="1"/>
                      <a:r>
                        <a:rPr lang="en-CA" sz="1100" b="1" u="none" strike="noStrike" kern="1200">
                          <a:solidFill>
                            <a:schemeClr val="accent1">
                              <a:lumMod val="75000"/>
                            </a:schemeClr>
                          </a:solidFill>
                          <a:effectLst/>
                          <a:latin typeface="+mn-lt"/>
                          <a:ea typeface="+mn-ea"/>
                          <a:cs typeface="+mn-cs"/>
                        </a:rPr>
                        <a:t>SS Allocation in Trigger</a:t>
                      </a:r>
                    </a:p>
                  </a:txBody>
                  <a:tcPr marL="9525" marR="9525" marT="9525" marB="0" anchor="ctr"/>
                </a:tc>
                <a:tc>
                  <a:txBody>
                    <a:bodyPr/>
                    <a:lstStyle/>
                    <a:p>
                      <a:pPr marL="0" algn="l" defTabSz="914400" rtl="0" eaLnBrk="1" fontAlgn="ctr" latinLnBrk="0" hangingPunct="1"/>
                      <a:r>
                        <a:rPr lang="en-CA" sz="1100" b="1" u="none" strike="noStrike" kern="1200" dirty="0" err="1">
                          <a:solidFill>
                            <a:schemeClr val="accent1">
                              <a:lumMod val="75000"/>
                            </a:schemeClr>
                          </a:solidFill>
                          <a:effectLst/>
                          <a:latin typeface="+mn-lt"/>
                          <a:ea typeface="+mn-ea"/>
                          <a:cs typeface="+mn-cs"/>
                        </a:rPr>
                        <a:t>Liwen</a:t>
                      </a:r>
                      <a:r>
                        <a:rPr lang="en-CA" sz="1100" b="1" u="none" strike="noStrike" kern="1200" dirty="0">
                          <a:solidFill>
                            <a:schemeClr val="accent1">
                              <a:lumMod val="75000"/>
                            </a:schemeClr>
                          </a:solidFill>
                          <a:effectLst/>
                          <a:latin typeface="+mn-lt"/>
                          <a:ea typeface="+mn-ea"/>
                          <a:cs typeface="+mn-cs"/>
                        </a:rPr>
                        <a:t> Chu</a:t>
                      </a:r>
                    </a:p>
                  </a:txBody>
                  <a:tcPr marL="9525" marR="9525" marT="9525" marB="0" anchor="ctr"/>
                </a:tc>
                <a:tc>
                  <a:txBody>
                    <a:bodyPr/>
                    <a:lstStyle/>
                    <a:p>
                      <a:pPr marL="0" algn="ctr" defTabSz="914400" rtl="0" eaLnBrk="1" fontAlgn="ctr" latinLnBrk="0" hangingPunct="1"/>
                      <a:r>
                        <a:rPr lang="en-CA" sz="1100" b="1" u="none" strike="noStrike" kern="1200" dirty="0" smtClean="0">
                          <a:solidFill>
                            <a:schemeClr val="accent1">
                              <a:lumMod val="75000"/>
                            </a:schemeClr>
                          </a:solidFill>
                          <a:effectLst/>
                          <a:latin typeface="+mn-lt"/>
                          <a:ea typeface="+mn-ea"/>
                          <a:cs typeface="+mn-cs"/>
                        </a:rPr>
                        <a:t>1</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marL="0" algn="l" defTabSz="914400" rtl="0" eaLnBrk="1" fontAlgn="ctr" latinLnBrk="0" hangingPunct="1"/>
                      <a:r>
                        <a:rPr lang="en-US" altLang="zh-CN" sz="1100" b="1" u="none" strike="noStrike" kern="1200">
                          <a:solidFill>
                            <a:schemeClr val="accent1">
                              <a:lumMod val="75000"/>
                            </a:schemeClr>
                          </a:solidFill>
                          <a:effectLst/>
                          <a:latin typeface="+mn-lt"/>
                          <a:ea typeface="+mn-ea"/>
                          <a:cs typeface="+mn-cs"/>
                        </a:rPr>
                        <a:t>11-16/0645</a:t>
                      </a:r>
                    </a:p>
                  </a:txBody>
                  <a:tcPr marL="9525" marR="9525" marT="9525" marB="0" anchor="ctr"/>
                </a:tc>
                <a:tc>
                  <a:txBody>
                    <a:bodyPr/>
                    <a:lstStyle/>
                    <a:p>
                      <a:pPr marL="0" algn="l" defTabSz="914400" rtl="0" eaLnBrk="1" fontAlgn="ctr" latinLnBrk="0" hangingPunct="1"/>
                      <a:r>
                        <a:rPr lang="en-CA" sz="1100" b="1" u="none" strike="noStrike" kern="1200" dirty="0">
                          <a:solidFill>
                            <a:schemeClr val="accent1">
                              <a:lumMod val="75000"/>
                            </a:schemeClr>
                          </a:solidFill>
                          <a:effectLst/>
                          <a:latin typeface="+mn-lt"/>
                          <a:ea typeface="+mn-ea"/>
                          <a:cs typeface="+mn-cs"/>
                        </a:rPr>
                        <a:t>MU Minimum MPDU Start Spacing</a:t>
                      </a:r>
                    </a:p>
                  </a:txBody>
                  <a:tcPr marL="9525" marR="9525" marT="9525" marB="0" anchor="ctr"/>
                </a:tc>
                <a:tc>
                  <a:txBody>
                    <a:bodyPr/>
                    <a:lstStyle/>
                    <a:p>
                      <a:pPr marL="0" algn="l" defTabSz="914400" rtl="0" eaLnBrk="1" fontAlgn="ctr" latinLnBrk="0" hangingPunct="1"/>
                      <a:r>
                        <a:rPr lang="en-CA" sz="1100" b="1" u="none" strike="noStrike" kern="1200" dirty="0" err="1">
                          <a:solidFill>
                            <a:schemeClr val="accent1">
                              <a:lumMod val="75000"/>
                            </a:schemeClr>
                          </a:solidFill>
                          <a:effectLst/>
                          <a:latin typeface="+mn-lt"/>
                          <a:ea typeface="+mn-ea"/>
                          <a:cs typeface="+mn-cs"/>
                        </a:rPr>
                        <a:t>Liwen</a:t>
                      </a:r>
                      <a:r>
                        <a:rPr lang="en-CA" sz="1100" b="1" u="none" strike="noStrike" kern="1200" dirty="0">
                          <a:solidFill>
                            <a:schemeClr val="accent1">
                              <a:lumMod val="75000"/>
                            </a:schemeClr>
                          </a:solidFill>
                          <a:effectLst/>
                          <a:latin typeface="+mn-lt"/>
                          <a:ea typeface="+mn-ea"/>
                          <a:cs typeface="+mn-cs"/>
                        </a:rPr>
                        <a:t> Chu</a:t>
                      </a:r>
                    </a:p>
                  </a:txBody>
                  <a:tcPr marL="9525" marR="9525" marT="9525" marB="0" anchor="ctr"/>
                </a:tc>
                <a:tc>
                  <a:txBody>
                    <a:bodyPr/>
                    <a:lstStyle/>
                    <a:p>
                      <a:pPr marL="0" algn="ctr" defTabSz="914400" rtl="0" eaLnBrk="1" fontAlgn="ctr" latinLnBrk="0" hangingPunct="1"/>
                      <a:r>
                        <a:rPr lang="en-CA" sz="1100" b="1" u="none" strike="noStrike" kern="1200" dirty="0" smtClean="0">
                          <a:solidFill>
                            <a:schemeClr val="accent1">
                              <a:lumMod val="75000"/>
                            </a:schemeClr>
                          </a:solidFill>
                          <a:effectLst/>
                          <a:latin typeface="+mn-lt"/>
                          <a:ea typeface="+mn-ea"/>
                          <a:cs typeface="+mn-cs"/>
                        </a:rPr>
                        <a:t>1</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marL="0" algn="l" defTabSz="914400" rtl="0" eaLnBrk="1" fontAlgn="ctr" latinLnBrk="0" hangingPunct="1"/>
                      <a:r>
                        <a:rPr lang="en-US" altLang="zh-CN" sz="1100" b="1" u="none" strike="noStrike" kern="1200">
                          <a:solidFill>
                            <a:schemeClr val="accent1">
                              <a:lumMod val="75000"/>
                            </a:schemeClr>
                          </a:solidFill>
                          <a:effectLst/>
                          <a:latin typeface="+mn-lt"/>
                          <a:ea typeface="+mn-ea"/>
                          <a:cs typeface="+mn-cs"/>
                        </a:rPr>
                        <a:t>11-16/0646</a:t>
                      </a:r>
                    </a:p>
                  </a:txBody>
                  <a:tcPr marL="9525" marR="9525" marT="9525" marB="0" anchor="ctr"/>
                </a:tc>
                <a:tc>
                  <a:txBody>
                    <a:bodyPr/>
                    <a:lstStyle/>
                    <a:p>
                      <a:pPr marL="0" algn="l" defTabSz="914400" rtl="0" eaLnBrk="1" fontAlgn="ctr" latinLnBrk="0" hangingPunct="1"/>
                      <a:r>
                        <a:rPr lang="en-CA" sz="1100" b="1" u="none" strike="noStrike" kern="1200" dirty="0">
                          <a:solidFill>
                            <a:schemeClr val="accent1">
                              <a:lumMod val="75000"/>
                            </a:schemeClr>
                          </a:solidFill>
                          <a:effectLst/>
                          <a:latin typeface="+mn-lt"/>
                          <a:ea typeface="+mn-ea"/>
                          <a:cs typeface="+mn-cs"/>
                        </a:rPr>
                        <a:t>HE Beamforming Feedback</a:t>
                      </a:r>
                    </a:p>
                  </a:txBody>
                  <a:tcPr marL="9525" marR="9525" marT="9525" marB="0" anchor="ctr"/>
                </a:tc>
                <a:tc>
                  <a:txBody>
                    <a:bodyPr/>
                    <a:lstStyle/>
                    <a:p>
                      <a:pPr marL="0" algn="l" defTabSz="914400" rtl="0" eaLnBrk="1" fontAlgn="ctr" latinLnBrk="0" hangingPunct="1"/>
                      <a:r>
                        <a:rPr lang="en-CA" sz="1100" b="1" u="none" strike="noStrike" kern="1200">
                          <a:solidFill>
                            <a:schemeClr val="accent1">
                              <a:lumMod val="75000"/>
                            </a:schemeClr>
                          </a:solidFill>
                          <a:effectLst/>
                          <a:latin typeface="+mn-lt"/>
                          <a:ea typeface="+mn-ea"/>
                          <a:cs typeface="+mn-cs"/>
                        </a:rPr>
                        <a:t>Liwen Chu</a:t>
                      </a:r>
                    </a:p>
                  </a:txBody>
                  <a:tcPr marL="9525" marR="9525" marT="9525" marB="0" anchor="ctr"/>
                </a:tc>
                <a:tc>
                  <a:txBody>
                    <a:bodyPr/>
                    <a:lstStyle/>
                    <a:p>
                      <a:pPr marL="0" algn="ctr" defTabSz="914400" rtl="0" eaLnBrk="1" fontAlgn="ctr" latinLnBrk="0" hangingPunct="1"/>
                      <a:r>
                        <a:rPr lang="en-CA" sz="1100" b="1" u="none" strike="noStrike" kern="1200" dirty="0" smtClean="0">
                          <a:solidFill>
                            <a:schemeClr val="accent1">
                              <a:lumMod val="75000"/>
                            </a:schemeClr>
                          </a:solidFill>
                          <a:effectLst/>
                          <a:latin typeface="+mn-lt"/>
                          <a:ea typeface="+mn-ea"/>
                          <a:cs typeface="+mn-cs"/>
                        </a:rPr>
                        <a:t>2</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11-16/0657</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In-device Multi-radio Coexistence and UL MU operation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Robert Stacey</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2</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kern="1200">
                          <a:solidFill>
                            <a:schemeClr val="accent1">
                              <a:lumMod val="75000"/>
                            </a:schemeClr>
                          </a:solidFill>
                          <a:effectLst/>
                          <a:latin typeface="+mn-lt"/>
                          <a:ea typeface="+mn-ea"/>
                          <a:cs typeface="+mn-cs"/>
                        </a:rPr>
                        <a:t>11-16/0673</a:t>
                      </a:r>
                    </a:p>
                  </a:txBody>
                  <a:tcPr marL="9525" marR="9525" marT="9525" marB="0" anchor="ctr"/>
                </a:tc>
                <a:tc>
                  <a:txBody>
                    <a:bodyPr/>
                    <a:lstStyle/>
                    <a:p>
                      <a:pPr algn="l" fontAlgn="ctr"/>
                      <a:r>
                        <a:rPr lang="en-CA" sz="1100" b="1" u="none" strike="noStrike" kern="1200">
                          <a:solidFill>
                            <a:schemeClr val="accent1">
                              <a:lumMod val="75000"/>
                            </a:schemeClr>
                          </a:solidFill>
                          <a:effectLst/>
                          <a:latin typeface="+mn-lt"/>
                          <a:ea typeface="+mn-ea"/>
                          <a:cs typeface="+mn-cs"/>
                        </a:rPr>
                        <a:t>Multi-User EDCA</a:t>
                      </a:r>
                    </a:p>
                  </a:txBody>
                  <a:tcPr marL="9525" marR="9525" marT="9525" marB="0" anchor="ctr"/>
                </a:tc>
                <a:tc>
                  <a:txBody>
                    <a:bodyPr/>
                    <a:lstStyle/>
                    <a:p>
                      <a:pPr algn="l" fontAlgn="ctr"/>
                      <a:r>
                        <a:rPr lang="en-CA" sz="1100" b="1" u="none" strike="noStrike" kern="1200">
                          <a:solidFill>
                            <a:schemeClr val="accent1">
                              <a:lumMod val="75000"/>
                            </a:schemeClr>
                          </a:solidFill>
                          <a:effectLst/>
                          <a:latin typeface="+mn-lt"/>
                          <a:ea typeface="+mn-ea"/>
                          <a:cs typeface="+mn-cs"/>
                        </a:rPr>
                        <a:t>Jinsoo Ahn</a:t>
                      </a:r>
                    </a:p>
                  </a:txBody>
                  <a:tcPr marL="9525" marR="9525" marT="9525" marB="0" anchor="ctr"/>
                </a:tc>
                <a:tc>
                  <a:txBody>
                    <a:bodyPr/>
                    <a:lstStyle/>
                    <a:p>
                      <a:pPr algn="ctr" fontAlgn="ctr"/>
                      <a:r>
                        <a:rPr lang="en-CA" sz="1100" b="1" u="none" strike="noStrike" kern="1200" dirty="0" smtClean="0">
                          <a:solidFill>
                            <a:schemeClr val="accent1">
                              <a:lumMod val="75000"/>
                            </a:schemeClr>
                          </a:solidFill>
                          <a:effectLst/>
                          <a:latin typeface="+mn-lt"/>
                          <a:ea typeface="+mn-ea"/>
                          <a:cs typeface="+mn-cs"/>
                        </a:rPr>
                        <a:t>1</a:t>
                      </a:r>
                      <a:endParaRPr lang="en-CA" sz="1100" b="1" u="none" strike="noStrike" kern="1200" dirty="0">
                        <a:solidFill>
                          <a:schemeClr val="accent1">
                            <a:lumMod val="75000"/>
                          </a:schemeClr>
                        </a:solidFill>
                        <a:effectLst/>
                        <a:latin typeface="+mn-lt"/>
                        <a:ea typeface="+mn-ea"/>
                        <a:cs typeface="+mn-cs"/>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11-16/0674</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EIFS excess problem of Acknowledgement for UL MU procedure</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Hanseul</a:t>
                      </a:r>
                      <a:r>
                        <a:rPr lang="en-CA" sz="1100" b="1" u="none" strike="noStrike" dirty="0">
                          <a:solidFill>
                            <a:schemeClr val="accent1">
                              <a:lumMod val="75000"/>
                            </a:schemeClr>
                          </a:solidFill>
                          <a:effectLst/>
                        </a:rPr>
                        <a:t> Hon</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11-16/0675</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comment resolution for CID2383</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Yonggang</a:t>
                      </a:r>
                      <a:r>
                        <a:rPr lang="en-CA" sz="1100" b="1" u="none" strike="noStrike" dirty="0">
                          <a:solidFill>
                            <a:schemeClr val="accent1">
                              <a:lumMod val="75000"/>
                            </a:schemeClr>
                          </a:solidFill>
                          <a:effectLst/>
                        </a:rPr>
                        <a:t> Fang</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1</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r h="243639">
                <a:tc>
                  <a:txBody>
                    <a:bodyPr/>
                    <a:lstStyle/>
                    <a:p>
                      <a:pPr algn="l" fontAlgn="ctr"/>
                      <a:r>
                        <a:rPr lang="en-US" altLang="zh-CN" sz="1100" b="1" u="none" strike="noStrike" dirty="0">
                          <a:solidFill>
                            <a:schemeClr val="accent1">
                              <a:lumMod val="75000"/>
                            </a:schemeClr>
                          </a:solidFill>
                          <a:effectLst/>
                        </a:rPr>
                        <a:t>11-16/0684</a:t>
                      </a:r>
                      <a:endParaRPr lang="en-US" altLang="zh-CN"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a:solidFill>
                            <a:schemeClr val="accent1">
                              <a:lumMod val="75000"/>
                            </a:schemeClr>
                          </a:solidFill>
                          <a:effectLst/>
                        </a:rPr>
                        <a:t>Channel Access Efficiency</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b="1" u="none" strike="noStrike" dirty="0" err="1">
                          <a:solidFill>
                            <a:schemeClr val="accent1">
                              <a:lumMod val="75000"/>
                            </a:schemeClr>
                          </a:solidFill>
                          <a:effectLst/>
                        </a:rPr>
                        <a:t>Evgeny</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b="1" i="0" u="none" strike="noStrike" dirty="0" smtClean="0">
                          <a:solidFill>
                            <a:schemeClr val="accent1">
                              <a:lumMod val="75000"/>
                            </a:schemeClr>
                          </a:solidFill>
                          <a:effectLst/>
                          <a:latin typeface="Calibri" panose="020F0502020204030204" pitchFamily="34" charset="0"/>
                          <a:ea typeface="宋体" panose="02010600030101010101" pitchFamily="2" charset="-122"/>
                        </a:rPr>
                        <a:t>2</a:t>
                      </a:r>
                      <a:endParaRPr lang="en-CA" sz="1100" b="1" i="0" u="none" strike="noStrike" dirty="0">
                        <a:solidFill>
                          <a:schemeClr val="accent1">
                            <a:lumMod val="75000"/>
                          </a:schemeClr>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7" name="Rectangle 6"/>
          <p:cNvSpPr/>
          <p:nvPr/>
        </p:nvSpPr>
        <p:spPr>
          <a:xfrm>
            <a:off x="609600" y="6172200"/>
            <a:ext cx="4724820" cy="276999"/>
          </a:xfrm>
          <a:prstGeom prst="rect">
            <a:avLst/>
          </a:prstGeom>
        </p:spPr>
        <p:txBody>
          <a:bodyPr wrap="none">
            <a:spAutoFit/>
          </a:bodyPr>
          <a:lstStyle/>
          <a:p>
            <a:pPr fontAlgn="ctr"/>
            <a:r>
              <a:rPr lang="en-US" b="1" dirty="0" smtClean="0">
                <a:solidFill>
                  <a:schemeClr val="accent1">
                    <a:lumMod val="75000"/>
                  </a:schemeClr>
                </a:solidFill>
              </a:rPr>
              <a:t>These contributions were presented in 11ax MAC/SR ad hoc sessions.</a:t>
            </a:r>
            <a:endParaRPr lang="en-CA" b="1" dirty="0">
              <a:solidFill>
                <a:schemeClr val="accent1">
                  <a:lumMod val="75000"/>
                </a:schemeClr>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3545768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and Spatial Reuse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2000" dirty="0" smtClean="0">
                <a:latin typeface="Arial" pitchFamily="34" charset="0"/>
              </a:rPr>
              <a:t>MAC ad-hoc 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a:p>
            <a:pPr algn="ctr">
              <a:lnSpc>
                <a:spcPct val="90000"/>
              </a:lnSpc>
              <a:buFontTx/>
              <a:buNone/>
            </a:pPr>
            <a:endParaRPr lang="en-US" altLang="en-US" sz="2000" dirty="0">
              <a:latin typeface="Arial" pitchFamily="34" charset="0"/>
            </a:endParaRPr>
          </a:p>
          <a:p>
            <a:pPr algn="ctr">
              <a:lnSpc>
                <a:spcPct val="90000"/>
              </a:lnSpc>
              <a:buNone/>
            </a:pPr>
            <a:r>
              <a:rPr lang="en-US" altLang="en-US" sz="2000" dirty="0" smtClean="0">
                <a:latin typeface="Arial" pitchFamily="34" charset="0"/>
              </a:rPr>
              <a:t>Spatial Reuse ad-hoc </a:t>
            </a:r>
            <a:r>
              <a:rPr lang="en-US" altLang="en-US" sz="2000" dirty="0">
                <a:latin typeface="Arial" pitchFamily="34" charset="0"/>
              </a:rPr>
              <a:t>Co-Chairs: </a:t>
            </a:r>
          </a:p>
          <a:p>
            <a:pPr algn="ctr">
              <a:lnSpc>
                <a:spcPct val="90000"/>
              </a:lnSpc>
              <a:buFontTx/>
              <a:buNone/>
            </a:pPr>
            <a:r>
              <a:rPr lang="en-US" altLang="en-US" sz="2000" dirty="0">
                <a:latin typeface="Arial" pitchFamily="34" charset="0"/>
              </a:rPr>
              <a:t>Guido Hiertz </a:t>
            </a:r>
            <a:r>
              <a:rPr lang="en-US" altLang="en-US" sz="2000" dirty="0" smtClean="0">
                <a:latin typeface="Arial" pitchFamily="34" charset="0"/>
              </a:rPr>
              <a:t>(Ericsson)</a:t>
            </a:r>
          </a:p>
          <a:p>
            <a:pPr algn="ctr">
              <a:lnSpc>
                <a:spcPct val="90000"/>
              </a:lnSpc>
              <a:buFontTx/>
              <a:buNone/>
            </a:pPr>
            <a:r>
              <a:rPr lang="en-US" altLang="en-US" sz="2000" dirty="0">
                <a:latin typeface="Arial" pitchFamily="34" charset="0"/>
              </a:rPr>
              <a:t>Laurent </a:t>
            </a:r>
            <a:r>
              <a:rPr lang="en-US" altLang="en-US" sz="2000" dirty="0" err="1">
                <a:latin typeface="Arial" pitchFamily="34" charset="0"/>
              </a:rPr>
              <a:t>Cariou</a:t>
            </a:r>
            <a:r>
              <a:rPr lang="en-US" altLang="en-US" sz="2000" dirty="0">
                <a:latin typeface="Arial" pitchFamily="34" charset="0"/>
              </a:rPr>
              <a:t> (Intel) </a:t>
            </a: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Jason Lee (ETRI)</a:t>
            </a:r>
          </a:p>
          <a:p>
            <a:pPr algn="ctr">
              <a:lnSpc>
                <a:spcPct val="90000"/>
              </a:lnSpc>
              <a:buFontTx/>
              <a:buNone/>
            </a:pPr>
            <a:endParaRPr lang="en-US" altLang="en-US" sz="2000" dirty="0" smtClean="0">
              <a:latin typeface="Arial" pitchFamily="34" charset="0"/>
            </a:endParaRP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Monday PM2</a:t>
            </a:r>
          </a:p>
          <a:p>
            <a:pPr lvl="1"/>
            <a:r>
              <a:rPr lang="en-US" altLang="en-US" sz="1600" dirty="0" smtClean="0"/>
              <a:t>Tuesday AM2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Reza Hedayat (</a:t>
            </a:r>
            <a:r>
              <a:rPr lang="en-US" altLang="en-US" dirty="0" err="1" smtClean="0"/>
              <a:t>Newracom</a:t>
            </a:r>
            <a:r>
              <a:rPr lang="en-US" altLang="en-US" dirty="0" smtClean="0"/>
              <a:t>)</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26696</TotalTime>
  <Words>1367</Words>
  <Application>Microsoft Office PowerPoint</Application>
  <PresentationFormat>On-screen Show (4:3)</PresentationFormat>
  <Paragraphs>277</Paragraphs>
  <Slides>14</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5" baseType="lpstr">
      <vt:lpstr>ＭＳ Ｐゴシック</vt:lpstr>
      <vt:lpstr>ＭＳ Ｐゴシック</vt:lpstr>
      <vt:lpstr>宋体</vt:lpstr>
      <vt:lpstr>Arial</vt:lpstr>
      <vt:lpstr>Arial Black</vt:lpstr>
      <vt:lpstr>Calibri</vt:lpstr>
      <vt:lpstr>Helvetica</vt:lpstr>
      <vt:lpstr>Monotype Sorts</vt:lpstr>
      <vt:lpstr>Times New Roman</vt:lpstr>
      <vt:lpstr>802-11-Submission</vt:lpstr>
      <vt:lpstr>Document</vt:lpstr>
      <vt:lpstr>TGax MAC and Spatial Reuse Ad-hoc Agenda May 2016 Meeting</vt:lpstr>
      <vt:lpstr>IEEE 802.11 TGax High Efficiency WLAN MAC and Spatial Reuse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Submissions (MAC)</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Reza</cp:lastModifiedBy>
  <cp:revision>1664</cp:revision>
  <cp:lastPrinted>1998-02-10T13:28:06Z</cp:lastPrinted>
  <dcterms:created xsi:type="dcterms:W3CDTF">2007-04-17T18:10:23Z</dcterms:created>
  <dcterms:modified xsi:type="dcterms:W3CDTF">2016-05-19T03:55:28Z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