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93" r:id="rId3"/>
    <p:sldId id="324" r:id="rId4"/>
    <p:sldId id="352" r:id="rId5"/>
    <p:sldId id="317" r:id="rId6"/>
    <p:sldId id="318" r:id="rId7"/>
    <p:sldId id="319" r:id="rId8"/>
    <p:sldId id="320" r:id="rId9"/>
    <p:sldId id="321" r:id="rId10"/>
    <p:sldId id="322" r:id="rId11"/>
    <p:sldId id="446" r:id="rId12"/>
    <p:sldId id="445" r:id="rId13"/>
    <p:sldId id="433" r:id="rId14"/>
    <p:sldId id="44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84"/>
    <p:restoredTop sz="94808"/>
  </p:normalViewPr>
  <p:slideViewPr>
    <p:cSldViewPr>
      <p:cViewPr varScale="1">
        <p:scale>
          <a:sx n="100" d="100"/>
          <a:sy n="100" d="100"/>
        </p:scale>
        <p:origin x="1050"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2018153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1536643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2016</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802.11-16/0698r0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Word_97_-_2003_Document2.doc"/><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and Spatial Reuse Ad-hoc </a:t>
            </a:r>
            <a:r>
              <a:rPr lang="en-US" altLang="en-US" sz="2800" dirty="0" smtClean="0"/>
              <a:t>Agenda</a:t>
            </a:r>
            <a:r>
              <a:rPr lang="en-US" altLang="en-US" sz="2800" dirty="0" smtClean="0"/>
              <a:t/>
            </a:r>
            <a:br>
              <a:rPr lang="en-US" altLang="en-US" sz="2800" dirty="0" smtClean="0"/>
            </a:br>
            <a:r>
              <a:rPr lang="en-US" altLang="en-US" sz="2800" dirty="0" smtClean="0"/>
              <a:t>May 2016 </a:t>
            </a:r>
            <a:r>
              <a:rPr lang="en-US" altLang="en-US" sz="2800" dirty="0" smtClean="0"/>
              <a:t>Meeting</a:t>
            </a:r>
            <a:endParaRPr lang="en-US" altLang="en-US" sz="2800" dirty="0" smtClean="0"/>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May16, 2016</a:t>
            </a:r>
          </a:p>
        </p:txBody>
      </p:sp>
      <p:graphicFrame>
        <p:nvGraphicFramePr>
          <p:cNvPr id="1026" name="Object 11"/>
          <p:cNvGraphicFramePr>
            <a:graphicFrameLocks noChangeAspect="1"/>
          </p:cNvGraphicFramePr>
          <p:nvPr>
            <p:extLst>
              <p:ext uri="{D42A27DB-BD31-4B8C-83A1-F6EECF244321}">
                <p14:modId xmlns:p14="http://schemas.microsoft.com/office/powerpoint/2010/main" val="780884058"/>
              </p:ext>
            </p:extLst>
          </p:nvPr>
        </p:nvGraphicFramePr>
        <p:xfrm>
          <a:off x="841375" y="2770187"/>
          <a:ext cx="7613650" cy="1725613"/>
        </p:xfrm>
        <a:graphic>
          <a:graphicData uri="http://schemas.openxmlformats.org/presentationml/2006/ole">
            <mc:AlternateContent xmlns:mc="http://schemas.openxmlformats.org/markup-compatibility/2006">
              <mc:Choice xmlns:v="urn:schemas-microsoft-com:vml" Requires="v">
                <p:oleObj spid="_x0000_s1491" name="Document" r:id="rId4" imgW="8318500" imgH="1892300" progId="Word.Document.8">
                  <p:embed/>
                </p:oleObj>
              </mc:Choice>
              <mc:Fallback>
                <p:oleObj name="Document" r:id="rId4" imgW="8318500" imgH="1892300" progId="Word.Document.8">
                  <p:embed/>
                  <p:pic>
                    <p:nvPicPr>
                      <p:cNvPr id="0" name="Object 11"/>
                      <p:cNvPicPr>
                        <a:picLocks noChangeAspect="1" noChangeArrowheads="1"/>
                      </p:cNvPicPr>
                      <p:nvPr/>
                    </p:nvPicPr>
                    <p:blipFill>
                      <a:blip r:embed="rId5"/>
                      <a:srcRect/>
                      <a:stretch>
                        <a:fillRect/>
                      </a:stretch>
                    </p:blipFill>
                    <p:spPr bwMode="auto">
                      <a:xfrm>
                        <a:off x="841375" y="2770187"/>
                        <a:ext cx="7613650" cy="172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9" name="Object 3"/>
          <p:cNvGraphicFramePr>
            <a:graphicFrameLocks noChangeAspect="1"/>
          </p:cNvGraphicFramePr>
          <p:nvPr>
            <p:extLst>
              <p:ext uri="{D42A27DB-BD31-4B8C-83A1-F6EECF244321}">
                <p14:modId xmlns:p14="http://schemas.microsoft.com/office/powerpoint/2010/main" val="627720039"/>
              </p:ext>
            </p:extLst>
          </p:nvPr>
        </p:nvGraphicFramePr>
        <p:xfrm>
          <a:off x="841375" y="4332288"/>
          <a:ext cx="7532688" cy="2362200"/>
        </p:xfrm>
        <a:graphic>
          <a:graphicData uri="http://schemas.openxmlformats.org/presentationml/2006/ole">
            <mc:AlternateContent xmlns:mc="http://schemas.openxmlformats.org/markup-compatibility/2006">
              <mc:Choice xmlns:v="urn:schemas-microsoft-com:vml" Requires="v">
                <p:oleObj spid="_x0000_s1492" name="Document" r:id="rId6" imgW="8246962" imgH="3237657" progId="Word.Document.8">
                  <p:embed/>
                </p:oleObj>
              </mc:Choice>
              <mc:Fallback>
                <p:oleObj name="Document" r:id="rId6" imgW="8246962" imgH="3237657" progId="Word.Document.8">
                  <p:embed/>
                  <p:pic>
                    <p:nvPicPr>
                      <p:cNvPr id="0" name=""/>
                      <p:cNvPicPr>
                        <a:picLocks noChangeAspect="1" noChangeArrowheads="1"/>
                      </p:cNvPicPr>
                      <p:nvPr/>
                    </p:nvPicPr>
                    <p:blipFill>
                      <a:blip r:embed="rId7"/>
                      <a:srcRect/>
                      <a:stretch>
                        <a:fillRect/>
                      </a:stretch>
                    </p:blipFill>
                    <p:spPr bwMode="auto">
                      <a:xfrm>
                        <a:off x="841375" y="4332288"/>
                        <a:ext cx="7532688" cy="2362200"/>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(SR)</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5" name="Footer Placeholder 4"/>
          <p:cNvSpPr>
            <a:spLocks noGrp="1"/>
          </p:cNvSpPr>
          <p:nvPr>
            <p:ph type="ftr" sz="quarter" idx="11"/>
          </p:nvPr>
        </p:nvSpPr>
        <p:spPr/>
        <p:txBody>
          <a:bodyPr/>
          <a:lstStyle/>
          <a:p>
            <a:pPr>
              <a:defRPr/>
            </a:pPr>
            <a:r>
              <a:rPr lang="en-US" dirty="0" smtClean="0">
                <a:ea typeface="+mn-ea"/>
              </a:rPr>
              <a:t>Reza Hedayat (</a:t>
            </a:r>
            <a:r>
              <a:rPr lang="en-US" dirty="0" err="1" smtClean="0">
                <a:ea typeface="+mn-ea"/>
              </a:rPr>
              <a:t>Newracom</a:t>
            </a:r>
            <a:r>
              <a:rPr lang="en-US" dirty="0" smtClean="0">
                <a:ea typeface="+mn-ea"/>
              </a:rPr>
              <a:t>)</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8" name="Table 7"/>
          <p:cNvGraphicFramePr>
            <a:graphicFrameLocks noGrp="1"/>
          </p:cNvGraphicFramePr>
          <p:nvPr>
            <p:extLst>
              <p:ext uri="{D42A27DB-BD31-4B8C-83A1-F6EECF244321}">
                <p14:modId xmlns:p14="http://schemas.microsoft.com/office/powerpoint/2010/main" val="1374852338"/>
              </p:ext>
            </p:extLst>
          </p:nvPr>
        </p:nvGraphicFramePr>
        <p:xfrm>
          <a:off x="685801" y="1981200"/>
          <a:ext cx="7804149" cy="990600"/>
        </p:xfrm>
        <a:graphic>
          <a:graphicData uri="http://schemas.openxmlformats.org/drawingml/2006/table">
            <a:tbl>
              <a:tblPr>
                <a:tableStyleId>{5C22544A-7EE6-4342-B048-85BDC9FD1C3A}</a:tableStyleId>
              </a:tblPr>
              <a:tblGrid>
                <a:gridCol w="919638"/>
                <a:gridCol w="4943054"/>
                <a:gridCol w="1251729"/>
                <a:gridCol w="689728"/>
              </a:tblGrid>
              <a:tr h="247650">
                <a:tc>
                  <a:txBody>
                    <a:bodyPr/>
                    <a:lstStyle/>
                    <a:p>
                      <a:pPr algn="ctr" fontAlgn="ctr"/>
                      <a:r>
                        <a:rPr lang="en-CA" sz="1100" u="none" strike="noStrike" dirty="0">
                          <a:effectLst/>
                        </a:rPr>
                        <a:t>DCN</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Author</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dirty="0" smtClean="0">
                          <a:effectLst/>
                        </a:rPr>
                        <a:t>No.</a:t>
                      </a:r>
                      <a:r>
                        <a:rPr lang="en-CA" sz="1100" u="none" strike="noStrike" baseline="0" dirty="0" smtClean="0">
                          <a:effectLst/>
                        </a:rPr>
                        <a:t> of SPs</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247650">
                <a:tc>
                  <a:txBody>
                    <a:bodyPr/>
                    <a:lstStyle/>
                    <a:p>
                      <a:pPr algn="l" fontAlgn="ctr"/>
                      <a:r>
                        <a:rPr lang="en-US" altLang="zh-CN" sz="1100" u="none" strike="noStrike">
                          <a:effectLst/>
                        </a:rPr>
                        <a:t>11-16/0581</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Proposed changes to SR clause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Soma Tayamon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7650">
                <a:tc>
                  <a:txBody>
                    <a:bodyPr/>
                    <a:lstStyle/>
                    <a:p>
                      <a:pPr algn="l" fontAlgn="ctr"/>
                      <a:r>
                        <a:rPr lang="en-US" altLang="zh-CN" sz="1100" u="none" strike="noStrike">
                          <a:effectLst/>
                        </a:rPr>
                        <a:t>11-16/0589</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actional-Backoff Procedure and Dynamic CCA</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Bo Li</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7650">
                <a:tc>
                  <a:txBody>
                    <a:bodyPr/>
                    <a:lstStyle/>
                    <a:p>
                      <a:pPr algn="l" fontAlgn="ctr"/>
                      <a:r>
                        <a:rPr lang="en-US" altLang="zh-CN" sz="1100" u="none" strike="noStrike" dirty="0" smtClean="0">
                          <a:effectLst/>
                        </a:rPr>
                        <a:t>11-16/0647</a:t>
                      </a:r>
                      <a:endParaRPr lang="en-US" altLang="zh-CN" sz="1100" u="none" strike="noStrike" dirty="0">
                        <a:effectLst/>
                      </a:endParaRPr>
                    </a:p>
                  </a:txBody>
                  <a:tcPr marL="9525" marR="9525" marT="9525" marB="0" anchor="ctr"/>
                </a:tc>
                <a:tc>
                  <a:txBody>
                    <a:bodyPr/>
                    <a:lstStyle/>
                    <a:p>
                      <a:pPr algn="l" fontAlgn="ctr"/>
                      <a:r>
                        <a:rPr lang="en-CA" sz="1100" u="none" strike="noStrike">
                          <a:effectLst/>
                        </a:rPr>
                        <a:t>Consideration of Spatial Reuse for Trigger Frame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Po-Kai Huang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702348972"/>
              </p:ext>
            </p:extLst>
          </p:nvPr>
        </p:nvGraphicFramePr>
        <p:xfrm>
          <a:off x="685800" y="2971800"/>
          <a:ext cx="7804149" cy="344805"/>
        </p:xfrm>
        <a:graphic>
          <a:graphicData uri="http://schemas.openxmlformats.org/drawingml/2006/table">
            <a:tbl>
              <a:tblPr>
                <a:tableStyleId>{5C22544A-7EE6-4342-B048-85BDC9FD1C3A}</a:tableStyleId>
              </a:tblPr>
              <a:tblGrid>
                <a:gridCol w="919638"/>
                <a:gridCol w="4943054"/>
                <a:gridCol w="1251729"/>
                <a:gridCol w="689728"/>
              </a:tblGrid>
              <a:tr h="247650">
                <a:tc>
                  <a:txBody>
                    <a:bodyPr/>
                    <a:lstStyle/>
                    <a:p>
                      <a:pPr algn="l" fontAlgn="ctr"/>
                      <a:r>
                        <a:rPr lang="en-US" altLang="zh-CN" sz="1100" u="none" strike="noStrike" dirty="0" smtClean="0">
                          <a:effectLst/>
                        </a:rPr>
                        <a:t>1116/0578</a:t>
                      </a:r>
                      <a:endParaRPr lang="en-US" altLang="zh-CN" sz="1100" u="none" strike="noStrike" dirty="0">
                        <a:effectLst/>
                      </a:endParaRPr>
                    </a:p>
                  </a:txBody>
                  <a:tcPr marL="9525" marR="9525" marT="9525" marB="0" anchor="ctr"/>
                </a:tc>
                <a:tc>
                  <a:txBody>
                    <a:bodyPr/>
                    <a:lstStyle/>
                    <a:p>
                      <a:pPr algn="l" fontAlgn="ctr"/>
                      <a:r>
                        <a:rPr lang="en-US" sz="1100" u="none" strike="noStrike" dirty="0" smtClean="0">
                          <a:effectLst/>
                        </a:rPr>
                        <a:t>Impact of transmission power control on Clear Channel Assessment Threshold adjustment</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smtClean="0">
                          <a:effectLst/>
                        </a:rPr>
                        <a:t>Soma </a:t>
                      </a:r>
                      <a:r>
                        <a:rPr lang="en-CA" sz="1100" u="none" strike="noStrike" dirty="0" err="1" smtClean="0">
                          <a:effectLst/>
                        </a:rPr>
                        <a:t>Tayamon</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Tree>
    <p:extLst>
      <p:ext uri="{BB962C8B-B14F-4D97-AF65-F5344CB8AC3E}">
        <p14:creationId xmlns:p14="http://schemas.microsoft.com/office/powerpoint/2010/main" val="43179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5" name="Footer Placeholder 4"/>
          <p:cNvSpPr>
            <a:spLocks noGrp="1"/>
          </p:cNvSpPr>
          <p:nvPr>
            <p:ph type="ftr" sz="quarter" idx="11"/>
          </p:nvPr>
        </p:nvSpPr>
        <p:spPr/>
        <p:txBody>
          <a:bodyPr/>
          <a:lstStyle/>
          <a:p>
            <a:pPr>
              <a:defRPr/>
            </a:pPr>
            <a:r>
              <a:rPr lang="en-US" dirty="0" smtClean="0">
                <a:ea typeface="+mn-ea"/>
              </a:rPr>
              <a:t>Reza Hedayat (</a:t>
            </a:r>
            <a:r>
              <a:rPr lang="en-US" dirty="0" err="1" smtClean="0">
                <a:ea typeface="+mn-ea"/>
              </a:rPr>
              <a:t>Newracom</a:t>
            </a:r>
            <a:r>
              <a:rPr lang="en-US" dirty="0" smtClean="0">
                <a:ea typeface="+mn-ea"/>
              </a:rPr>
              <a:t>)</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graphicFrame>
        <p:nvGraphicFramePr>
          <p:cNvPr id="8" name="Table 7"/>
          <p:cNvGraphicFramePr>
            <a:graphicFrameLocks noGrp="1"/>
          </p:cNvGraphicFramePr>
          <p:nvPr>
            <p:extLst>
              <p:ext uri="{D42A27DB-BD31-4B8C-83A1-F6EECF244321}">
                <p14:modId xmlns:p14="http://schemas.microsoft.com/office/powerpoint/2010/main" val="1218828099"/>
              </p:ext>
            </p:extLst>
          </p:nvPr>
        </p:nvGraphicFramePr>
        <p:xfrm>
          <a:off x="685801" y="1619250"/>
          <a:ext cx="7766049" cy="4629141"/>
        </p:xfrm>
        <a:graphic>
          <a:graphicData uri="http://schemas.openxmlformats.org/drawingml/2006/table">
            <a:tbl>
              <a:tblPr>
                <a:tableStyleId>{5C22544A-7EE6-4342-B048-85BDC9FD1C3A}</a:tableStyleId>
              </a:tblPr>
              <a:tblGrid>
                <a:gridCol w="915148"/>
                <a:gridCol w="4918922"/>
                <a:gridCol w="1245618"/>
                <a:gridCol w="686361"/>
              </a:tblGrid>
              <a:tr h="243639">
                <a:tc>
                  <a:txBody>
                    <a:bodyPr/>
                    <a:lstStyle/>
                    <a:p>
                      <a:pPr algn="ctr" fontAlgn="ctr"/>
                      <a:r>
                        <a:rPr lang="en-CA" sz="1100" u="none" strike="noStrike" dirty="0">
                          <a:effectLst/>
                        </a:rPr>
                        <a:t>DCN</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Author</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dirty="0" smtClean="0">
                          <a:effectLst/>
                        </a:rPr>
                        <a:t>No. of SPs</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11-16/0583</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Backoff Procedure Handling Upon TF Reception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Yu Wang</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11-16/0584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Need of SDU Fragmentation to Reduce Padding Ratio in UL-OFDMA Transmission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Yu Wang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11-16/0588</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Channel State Estimation based Bidirectional Initialized Random Access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Bo Li</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11-16/0590</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Multi-BSS Association for Edge Users¡¯ Throughput Improvements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Mao Yang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11-16/0616</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BlockAck generation and selection rules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Alfred Asterjadhi </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11-16/0627</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ROM Recovery Rules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Jayh Hyunhee Park</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11-16/0628</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Buffer Status Report in HE Control field</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Jayh Hyunhee Park</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11-16/0640</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BSS Color Collision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Geonjung Ko</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11-16/0641</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Regarding HE fragmentation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Woojin Ahn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11-16/0643</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HE Control Scheduling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11-16/0644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SS Allocation in Trigger</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11-16/0645</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MU Minimum MPDU Start Spacing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11-16/0646</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HE Beamforming Feedback</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11-16/0657</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In-device Multi-radio Coexistence and UL MU operation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Robert Stacey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11-16/0673</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Multi-User EDCA</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Jinsoo Ahn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11-16/0674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EIFS excess problem of Acknowledgement for UL MU procedure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Hanseul Hon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11-16/0675</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comment resolution for CID2383</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Yonggang Fang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u="none" strike="noStrike">
                          <a:effectLst/>
                        </a:rPr>
                        <a:t>11-16/0684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Channel Access Efficiency</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Evgeny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Tree>
    <p:extLst>
      <p:ext uri="{BB962C8B-B14F-4D97-AF65-F5344CB8AC3E}">
        <p14:creationId xmlns:p14="http://schemas.microsoft.com/office/powerpoint/2010/main" val="1656287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t>
            </a:r>
            <a:r>
              <a:rPr lang="en-US" altLang="en-US" dirty="0" smtClean="0">
                <a:solidFill>
                  <a:srgbClr val="0000FF"/>
                </a:solidFill>
                <a:latin typeface="Arial Black" pitchFamily="34" charset="0"/>
              </a:rPr>
              <a:t>and Spatial Reuse Ad </a:t>
            </a:r>
            <a:r>
              <a:rPr lang="en-US" altLang="en-US" dirty="0" smtClean="0">
                <a:solidFill>
                  <a:srgbClr val="0000FF"/>
                </a:solidFill>
                <a:latin typeface="Arial Black" pitchFamily="34" charset="0"/>
              </a:rPr>
              <a:t>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Reza Hedayat (</a:t>
            </a:r>
            <a:r>
              <a:rPr lang="en-US" altLang="en-US" sz="2000" dirty="0" err="1" smtClean="0">
                <a:latin typeface="Arial" pitchFamily="34" charset="0"/>
              </a:rPr>
              <a:t>Newracom</a:t>
            </a:r>
            <a:r>
              <a:rPr lang="en-US" altLang="en-US" sz="2000" dirty="0" smtClean="0">
                <a:latin typeface="Arial" pitchFamily="34" charset="0"/>
              </a:rPr>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4 MAC ad hoc sessions this week</a:t>
            </a:r>
          </a:p>
          <a:p>
            <a:pPr lvl="1"/>
            <a:r>
              <a:rPr lang="en-US" altLang="en-US" sz="1600" dirty="0" smtClean="0"/>
              <a:t>Monday PM2</a:t>
            </a:r>
          </a:p>
          <a:p>
            <a:pPr lvl="1"/>
            <a:r>
              <a:rPr lang="en-US" altLang="en-US" sz="1600" dirty="0" smtClean="0"/>
              <a:t>Tuesday AM2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26219</TotalTime>
  <Words>1312</Words>
  <Application>Microsoft Office PowerPoint</Application>
  <PresentationFormat>On-screen Show (4:3)</PresentationFormat>
  <Paragraphs>252</Paragraphs>
  <Slides>14</Slides>
  <Notes>14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5" baseType="lpstr">
      <vt:lpstr>ＭＳ Ｐゴシック</vt:lpstr>
      <vt:lpstr>ＭＳ Ｐゴシック</vt:lpstr>
      <vt:lpstr>宋体</vt:lpstr>
      <vt:lpstr>Arial</vt:lpstr>
      <vt:lpstr>Arial Black</vt:lpstr>
      <vt:lpstr>Calibri</vt:lpstr>
      <vt:lpstr>Helvetica</vt:lpstr>
      <vt:lpstr>Monotype Sorts</vt:lpstr>
      <vt:lpstr>Times New Roman</vt:lpstr>
      <vt:lpstr>802-11-Submission</vt:lpstr>
      <vt:lpstr>Document</vt:lpstr>
      <vt:lpstr>TGax MAC and Spatial Reuse Ad-hoc Agenda May 2016 Meeting</vt:lpstr>
      <vt:lpstr>IEEE 802.11 TGax High Efficiency WLAN MAC and Spatial Reuse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(SR)</vt:lpstr>
      <vt:lpstr>Submissions (MAC)</vt:lpstr>
      <vt:lpstr>Ad Hoc Groups Operation (1/2) Governing document is 15/075r0</vt:lpstr>
      <vt:lpstr>Ad Hoc Groups Operation (2/2) Governing document is 15/075r0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Reza</cp:lastModifiedBy>
  <cp:revision>1633</cp:revision>
  <cp:lastPrinted>1998-02-10T13:28:06Z</cp:lastPrinted>
  <dcterms:created xsi:type="dcterms:W3CDTF">2007-04-17T18:10:23Z</dcterms:created>
  <dcterms:modified xsi:type="dcterms:W3CDTF">2016-05-17T00:50:39Z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