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82" r:id="rId2"/>
    <p:sldId id="279" r:id="rId3"/>
    <p:sldId id="271" r:id="rId4"/>
    <p:sldId id="272" r:id="rId5"/>
    <p:sldId id="280" r:id="rId6"/>
    <p:sldId id="273" r:id="rId7"/>
    <p:sldId id="274" r:id="rId8"/>
    <p:sldId id="275" r:id="rId9"/>
    <p:sldId id="276" r:id="rId10"/>
    <p:sldId id="270" r:id="rId11"/>
    <p:sldId id="283" r:id="rId12"/>
    <p:sldId id="285" r:id="rId13"/>
    <p:sldId id="291" r:id="rId14"/>
    <p:sldId id="292" r:id="rId15"/>
    <p:sldId id="293" r:id="rId16"/>
    <p:sldId id="295" r:id="rId17"/>
    <p:sldId id="296" r:id="rId18"/>
    <p:sldId id="298" r:id="rId19"/>
    <p:sldId id="299" r:id="rId20"/>
    <p:sldId id="294" r:id="rId21"/>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66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28" autoAdjust="0"/>
    <p:restoredTop sz="98925" autoAdjust="0"/>
  </p:normalViewPr>
  <p:slideViewPr>
    <p:cSldViewPr>
      <p:cViewPr varScale="1">
        <p:scale>
          <a:sx n="70" d="100"/>
          <a:sy n="70" d="100"/>
        </p:scale>
        <p:origin x="1181" y="43"/>
      </p:cViewPr>
      <p:guideLst>
        <p:guide orient="horz" pos="2160"/>
        <p:guide pos="2880"/>
      </p:guideLst>
    </p:cSldViewPr>
  </p:slideViewPr>
  <p:outlineViewPr>
    <p:cViewPr>
      <p:scale>
        <a:sx n="50" d="100"/>
        <a:sy n="50" d="100"/>
      </p:scale>
      <p:origin x="72" y="9648"/>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40"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802.11-11/1588r0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December 2015</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Dorothy Stanley, Aruba Networks</a:t>
            </a:r>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802.11-11/1588r0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December 2015</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Dorothy Stanley, Aruba Networks</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802.11-11/1588r0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December 2015</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867096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a:xfrm>
            <a:off x="4052627" y="9001125"/>
            <a:ext cx="2160848" cy="184666"/>
          </a:xfrm>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a:xfrm>
            <a:off x="3278936" y="9001125"/>
            <a:ext cx="415177" cy="184666"/>
          </a:xfrm>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802.11-11/1588r0</a:t>
            </a:r>
            <a:endParaRPr lang="en-US"/>
          </a:p>
        </p:txBody>
      </p:sp>
      <p:sp>
        <p:nvSpPr>
          <p:cNvPr id="5" name="Date Placeholder 4"/>
          <p:cNvSpPr>
            <a:spLocks noGrp="1"/>
          </p:cNvSpPr>
          <p:nvPr>
            <p:ph type="dt" idx="11"/>
          </p:nvPr>
        </p:nvSpPr>
        <p:spPr/>
        <p:txBody>
          <a:bodyPr/>
          <a:lstStyle/>
          <a:p>
            <a:pPr>
              <a:defRPr/>
            </a:pPr>
            <a:r>
              <a:rPr lang="en-US" smtClean="0"/>
              <a:t>December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Aruba Networks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4</a:t>
            </a:fld>
            <a:endParaRPr lang="en-US"/>
          </a:p>
        </p:txBody>
      </p:sp>
    </p:spTree>
    <p:extLst>
      <p:ext uri="{BB962C8B-B14F-4D97-AF65-F5344CB8AC3E}">
        <p14:creationId xmlns:p14="http://schemas.microsoft.com/office/powerpoint/2010/main" val="1302018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a:xfrm>
            <a:off x="4052627" y="9001125"/>
            <a:ext cx="2160848" cy="184666"/>
          </a:xfrm>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a:xfrm>
            <a:off x="3278936" y="9001125"/>
            <a:ext cx="415177" cy="184666"/>
          </a:xfrm>
        </p:spPr>
        <p:txBody>
          <a:bodyPr/>
          <a:lstStyle/>
          <a:p>
            <a:r>
              <a:rPr lang="en-US" altLang="en-US" smtClean="0"/>
              <a:t>Page </a:t>
            </a:r>
            <a:fld id="{6EFA31AB-7D66-4B05-9DE4-8BE7713FBDF8}" type="slidenum">
              <a:rPr lang="en-US" altLang="en-US" smtClean="0"/>
              <a:pPr/>
              <a:t>5</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041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04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04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9E652B88-6019-4C8F-B1BD-39830292E98B}" type="slidenum">
              <a:rPr lang="en-US" altLang="zh-CN"/>
              <a:pPr/>
              <a:t>6</a:t>
            </a:fld>
            <a:endParaRPr lang="en-US" altLang="zh-CN"/>
          </a:p>
        </p:txBody>
      </p:sp>
      <p:sp>
        <p:nvSpPr>
          <p:cNvPr id="60422" name="Rectangle 2"/>
          <p:cNvSpPr>
            <a:spLocks noGrp="1" noRot="1" noChangeAspect="1" noChangeArrowheads="1" noTextEdit="1"/>
          </p:cNvSpPr>
          <p:nvPr>
            <p:ph type="sldImg"/>
          </p:nvPr>
        </p:nvSpPr>
        <p:spPr>
          <a:xfrm>
            <a:off x="1149350" y="696913"/>
            <a:ext cx="4637088" cy="3478212"/>
          </a:xfrm>
          <a:ln/>
        </p:spPr>
      </p:sp>
      <p:sp>
        <p:nvSpPr>
          <p:cNvPr id="6042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28298386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144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144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14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A9F1F33-5F92-4D14-9728-AD5D4B85E4CB}" type="slidenum">
              <a:rPr lang="en-US" altLang="zh-CN"/>
              <a:pPr/>
              <a:t>7</a:t>
            </a:fld>
            <a:endParaRPr lang="en-US" altLang="zh-CN"/>
          </a:p>
        </p:txBody>
      </p:sp>
      <p:sp>
        <p:nvSpPr>
          <p:cNvPr id="61446" name="Rectangle 2"/>
          <p:cNvSpPr>
            <a:spLocks noGrp="1" noRot="1" noChangeAspect="1" noChangeArrowheads="1" noTextEdit="1"/>
          </p:cNvSpPr>
          <p:nvPr>
            <p:ph type="sldImg"/>
          </p:nvPr>
        </p:nvSpPr>
        <p:spPr>
          <a:xfrm>
            <a:off x="1154113" y="701675"/>
            <a:ext cx="4625975" cy="3468688"/>
          </a:xfrm>
          <a:ln/>
        </p:spPr>
      </p:sp>
      <p:sp>
        <p:nvSpPr>
          <p:cNvPr id="614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0110457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24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24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24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98340E21-9B85-4E09-8D23-8E47B048A7B3}" type="slidenum">
              <a:rPr lang="en-US" altLang="zh-CN"/>
              <a:pPr/>
              <a:t>8</a:t>
            </a:fld>
            <a:endParaRPr lang="en-US" altLang="zh-CN"/>
          </a:p>
        </p:txBody>
      </p:sp>
      <p:sp>
        <p:nvSpPr>
          <p:cNvPr id="62470" name="Rectangle 2"/>
          <p:cNvSpPr>
            <a:spLocks noGrp="1" noRot="1" noChangeAspect="1" noChangeArrowheads="1" noTextEdit="1"/>
          </p:cNvSpPr>
          <p:nvPr>
            <p:ph type="sldImg"/>
          </p:nvPr>
        </p:nvSpPr>
        <p:spPr>
          <a:xfrm>
            <a:off x="1154113" y="701675"/>
            <a:ext cx="4625975" cy="3468688"/>
          </a:xfrm>
          <a:ln/>
        </p:spPr>
      </p:sp>
      <p:sp>
        <p:nvSpPr>
          <p:cNvPr id="624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5366442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34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34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34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A89529EE-00E8-498D-B680-806E26A32040}" type="slidenum">
              <a:rPr lang="en-US" altLang="zh-CN"/>
              <a:pPr/>
              <a:t>9</a:t>
            </a:fld>
            <a:endParaRPr lang="en-US" altLang="zh-CN"/>
          </a:p>
        </p:txBody>
      </p:sp>
      <p:sp>
        <p:nvSpPr>
          <p:cNvPr id="63494" name="Rectangle 2"/>
          <p:cNvSpPr>
            <a:spLocks noGrp="1" noRot="1" noChangeAspect="1" noChangeArrowheads="1" noTextEdit="1"/>
          </p:cNvSpPr>
          <p:nvPr>
            <p:ph type="sldImg"/>
          </p:nvPr>
        </p:nvSpPr>
        <p:spPr>
          <a:xfrm>
            <a:off x="1149350" y="696913"/>
            <a:ext cx="4637088" cy="3478212"/>
          </a:xfrm>
          <a:ln/>
        </p:spPr>
      </p:sp>
      <p:sp>
        <p:nvSpPr>
          <p:cNvPr id="63495"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4065422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xfrm>
            <a:off x="7348085" y="6475413"/>
            <a:ext cx="1195840" cy="184666"/>
          </a:xfrm>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2016</a:t>
            </a:r>
            <a:endParaRPr lang="en-US" dirty="0"/>
          </a:p>
        </p:txBody>
      </p:sp>
      <p:sp>
        <p:nvSpPr>
          <p:cNvPr id="1029" name="Rectangle 5"/>
          <p:cNvSpPr>
            <a:spLocks noGrp="1" noChangeArrowheads="1"/>
          </p:cNvSpPr>
          <p:nvPr>
            <p:ph type="ftr" sz="quarter" idx="3"/>
          </p:nvPr>
        </p:nvSpPr>
        <p:spPr bwMode="auto">
          <a:xfrm>
            <a:off x="7051529" y="6475413"/>
            <a:ext cx="1492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err="1" smtClean="0"/>
              <a:t>TGax</a:t>
            </a:r>
            <a:r>
              <a:rPr lang="en-US" dirty="0" smtClean="0"/>
              <a:t> MU ad-hoc group</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dirty="0"/>
              <a:t>Slide </a:t>
            </a:r>
            <a:fld id="{DC664FA7-9591-4AF1-947F-CBEC61367A07}" type="slidenum">
              <a:rPr lang="en-US"/>
              <a:pPr>
                <a:defRPr/>
              </a:pPr>
              <a:t>‹#›</a:t>
            </a:fld>
            <a:endParaRPr lang="en-US" dirty="0"/>
          </a:p>
        </p:txBody>
      </p:sp>
      <p:sp>
        <p:nvSpPr>
          <p:cNvPr id="1031" name="Rectangle 7"/>
          <p:cNvSpPr>
            <a:spLocks noChangeArrowheads="1"/>
          </p:cNvSpPr>
          <p:nvPr/>
        </p:nvSpPr>
        <p:spPr bwMode="auto">
          <a:xfrm>
            <a:off x="6310235" y="332601"/>
            <a:ext cx="213526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kern="1200" dirty="0" smtClean="0">
                <a:solidFill>
                  <a:schemeClr val="tx1"/>
                </a:solidFill>
                <a:latin typeface="Times New Roman" pitchFamily="18" charset="0"/>
                <a:ea typeface="+mn-ea"/>
                <a:cs typeface="Arial" charset="0"/>
              </a:rPr>
              <a:t>802.11-16/</a:t>
            </a:r>
            <a:r>
              <a:rPr lang="en-US" sz="1800" b="1" kern="1200" dirty="0" smtClean="0">
                <a:solidFill>
                  <a:schemeClr val="tx1"/>
                </a:solidFill>
                <a:latin typeface="Times New Roman" pitchFamily="18" charset="0"/>
                <a:ea typeface="+mn-ea"/>
                <a:cs typeface="Arial" charset="0"/>
              </a:rPr>
              <a:t>0697r1</a:t>
            </a:r>
            <a:endParaRPr lang="en-US" altLang="en-US" sz="1800" b="1" kern="1200" dirty="0" smtClean="0">
              <a:solidFill>
                <a:schemeClr val="tx1"/>
              </a:solidFill>
              <a:latin typeface="Times New Roman" pitchFamily="18" charset="0"/>
              <a:ea typeface="+mn-ea"/>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15/11-15-0075-00-00ax-operating-rules-for-tgax-ad-hoc-groups.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murphy.events.ieee.org/imat/attendance/index"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endParaRPr lang="en-US" sz="1800" dirty="0" smtClean="0"/>
          </a:p>
        </p:txBody>
      </p:sp>
      <p:sp>
        <p:nvSpPr>
          <p:cNvPr id="3075" name="Footer Placeholder 4"/>
          <p:cNvSpPr>
            <a:spLocks noGrp="1"/>
          </p:cNvSpPr>
          <p:nvPr>
            <p:ph type="ftr" sz="quarter" idx="11"/>
          </p:nvPr>
        </p:nvSpPr>
        <p:spPr>
          <a:xfrm>
            <a:off x="7051529" y="6475413"/>
            <a:ext cx="1492396"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err="1" smtClean="0"/>
              <a:t>TGax</a:t>
            </a:r>
            <a:r>
              <a:rPr lang="en-US" dirty="0" smtClean="0"/>
              <a:t> MU ad-hoc group</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smtClean="0"/>
              <a:t>Slide </a:t>
            </a:r>
            <a:fld id="{77FB121F-92AD-4A94-B9B7-431A9F07F0F0}" type="slidenum">
              <a:rPr lang="en-US" smtClean="0"/>
              <a:pPr>
                <a:defRPr/>
              </a:pPr>
              <a:t>1</a:t>
            </a:fld>
            <a:endParaRPr lang="en-US" dirty="0" smtClean="0"/>
          </a:p>
        </p:txBody>
      </p:sp>
      <p:sp>
        <p:nvSpPr>
          <p:cNvPr id="2053" name="Rectangle 2"/>
          <p:cNvSpPr>
            <a:spLocks noGrp="1" noChangeArrowheads="1"/>
          </p:cNvSpPr>
          <p:nvPr>
            <p:ph type="title"/>
          </p:nvPr>
        </p:nvSpPr>
        <p:spPr>
          <a:xfrm>
            <a:off x="685800" y="685800"/>
            <a:ext cx="7924800" cy="1066800"/>
          </a:xfrm>
        </p:spPr>
        <p:txBody>
          <a:bodyPr/>
          <a:lstStyle/>
          <a:p>
            <a:r>
              <a:rPr lang="en-US" sz="2800" dirty="0" err="1" smtClean="0"/>
              <a:t>TGax</a:t>
            </a:r>
            <a:r>
              <a:rPr lang="en-US" sz="2800" dirty="0" smtClean="0"/>
              <a:t> MU Ad-hoc Agenda March 2016</a:t>
            </a:r>
            <a:endParaRPr lang="en-US" altLang="en-US" sz="2800" dirty="0" smtClean="0"/>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2016-05-16</a:t>
            </a:r>
          </a:p>
        </p:txBody>
      </p:sp>
      <p:graphicFrame>
        <p:nvGraphicFramePr>
          <p:cNvPr id="2055" name="Object 11"/>
          <p:cNvGraphicFramePr>
            <a:graphicFrameLocks noChangeAspect="1"/>
          </p:cNvGraphicFramePr>
          <p:nvPr>
            <p:extLst>
              <p:ext uri="{D42A27DB-BD31-4B8C-83A1-F6EECF244321}">
                <p14:modId xmlns:p14="http://schemas.microsoft.com/office/powerpoint/2010/main" val="3008000015"/>
              </p:ext>
            </p:extLst>
          </p:nvPr>
        </p:nvGraphicFramePr>
        <p:xfrm>
          <a:off x="517525" y="2298700"/>
          <a:ext cx="7699375" cy="2922588"/>
        </p:xfrm>
        <a:graphic>
          <a:graphicData uri="http://schemas.openxmlformats.org/presentationml/2006/ole">
            <mc:AlternateContent xmlns:mc="http://schemas.openxmlformats.org/markup-compatibility/2006">
              <mc:Choice xmlns:v="urn:schemas-microsoft-com:vml" Requires="v">
                <p:oleObj spid="_x0000_s3171" name="Document" r:id="rId4" imgW="8276230" imgH="3136780" progId="Word.Document.8">
                  <p:embed/>
                </p:oleObj>
              </mc:Choice>
              <mc:Fallback>
                <p:oleObj name="Document" r:id="rId4" imgW="8276230" imgH="3136780" progId="Word.Document.8">
                  <p:embed/>
                  <p:pic>
                    <p:nvPicPr>
                      <p:cNvPr id="0" name=""/>
                      <p:cNvPicPr>
                        <a:picLocks noChangeAspect="1" noChangeArrowheads="1"/>
                      </p:cNvPicPr>
                      <p:nvPr/>
                    </p:nvPicPr>
                    <p:blipFill>
                      <a:blip r:embed="rId5"/>
                      <a:srcRect/>
                      <a:stretch>
                        <a:fillRect/>
                      </a:stretch>
                    </p:blipFill>
                    <p:spPr bwMode="auto">
                      <a:xfrm>
                        <a:off x="517525" y="2298700"/>
                        <a:ext cx="7699375" cy="2922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2892501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19600"/>
          </a:xfrm>
        </p:spPr>
        <p:txBody>
          <a:bodyPr/>
          <a:lstStyle/>
          <a:p>
            <a:r>
              <a:rPr lang="en-US" altLang="en-US" sz="2000" dirty="0"/>
              <a:t>A straw poll needs to achieves at least 75% </a:t>
            </a:r>
            <a:r>
              <a:rPr lang="en-US" altLang="en-US" sz="2000" dirty="0" smtClean="0"/>
              <a:t>at the ad-hoc level to </a:t>
            </a:r>
            <a:r>
              <a:rPr lang="en-US" altLang="en-US" sz="2000" dirty="0"/>
              <a:t>be converted to a motion at the TG level.</a:t>
            </a:r>
          </a:p>
          <a:p>
            <a:r>
              <a:rPr lang="en-GB" sz="2000" dirty="0" smtClean="0"/>
              <a:t>In </a:t>
            </a:r>
            <a:r>
              <a:rPr lang="en-GB" sz="2000" dirty="0"/>
              <a:t>the case a consensus can not be reached within an Ad Hoc group (a stalemate that prohibits further progress), the subject is moved to the </a:t>
            </a:r>
            <a:r>
              <a:rPr lang="en-GB" sz="2000" dirty="0" smtClean="0"/>
              <a:t>Task group, </a:t>
            </a:r>
            <a:r>
              <a:rPr lang="en-GB" sz="2000" dirty="0"/>
              <a:t>if an Ad Hoc straw poll vote to move the subject to the </a:t>
            </a:r>
            <a:r>
              <a:rPr lang="en-GB" sz="2000" dirty="0" err="1"/>
              <a:t>Taskgroup</a:t>
            </a:r>
            <a:r>
              <a:rPr lang="en-GB" sz="2000" dirty="0"/>
              <a:t> achieves &gt;50% approval</a:t>
            </a:r>
            <a:r>
              <a:rPr lang="en-GB" sz="2000" dirty="0" smtClean="0"/>
              <a:t>.</a:t>
            </a:r>
          </a:p>
          <a:p>
            <a:r>
              <a:rPr lang="en-US" altLang="en-US" sz="2000" dirty="0" smtClean="0"/>
              <a:t>A </a:t>
            </a:r>
            <a:r>
              <a:rPr lang="en-US" altLang="en-US" sz="2000" dirty="0"/>
              <a:t>straw poll affecting the Spec Framework has to start with, </a:t>
            </a:r>
          </a:p>
          <a:p>
            <a:pPr lvl="1"/>
            <a:r>
              <a:rPr lang="en-US" altLang="en-US" sz="1800" dirty="0">
                <a:solidFill>
                  <a:srgbClr val="FF0000"/>
                </a:solidFill>
              </a:rPr>
              <a:t>Do you agree to add to the TG Specification Frame work document?</a:t>
            </a:r>
          </a:p>
          <a:p>
            <a:pPr lvl="1"/>
            <a:r>
              <a:rPr lang="en-US" altLang="en-US" sz="1800" dirty="0" err="1">
                <a:solidFill>
                  <a:srgbClr val="FF0000"/>
                </a:solidFill>
              </a:rPr>
              <a:t>x.y.z</a:t>
            </a:r>
            <a:r>
              <a:rPr lang="en-US" altLang="en-US" sz="1800" dirty="0">
                <a:solidFill>
                  <a:srgbClr val="FF0000"/>
                </a:solidFill>
              </a:rPr>
              <a:t>. &lt;feature description</a:t>
            </a:r>
            <a:r>
              <a:rPr lang="en-US" altLang="en-US" sz="1800" dirty="0" smtClean="0">
                <a:solidFill>
                  <a:srgbClr val="FF0000"/>
                </a:solidFill>
              </a:rPr>
              <a:t>&gt;</a:t>
            </a:r>
          </a:p>
          <a:p>
            <a:r>
              <a:rPr lang="en-US" sz="2000" dirty="0"/>
              <a:t>For further details, please see </a:t>
            </a:r>
            <a:r>
              <a:rPr lang="en-US" sz="2000" dirty="0" smtClean="0"/>
              <a:t>the operating rules for </a:t>
            </a:r>
            <a:r>
              <a:rPr lang="en-US" sz="2000" dirty="0" err="1" smtClean="0"/>
              <a:t>Tgax</a:t>
            </a:r>
            <a:r>
              <a:rPr lang="en-US" sz="2000" dirty="0" smtClean="0"/>
              <a:t> Ad-hoc groups</a:t>
            </a:r>
          </a:p>
          <a:p>
            <a:pPr lvl="1"/>
            <a:r>
              <a:rPr lang="en-US" altLang="en-US" sz="1600" dirty="0">
                <a:hlinkClick r:id="rId2"/>
              </a:rPr>
              <a:t>https://</a:t>
            </a:r>
            <a:r>
              <a:rPr lang="en-US" altLang="en-US" sz="1600" dirty="0" smtClean="0">
                <a:hlinkClick r:id="rId2"/>
              </a:rPr>
              <a:t>mentor.ieee.org/802.11/dcn/15/11-15-0075-00-00ax-operating-rules-for-tgax-ad-hoc-groups.docx</a:t>
            </a:r>
            <a:r>
              <a:rPr lang="en-US" altLang="en-US" sz="1600" dirty="0" smtClean="0"/>
              <a:t> </a:t>
            </a:r>
            <a:endParaRPr lang="en-US" altLang="en-US" sz="1600" dirty="0"/>
          </a:p>
          <a:p>
            <a:pPr marL="0" indent="0">
              <a:buNone/>
            </a:pPr>
            <a:endParaRPr lang="en-US" sz="2000" dirty="0"/>
          </a:p>
        </p:txBody>
      </p:sp>
      <p:sp>
        <p:nvSpPr>
          <p:cNvPr id="3" name="Title 2"/>
          <p:cNvSpPr>
            <a:spLocks noGrp="1"/>
          </p:cNvSpPr>
          <p:nvPr>
            <p:ph type="title"/>
          </p:nvPr>
        </p:nvSpPr>
        <p:spPr/>
        <p:txBody>
          <a:bodyPr/>
          <a:lstStyle/>
          <a:p>
            <a:r>
              <a:rPr lang="en-US" dirty="0" smtClean="0"/>
              <a:t>Ad-hoc Group Straw poll rules</a:t>
            </a:r>
            <a:br>
              <a:rPr lang="en-US" dirty="0" smtClean="0"/>
            </a:br>
            <a:r>
              <a:rPr lang="en-US" sz="2000" dirty="0" smtClean="0"/>
              <a:t>Document: 15/0075r0</a:t>
            </a:r>
            <a:endParaRPr lang="en-US" dirty="0"/>
          </a:p>
        </p:txBody>
      </p:sp>
      <p:sp>
        <p:nvSpPr>
          <p:cNvPr id="5" name="Footer Placeholder 4"/>
          <p:cNvSpPr>
            <a:spLocks noGrp="1"/>
          </p:cNvSpPr>
          <p:nvPr>
            <p:ph type="ftr" sz="quarter" idx="11"/>
          </p:nvPr>
        </p:nvSpPr>
        <p:spPr>
          <a:xfrm>
            <a:off x="7051529" y="6475413"/>
            <a:ext cx="1492396" cy="184666"/>
          </a:xfrm>
        </p:spPr>
        <p:txBody>
          <a:bodyPr/>
          <a:lstStyle/>
          <a:p>
            <a:pPr>
              <a:defRPr/>
            </a:pPr>
            <a:r>
              <a:rPr lang="en-US" dirty="0" err="1"/>
              <a:t>TGax</a:t>
            </a:r>
            <a:r>
              <a:rPr lang="en-US" dirty="0"/>
              <a:t> MU ad-hoc group</a:t>
            </a:r>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
        <p:nvSpPr>
          <p:cNvPr id="7"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May 2016</a:t>
            </a:r>
            <a:endParaRPr lang="en-US" sz="1800" dirty="0"/>
          </a:p>
        </p:txBody>
      </p:sp>
    </p:spTree>
    <p:extLst>
      <p:ext uri="{BB962C8B-B14F-4D97-AF65-F5344CB8AC3E}">
        <p14:creationId xmlns:p14="http://schemas.microsoft.com/office/powerpoint/2010/main" val="39915541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CA" altLang="en-US" smtClean="0"/>
              <a:t>Submissions (MU)</a:t>
            </a:r>
          </a:p>
        </p:txBody>
      </p:sp>
      <p:sp>
        <p:nvSpPr>
          <p:cNvPr id="18435"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May 2016</a:t>
            </a:r>
          </a:p>
        </p:txBody>
      </p:sp>
      <p:sp>
        <p:nvSpPr>
          <p:cNvPr id="18436"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TGax MU ad-hoc group</a:t>
            </a:r>
          </a:p>
        </p:txBody>
      </p:sp>
      <p:sp>
        <p:nvSpPr>
          <p:cNvPr id="1843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12836B62-6EFA-49C2-892A-E200917682A7}" type="slidenum">
              <a:rPr lang="en-US" altLang="en-US"/>
              <a:pPr/>
              <a:t>11</a:t>
            </a:fld>
            <a:endParaRPr lang="en-US" altLang="en-US"/>
          </a:p>
        </p:txBody>
      </p:sp>
      <p:sp>
        <p:nvSpPr>
          <p:cNvPr id="18492" name="TextBox 6"/>
          <p:cNvSpPr txBox="1">
            <a:spLocks noChangeArrowheads="1"/>
          </p:cNvSpPr>
          <p:nvPr/>
        </p:nvSpPr>
        <p:spPr bwMode="auto">
          <a:xfrm>
            <a:off x="1295400" y="4800600"/>
            <a:ext cx="13636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smtClean="0"/>
              <a:t>9 </a:t>
            </a:r>
            <a:r>
              <a:rPr lang="en-CA" altLang="en-US" dirty="0"/>
              <a:t>MU Submissions</a:t>
            </a:r>
          </a:p>
        </p:txBody>
      </p:sp>
      <p:pic>
        <p:nvPicPr>
          <p:cNvPr id="9" name="table"/>
          <p:cNvPicPr>
            <a:picLocks noChangeAspect="1"/>
          </p:cNvPicPr>
          <p:nvPr/>
        </p:nvPicPr>
        <p:blipFill>
          <a:blip r:embed="rId2"/>
          <a:stretch>
            <a:fillRect/>
          </a:stretch>
        </p:blipFill>
        <p:spPr>
          <a:xfrm>
            <a:off x="692150" y="2362200"/>
            <a:ext cx="7759700" cy="2249534"/>
          </a:xfrm>
          <a:prstGeom prst="rect">
            <a:avLst/>
          </a:prstGeom>
        </p:spPr>
      </p:pic>
    </p:spTree>
    <p:extLst>
      <p:ext uri="{BB962C8B-B14F-4D97-AF65-F5344CB8AC3E}">
        <p14:creationId xmlns:p14="http://schemas.microsoft.com/office/powerpoint/2010/main" val="14671912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 Straw Poll #1</a:t>
            </a:r>
            <a:endParaRPr lang="en-US" dirty="0"/>
          </a:p>
        </p:txBody>
      </p:sp>
      <p:sp>
        <p:nvSpPr>
          <p:cNvPr id="3" name="Date Placeholder 2"/>
          <p:cNvSpPr>
            <a:spLocks noGrp="1"/>
          </p:cNvSpPr>
          <p:nvPr>
            <p:ph type="dt" sz="half" idx="10"/>
          </p:nvPr>
        </p:nvSpPr>
        <p:spPr/>
        <p:txBody>
          <a:bodyPr/>
          <a:lstStyle/>
          <a:p>
            <a:pPr>
              <a:defRPr/>
            </a:pPr>
            <a:r>
              <a:rPr lang="en-US" smtClean="0"/>
              <a:t>May 2016</a:t>
            </a:r>
            <a:endParaRPr lang="en-US" dirty="0"/>
          </a:p>
        </p:txBody>
      </p:sp>
      <p:sp>
        <p:nvSpPr>
          <p:cNvPr id="4" name="Footer Placeholder 3"/>
          <p:cNvSpPr>
            <a:spLocks noGrp="1"/>
          </p:cNvSpPr>
          <p:nvPr>
            <p:ph type="ftr" sz="quarter" idx="11"/>
          </p:nvPr>
        </p:nvSpPr>
        <p:spPr/>
        <p:txBody>
          <a:bodyPr/>
          <a:lstStyle/>
          <a:p>
            <a:pPr>
              <a:defRPr/>
            </a:pPr>
            <a:r>
              <a:rPr lang="en-US" smtClean="0"/>
              <a:t>TGax MU ad-hoc group</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04482A58-199F-4918-8432-04940375E780}" type="slidenum">
              <a:rPr lang="en-US" smtClean="0"/>
              <a:pPr>
                <a:defRPr/>
              </a:pPr>
              <a:t>12</a:t>
            </a:fld>
            <a:endParaRPr lang="en-US"/>
          </a:p>
        </p:txBody>
      </p:sp>
      <p:sp>
        <p:nvSpPr>
          <p:cNvPr id="6" name="Content Placeholder 2"/>
          <p:cNvSpPr>
            <a:spLocks noGrp="1"/>
          </p:cNvSpPr>
          <p:nvPr/>
        </p:nvSpPr>
        <p:spPr bwMode="auto">
          <a:xfrm>
            <a:off x="571500" y="2133600"/>
            <a:ext cx="80772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ko-KR" dirty="0" smtClean="0"/>
              <a:t>Do you agree to add the following </a:t>
            </a:r>
            <a:r>
              <a:rPr lang="en-US" altLang="ko-KR" dirty="0"/>
              <a:t>text in SFD: </a:t>
            </a:r>
          </a:p>
          <a:p>
            <a:pPr lvl="1"/>
            <a:r>
              <a:rPr lang="en-US" altLang="zh-CN" dirty="0" err="1"/>
              <a:t>x</a:t>
            </a:r>
            <a:r>
              <a:rPr lang="en-US" altLang="zh-CN" dirty="0" err="1" smtClean="0"/>
              <a:t>.y.z</a:t>
            </a:r>
            <a:r>
              <a:rPr lang="en-US" altLang="zh-CN" dirty="0" smtClean="0"/>
              <a:t> </a:t>
            </a:r>
            <a:r>
              <a:rPr lang="en-US" altLang="zh-CN" dirty="0"/>
              <a:t>The spec shall provide a way </a:t>
            </a:r>
            <a:r>
              <a:rPr lang="en-US" dirty="0"/>
              <a:t>to allocate multiple RUs for random access with the same RU size </a:t>
            </a:r>
            <a:r>
              <a:rPr lang="en-US" dirty="0" smtClean="0"/>
              <a:t>and other transmission parameters </a:t>
            </a:r>
            <a:r>
              <a:rPr lang="en-US" dirty="0"/>
              <a:t>(Coding Type, MCS, DCM, SS Allocation) without creating an individual entry for each RU.</a:t>
            </a:r>
            <a:endParaRPr lang="en-US" altLang="zh-CN" dirty="0"/>
          </a:p>
          <a:p>
            <a:pPr lvl="1"/>
            <a:endParaRPr lang="zh-CN" altLang="zh-CN" sz="1200" b="0" dirty="0" smtClean="0"/>
          </a:p>
          <a:p>
            <a:pPr marL="800100" lvl="1" indent="-342900">
              <a:buFont typeface="Times New Roman" pitchFamily="18" charset="0"/>
              <a:buChar char="−"/>
            </a:pPr>
            <a:endParaRPr lang="en-US" altLang="zh-CN" dirty="0" smtClean="0"/>
          </a:p>
          <a:p>
            <a:pPr marL="800100" lvl="1" indent="-342900">
              <a:buFont typeface="Times New Roman" pitchFamily="18" charset="0"/>
              <a:buChar char="−"/>
            </a:pPr>
            <a:endParaRPr lang="en-US" altLang="zh-CN" dirty="0"/>
          </a:p>
          <a:p>
            <a:pPr marL="800100" lvl="1" indent="-342900">
              <a:buFont typeface="Times New Roman" pitchFamily="18" charset="0"/>
              <a:buChar char="−"/>
            </a:pPr>
            <a:endParaRPr lang="en-US" altLang="zh-CN" dirty="0" smtClean="0"/>
          </a:p>
          <a:p>
            <a:pPr marL="800100" lvl="1" indent="-342900">
              <a:buFont typeface="Times New Roman" pitchFamily="18" charset="0"/>
              <a:buChar char="−"/>
            </a:pPr>
            <a:r>
              <a:rPr lang="en-US" altLang="zh-CN" dirty="0" smtClean="0"/>
              <a:t>Y/N/</a:t>
            </a:r>
            <a:r>
              <a:rPr lang="en-US" altLang="zh-CN" dirty="0" smtClean="0"/>
              <a:t>A - 14/7/11</a:t>
            </a:r>
          </a:p>
          <a:p>
            <a:pPr marL="800100" lvl="1" indent="-342900">
              <a:buFont typeface="Times New Roman" pitchFamily="18" charset="0"/>
              <a:buChar char="−"/>
            </a:pPr>
            <a:r>
              <a:rPr lang="en-US" sz="2400" dirty="0" err="1" smtClean="0"/>
              <a:t>Strawpoll</a:t>
            </a:r>
            <a:r>
              <a:rPr lang="en-US" sz="2400" dirty="0" smtClean="0"/>
              <a:t> fails</a:t>
            </a:r>
            <a:endParaRPr lang="en-US" sz="2400" dirty="0"/>
          </a:p>
        </p:txBody>
      </p:sp>
      <p:sp>
        <p:nvSpPr>
          <p:cNvPr id="7" name="TextBox 6"/>
          <p:cNvSpPr txBox="1"/>
          <p:nvPr/>
        </p:nvSpPr>
        <p:spPr>
          <a:xfrm>
            <a:off x="5495925" y="5105400"/>
            <a:ext cx="3048000" cy="400110"/>
          </a:xfrm>
          <a:prstGeom prst="rect">
            <a:avLst/>
          </a:prstGeom>
          <a:noFill/>
        </p:spPr>
        <p:txBody>
          <a:bodyPr wrap="square" rtlCol="0">
            <a:spAutoFit/>
          </a:bodyPr>
          <a:lstStyle/>
          <a:p>
            <a:r>
              <a:rPr lang="en-US" sz="2000" smtClean="0"/>
              <a:t>DCN:  11-16/0582r2</a:t>
            </a:r>
            <a:endParaRPr lang="en-US" sz="2000" dirty="0"/>
          </a:p>
        </p:txBody>
      </p:sp>
    </p:spTree>
    <p:extLst>
      <p:ext uri="{BB962C8B-B14F-4D97-AF65-F5344CB8AC3E}">
        <p14:creationId xmlns:p14="http://schemas.microsoft.com/office/powerpoint/2010/main" val="1816003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 Straw Poll #2</a:t>
            </a:r>
            <a:endParaRPr lang="en-US" dirty="0"/>
          </a:p>
        </p:txBody>
      </p:sp>
      <p:sp>
        <p:nvSpPr>
          <p:cNvPr id="3" name="Date Placeholder 2"/>
          <p:cNvSpPr>
            <a:spLocks noGrp="1"/>
          </p:cNvSpPr>
          <p:nvPr>
            <p:ph type="dt" sz="half" idx="10"/>
          </p:nvPr>
        </p:nvSpPr>
        <p:spPr/>
        <p:txBody>
          <a:bodyPr/>
          <a:lstStyle/>
          <a:p>
            <a:pPr>
              <a:defRPr/>
            </a:pPr>
            <a:r>
              <a:rPr lang="en-US" smtClean="0"/>
              <a:t>May 2016</a:t>
            </a:r>
            <a:endParaRPr lang="en-US" dirty="0"/>
          </a:p>
        </p:txBody>
      </p:sp>
      <p:sp>
        <p:nvSpPr>
          <p:cNvPr id="4" name="Footer Placeholder 3"/>
          <p:cNvSpPr>
            <a:spLocks noGrp="1"/>
          </p:cNvSpPr>
          <p:nvPr>
            <p:ph type="ftr" sz="quarter" idx="11"/>
          </p:nvPr>
        </p:nvSpPr>
        <p:spPr/>
        <p:txBody>
          <a:bodyPr/>
          <a:lstStyle/>
          <a:p>
            <a:pPr>
              <a:defRPr/>
            </a:pPr>
            <a:r>
              <a:rPr lang="en-US" smtClean="0"/>
              <a:t>TGax MU ad-hoc group</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04482A58-199F-4918-8432-04940375E780}" type="slidenum">
              <a:rPr lang="en-US" smtClean="0"/>
              <a:pPr>
                <a:defRPr/>
              </a:pPr>
              <a:t>13</a:t>
            </a:fld>
            <a:endParaRPr lang="en-US"/>
          </a:p>
        </p:txBody>
      </p:sp>
      <p:sp>
        <p:nvSpPr>
          <p:cNvPr id="6" name="Content Placeholder 2"/>
          <p:cNvSpPr>
            <a:spLocks noGrp="1"/>
          </p:cNvSpPr>
          <p:nvPr/>
        </p:nvSpPr>
        <p:spPr bwMode="auto">
          <a:xfrm>
            <a:off x="571500" y="2133600"/>
            <a:ext cx="80772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defRPr/>
            </a:pPr>
            <a:r>
              <a:rPr lang="en-GB" altLang="zh-CN" sz="2000" kern="0" dirty="0">
                <a:solidFill>
                  <a:srgbClr val="000000"/>
                </a:solidFill>
              </a:rPr>
              <a:t>Do you agree to add the following text in the </a:t>
            </a:r>
            <a:r>
              <a:rPr lang="en-GB" altLang="zh-CN" sz="2000" kern="0" dirty="0" smtClean="0">
                <a:solidFill>
                  <a:srgbClr val="000000"/>
                </a:solidFill>
              </a:rPr>
              <a:t>SFD:</a:t>
            </a:r>
            <a:endParaRPr lang="en-GB" altLang="zh-CN" sz="2000" kern="0" dirty="0">
              <a:solidFill>
                <a:srgbClr val="000000"/>
              </a:solidFill>
            </a:endParaRPr>
          </a:p>
          <a:p>
            <a:pPr lvl="1" indent="-342900">
              <a:buFontTx/>
              <a:buChar char="•"/>
              <a:defRPr/>
            </a:pPr>
            <a:r>
              <a:rPr lang="en-GB" altLang="zh-CN" sz="1600" b="1" kern="0" dirty="0" smtClean="0">
                <a:solidFill>
                  <a:srgbClr val="000000"/>
                </a:solidFill>
              </a:rPr>
              <a:t>An </a:t>
            </a:r>
            <a:r>
              <a:rPr lang="en-GB" altLang="zh-CN" sz="1600" b="1" kern="0" dirty="0">
                <a:solidFill>
                  <a:srgbClr val="000000"/>
                </a:solidFill>
              </a:rPr>
              <a:t>AP indicates the value of </a:t>
            </a:r>
            <a:r>
              <a:rPr lang="en-GB" altLang="zh-CN" sz="1600" b="1" kern="0" dirty="0" err="1">
                <a:solidFill>
                  <a:srgbClr val="000000"/>
                </a:solidFill>
              </a:rPr>
              <a:t>OCW</a:t>
            </a:r>
            <a:r>
              <a:rPr lang="en-GB" altLang="zh-CN" sz="1600" b="1" kern="0" baseline="-25000" dirty="0" err="1">
                <a:solidFill>
                  <a:srgbClr val="000000"/>
                </a:solidFill>
              </a:rPr>
              <a:t>min</a:t>
            </a:r>
            <a:r>
              <a:rPr lang="en-GB" altLang="zh-CN" sz="1600" b="1" kern="0" dirty="0">
                <a:solidFill>
                  <a:srgbClr val="000000"/>
                </a:solidFill>
              </a:rPr>
              <a:t> used by all STAs for the random RU allocation process for the next UL MU OFDMA </a:t>
            </a:r>
            <a:r>
              <a:rPr lang="en-GB" altLang="zh-CN" sz="1600" b="1" kern="0" dirty="0" smtClean="0">
                <a:solidFill>
                  <a:srgbClr val="000000"/>
                </a:solidFill>
              </a:rPr>
              <a:t>transmissions. </a:t>
            </a:r>
            <a:r>
              <a:rPr lang="en-GB" altLang="zh-CN" sz="1600" b="1" kern="0" dirty="0">
                <a:solidFill>
                  <a:srgbClr val="000000"/>
                </a:solidFill>
              </a:rPr>
              <a:t>The value of </a:t>
            </a:r>
            <a:r>
              <a:rPr lang="en-GB" altLang="zh-CN" sz="1600" b="1" kern="0" dirty="0" err="1">
                <a:solidFill>
                  <a:srgbClr val="000000"/>
                </a:solidFill>
              </a:rPr>
              <a:t>OCW</a:t>
            </a:r>
            <a:r>
              <a:rPr lang="en-GB" altLang="zh-CN" sz="1600" b="1" kern="0" baseline="-25000" dirty="0" err="1">
                <a:solidFill>
                  <a:srgbClr val="000000"/>
                </a:solidFill>
              </a:rPr>
              <a:t>min</a:t>
            </a:r>
            <a:r>
              <a:rPr lang="en-GB" altLang="zh-CN" sz="1600" b="1" kern="0" dirty="0">
                <a:solidFill>
                  <a:srgbClr val="000000"/>
                </a:solidFill>
              </a:rPr>
              <a:t> is transmitted through a dedicated field in the beacon frame.</a:t>
            </a:r>
            <a:endParaRPr lang="en-GB" altLang="zh-CN" sz="1600" b="1" kern="0" dirty="0">
              <a:solidFill>
                <a:srgbClr val="000000"/>
              </a:solidFill>
            </a:endParaRPr>
          </a:p>
          <a:p>
            <a:pPr lvl="0">
              <a:defRPr/>
            </a:pPr>
            <a:endParaRPr lang="en-GB" altLang="zh-CN" sz="2000" kern="0" dirty="0">
              <a:solidFill>
                <a:srgbClr val="000000"/>
              </a:solidFill>
            </a:endParaRPr>
          </a:p>
          <a:p>
            <a:pPr lvl="0">
              <a:defRPr/>
            </a:pPr>
            <a:endParaRPr lang="en-GB" altLang="zh-CN" sz="2000" kern="0" dirty="0">
              <a:solidFill>
                <a:srgbClr val="000000"/>
              </a:solidFill>
            </a:endParaRPr>
          </a:p>
          <a:p>
            <a:pPr marL="800100" lvl="1" indent="-342900">
              <a:buFont typeface="Times New Roman" pitchFamily="18" charset="0"/>
              <a:buChar char="−"/>
            </a:pPr>
            <a:endParaRPr lang="en-US" altLang="zh-CN" dirty="0" smtClean="0"/>
          </a:p>
          <a:p>
            <a:pPr marL="800100" lvl="1" indent="-342900">
              <a:buFont typeface="Times New Roman" pitchFamily="18" charset="0"/>
              <a:buChar char="−"/>
            </a:pPr>
            <a:endParaRPr lang="en-US" altLang="zh-CN" dirty="0"/>
          </a:p>
          <a:p>
            <a:pPr marL="800100" lvl="1" indent="-342900">
              <a:buFont typeface="Times New Roman" pitchFamily="18" charset="0"/>
              <a:buChar char="−"/>
            </a:pPr>
            <a:endParaRPr lang="en-US" altLang="zh-CN" dirty="0" smtClean="0"/>
          </a:p>
          <a:p>
            <a:pPr marL="800100" lvl="1" indent="-342900">
              <a:buFont typeface="Times New Roman" pitchFamily="18" charset="0"/>
              <a:buChar char="−"/>
            </a:pPr>
            <a:r>
              <a:rPr lang="en-US" altLang="zh-CN" dirty="0" smtClean="0"/>
              <a:t>Y/N/</a:t>
            </a:r>
            <a:r>
              <a:rPr lang="en-US" altLang="zh-CN" dirty="0" smtClean="0"/>
              <a:t>A – 11/0/13</a:t>
            </a:r>
          </a:p>
          <a:p>
            <a:pPr marL="800100" lvl="1" indent="-342900">
              <a:buFont typeface="Times New Roman" pitchFamily="18" charset="0"/>
              <a:buChar char="−"/>
            </a:pPr>
            <a:r>
              <a:rPr lang="en-US" sz="2400" dirty="0" err="1" smtClean="0"/>
              <a:t>Strawpoll</a:t>
            </a:r>
            <a:r>
              <a:rPr lang="en-US" sz="2400" dirty="0" smtClean="0"/>
              <a:t> passes</a:t>
            </a:r>
            <a:endParaRPr lang="en-US" sz="2400" dirty="0"/>
          </a:p>
        </p:txBody>
      </p:sp>
      <p:sp>
        <p:nvSpPr>
          <p:cNvPr id="7" name="TextBox 6"/>
          <p:cNvSpPr txBox="1"/>
          <p:nvPr/>
        </p:nvSpPr>
        <p:spPr>
          <a:xfrm>
            <a:off x="5495925" y="5105400"/>
            <a:ext cx="3048000" cy="400110"/>
          </a:xfrm>
          <a:prstGeom prst="rect">
            <a:avLst/>
          </a:prstGeom>
          <a:noFill/>
        </p:spPr>
        <p:txBody>
          <a:bodyPr wrap="square" rtlCol="0">
            <a:spAutoFit/>
          </a:bodyPr>
          <a:lstStyle/>
          <a:p>
            <a:r>
              <a:rPr lang="en-US" sz="2000" dirty="0" smtClean="0"/>
              <a:t>DCN:  11-16/0591r0</a:t>
            </a:r>
            <a:endParaRPr lang="en-US" sz="2000" dirty="0"/>
          </a:p>
        </p:txBody>
      </p:sp>
    </p:spTree>
    <p:extLst>
      <p:ext uri="{BB962C8B-B14F-4D97-AF65-F5344CB8AC3E}">
        <p14:creationId xmlns:p14="http://schemas.microsoft.com/office/powerpoint/2010/main" val="29549129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内容占位符 2"/>
          <p:cNvSpPr>
            <a:spLocks noGrp="1"/>
          </p:cNvSpPr>
          <p:nvPr/>
        </p:nvSpPr>
        <p:spPr bwMode="auto">
          <a:xfrm>
            <a:off x="685800" y="2037556"/>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lvl="0">
              <a:defRPr/>
            </a:pPr>
            <a:r>
              <a:rPr kumimoji="0" lang="en-GB" altLang="zh-CN" sz="2000" b="1" i="0" u="none" strike="noStrike" kern="0" cap="none" spc="0" normalizeH="0" baseline="0" noProof="0" dirty="0" smtClean="0">
                <a:ln>
                  <a:noFill/>
                </a:ln>
                <a:solidFill>
                  <a:srgbClr val="000000"/>
                </a:solidFill>
                <a:effectLst/>
                <a:uLnTx/>
                <a:uFillTx/>
                <a:latin typeface="Times New Roman"/>
                <a:ea typeface="+mn-ea"/>
                <a:cs typeface="+mn-cs"/>
              </a:rPr>
              <a:t>Do you agree to amend the </a:t>
            </a:r>
            <a:r>
              <a:rPr kumimoji="0" lang="en-GB" altLang="zh-CN" sz="2000" b="1" i="0" u="none" strike="noStrike" kern="0" cap="none" spc="0" normalizeH="0" baseline="0" noProof="0" dirty="0" smtClean="0">
                <a:ln>
                  <a:noFill/>
                </a:ln>
                <a:solidFill>
                  <a:srgbClr val="000000"/>
                </a:solidFill>
                <a:effectLst/>
                <a:uLnTx/>
                <a:uFillTx/>
                <a:latin typeface="Times New Roman"/>
                <a:ea typeface="+mn-ea"/>
                <a:cs typeface="+mn-cs"/>
              </a:rPr>
              <a:t>following</a:t>
            </a:r>
            <a:r>
              <a:rPr kumimoji="0" lang="en-GB" altLang="zh-CN" sz="2000" b="1" i="0" u="none" strike="noStrike" kern="0" cap="none" spc="0" normalizeH="0" noProof="0" dirty="0" smtClean="0">
                <a:ln>
                  <a:noFill/>
                </a:ln>
                <a:solidFill>
                  <a:srgbClr val="000000"/>
                </a:solidFill>
                <a:effectLst/>
                <a:uLnTx/>
                <a:uFillTx/>
                <a:latin typeface="Times New Roman"/>
                <a:ea typeface="+mn-ea"/>
                <a:cs typeface="+mn-cs"/>
              </a:rPr>
              <a:t> sentence in 11ax SFD </a:t>
            </a:r>
            <a:r>
              <a:rPr lang="en-GB" altLang="zh-CN" sz="2000" kern="0" dirty="0" smtClean="0">
                <a:solidFill>
                  <a:srgbClr val="000000"/>
                </a:solidFill>
              </a:rPr>
              <a:t>:</a:t>
            </a:r>
            <a:endParaRPr kumimoji="0" lang="en-GB" altLang="zh-CN" sz="2000" b="1" i="0" u="none" strike="noStrike" kern="0" cap="none" spc="0" normalizeH="0" baseline="0" noProof="0" dirty="0" smtClean="0">
              <a:ln>
                <a:noFill/>
              </a:ln>
              <a:solidFill>
                <a:srgbClr val="000000"/>
              </a:solidFill>
              <a:effectLst/>
              <a:uLnTx/>
              <a:uFillTx/>
              <a:latin typeface="Times New Roman"/>
              <a:ea typeface="+mn-ea"/>
              <a:cs typeface="+mn-cs"/>
            </a:endParaRPr>
          </a:p>
          <a:p>
            <a:pPr lvl="1" indent="-342900">
              <a:buFontTx/>
              <a:buChar char="•"/>
              <a:defRPr/>
            </a:pPr>
            <a:r>
              <a:rPr lang="en-GB" sz="1600" b="1" dirty="0" smtClean="0"/>
              <a:t>The </a:t>
            </a:r>
            <a:r>
              <a:rPr lang="en-GB" sz="1600" b="1" dirty="0"/>
              <a:t>HE AP indicates </a:t>
            </a:r>
            <a:r>
              <a:rPr lang="en-GB" sz="1600" b="1" dirty="0" smtClean="0"/>
              <a:t>an </a:t>
            </a:r>
            <a:r>
              <a:rPr lang="en-GB" sz="1600" b="1" strike="sngStrike" dirty="0" err="1" smtClean="0"/>
              <a:t>TBD</a:t>
            </a:r>
            <a:r>
              <a:rPr lang="en-GB" sz="1600" b="1" u="sng" dirty="0" err="1" smtClean="0"/>
              <a:t>Contention</a:t>
            </a:r>
            <a:r>
              <a:rPr lang="en-GB" sz="1600" b="1" u="sng" dirty="0" smtClean="0"/>
              <a:t> </a:t>
            </a:r>
            <a:r>
              <a:rPr lang="en-GB" sz="1600" b="1" u="sng" dirty="0" smtClean="0"/>
              <a:t>Policy</a:t>
            </a:r>
            <a:r>
              <a:rPr lang="en-GB" sz="1600" b="1" dirty="0" smtClean="0"/>
              <a:t> </a:t>
            </a:r>
            <a:r>
              <a:rPr lang="en-GB" sz="1600" b="1" dirty="0"/>
              <a:t>parameter in the Trigger frame for HE STAs to initiate random access following the Trigger frame transmission</a:t>
            </a:r>
            <a:r>
              <a:rPr lang="en-GB" sz="1600" b="1" dirty="0" smtClean="0"/>
              <a:t>. </a:t>
            </a:r>
          </a:p>
          <a:p>
            <a:pPr lvl="1" indent="-342900">
              <a:buFontTx/>
              <a:buChar char="•"/>
              <a:defRPr/>
            </a:pPr>
            <a:endParaRPr kumimoji="0" lang="en-GB" altLang="zh-CN" sz="1400" i="0" u="none" strike="noStrike" kern="0" cap="none" spc="0" normalizeH="0" baseline="0" noProof="0" dirty="0" smtClean="0">
              <a:ln>
                <a:noFill/>
              </a:ln>
              <a:solidFill>
                <a:srgbClr val="000000"/>
              </a:solidFill>
              <a:effectLst/>
              <a:uLnTx/>
              <a:uFillTx/>
            </a:endParaRPr>
          </a:p>
          <a:p>
            <a:pPr marL="400050" lvl="1" indent="0">
              <a:buNone/>
              <a:defRPr/>
            </a:pPr>
            <a:endParaRPr kumimoji="0" lang="en-GB" altLang="zh-CN" sz="1400" i="0" u="none" strike="noStrike" kern="0" cap="none" spc="0" normalizeH="0" baseline="0" noProof="0" dirty="0" smtClean="0">
              <a:ln>
                <a:noFill/>
              </a:ln>
              <a:solidFill>
                <a:srgbClr val="000000"/>
              </a:solidFill>
              <a:effectLst/>
              <a:uLnTx/>
              <a:uFillTx/>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lang="en-GB" altLang="zh-CN" sz="2000" kern="0" dirty="0" smtClean="0">
              <a:solidFill>
                <a:srgbClr val="000000"/>
              </a:solidFill>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lang="en-GB" altLang="zh-CN" sz="2000" kern="0" dirty="0">
              <a:solidFill>
                <a:srgbClr val="000000"/>
              </a:solidFill>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lang="en-GB" altLang="zh-CN" sz="2000" kern="0" dirty="0" smtClean="0">
              <a:solidFill>
                <a:srgbClr val="000000"/>
              </a:solidFill>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GB" altLang="zh-CN" sz="2000" kern="0" dirty="0" smtClean="0">
                <a:solidFill>
                  <a:srgbClr val="000000"/>
                </a:solidFill>
                <a:latin typeface="Times New Roman"/>
              </a:rPr>
              <a:t>Y/N/A 2/7/many</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GB" altLang="zh-CN" sz="2000" b="1" i="0" u="none" strike="noStrike" kern="0" cap="none" spc="0" normalizeH="0" baseline="0" noProof="0" dirty="0" err="1" smtClean="0">
                <a:ln>
                  <a:noFill/>
                </a:ln>
                <a:solidFill>
                  <a:srgbClr val="000000"/>
                </a:solidFill>
                <a:effectLst/>
                <a:uLnTx/>
                <a:uFillTx/>
                <a:latin typeface="Times New Roman"/>
                <a:ea typeface="+mn-ea"/>
                <a:cs typeface="+mn-cs"/>
              </a:rPr>
              <a:t>Strawpoll</a:t>
            </a:r>
            <a:r>
              <a:rPr kumimoji="0" lang="en-GB" altLang="zh-CN" sz="2000" b="1" i="0" u="none" strike="noStrike" kern="0" cap="none" spc="0" normalizeH="0" baseline="0" noProof="0" dirty="0" smtClean="0">
                <a:ln>
                  <a:noFill/>
                </a:ln>
                <a:solidFill>
                  <a:srgbClr val="000000"/>
                </a:solidFill>
                <a:effectLst/>
                <a:uLnTx/>
                <a:uFillTx/>
                <a:latin typeface="Times New Roman"/>
                <a:ea typeface="+mn-ea"/>
                <a:cs typeface="+mn-cs"/>
              </a:rPr>
              <a:t> fails</a:t>
            </a:r>
            <a:endParaRPr kumimoji="0" lang="zh-CN" altLang="en-US" sz="2000" b="1" i="0" u="none" strike="noStrike" kern="0" cap="none" spc="0" normalizeH="0" baseline="0" noProof="0" dirty="0">
              <a:ln>
                <a:noFill/>
              </a:ln>
              <a:solidFill>
                <a:srgbClr val="000000"/>
              </a:solidFill>
              <a:effectLst/>
              <a:uLnTx/>
              <a:uFillTx/>
              <a:latin typeface="Times New Roman"/>
              <a:ea typeface="+mn-ea"/>
              <a:cs typeface="+mn-cs"/>
            </a:endParaRPr>
          </a:p>
        </p:txBody>
      </p:sp>
      <p:sp>
        <p:nvSpPr>
          <p:cNvPr id="2" name="Title 1"/>
          <p:cNvSpPr>
            <a:spLocks noGrp="1"/>
          </p:cNvSpPr>
          <p:nvPr>
            <p:ph type="title"/>
          </p:nvPr>
        </p:nvSpPr>
        <p:spPr/>
        <p:txBody>
          <a:bodyPr/>
          <a:lstStyle/>
          <a:p>
            <a:r>
              <a:rPr lang="en-US" dirty="0" smtClean="0"/>
              <a:t>MU Straw Poll #3</a:t>
            </a:r>
            <a:endParaRPr lang="en-US" dirty="0"/>
          </a:p>
        </p:txBody>
      </p:sp>
      <p:sp>
        <p:nvSpPr>
          <p:cNvPr id="3" name="Date Placeholder 2"/>
          <p:cNvSpPr>
            <a:spLocks noGrp="1"/>
          </p:cNvSpPr>
          <p:nvPr>
            <p:ph type="dt" sz="half" idx="10"/>
          </p:nvPr>
        </p:nvSpPr>
        <p:spPr/>
        <p:txBody>
          <a:bodyPr/>
          <a:lstStyle/>
          <a:p>
            <a:pPr>
              <a:defRPr/>
            </a:pPr>
            <a:r>
              <a:rPr lang="en-US" smtClean="0"/>
              <a:t>May 2016</a:t>
            </a:r>
            <a:endParaRPr lang="en-US" dirty="0"/>
          </a:p>
        </p:txBody>
      </p:sp>
      <p:sp>
        <p:nvSpPr>
          <p:cNvPr id="4" name="Footer Placeholder 3"/>
          <p:cNvSpPr>
            <a:spLocks noGrp="1"/>
          </p:cNvSpPr>
          <p:nvPr>
            <p:ph type="ftr" sz="quarter" idx="11"/>
          </p:nvPr>
        </p:nvSpPr>
        <p:spPr/>
        <p:txBody>
          <a:bodyPr/>
          <a:lstStyle/>
          <a:p>
            <a:pPr>
              <a:defRPr/>
            </a:pPr>
            <a:r>
              <a:rPr lang="en-US" smtClean="0"/>
              <a:t>TGax MU ad-hoc group</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04482A58-199F-4918-8432-04940375E780}" type="slidenum">
              <a:rPr lang="en-US" smtClean="0"/>
              <a:pPr>
                <a:defRPr/>
              </a:pPr>
              <a:t>14</a:t>
            </a:fld>
            <a:endParaRPr lang="en-US"/>
          </a:p>
        </p:txBody>
      </p:sp>
      <p:sp>
        <p:nvSpPr>
          <p:cNvPr id="9" name="TextBox 8"/>
          <p:cNvSpPr txBox="1"/>
          <p:nvPr/>
        </p:nvSpPr>
        <p:spPr>
          <a:xfrm>
            <a:off x="5648325" y="5257800"/>
            <a:ext cx="3048000" cy="400110"/>
          </a:xfrm>
          <a:prstGeom prst="rect">
            <a:avLst/>
          </a:prstGeom>
          <a:noFill/>
        </p:spPr>
        <p:txBody>
          <a:bodyPr wrap="square" rtlCol="0">
            <a:spAutoFit/>
          </a:bodyPr>
          <a:lstStyle/>
          <a:p>
            <a:r>
              <a:rPr lang="en-US" sz="2000" dirty="0" smtClean="0"/>
              <a:t>DCN:  11-16/0591r0</a:t>
            </a:r>
            <a:endParaRPr lang="en-US" sz="2000" dirty="0"/>
          </a:p>
        </p:txBody>
      </p:sp>
    </p:spTree>
    <p:extLst>
      <p:ext uri="{BB962C8B-B14F-4D97-AF65-F5344CB8AC3E}">
        <p14:creationId xmlns:p14="http://schemas.microsoft.com/office/powerpoint/2010/main" val="19543409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 Straw Poll #4</a:t>
            </a:r>
            <a:endParaRPr lang="en-US" dirty="0"/>
          </a:p>
        </p:txBody>
      </p:sp>
      <p:sp>
        <p:nvSpPr>
          <p:cNvPr id="3" name="Date Placeholder 2"/>
          <p:cNvSpPr>
            <a:spLocks noGrp="1"/>
          </p:cNvSpPr>
          <p:nvPr>
            <p:ph type="dt" sz="half" idx="10"/>
          </p:nvPr>
        </p:nvSpPr>
        <p:spPr/>
        <p:txBody>
          <a:bodyPr/>
          <a:lstStyle/>
          <a:p>
            <a:pPr>
              <a:defRPr/>
            </a:pPr>
            <a:r>
              <a:rPr lang="en-US" smtClean="0"/>
              <a:t>May 2016</a:t>
            </a:r>
            <a:endParaRPr lang="en-US" dirty="0"/>
          </a:p>
        </p:txBody>
      </p:sp>
      <p:sp>
        <p:nvSpPr>
          <p:cNvPr id="4" name="Footer Placeholder 3"/>
          <p:cNvSpPr>
            <a:spLocks noGrp="1"/>
          </p:cNvSpPr>
          <p:nvPr>
            <p:ph type="ftr" sz="quarter" idx="11"/>
          </p:nvPr>
        </p:nvSpPr>
        <p:spPr/>
        <p:txBody>
          <a:bodyPr/>
          <a:lstStyle/>
          <a:p>
            <a:pPr>
              <a:defRPr/>
            </a:pPr>
            <a:r>
              <a:rPr lang="en-US" smtClean="0"/>
              <a:t>TGax MU ad-hoc group</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04482A58-199F-4918-8432-04940375E780}" type="slidenum">
              <a:rPr lang="en-US" smtClean="0"/>
              <a:pPr>
                <a:defRPr/>
              </a:pPr>
              <a:t>15</a:t>
            </a:fld>
            <a:endParaRPr lang="en-US"/>
          </a:p>
        </p:txBody>
      </p:sp>
      <p:sp>
        <p:nvSpPr>
          <p:cNvPr id="7" name="TextBox 6"/>
          <p:cNvSpPr txBox="1"/>
          <p:nvPr/>
        </p:nvSpPr>
        <p:spPr>
          <a:xfrm>
            <a:off x="5867400" y="5181600"/>
            <a:ext cx="3048000" cy="400110"/>
          </a:xfrm>
          <a:prstGeom prst="rect">
            <a:avLst/>
          </a:prstGeom>
          <a:noFill/>
        </p:spPr>
        <p:txBody>
          <a:bodyPr wrap="square" rtlCol="0">
            <a:spAutoFit/>
          </a:bodyPr>
          <a:lstStyle/>
          <a:p>
            <a:r>
              <a:rPr lang="en-US" sz="2000" dirty="0" smtClean="0"/>
              <a:t>DCN:  11-16/0592r0</a:t>
            </a:r>
            <a:endParaRPr lang="en-US" sz="2000" dirty="0"/>
          </a:p>
        </p:txBody>
      </p:sp>
      <p:sp>
        <p:nvSpPr>
          <p:cNvPr id="8" name="内容占位符 2"/>
          <p:cNvSpPr>
            <a:spLocks noGrp="1"/>
          </p:cNvSpPr>
          <p:nvPr/>
        </p:nvSpPr>
        <p:spPr bwMode="auto">
          <a:xfrm>
            <a:off x="790575"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GB" altLang="zh-CN" sz="2000" b="1" i="0" u="none" strike="noStrike" kern="0" cap="none" spc="0" normalizeH="0" baseline="0" noProof="0" dirty="0" smtClean="0">
                <a:ln>
                  <a:noFill/>
                </a:ln>
                <a:solidFill>
                  <a:srgbClr val="000000"/>
                </a:solidFill>
                <a:effectLst/>
                <a:uLnTx/>
                <a:uFillTx/>
                <a:latin typeface="Times New Roman"/>
                <a:ea typeface="+mn-ea"/>
                <a:cs typeface="+mn-cs"/>
              </a:rPr>
              <a:t>Do </a:t>
            </a:r>
            <a:r>
              <a:rPr lang="en-GB" altLang="zh-CN" sz="2000" b="1" kern="0" dirty="0" smtClean="0">
                <a:solidFill>
                  <a:srgbClr val="000000"/>
                </a:solidFill>
                <a:latin typeface="Times New Roman"/>
              </a:rPr>
              <a:t>you</a:t>
            </a:r>
            <a:r>
              <a:rPr kumimoji="0" lang="en-GB" altLang="zh-CN" sz="2000" b="1" i="0" u="none" strike="noStrike" kern="0" cap="none" spc="0" normalizeH="0" baseline="0" noProof="0" dirty="0" smtClean="0">
                <a:ln>
                  <a:noFill/>
                </a:ln>
                <a:solidFill>
                  <a:srgbClr val="000000"/>
                </a:solidFill>
                <a:effectLst/>
                <a:uLnTx/>
                <a:uFillTx/>
                <a:latin typeface="Times New Roman"/>
                <a:ea typeface="+mn-ea"/>
                <a:cs typeface="+mn-cs"/>
              </a:rPr>
              <a:t> </a:t>
            </a:r>
            <a:r>
              <a:rPr kumimoji="0" lang="en-GB" altLang="zh-CN" sz="2000" b="1" i="0" u="none" strike="noStrike" kern="0" cap="none" spc="0" normalizeH="0" baseline="0" noProof="0" dirty="0" smtClean="0">
                <a:ln>
                  <a:noFill/>
                </a:ln>
                <a:solidFill>
                  <a:srgbClr val="000000"/>
                </a:solidFill>
                <a:effectLst/>
                <a:uLnTx/>
                <a:uFillTx/>
                <a:latin typeface="Times New Roman"/>
                <a:ea typeface="+mn-ea"/>
                <a:cs typeface="+mn-cs"/>
              </a:rPr>
              <a:t>agree to add </a:t>
            </a:r>
            <a:r>
              <a:rPr lang="en-GB" altLang="zh-CN" sz="2000" b="1" kern="0" dirty="0" smtClean="0">
                <a:solidFill>
                  <a:srgbClr val="000000"/>
                </a:solidFill>
                <a:latin typeface="Times New Roman"/>
              </a:rPr>
              <a:t>the following text to</a:t>
            </a:r>
            <a:r>
              <a:rPr kumimoji="0" lang="en-GB" altLang="zh-CN" sz="2000" b="1" i="0" u="none" strike="noStrike" kern="0" cap="none" spc="0" normalizeH="0" baseline="0" noProof="0" dirty="0" smtClean="0">
                <a:ln>
                  <a:noFill/>
                </a:ln>
                <a:solidFill>
                  <a:srgbClr val="000000"/>
                </a:solidFill>
                <a:effectLst/>
                <a:uLnTx/>
                <a:uFillTx/>
                <a:latin typeface="Times New Roman"/>
                <a:ea typeface="+mn-ea"/>
                <a:cs typeface="+mn-cs"/>
              </a:rPr>
              <a:t> </a:t>
            </a:r>
            <a:r>
              <a:rPr kumimoji="0" lang="en-GB" altLang="zh-CN" sz="2000" b="1" i="0" u="none" strike="noStrike" kern="0" cap="none" spc="0" normalizeH="0" baseline="0" noProof="0" dirty="0" smtClean="0">
                <a:ln>
                  <a:noFill/>
                </a:ln>
                <a:solidFill>
                  <a:srgbClr val="000000"/>
                </a:solidFill>
                <a:effectLst/>
                <a:uLnTx/>
                <a:uFillTx/>
                <a:latin typeface="Times New Roman"/>
                <a:ea typeface="+mn-ea"/>
                <a:cs typeface="+mn-cs"/>
              </a:rPr>
              <a:t>the 802.11</a:t>
            </a:r>
            <a:r>
              <a:rPr kumimoji="0" lang="en-GB" altLang="zh-CN" sz="2000" b="1" i="0" u="none" strike="noStrike" kern="0" cap="none" spc="0" normalizeH="0" noProof="0" dirty="0" smtClean="0">
                <a:ln>
                  <a:noFill/>
                </a:ln>
                <a:solidFill>
                  <a:srgbClr val="000000"/>
                </a:solidFill>
                <a:effectLst/>
                <a:uLnTx/>
                <a:uFillTx/>
                <a:latin typeface="Times New Roman"/>
                <a:ea typeface="+mn-ea"/>
                <a:cs typeface="+mn-cs"/>
              </a:rPr>
              <a:t> </a:t>
            </a:r>
            <a:r>
              <a:rPr kumimoji="0" lang="en-GB" altLang="zh-CN" sz="2000" b="1" i="0" u="none" strike="noStrike" kern="0" cap="none" spc="0" normalizeH="0" baseline="0" noProof="0" dirty="0" smtClean="0">
                <a:ln>
                  <a:noFill/>
                </a:ln>
                <a:solidFill>
                  <a:srgbClr val="000000"/>
                </a:solidFill>
                <a:effectLst/>
                <a:uLnTx/>
                <a:uFillTx/>
                <a:latin typeface="Times New Roman"/>
                <a:ea typeface="+mn-ea"/>
                <a:cs typeface="+mn-cs"/>
              </a:rPr>
              <a:t>SFD:</a:t>
            </a:r>
          </a:p>
          <a:p>
            <a:pPr lvl="0">
              <a:defRPr/>
            </a:pPr>
            <a:endParaRPr kumimoji="0" lang="en-GB" altLang="zh-CN" sz="2000" b="1" i="0" u="none" strike="noStrike" kern="0" cap="none" spc="0" normalizeH="0" baseline="0" noProof="0" dirty="0" smtClean="0">
              <a:ln>
                <a:noFill/>
              </a:ln>
              <a:solidFill>
                <a:srgbClr val="000000"/>
              </a:solidFill>
              <a:effectLst/>
              <a:uLnTx/>
              <a:uFillTx/>
              <a:latin typeface="Times New Roman"/>
              <a:ea typeface="+mn-ea"/>
              <a:cs typeface="+mn-cs"/>
            </a:endParaRPr>
          </a:p>
          <a:p>
            <a:pPr lvl="1">
              <a:defRPr/>
            </a:pPr>
            <a:r>
              <a:rPr kumimoji="0" lang="en-GB" altLang="zh-CN" sz="2000" b="1" i="0" u="none" strike="noStrike" kern="0" cap="none" spc="0" normalizeH="0" baseline="0" noProof="0" dirty="0" smtClean="0">
                <a:ln>
                  <a:noFill/>
                </a:ln>
                <a:solidFill>
                  <a:srgbClr val="000000"/>
                </a:solidFill>
                <a:effectLst/>
                <a:uLnTx/>
                <a:uFillTx/>
                <a:latin typeface="Times New Roman"/>
                <a:ea typeface="+mn-ea"/>
                <a:cs typeface="+mn-cs"/>
              </a:rPr>
              <a:t>When </a:t>
            </a:r>
            <a:r>
              <a:rPr kumimoji="0" lang="en-GB" altLang="zh-CN" sz="2000" b="1" i="0" u="none" strike="noStrike" kern="0" cap="none" spc="0" normalizeH="0" baseline="0" noProof="0" dirty="0" smtClean="0">
                <a:ln>
                  <a:noFill/>
                </a:ln>
                <a:solidFill>
                  <a:srgbClr val="000000"/>
                </a:solidFill>
                <a:effectLst/>
                <a:uLnTx/>
                <a:uFillTx/>
                <a:latin typeface="Times New Roman"/>
                <a:ea typeface="+mn-ea"/>
                <a:cs typeface="+mn-cs"/>
              </a:rPr>
              <a:t>an AP allocates random RUs</a:t>
            </a:r>
            <a:r>
              <a:rPr kumimoji="0" lang="en-GB" altLang="zh-CN" sz="2000" b="1" i="0" u="none" strike="noStrike" kern="0" cap="none" spc="0" normalizeH="0" noProof="0" dirty="0" smtClean="0">
                <a:ln>
                  <a:noFill/>
                </a:ln>
                <a:solidFill>
                  <a:srgbClr val="000000"/>
                </a:solidFill>
                <a:effectLst/>
                <a:uLnTx/>
                <a:uFillTx/>
                <a:latin typeface="Times New Roman"/>
                <a:ea typeface="+mn-ea"/>
                <a:cs typeface="+mn-cs"/>
              </a:rPr>
              <a:t> </a:t>
            </a:r>
            <a:r>
              <a:rPr lang="en-GB" altLang="zh-CN" sz="2000" kern="0" dirty="0" smtClean="0">
                <a:solidFill>
                  <a:srgbClr val="000000"/>
                </a:solidFill>
                <a:latin typeface="Times New Roman"/>
              </a:rPr>
              <a:t>in a trigger frame, the AP </a:t>
            </a:r>
            <a:r>
              <a:rPr kumimoji="0" lang="en-GB" altLang="zh-CN" sz="2000" b="1" i="0" u="none" strike="noStrike" kern="0" cap="none" spc="0" normalizeH="0" baseline="0" noProof="0" dirty="0" smtClean="0">
                <a:ln>
                  <a:noFill/>
                </a:ln>
                <a:solidFill>
                  <a:srgbClr val="000000"/>
                </a:solidFill>
                <a:effectLst/>
                <a:uLnTx/>
                <a:uFillTx/>
                <a:latin typeface="Times New Roman"/>
                <a:ea typeface="+mn-ea"/>
                <a:cs typeface="+mn-cs"/>
              </a:rPr>
              <a:t>should </a:t>
            </a:r>
            <a:r>
              <a:rPr lang="en-GB" altLang="zh-CN" sz="2000" kern="0" dirty="0" smtClean="0">
                <a:solidFill>
                  <a:srgbClr val="000000"/>
                </a:solidFill>
              </a:rPr>
              <a:t>interleave </a:t>
            </a:r>
            <a:r>
              <a:rPr lang="en-GB" altLang="zh-CN" sz="2000" kern="0" dirty="0">
                <a:solidFill>
                  <a:srgbClr val="000000"/>
                </a:solidFill>
              </a:rPr>
              <a:t>random RUs with scheduled RUs </a:t>
            </a:r>
            <a:r>
              <a:rPr lang="en-GB" altLang="zh-CN" sz="2000" kern="0" dirty="0" smtClean="0">
                <a:solidFill>
                  <a:srgbClr val="000000"/>
                </a:solidFill>
              </a:rPr>
              <a:t>over the overall reserved channel, to avoid having only Random RUs in a 20MHz channel</a:t>
            </a:r>
            <a:r>
              <a:rPr kumimoji="0" lang="en-GB" altLang="zh-CN" sz="2000" b="1" i="0" u="none" strike="noStrike" kern="0" cap="none" spc="0" normalizeH="0" noProof="0" dirty="0" smtClean="0">
                <a:ln>
                  <a:noFill/>
                </a:ln>
                <a:solidFill>
                  <a:srgbClr val="000000"/>
                </a:solidFill>
                <a:effectLst/>
                <a:uLnTx/>
                <a:uFillTx/>
                <a:latin typeface="Times New Roman"/>
                <a:ea typeface="+mn-ea"/>
                <a:cs typeface="+mn-cs"/>
              </a:rPr>
              <a:t>.</a:t>
            </a:r>
            <a:endParaRPr kumimoji="0" lang="en-GB" altLang="zh-CN" sz="2000" b="1" i="0" u="none" strike="noStrike" kern="0" cap="none" spc="0" normalizeH="0" baseline="0" noProof="0" dirty="0" smtClean="0">
              <a:ln>
                <a:noFill/>
              </a:ln>
              <a:solidFill>
                <a:srgbClr val="000000"/>
              </a:solidFill>
              <a:effectLst/>
              <a:uLnTx/>
              <a:uFillTx/>
              <a:latin typeface="Times New Roman"/>
              <a:ea typeface="+mn-ea"/>
              <a:cs typeface="+mn-cs"/>
            </a:endParaRPr>
          </a:p>
          <a:p>
            <a:pPr lvl="1" indent="-342900">
              <a:buFontTx/>
              <a:buChar char="•"/>
              <a:defRPr/>
            </a:pPr>
            <a:endParaRPr kumimoji="0" lang="en-GB" altLang="zh-CN" sz="1600" b="1" i="0" u="none" strike="noStrike" kern="0" cap="none" spc="0" normalizeH="0" baseline="0" noProof="0" dirty="0" smtClean="0">
              <a:ln>
                <a:noFill/>
              </a:ln>
              <a:solidFill>
                <a:srgbClr val="000000"/>
              </a:solidFill>
              <a:effectLst/>
              <a:uLnTx/>
              <a:uFillTx/>
              <a:latin typeface="Times New Roman"/>
              <a:ea typeface="+mn-ea"/>
              <a:cs typeface="+mn-cs"/>
            </a:endParaRPr>
          </a:p>
          <a:p>
            <a:pPr marL="0" marR="0" lvl="0" indent="0" algn="l" defTabSz="914400" rtl="0" eaLnBrk="0" fontAlgn="base" latinLnBrk="0" hangingPunct="0">
              <a:lnSpc>
                <a:spcPct val="100000"/>
              </a:lnSpc>
              <a:spcBef>
                <a:spcPct val="20000"/>
              </a:spcBef>
              <a:spcAft>
                <a:spcPct val="0"/>
              </a:spcAft>
              <a:buClrTx/>
              <a:buSzTx/>
              <a:buNone/>
              <a:tabLst/>
              <a:defRPr/>
            </a:pPr>
            <a:endParaRPr kumimoji="0" lang="en-GB" altLang="zh-CN" sz="20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lang="en-GB" altLang="zh-CN" sz="2000" kern="0" dirty="0">
              <a:solidFill>
                <a:srgbClr val="000000"/>
              </a:solidFill>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GB" altLang="zh-CN" sz="20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GB" altLang="zh-CN" sz="2000" kern="0" dirty="0" smtClean="0">
                <a:solidFill>
                  <a:srgbClr val="000000"/>
                </a:solidFill>
                <a:latin typeface="Times New Roman"/>
              </a:rPr>
              <a:t>Y/N/A -5Y/4N/many</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GB" altLang="zh-CN" sz="2000" b="1" i="0" u="none" strike="noStrike" kern="0" cap="none" spc="0" normalizeH="0" baseline="0" noProof="0" dirty="0" err="1" smtClean="0">
                <a:ln>
                  <a:noFill/>
                </a:ln>
                <a:solidFill>
                  <a:srgbClr val="000000"/>
                </a:solidFill>
                <a:effectLst/>
                <a:uLnTx/>
                <a:uFillTx/>
                <a:latin typeface="Times New Roman"/>
                <a:ea typeface="+mn-ea"/>
                <a:cs typeface="+mn-cs"/>
              </a:rPr>
              <a:t>Strawpoll</a:t>
            </a:r>
            <a:r>
              <a:rPr kumimoji="0" lang="en-GB" altLang="zh-CN" sz="2000" b="1" i="0" u="none" strike="noStrike" kern="0" cap="none" spc="0" normalizeH="0" baseline="0" noProof="0" dirty="0" smtClean="0">
                <a:ln>
                  <a:noFill/>
                </a:ln>
                <a:solidFill>
                  <a:srgbClr val="000000"/>
                </a:solidFill>
                <a:effectLst/>
                <a:uLnTx/>
                <a:uFillTx/>
                <a:latin typeface="Times New Roman"/>
                <a:ea typeface="+mn-ea"/>
                <a:cs typeface="+mn-cs"/>
              </a:rPr>
              <a:t> Fails</a:t>
            </a:r>
            <a:endParaRPr kumimoji="0" lang="zh-CN" altLang="en-US" sz="2000" b="1" i="0" u="none" strike="noStrike" kern="0" cap="none" spc="0" normalizeH="0" baseline="0" noProof="0" dirty="0">
              <a:ln>
                <a:noFill/>
              </a:ln>
              <a:solidFill>
                <a:srgbClr val="000000"/>
              </a:solidFill>
              <a:effectLst/>
              <a:uLnTx/>
              <a:uFillTx/>
              <a:latin typeface="Times New Roman"/>
              <a:ea typeface="+mn-ea"/>
              <a:cs typeface="+mn-cs"/>
            </a:endParaRPr>
          </a:p>
        </p:txBody>
      </p:sp>
    </p:spTree>
    <p:extLst>
      <p:ext uri="{BB962C8B-B14F-4D97-AF65-F5344CB8AC3E}">
        <p14:creationId xmlns:p14="http://schemas.microsoft.com/office/powerpoint/2010/main" val="17630238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a:spLocks noGrp="1"/>
          </p:cNvSpPr>
          <p:nvPr/>
        </p:nvSpPr>
        <p:spPr bwMode="auto">
          <a:xfrm>
            <a:off x="723900" y="2090896"/>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143000" indent="-228600" algn="l" rtl="0" eaLnBrk="0" fontAlgn="base" hangingPunct="0">
              <a:spcBef>
                <a:spcPct val="20000"/>
              </a:spcBef>
              <a:spcAft>
                <a:spcPct val="0"/>
              </a:spcAft>
              <a:buClrTx/>
              <a:buFont typeface="Wingdings" pitchFamily="2" charset="2"/>
              <a:buChar char="Ø"/>
              <a:defRPr sz="1600" baseline="0">
                <a:solidFill>
                  <a:schemeClr val="tx1"/>
                </a:solidFill>
                <a:latin typeface="+mn-lt"/>
              </a:defRPr>
            </a:lvl4pPr>
            <a:lvl5pPr marL="2057400" indent="-228600" algn="l" rtl="0" eaLnBrk="0" fontAlgn="base" hangingPunct="0">
              <a:spcBef>
                <a:spcPct val="20000"/>
              </a:spcBef>
              <a:spcAft>
                <a:spcPct val="0"/>
              </a:spcAft>
              <a:buClr>
                <a:srgbClr val="0070C0"/>
              </a:buClr>
              <a:buFont typeface="Arial" pitchFamily="34" charset="0"/>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b="0" dirty="0"/>
              <a:t>Do you agree to add to the TG Specification Frame work document?</a:t>
            </a:r>
          </a:p>
          <a:p>
            <a:pPr lvl="1"/>
            <a:r>
              <a:rPr lang="en-US" altLang="en-US" dirty="0" err="1" smtClean="0"/>
              <a:t>x.y.z</a:t>
            </a:r>
            <a:r>
              <a:rPr lang="en-US" altLang="en-US" dirty="0" smtClean="0"/>
              <a:t>.</a:t>
            </a:r>
            <a:r>
              <a:rPr lang="en-US" dirty="0" smtClean="0"/>
              <a:t> MU-RTS </a:t>
            </a:r>
            <a:r>
              <a:rPr lang="en-US" dirty="0"/>
              <a:t>shall not be carried in an HE MU </a:t>
            </a:r>
            <a:r>
              <a:rPr lang="en-US" dirty="0" smtClean="0"/>
              <a:t>PPDU</a:t>
            </a:r>
          </a:p>
          <a:p>
            <a:pPr lvl="1"/>
            <a:endParaRPr lang="en-US" dirty="0"/>
          </a:p>
          <a:p>
            <a:pPr lvl="1"/>
            <a:endParaRPr lang="en-US" dirty="0" smtClean="0"/>
          </a:p>
          <a:p>
            <a:pPr lvl="1"/>
            <a:endParaRPr lang="en-US" dirty="0"/>
          </a:p>
          <a:p>
            <a:pPr lvl="1"/>
            <a:endParaRPr lang="en-US" dirty="0" smtClean="0"/>
          </a:p>
          <a:p>
            <a:pPr lvl="1"/>
            <a:endParaRPr lang="en-US" dirty="0"/>
          </a:p>
          <a:p>
            <a:pPr lvl="1">
              <a:buFontTx/>
              <a:buChar char="-"/>
            </a:pPr>
            <a:r>
              <a:rPr lang="en-US" dirty="0" smtClean="0"/>
              <a:t>Y/N/A – 18/0/4</a:t>
            </a:r>
          </a:p>
          <a:p>
            <a:pPr lvl="1">
              <a:buFontTx/>
              <a:buChar char="-"/>
            </a:pPr>
            <a:r>
              <a:rPr lang="en-US" dirty="0" err="1" smtClean="0"/>
              <a:t>Strawpoll</a:t>
            </a:r>
            <a:r>
              <a:rPr lang="en-US" dirty="0" smtClean="0"/>
              <a:t> passes</a:t>
            </a:r>
          </a:p>
          <a:p>
            <a:pPr lvl="1">
              <a:buFontTx/>
              <a:buChar char="-"/>
            </a:pPr>
            <a:endParaRPr lang="en-US" dirty="0"/>
          </a:p>
          <a:p>
            <a:pPr lvl="1"/>
            <a:endParaRPr lang="en-US" dirty="0"/>
          </a:p>
        </p:txBody>
      </p:sp>
      <p:sp>
        <p:nvSpPr>
          <p:cNvPr id="2" name="Title 1"/>
          <p:cNvSpPr>
            <a:spLocks noGrp="1"/>
          </p:cNvSpPr>
          <p:nvPr>
            <p:ph type="title"/>
          </p:nvPr>
        </p:nvSpPr>
        <p:spPr/>
        <p:txBody>
          <a:bodyPr/>
          <a:lstStyle/>
          <a:p>
            <a:r>
              <a:rPr lang="en-US" dirty="0" smtClean="0"/>
              <a:t>MU Straw Poll #5</a:t>
            </a:r>
            <a:endParaRPr lang="en-US" dirty="0"/>
          </a:p>
        </p:txBody>
      </p:sp>
      <p:sp>
        <p:nvSpPr>
          <p:cNvPr id="3" name="Date Placeholder 2"/>
          <p:cNvSpPr>
            <a:spLocks noGrp="1"/>
          </p:cNvSpPr>
          <p:nvPr>
            <p:ph type="dt" sz="half" idx="10"/>
          </p:nvPr>
        </p:nvSpPr>
        <p:spPr/>
        <p:txBody>
          <a:bodyPr/>
          <a:lstStyle/>
          <a:p>
            <a:pPr>
              <a:defRPr/>
            </a:pPr>
            <a:r>
              <a:rPr lang="en-US" smtClean="0"/>
              <a:t>May 2016</a:t>
            </a:r>
            <a:endParaRPr lang="en-US" dirty="0"/>
          </a:p>
        </p:txBody>
      </p:sp>
      <p:sp>
        <p:nvSpPr>
          <p:cNvPr id="4" name="Footer Placeholder 3"/>
          <p:cNvSpPr>
            <a:spLocks noGrp="1"/>
          </p:cNvSpPr>
          <p:nvPr>
            <p:ph type="ftr" sz="quarter" idx="11"/>
          </p:nvPr>
        </p:nvSpPr>
        <p:spPr/>
        <p:txBody>
          <a:bodyPr/>
          <a:lstStyle/>
          <a:p>
            <a:pPr>
              <a:defRPr/>
            </a:pPr>
            <a:r>
              <a:rPr lang="en-US" smtClean="0"/>
              <a:t>TGax MU ad-hoc group</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04482A58-199F-4918-8432-04940375E780}" type="slidenum">
              <a:rPr lang="en-US" smtClean="0"/>
              <a:pPr>
                <a:defRPr/>
              </a:pPr>
              <a:t>16</a:t>
            </a:fld>
            <a:endParaRPr lang="en-US"/>
          </a:p>
        </p:txBody>
      </p:sp>
      <p:sp>
        <p:nvSpPr>
          <p:cNvPr id="7" name="TextBox 6"/>
          <p:cNvSpPr txBox="1"/>
          <p:nvPr/>
        </p:nvSpPr>
        <p:spPr>
          <a:xfrm>
            <a:off x="5867400" y="5181600"/>
            <a:ext cx="3048000" cy="400110"/>
          </a:xfrm>
          <a:prstGeom prst="rect">
            <a:avLst/>
          </a:prstGeom>
          <a:noFill/>
        </p:spPr>
        <p:txBody>
          <a:bodyPr wrap="square" rtlCol="0">
            <a:spAutoFit/>
          </a:bodyPr>
          <a:lstStyle/>
          <a:p>
            <a:r>
              <a:rPr lang="en-US" sz="2000" dirty="0" smtClean="0"/>
              <a:t>DCN:  11-16/0648r0</a:t>
            </a:r>
            <a:endParaRPr lang="en-US" sz="2000" dirty="0"/>
          </a:p>
        </p:txBody>
      </p:sp>
    </p:spTree>
    <p:extLst>
      <p:ext uri="{BB962C8B-B14F-4D97-AF65-F5344CB8AC3E}">
        <p14:creationId xmlns:p14="http://schemas.microsoft.com/office/powerpoint/2010/main" val="1125864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a:spLocks noGrp="1"/>
          </p:cNvSpPr>
          <p:nvPr/>
        </p:nvSpPr>
        <p:spPr bwMode="auto">
          <a:xfrm>
            <a:off x="723900" y="2090896"/>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143000" indent="-228600" algn="l" rtl="0" eaLnBrk="0" fontAlgn="base" hangingPunct="0">
              <a:spcBef>
                <a:spcPct val="20000"/>
              </a:spcBef>
              <a:spcAft>
                <a:spcPct val="0"/>
              </a:spcAft>
              <a:buClrTx/>
              <a:buFont typeface="Wingdings" pitchFamily="2" charset="2"/>
              <a:buChar char="Ø"/>
              <a:defRPr sz="1600" baseline="0">
                <a:solidFill>
                  <a:schemeClr val="tx1"/>
                </a:solidFill>
                <a:latin typeface="+mn-lt"/>
              </a:defRPr>
            </a:lvl4pPr>
            <a:lvl5pPr marL="2057400" indent="-228600" algn="l" rtl="0" eaLnBrk="0" fontAlgn="base" hangingPunct="0">
              <a:spcBef>
                <a:spcPct val="20000"/>
              </a:spcBef>
              <a:spcAft>
                <a:spcPct val="0"/>
              </a:spcAft>
              <a:buClr>
                <a:srgbClr val="0070C0"/>
              </a:buClr>
              <a:buFont typeface="Arial" pitchFamily="34" charset="0"/>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b="0" dirty="0"/>
              <a:t>Do you agree to add to the TG Specification Frame work document?</a:t>
            </a:r>
          </a:p>
          <a:p>
            <a:pPr lvl="1"/>
            <a:r>
              <a:rPr lang="en-US" altLang="en-US" dirty="0" err="1" smtClean="0"/>
              <a:t>x.y.z</a:t>
            </a:r>
            <a:r>
              <a:rPr lang="en-US" altLang="en-US" dirty="0" smtClean="0"/>
              <a:t>.</a:t>
            </a:r>
            <a:r>
              <a:rPr lang="en-US" dirty="0" smtClean="0"/>
              <a:t> </a:t>
            </a:r>
            <a:r>
              <a:rPr lang="en-US" dirty="0"/>
              <a:t>The CTS response to an MU-RTS shall be carried in a non-HT or a non-HT duplicate PPDU</a:t>
            </a:r>
          </a:p>
          <a:p>
            <a:pPr lvl="1"/>
            <a:endParaRPr lang="en-US" dirty="0"/>
          </a:p>
          <a:p>
            <a:pPr lvl="1"/>
            <a:endParaRPr lang="en-US" dirty="0" smtClean="0"/>
          </a:p>
          <a:p>
            <a:pPr lvl="1"/>
            <a:endParaRPr lang="en-US" dirty="0"/>
          </a:p>
          <a:p>
            <a:pPr lvl="1"/>
            <a:endParaRPr lang="en-US" dirty="0" smtClean="0"/>
          </a:p>
          <a:p>
            <a:pPr lvl="1">
              <a:buFontTx/>
              <a:buChar char="-"/>
            </a:pPr>
            <a:r>
              <a:rPr lang="en-US" dirty="0" smtClean="0"/>
              <a:t>Y/N/A –17/0/1</a:t>
            </a:r>
          </a:p>
          <a:p>
            <a:pPr lvl="1">
              <a:buFontTx/>
              <a:buChar char="-"/>
            </a:pPr>
            <a:r>
              <a:rPr lang="en-US" dirty="0" err="1" smtClean="0"/>
              <a:t>Strawpoll</a:t>
            </a:r>
            <a:r>
              <a:rPr lang="en-US" dirty="0" smtClean="0"/>
              <a:t> passes</a:t>
            </a:r>
          </a:p>
          <a:p>
            <a:pPr lvl="1">
              <a:buFontTx/>
              <a:buChar char="-"/>
            </a:pPr>
            <a:endParaRPr lang="en-US" dirty="0"/>
          </a:p>
          <a:p>
            <a:pPr lvl="1"/>
            <a:endParaRPr lang="en-US" dirty="0"/>
          </a:p>
        </p:txBody>
      </p:sp>
      <p:sp>
        <p:nvSpPr>
          <p:cNvPr id="2" name="Title 1"/>
          <p:cNvSpPr>
            <a:spLocks noGrp="1"/>
          </p:cNvSpPr>
          <p:nvPr>
            <p:ph type="title"/>
          </p:nvPr>
        </p:nvSpPr>
        <p:spPr/>
        <p:txBody>
          <a:bodyPr/>
          <a:lstStyle/>
          <a:p>
            <a:r>
              <a:rPr lang="en-US" dirty="0" smtClean="0"/>
              <a:t>MU Straw Poll #6</a:t>
            </a:r>
            <a:endParaRPr lang="en-US" dirty="0"/>
          </a:p>
        </p:txBody>
      </p:sp>
      <p:sp>
        <p:nvSpPr>
          <p:cNvPr id="3" name="Date Placeholder 2"/>
          <p:cNvSpPr>
            <a:spLocks noGrp="1"/>
          </p:cNvSpPr>
          <p:nvPr>
            <p:ph type="dt" sz="half" idx="10"/>
          </p:nvPr>
        </p:nvSpPr>
        <p:spPr/>
        <p:txBody>
          <a:bodyPr/>
          <a:lstStyle/>
          <a:p>
            <a:pPr>
              <a:defRPr/>
            </a:pPr>
            <a:r>
              <a:rPr lang="en-US" smtClean="0"/>
              <a:t>May 2016</a:t>
            </a:r>
            <a:endParaRPr lang="en-US" dirty="0"/>
          </a:p>
        </p:txBody>
      </p:sp>
      <p:sp>
        <p:nvSpPr>
          <p:cNvPr id="4" name="Footer Placeholder 3"/>
          <p:cNvSpPr>
            <a:spLocks noGrp="1"/>
          </p:cNvSpPr>
          <p:nvPr>
            <p:ph type="ftr" sz="quarter" idx="11"/>
          </p:nvPr>
        </p:nvSpPr>
        <p:spPr/>
        <p:txBody>
          <a:bodyPr/>
          <a:lstStyle/>
          <a:p>
            <a:pPr>
              <a:defRPr/>
            </a:pPr>
            <a:r>
              <a:rPr lang="en-US" smtClean="0"/>
              <a:t>TGax MU ad-hoc group</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04482A58-199F-4918-8432-04940375E780}" type="slidenum">
              <a:rPr lang="en-US" smtClean="0"/>
              <a:pPr>
                <a:defRPr/>
              </a:pPr>
              <a:t>17</a:t>
            </a:fld>
            <a:endParaRPr lang="en-US"/>
          </a:p>
        </p:txBody>
      </p:sp>
      <p:sp>
        <p:nvSpPr>
          <p:cNvPr id="7" name="TextBox 6"/>
          <p:cNvSpPr txBox="1"/>
          <p:nvPr/>
        </p:nvSpPr>
        <p:spPr>
          <a:xfrm>
            <a:off x="5867400" y="5181600"/>
            <a:ext cx="3048000" cy="400110"/>
          </a:xfrm>
          <a:prstGeom prst="rect">
            <a:avLst/>
          </a:prstGeom>
          <a:noFill/>
        </p:spPr>
        <p:txBody>
          <a:bodyPr wrap="square" rtlCol="0">
            <a:spAutoFit/>
          </a:bodyPr>
          <a:lstStyle/>
          <a:p>
            <a:r>
              <a:rPr lang="en-US" sz="2000" dirty="0" smtClean="0"/>
              <a:t>DCN:  11-16/0648r0</a:t>
            </a:r>
            <a:endParaRPr lang="en-US" sz="2000" dirty="0"/>
          </a:p>
        </p:txBody>
      </p:sp>
    </p:spTree>
    <p:extLst>
      <p:ext uri="{BB962C8B-B14F-4D97-AF65-F5344CB8AC3E}">
        <p14:creationId xmlns:p14="http://schemas.microsoft.com/office/powerpoint/2010/main" val="17214164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a:spLocks noGrp="1"/>
          </p:cNvSpPr>
          <p:nvPr/>
        </p:nvSpPr>
        <p:spPr bwMode="auto">
          <a:xfrm>
            <a:off x="723900" y="2090896"/>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143000" indent="-228600" algn="l" rtl="0" eaLnBrk="0" fontAlgn="base" hangingPunct="0">
              <a:spcBef>
                <a:spcPct val="20000"/>
              </a:spcBef>
              <a:spcAft>
                <a:spcPct val="0"/>
              </a:spcAft>
              <a:buClrTx/>
              <a:buFont typeface="Wingdings" pitchFamily="2" charset="2"/>
              <a:buChar char="Ø"/>
              <a:defRPr sz="1600" baseline="0">
                <a:solidFill>
                  <a:schemeClr val="tx1"/>
                </a:solidFill>
                <a:latin typeface="+mn-lt"/>
              </a:defRPr>
            </a:lvl4pPr>
            <a:lvl5pPr marL="2057400" indent="-228600" algn="l" rtl="0" eaLnBrk="0" fontAlgn="base" hangingPunct="0">
              <a:spcBef>
                <a:spcPct val="20000"/>
              </a:spcBef>
              <a:spcAft>
                <a:spcPct val="0"/>
              </a:spcAft>
              <a:buClr>
                <a:srgbClr val="0070C0"/>
              </a:buClr>
              <a:buFont typeface="Arial" pitchFamily="34" charset="0"/>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dirty="0"/>
              <a:t>Do you agree to add in the SFD</a:t>
            </a:r>
          </a:p>
          <a:p>
            <a:pPr marL="0" indent="0">
              <a:buNone/>
            </a:pPr>
            <a:r>
              <a:rPr lang="en-US" dirty="0" smtClean="0"/>
              <a:t>	4.5.x </a:t>
            </a:r>
            <a:r>
              <a:rPr lang="en-US" dirty="0"/>
              <a:t>The AP shall broadcast the </a:t>
            </a:r>
            <a:r>
              <a:rPr lang="en-US" dirty="0" err="1"/>
              <a:t>OCWmax</a:t>
            </a:r>
            <a:r>
              <a:rPr lang="en-US" dirty="0"/>
              <a:t> </a:t>
            </a:r>
            <a:r>
              <a:rPr lang="en-US" dirty="0" smtClean="0"/>
              <a:t>	parameter </a:t>
            </a:r>
            <a:r>
              <a:rPr lang="en-US" dirty="0"/>
              <a:t>in a beacon information element.</a:t>
            </a:r>
          </a:p>
          <a:p>
            <a:pPr lvl="1"/>
            <a:endParaRPr lang="en-US" dirty="0"/>
          </a:p>
          <a:p>
            <a:pPr lvl="1"/>
            <a:endParaRPr lang="en-US" dirty="0" smtClean="0"/>
          </a:p>
          <a:p>
            <a:pPr lvl="1"/>
            <a:endParaRPr lang="en-US" dirty="0"/>
          </a:p>
          <a:p>
            <a:pPr lvl="1"/>
            <a:endParaRPr lang="en-US" dirty="0" smtClean="0"/>
          </a:p>
          <a:p>
            <a:pPr lvl="1">
              <a:buFontTx/>
              <a:buChar char="-"/>
            </a:pPr>
            <a:r>
              <a:rPr lang="en-US" dirty="0" smtClean="0"/>
              <a:t>Y/N/A – 2/4/many</a:t>
            </a:r>
          </a:p>
          <a:p>
            <a:pPr lvl="1">
              <a:buFontTx/>
              <a:buChar char="-"/>
            </a:pPr>
            <a:r>
              <a:rPr lang="en-US" dirty="0" err="1" smtClean="0"/>
              <a:t>Strawpoll</a:t>
            </a:r>
            <a:r>
              <a:rPr lang="en-US" dirty="0" smtClean="0"/>
              <a:t> fails</a:t>
            </a:r>
            <a:endParaRPr lang="en-US" dirty="0"/>
          </a:p>
          <a:p>
            <a:pPr lvl="1"/>
            <a:endParaRPr lang="en-US" dirty="0"/>
          </a:p>
        </p:txBody>
      </p:sp>
      <p:sp>
        <p:nvSpPr>
          <p:cNvPr id="2" name="Title 1"/>
          <p:cNvSpPr>
            <a:spLocks noGrp="1"/>
          </p:cNvSpPr>
          <p:nvPr>
            <p:ph type="title"/>
          </p:nvPr>
        </p:nvSpPr>
        <p:spPr/>
        <p:txBody>
          <a:bodyPr/>
          <a:lstStyle/>
          <a:p>
            <a:r>
              <a:rPr lang="en-US" dirty="0" smtClean="0"/>
              <a:t>MU Straw Poll #7</a:t>
            </a:r>
            <a:endParaRPr lang="en-US" dirty="0"/>
          </a:p>
        </p:txBody>
      </p:sp>
      <p:sp>
        <p:nvSpPr>
          <p:cNvPr id="3" name="Date Placeholder 2"/>
          <p:cNvSpPr>
            <a:spLocks noGrp="1"/>
          </p:cNvSpPr>
          <p:nvPr>
            <p:ph type="dt" sz="half" idx="10"/>
          </p:nvPr>
        </p:nvSpPr>
        <p:spPr/>
        <p:txBody>
          <a:bodyPr/>
          <a:lstStyle/>
          <a:p>
            <a:pPr>
              <a:defRPr/>
            </a:pPr>
            <a:r>
              <a:rPr lang="en-US" smtClean="0"/>
              <a:t>May 2016</a:t>
            </a:r>
            <a:endParaRPr lang="en-US" dirty="0"/>
          </a:p>
        </p:txBody>
      </p:sp>
      <p:sp>
        <p:nvSpPr>
          <p:cNvPr id="4" name="Footer Placeholder 3"/>
          <p:cNvSpPr>
            <a:spLocks noGrp="1"/>
          </p:cNvSpPr>
          <p:nvPr>
            <p:ph type="ftr" sz="quarter" idx="11"/>
          </p:nvPr>
        </p:nvSpPr>
        <p:spPr/>
        <p:txBody>
          <a:bodyPr/>
          <a:lstStyle/>
          <a:p>
            <a:pPr>
              <a:defRPr/>
            </a:pPr>
            <a:r>
              <a:rPr lang="en-US" smtClean="0"/>
              <a:t>TGax MU ad-hoc group</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04482A58-199F-4918-8432-04940375E780}" type="slidenum">
              <a:rPr lang="en-US" smtClean="0"/>
              <a:pPr>
                <a:defRPr/>
              </a:pPr>
              <a:t>18</a:t>
            </a:fld>
            <a:endParaRPr lang="en-US"/>
          </a:p>
        </p:txBody>
      </p:sp>
      <p:sp>
        <p:nvSpPr>
          <p:cNvPr id="7" name="TextBox 6"/>
          <p:cNvSpPr txBox="1"/>
          <p:nvPr/>
        </p:nvSpPr>
        <p:spPr>
          <a:xfrm>
            <a:off x="5867400" y="5181600"/>
            <a:ext cx="3048000" cy="400110"/>
          </a:xfrm>
          <a:prstGeom prst="rect">
            <a:avLst/>
          </a:prstGeom>
          <a:noFill/>
        </p:spPr>
        <p:txBody>
          <a:bodyPr wrap="square" rtlCol="0">
            <a:spAutoFit/>
          </a:bodyPr>
          <a:lstStyle/>
          <a:p>
            <a:r>
              <a:rPr lang="en-US" sz="2000" dirty="0" smtClean="0"/>
              <a:t>DCN:  11-16/0661r1</a:t>
            </a:r>
            <a:endParaRPr lang="en-US" sz="2000" dirty="0"/>
          </a:p>
        </p:txBody>
      </p:sp>
    </p:spTree>
    <p:extLst>
      <p:ext uri="{BB962C8B-B14F-4D97-AF65-F5344CB8AC3E}">
        <p14:creationId xmlns:p14="http://schemas.microsoft.com/office/powerpoint/2010/main" val="16368835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 Straw Poll #8</a:t>
            </a:r>
            <a:endParaRPr lang="en-US" dirty="0"/>
          </a:p>
        </p:txBody>
      </p:sp>
      <p:sp>
        <p:nvSpPr>
          <p:cNvPr id="3" name="Date Placeholder 2"/>
          <p:cNvSpPr>
            <a:spLocks noGrp="1"/>
          </p:cNvSpPr>
          <p:nvPr>
            <p:ph type="dt" sz="half" idx="10"/>
          </p:nvPr>
        </p:nvSpPr>
        <p:spPr/>
        <p:txBody>
          <a:bodyPr/>
          <a:lstStyle/>
          <a:p>
            <a:pPr>
              <a:defRPr/>
            </a:pPr>
            <a:r>
              <a:rPr lang="en-US" smtClean="0"/>
              <a:t>May 2016</a:t>
            </a:r>
            <a:endParaRPr lang="en-US" dirty="0"/>
          </a:p>
        </p:txBody>
      </p:sp>
      <p:sp>
        <p:nvSpPr>
          <p:cNvPr id="4" name="Footer Placeholder 3"/>
          <p:cNvSpPr>
            <a:spLocks noGrp="1"/>
          </p:cNvSpPr>
          <p:nvPr>
            <p:ph type="ftr" sz="quarter" idx="11"/>
          </p:nvPr>
        </p:nvSpPr>
        <p:spPr/>
        <p:txBody>
          <a:bodyPr/>
          <a:lstStyle/>
          <a:p>
            <a:pPr>
              <a:defRPr/>
            </a:pPr>
            <a:r>
              <a:rPr lang="en-US" smtClean="0"/>
              <a:t>TGax MU ad-hoc group</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04482A58-199F-4918-8432-04940375E780}" type="slidenum">
              <a:rPr lang="en-US" smtClean="0"/>
              <a:pPr>
                <a:defRPr/>
              </a:pPr>
              <a:t>19</a:t>
            </a:fld>
            <a:endParaRPr lang="en-US"/>
          </a:p>
        </p:txBody>
      </p:sp>
      <p:sp>
        <p:nvSpPr>
          <p:cNvPr id="7" name="Content Placeholder 2"/>
          <p:cNvSpPr>
            <a:spLocks noGrp="1"/>
          </p:cNvSpPr>
          <p:nvPr/>
        </p:nvSpPr>
        <p:spPr bwMode="auto">
          <a:xfrm>
            <a:off x="836613" y="2133600"/>
            <a:ext cx="80772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ko-KR" dirty="0" smtClean="0"/>
              <a:t>Do you agree to add the following </a:t>
            </a:r>
            <a:r>
              <a:rPr lang="en-US" altLang="ko-KR" dirty="0"/>
              <a:t>text in SFD: </a:t>
            </a:r>
          </a:p>
          <a:p>
            <a:pPr lvl="1"/>
            <a:r>
              <a:rPr lang="en-US" altLang="zh-CN" dirty="0" err="1" smtClean="0"/>
              <a:t>x.y.z</a:t>
            </a:r>
            <a:r>
              <a:rPr lang="en-US" altLang="zh-CN" dirty="0" smtClean="0"/>
              <a:t> The spec shall define Random Access User ID (the value is TBD). When User Identifier subfield of the Per User Info field of the Trigger Frame equals Random Access User ID, the </a:t>
            </a:r>
            <a:r>
              <a:rPr lang="en-US" altLang="zh-CN" dirty="0"/>
              <a:t>Per User Info field </a:t>
            </a:r>
            <a:r>
              <a:rPr lang="en-US" altLang="zh-CN" dirty="0" smtClean="0"/>
              <a:t>describes Random Access RU(s).</a:t>
            </a:r>
          </a:p>
          <a:p>
            <a:pPr marL="457200" lvl="1" indent="0">
              <a:buNone/>
            </a:pPr>
            <a:r>
              <a:rPr lang="en-US" altLang="zh-CN" dirty="0"/>
              <a:t>	</a:t>
            </a:r>
            <a:r>
              <a:rPr lang="en-US" altLang="zh-CN" dirty="0" smtClean="0"/>
              <a:t>A trigger frame which defines at least one RU for RA is referred to 	as Trigger Frame for random access (TF-R)</a:t>
            </a:r>
          </a:p>
          <a:p>
            <a:pPr marL="457200" lvl="1" indent="0">
              <a:buNone/>
            </a:pPr>
            <a:endParaRPr lang="en-US" altLang="zh-CN" dirty="0"/>
          </a:p>
          <a:p>
            <a:pPr marL="457200" lvl="1" indent="0">
              <a:buNone/>
            </a:pPr>
            <a:endParaRPr lang="en-US" altLang="zh-CN" dirty="0"/>
          </a:p>
          <a:p>
            <a:pPr marL="800100" lvl="1" indent="-342900">
              <a:buFont typeface="Times New Roman" pitchFamily="18" charset="0"/>
              <a:buChar char="−"/>
            </a:pPr>
            <a:r>
              <a:rPr lang="en-US" altLang="zh-CN" dirty="0"/>
              <a:t>Y/N/A - 14/7/11</a:t>
            </a:r>
          </a:p>
          <a:p>
            <a:pPr marL="800100" lvl="1" indent="-342900">
              <a:buFont typeface="Times New Roman" pitchFamily="18" charset="0"/>
              <a:buChar char="−"/>
            </a:pPr>
            <a:r>
              <a:rPr lang="en-US" dirty="0" err="1"/>
              <a:t>Strawpoll</a:t>
            </a:r>
            <a:r>
              <a:rPr lang="en-US" dirty="0"/>
              <a:t> fails</a:t>
            </a:r>
          </a:p>
          <a:p>
            <a:pPr lvl="1"/>
            <a:endParaRPr lang="en-US" altLang="zh-CN" dirty="0" smtClean="0"/>
          </a:p>
          <a:p>
            <a:pPr lvl="1"/>
            <a:endParaRPr lang="en-US" altLang="zh-CN" sz="1200" b="0" dirty="0" smtClean="0"/>
          </a:p>
          <a:p>
            <a:pPr lvl="1"/>
            <a:endParaRPr lang="en-US" altLang="zh-CN" sz="1200" dirty="0"/>
          </a:p>
          <a:p>
            <a:pPr lvl="1"/>
            <a:endParaRPr lang="en-US" altLang="zh-CN" sz="1200" b="0" dirty="0" smtClean="0"/>
          </a:p>
          <a:p>
            <a:pPr lvl="1"/>
            <a:endParaRPr lang="zh-CN" altLang="zh-CN" sz="1200" b="0" dirty="0" smtClean="0"/>
          </a:p>
        </p:txBody>
      </p:sp>
      <p:sp>
        <p:nvSpPr>
          <p:cNvPr id="8" name="TextBox 7"/>
          <p:cNvSpPr txBox="1"/>
          <p:nvPr/>
        </p:nvSpPr>
        <p:spPr>
          <a:xfrm>
            <a:off x="5495925" y="5105400"/>
            <a:ext cx="3048000" cy="400110"/>
          </a:xfrm>
          <a:prstGeom prst="rect">
            <a:avLst/>
          </a:prstGeom>
          <a:noFill/>
        </p:spPr>
        <p:txBody>
          <a:bodyPr wrap="square" rtlCol="0">
            <a:spAutoFit/>
          </a:bodyPr>
          <a:lstStyle/>
          <a:p>
            <a:r>
              <a:rPr lang="en-US" sz="2000" smtClean="0"/>
              <a:t>DCN:  11-16/0582r2</a:t>
            </a:r>
            <a:endParaRPr lang="en-US" sz="2000" dirty="0"/>
          </a:p>
        </p:txBody>
      </p:sp>
    </p:spTree>
    <p:extLst>
      <p:ext uri="{BB962C8B-B14F-4D97-AF65-F5344CB8AC3E}">
        <p14:creationId xmlns:p14="http://schemas.microsoft.com/office/powerpoint/2010/main" val="3639434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May 2016</a:t>
            </a:r>
            <a:endParaRPr lang="en-US" sz="1800" dirty="0"/>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rPr>
              <a:t>IEEE 802.11 </a:t>
            </a:r>
            <a:r>
              <a:rPr lang="en-US" altLang="en-US" dirty="0" err="1" smtClean="0">
                <a:solidFill>
                  <a:srgbClr val="0000FF"/>
                </a:solidFill>
              </a:rPr>
              <a:t>TGax</a:t>
            </a:r>
            <a:r>
              <a:rPr lang="en-US" altLang="en-US" dirty="0" smtClean="0">
                <a:solidFill>
                  <a:srgbClr val="0000FF"/>
                </a:solidFill>
              </a:rPr>
              <a:t/>
            </a:r>
            <a:br>
              <a:rPr lang="en-US" altLang="en-US" dirty="0" smtClean="0">
                <a:solidFill>
                  <a:srgbClr val="0000FF"/>
                </a:solidFill>
              </a:rPr>
            </a:br>
            <a:r>
              <a:rPr lang="en-US" altLang="en-US" dirty="0" smtClean="0">
                <a:solidFill>
                  <a:srgbClr val="0000FF"/>
                </a:solidFill>
              </a:rPr>
              <a:t>High Efficiency WLAN</a:t>
            </a:r>
            <a:br>
              <a:rPr lang="en-US" altLang="en-US" dirty="0" smtClean="0">
                <a:solidFill>
                  <a:srgbClr val="0000FF"/>
                </a:solidFill>
              </a:rPr>
            </a:br>
            <a:r>
              <a:rPr lang="en-US" altLang="en-US" dirty="0" smtClean="0">
                <a:solidFill>
                  <a:srgbClr val="0000FF"/>
                </a:solidFill>
              </a:rPr>
              <a:t>MU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p>
          <a:p>
            <a:pPr algn="ctr">
              <a:lnSpc>
                <a:spcPct val="90000"/>
              </a:lnSpc>
              <a:buFontTx/>
              <a:buNone/>
            </a:pPr>
            <a:r>
              <a:rPr lang="en-US" altLang="en-US" sz="2000" dirty="0" smtClean="0"/>
              <a:t>Co-Chairs: </a:t>
            </a:r>
          </a:p>
          <a:p>
            <a:pPr algn="ctr">
              <a:lnSpc>
                <a:spcPct val="90000"/>
              </a:lnSpc>
              <a:buNone/>
            </a:pPr>
            <a:r>
              <a:rPr lang="en-US" altLang="en-US" sz="2000" dirty="0"/>
              <a:t>Kaushik Josiam (Samsung)</a:t>
            </a:r>
          </a:p>
          <a:p>
            <a:pPr algn="ctr">
              <a:lnSpc>
                <a:spcPct val="90000"/>
              </a:lnSpc>
              <a:buNone/>
            </a:pPr>
            <a:r>
              <a:rPr lang="en-US" altLang="en-US" sz="2000" dirty="0" err="1" smtClean="0"/>
              <a:t>Sigurd</a:t>
            </a:r>
            <a:r>
              <a:rPr lang="en-US" altLang="en-US" sz="2000" dirty="0" smtClean="0"/>
              <a:t> </a:t>
            </a:r>
            <a:r>
              <a:rPr lang="en-US" altLang="en-US" sz="2000" dirty="0"/>
              <a:t>Schelstraete (</a:t>
            </a:r>
            <a:r>
              <a:rPr lang="en-US" altLang="en-US" sz="2000" dirty="0" err="1"/>
              <a:t>Quantenna</a:t>
            </a:r>
            <a:r>
              <a:rPr lang="en-US" altLang="en-US" sz="2000" dirty="0" smtClean="0"/>
              <a:t>)</a:t>
            </a:r>
          </a:p>
          <a:p>
            <a:pPr algn="ctr">
              <a:lnSpc>
                <a:spcPct val="90000"/>
              </a:lnSpc>
              <a:buNone/>
            </a:pPr>
            <a:r>
              <a:rPr lang="en-US" altLang="en-US" sz="2000" dirty="0" err="1" smtClean="0"/>
              <a:t>Kiseon</a:t>
            </a:r>
            <a:r>
              <a:rPr lang="en-US" altLang="en-US" sz="2000" dirty="0" smtClean="0"/>
              <a:t> </a:t>
            </a:r>
            <a:r>
              <a:rPr lang="en-US" altLang="en-US" sz="2000" dirty="0"/>
              <a:t>Ryu (LG Electronics</a:t>
            </a:r>
            <a:r>
              <a:rPr lang="en-US" altLang="en-US" sz="2000" dirty="0" smtClean="0"/>
              <a:t>)</a:t>
            </a:r>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extLst>
      <p:ext uri="{BB962C8B-B14F-4D97-AF65-F5344CB8AC3E}">
        <p14:creationId xmlns:p14="http://schemas.microsoft.com/office/powerpoint/2010/main" val="38092240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Date Placeholder 2"/>
          <p:cNvSpPr>
            <a:spLocks noGrp="1"/>
          </p:cNvSpPr>
          <p:nvPr>
            <p:ph type="dt" sz="half" idx="10"/>
          </p:nvPr>
        </p:nvSpPr>
        <p:spPr/>
        <p:txBody>
          <a:bodyPr/>
          <a:lstStyle/>
          <a:p>
            <a:pPr>
              <a:defRPr/>
            </a:pPr>
            <a:r>
              <a:rPr lang="en-US" smtClean="0"/>
              <a:t>May 2016</a:t>
            </a:r>
            <a:endParaRPr lang="en-US" dirty="0"/>
          </a:p>
        </p:txBody>
      </p:sp>
      <p:sp>
        <p:nvSpPr>
          <p:cNvPr id="4" name="Footer Placeholder 3"/>
          <p:cNvSpPr>
            <a:spLocks noGrp="1"/>
          </p:cNvSpPr>
          <p:nvPr>
            <p:ph type="ftr" sz="quarter" idx="11"/>
          </p:nvPr>
        </p:nvSpPr>
        <p:spPr/>
        <p:txBody>
          <a:bodyPr/>
          <a:lstStyle/>
          <a:p>
            <a:pPr>
              <a:defRPr/>
            </a:pPr>
            <a:r>
              <a:rPr lang="en-US" smtClean="0"/>
              <a:t>TGax MU ad-hoc group</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04482A58-199F-4918-8432-04940375E780}" type="slidenum">
              <a:rPr lang="en-US" smtClean="0"/>
              <a:pPr>
                <a:defRPr/>
              </a:pPr>
              <a:t>20</a:t>
            </a:fld>
            <a:endParaRPr lang="en-US"/>
          </a:p>
        </p:txBody>
      </p:sp>
    </p:spTree>
    <p:extLst>
      <p:ext uri="{BB962C8B-B14F-4D97-AF65-F5344CB8AC3E}">
        <p14:creationId xmlns:p14="http://schemas.microsoft.com/office/powerpoint/2010/main" val="1574177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2"/>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51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30E3B87-9323-4DB7-BBA4-1B899C2DC27D}" type="slidenum">
              <a:rPr lang="en-US" altLang="zh-CN"/>
              <a:pPr/>
              <a:t>3</a:t>
            </a:fld>
            <a:endParaRPr lang="en-US" altLang="zh-CN"/>
          </a:p>
        </p:txBody>
      </p:sp>
      <p:sp>
        <p:nvSpPr>
          <p:cNvPr id="5125"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a:t>Slide </a:t>
            </a:r>
            <a:fld id="{ED160824-DF7A-44B6-B4F1-E496E214D525}" type="slidenum">
              <a:rPr lang="en-US" altLang="zh-CN"/>
              <a:pPr algn="ctr"/>
              <a:t>3</a:t>
            </a:fld>
            <a:endParaRPr lang="en-US" altLang="zh-CN"/>
          </a:p>
        </p:txBody>
      </p:sp>
      <p:sp>
        <p:nvSpPr>
          <p:cNvPr id="5126" name="Rectangle 2"/>
          <p:cNvSpPr>
            <a:spLocks noGrp="1" noChangeArrowheads="1"/>
          </p:cNvSpPr>
          <p:nvPr>
            <p:ph type="title" idx="4294967295"/>
          </p:nvPr>
        </p:nvSpPr>
        <p:spPr/>
        <p:txBody>
          <a:bodyPr/>
          <a:lstStyle/>
          <a:p>
            <a:r>
              <a:rPr lang="en-US" altLang="zh-CN" dirty="0" smtClean="0"/>
              <a:t>Meeting Protocol</a:t>
            </a:r>
          </a:p>
        </p:txBody>
      </p:sp>
      <p:sp>
        <p:nvSpPr>
          <p:cNvPr id="5127" name="Rectangle 3"/>
          <p:cNvSpPr>
            <a:spLocks noGrp="1" noChangeArrowheads="1"/>
          </p:cNvSpPr>
          <p:nvPr>
            <p:ph type="body" idx="4294967295"/>
          </p:nvPr>
        </p:nvSpPr>
        <p:spPr>
          <a:xfrm>
            <a:off x="381000" y="2667000"/>
            <a:ext cx="8458200" cy="1676400"/>
          </a:xfrm>
        </p:spPr>
        <p:txBody>
          <a:bodyPr/>
          <a:lstStyle/>
          <a:p>
            <a:r>
              <a:rPr lang="en-US" altLang="zh-CN" sz="3200" dirty="0" smtClean="0"/>
              <a:t>Please announce your affiliation when you first address the group during a meeting slot</a:t>
            </a:r>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May 2016</a:t>
            </a:r>
            <a:endParaRPr lang="en-US" sz="1800" dirty="0"/>
          </a:p>
        </p:txBody>
      </p:sp>
    </p:spTree>
    <p:extLst>
      <p:ext uri="{BB962C8B-B14F-4D97-AF65-F5344CB8AC3E}">
        <p14:creationId xmlns:p14="http://schemas.microsoft.com/office/powerpoint/2010/main" val="41374475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2"/>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614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04462825-7E9D-45ED-B1F3-A5ED0407967A}" type="slidenum">
              <a:rPr lang="en-US" altLang="zh-CN"/>
              <a:pPr/>
              <a:t>4</a:t>
            </a:fld>
            <a:endParaRPr lang="en-US" altLang="zh-CN"/>
          </a:p>
        </p:txBody>
      </p:sp>
      <p:sp>
        <p:nvSpPr>
          <p:cNvPr id="6149"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a:t>Slide </a:t>
            </a:r>
            <a:fld id="{C4711908-95A9-4E37-8A0D-051B2EF83AC2}" type="slidenum">
              <a:rPr lang="en-US" altLang="zh-CN"/>
              <a:pPr algn="ctr"/>
              <a:t>4</a:t>
            </a:fld>
            <a:endParaRPr lang="en-US" altLang="zh-CN"/>
          </a:p>
        </p:txBody>
      </p:sp>
      <p:sp>
        <p:nvSpPr>
          <p:cNvPr id="6150" name="Rectangle 2"/>
          <p:cNvSpPr>
            <a:spLocks noGrp="1" noChangeArrowheads="1"/>
          </p:cNvSpPr>
          <p:nvPr>
            <p:ph type="title" idx="4294967295"/>
          </p:nvPr>
        </p:nvSpPr>
        <p:spPr/>
        <p:txBody>
          <a:bodyPr/>
          <a:lstStyle/>
          <a:p>
            <a:r>
              <a:rPr lang="en-US" altLang="zh-CN" dirty="0" smtClean="0"/>
              <a:t>Attendance</a:t>
            </a:r>
          </a:p>
        </p:txBody>
      </p:sp>
      <p:sp>
        <p:nvSpPr>
          <p:cNvPr id="6151" name="Rectangle 3"/>
          <p:cNvSpPr>
            <a:spLocks noGrp="1" noChangeArrowheads="1"/>
          </p:cNvSpPr>
          <p:nvPr>
            <p:ph type="body" idx="4294967295"/>
          </p:nvPr>
        </p:nvSpPr>
        <p:spPr>
          <a:xfrm>
            <a:off x="381000" y="1600200"/>
            <a:ext cx="8077200" cy="4495800"/>
          </a:xfrm>
        </p:spPr>
        <p:txBody>
          <a:bodyPr/>
          <a:lstStyle/>
          <a:p>
            <a:pPr marL="457200" indent="-457200"/>
            <a:r>
              <a:rPr lang="en-US" altLang="zh-CN" dirty="0" smtClean="0">
                <a:hlinkClick r:id="rId3"/>
              </a:rPr>
              <a:t>https://murphy.events.ieee.org/imat/attendance/index</a:t>
            </a:r>
            <a:endParaRPr lang="en-US" altLang="zh-CN" dirty="0" smtClean="0"/>
          </a:p>
          <a:p>
            <a:pPr marL="457200" indent="-457200"/>
            <a:endParaRPr lang="en-US" altLang="zh-CN" sz="3600" dirty="0" smtClean="0"/>
          </a:p>
          <a:p>
            <a:pPr marL="457200" indent="-457200">
              <a:buFontTx/>
              <a:buAutoNum type="arabicPeriod"/>
            </a:pPr>
            <a:r>
              <a:rPr lang="en-US" altLang="zh-CN" sz="3600" dirty="0" smtClean="0"/>
              <a:t>Register</a:t>
            </a:r>
          </a:p>
          <a:p>
            <a:pPr marL="457200" indent="-457200">
              <a:buFontTx/>
              <a:buAutoNum type="arabicPeriod"/>
            </a:pPr>
            <a:r>
              <a:rPr lang="en-US" altLang="zh-CN" sz="3600" dirty="0" smtClean="0"/>
              <a:t>Indicate attendance</a:t>
            </a:r>
          </a:p>
          <a:p>
            <a:pPr marL="457200" indent="-457200">
              <a:buFontTx/>
              <a:buAutoNum type="arabicPeriod"/>
            </a:pPr>
            <a:endParaRPr lang="en-US" altLang="zh-CN" sz="3600" dirty="0" smtClean="0"/>
          </a:p>
          <a:p>
            <a:pPr marL="457200" indent="-457200">
              <a:spcBef>
                <a:spcPct val="0"/>
              </a:spcBef>
              <a:buFontTx/>
              <a:buNone/>
            </a:pPr>
            <a:r>
              <a:rPr lang="en-US" altLang="zh-CN" sz="2800" dirty="0" smtClean="0"/>
              <a:t>See document 11-09-0517r0  for more details</a:t>
            </a:r>
            <a:r>
              <a:rPr lang="en-US" altLang="zh-CN" sz="3200" dirty="0" smtClean="0"/>
              <a:t> </a:t>
            </a:r>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May 2016</a:t>
            </a:r>
            <a:endParaRPr lang="en-US" sz="1800" dirty="0"/>
          </a:p>
        </p:txBody>
      </p:sp>
    </p:spTree>
    <p:extLst>
      <p:ext uri="{BB962C8B-B14F-4D97-AF65-F5344CB8AC3E}">
        <p14:creationId xmlns:p14="http://schemas.microsoft.com/office/powerpoint/2010/main" val="2405712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5</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br>
              <a:rPr lang="en-US" altLang="en-US" dirty="0" smtClean="0"/>
            </a:br>
            <a:r>
              <a:rPr lang="en-US" altLang="en-US" sz="2800" dirty="0" smtClean="0"/>
              <a:t>May 16 2016, 7:30PM – 9:30PM</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r>
              <a:rPr lang="en-US" altLang="en-US" sz="2000" dirty="0" smtClean="0"/>
              <a:t>Ad-hoc rules </a:t>
            </a:r>
          </a:p>
          <a:p>
            <a:r>
              <a:rPr lang="en-US" altLang="en-US" sz="2000" dirty="0" smtClean="0"/>
              <a:t>Two MU ad hoc sessions this week </a:t>
            </a:r>
          </a:p>
          <a:p>
            <a:pPr lvl="1"/>
            <a:r>
              <a:rPr lang="en-US" altLang="en-US" dirty="0" smtClean="0"/>
              <a:t>Monday Evening</a:t>
            </a:r>
          </a:p>
          <a:p>
            <a:pPr lvl="1"/>
            <a:r>
              <a:rPr lang="en-US" altLang="en-US" dirty="0" smtClean="0"/>
              <a:t>Tuesday PM2</a:t>
            </a:r>
          </a:p>
          <a:p>
            <a:r>
              <a:rPr lang="en-CA" altLang="en-US" sz="2000" dirty="0" smtClean="0"/>
              <a:t>Technical Presentations approved by 802.11ax chair for presentation this week, and related straw polls</a:t>
            </a:r>
          </a:p>
          <a:p>
            <a:r>
              <a:rPr lang="en-CA" altLang="en-US" sz="2000" dirty="0" smtClean="0"/>
              <a:t>Any other technical presentations </a:t>
            </a:r>
          </a:p>
        </p:txBody>
      </p:sp>
      <p:sp>
        <p:nvSpPr>
          <p:cNvPr id="7"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May 2016</a:t>
            </a:r>
            <a:endParaRPr lang="en-US" sz="1800" dirty="0"/>
          </a:p>
        </p:txBody>
      </p:sp>
    </p:spTree>
    <p:extLst>
      <p:ext uri="{BB962C8B-B14F-4D97-AF65-F5344CB8AC3E}">
        <p14:creationId xmlns:p14="http://schemas.microsoft.com/office/powerpoint/2010/main" val="15986470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7879294-1AB7-4818-B1DF-F6A2B710F85F}" type="slidenum">
              <a:rPr lang="en-US" altLang="zh-CN"/>
              <a:pPr/>
              <a:t>6</a:t>
            </a:fld>
            <a:endParaRPr lang="en-US" altLang="zh-CN"/>
          </a:p>
        </p:txBody>
      </p:sp>
      <p:sp>
        <p:nvSpPr>
          <p:cNvPr id="10245" name="Rectangle 2"/>
          <p:cNvSpPr>
            <a:spLocks noGrp="1" noChangeArrowheads="1"/>
          </p:cNvSpPr>
          <p:nvPr>
            <p:ph type="title"/>
          </p:nvPr>
        </p:nvSpPr>
        <p:spPr>
          <a:xfrm>
            <a:off x="685800" y="685800"/>
            <a:ext cx="7772400" cy="381000"/>
          </a:xfrm>
        </p:spPr>
        <p:txBody>
          <a:bodyPr/>
          <a:lstStyle/>
          <a:p>
            <a:r>
              <a:rPr lang="en-US" altLang="zh-CN" sz="2800" u="sng" dirty="0" smtClean="0"/>
              <a:t>Participants, Patents, and Duty to Inform</a:t>
            </a:r>
          </a:p>
        </p:txBody>
      </p:sp>
      <p:sp>
        <p:nvSpPr>
          <p:cNvPr id="1024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zh-CN" sz="2000" b="1" u="sng">
              <a:solidFill>
                <a:schemeClr val="tx2"/>
              </a:solidFill>
              <a:latin typeface="Helvetica" panose="020B0604020202020204" pitchFamily="34" charset="0"/>
            </a:endParaRPr>
          </a:p>
        </p:txBody>
      </p:sp>
      <p:sp>
        <p:nvSpPr>
          <p:cNvPr id="1024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400" b="1" u="sng">
              <a:solidFill>
                <a:srgbClr val="FF0000"/>
              </a:solidFill>
            </a:endParaRPr>
          </a:p>
          <a:p>
            <a:pPr>
              <a:spcBef>
                <a:spcPct val="20000"/>
              </a:spcBef>
            </a:pPr>
            <a:r>
              <a:rPr lang="en-US" altLang="zh-CN"/>
              <a:t>	</a:t>
            </a:r>
            <a:r>
              <a:rPr lang="en-US" altLang="zh-CN"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zh-CN" sz="1600" b="1"/>
              <a:t>The above does not apply if the patent</a:t>
            </a:r>
            <a:r>
              <a:rPr lang="en-US" altLang="zh-CN" sz="1600" b="1">
                <a:solidFill>
                  <a:srgbClr val="FF3300"/>
                </a:solidFill>
              </a:rPr>
              <a:t> </a:t>
            </a:r>
            <a:r>
              <a:rPr lang="en-US" altLang="zh-CN" sz="1600" b="1"/>
              <a:t>claim is already the subject of an Accepted Letter of Assurance that applies to the proposed standard(s) under consideration by this group</a:t>
            </a:r>
          </a:p>
          <a:p>
            <a:pPr>
              <a:spcBef>
                <a:spcPct val="20000"/>
              </a:spcBef>
            </a:pPr>
            <a:r>
              <a:rPr lang="en-GB" altLang="zh-CN" sz="1600" b="1"/>
              <a:t>		Quoted text excerpted from IEEE-SA Standards Board Bylaws subclause 6.2</a:t>
            </a:r>
            <a:endParaRPr lang="en-US" altLang="zh-CN" sz="1600" b="1"/>
          </a:p>
          <a:p>
            <a:pPr>
              <a:spcBef>
                <a:spcPct val="20000"/>
              </a:spcBef>
              <a:buFontTx/>
              <a:buChar char="•"/>
            </a:pPr>
            <a:r>
              <a:rPr lang="en-US" altLang="zh-CN" sz="1600"/>
              <a:t>Early identification of holders of potential Essential Patent Claims is strongly encouraged</a:t>
            </a:r>
          </a:p>
          <a:p>
            <a:pPr>
              <a:spcBef>
                <a:spcPct val="20000"/>
              </a:spcBef>
              <a:buFontTx/>
              <a:buChar char="•"/>
            </a:pPr>
            <a:r>
              <a:rPr lang="en-US" altLang="zh-CN" sz="1600"/>
              <a:t>No duty to perform a patent search</a:t>
            </a:r>
            <a:endParaRPr lang="en-GB" altLang="zh-CN" sz="1600"/>
          </a:p>
        </p:txBody>
      </p:sp>
      <p:sp>
        <p:nvSpPr>
          <p:cNvPr id="1024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#1</a:t>
            </a:r>
            <a:endParaRPr lang="en-US" altLang="zh-CN" sz="2400"/>
          </a:p>
        </p:txBody>
      </p:sp>
      <p:sp>
        <p:nvSpPr>
          <p:cNvPr id="9"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May 2016</a:t>
            </a:r>
            <a:endParaRPr lang="en-US" sz="1800" dirty="0"/>
          </a:p>
        </p:txBody>
      </p:sp>
    </p:spTree>
    <p:extLst>
      <p:ext uri="{BB962C8B-B14F-4D97-AF65-F5344CB8AC3E}">
        <p14:creationId xmlns:p14="http://schemas.microsoft.com/office/powerpoint/2010/main" val="288987067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D54329EF-009E-42CC-A3B0-173F0593BE0E}" type="slidenum">
              <a:rPr lang="en-US" altLang="zh-CN"/>
              <a:pPr/>
              <a:t>7</a:t>
            </a:fld>
            <a:endParaRPr lang="en-US" altLang="zh-CN"/>
          </a:p>
        </p:txBody>
      </p:sp>
      <p:sp>
        <p:nvSpPr>
          <p:cNvPr id="11269" name="Rectangle 2"/>
          <p:cNvSpPr>
            <a:spLocks noGrp="1" noChangeArrowheads="1"/>
          </p:cNvSpPr>
          <p:nvPr>
            <p:ph type="title"/>
          </p:nvPr>
        </p:nvSpPr>
        <p:spPr/>
        <p:txBody>
          <a:bodyPr/>
          <a:lstStyle/>
          <a:p>
            <a:r>
              <a:rPr lang="en-GB" altLang="zh-CN" u="sng" dirty="0" smtClean="0"/>
              <a:t>Patent Related Links</a:t>
            </a:r>
            <a:endParaRPr lang="en-US" altLang="zh-CN" u="sng" dirty="0" smtClean="0"/>
          </a:p>
        </p:txBody>
      </p:sp>
      <p:sp>
        <p:nvSpPr>
          <p:cNvPr id="1127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zh-CN" sz="1800" smtClean="0">
                <a:cs typeface="Times New Roman" panose="02020603050405020304" pitchFamily="18" charset="0"/>
              </a:rPr>
              <a:t>	</a:t>
            </a:r>
            <a:r>
              <a:rPr lang="en-US" altLang="zh-CN"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pPr>
            <a:r>
              <a:rPr lang="en-US" altLang="zh-CN" smtClean="0">
                <a:cs typeface="Times New Roman" panose="02020603050405020304" pitchFamily="18" charset="0"/>
              </a:rPr>
              <a:t>	Patent Policy is stated in these sources:</a:t>
            </a:r>
          </a:p>
          <a:p>
            <a:pPr lvl="1">
              <a:lnSpc>
                <a:spcPct val="90000"/>
              </a:lnSpc>
              <a:buFontTx/>
              <a:buNone/>
            </a:pPr>
            <a:r>
              <a:rPr lang="en-GB" altLang="zh-CN" smtClean="0"/>
              <a:t>		IEEE-SA Standards Boards Bylaws</a:t>
            </a:r>
          </a:p>
          <a:p>
            <a:pPr lvl="1">
              <a:lnSpc>
                <a:spcPct val="90000"/>
              </a:lnSpc>
              <a:buFontTx/>
              <a:buNone/>
            </a:pPr>
            <a:r>
              <a:rPr lang="en-US" altLang="zh-CN" sz="1900" smtClean="0"/>
              <a:t>		</a:t>
            </a:r>
            <a:r>
              <a:rPr lang="en-US" altLang="zh-CN" sz="1900" i="1" smtClean="0"/>
              <a:t>http://standards.ieee.org/guides/bylaws/sect6-7.html#6</a:t>
            </a:r>
          </a:p>
          <a:p>
            <a:pPr lvl="1">
              <a:lnSpc>
                <a:spcPct val="90000"/>
              </a:lnSpc>
              <a:buFontTx/>
              <a:buNone/>
            </a:pPr>
            <a:r>
              <a:rPr lang="en-GB" altLang="zh-CN" smtClean="0"/>
              <a:t>		IEEE-SA Standards Board Operations Manual</a:t>
            </a:r>
          </a:p>
          <a:p>
            <a:pPr lvl="1">
              <a:lnSpc>
                <a:spcPct val="90000"/>
              </a:lnSpc>
              <a:buFontTx/>
              <a:buNone/>
            </a:pPr>
            <a:r>
              <a:rPr lang="en-US" altLang="zh-CN" smtClean="0"/>
              <a:t>		</a:t>
            </a:r>
            <a:r>
              <a:rPr lang="en-US" altLang="zh-CN" sz="1900" i="1" smtClean="0"/>
              <a:t>http://standards.ieee.org/guides/opman/sect6.html#6.3</a:t>
            </a:r>
            <a:endParaRPr lang="en-US" altLang="zh-CN" smtClean="0"/>
          </a:p>
          <a:p>
            <a:pPr lvl="1">
              <a:lnSpc>
                <a:spcPct val="90000"/>
              </a:lnSpc>
              <a:buFontTx/>
              <a:buNone/>
            </a:pPr>
            <a:r>
              <a:rPr lang="en-US" altLang="zh-CN" smtClean="0">
                <a:cs typeface="Times New Roman" panose="02020603050405020304" pitchFamily="18" charset="0"/>
              </a:rPr>
              <a:t>	Material about the patent policy is available at</a:t>
            </a:r>
            <a:r>
              <a:rPr lang="en-US" altLang="zh-CN" smtClean="0"/>
              <a:t> </a:t>
            </a:r>
          </a:p>
          <a:p>
            <a:pPr lvl="1">
              <a:lnSpc>
                <a:spcPct val="90000"/>
              </a:lnSpc>
              <a:buFontTx/>
              <a:buNone/>
            </a:pPr>
            <a:r>
              <a:rPr lang="en-US" altLang="zh-CN" smtClean="0"/>
              <a:t>		</a:t>
            </a:r>
            <a:r>
              <a:rPr lang="en-US" altLang="zh-CN" sz="1900" i="1" smtClean="0"/>
              <a:t>http://standards.ieee.org/board/pat/pat-material.html</a:t>
            </a:r>
          </a:p>
        </p:txBody>
      </p:sp>
      <p:sp>
        <p:nvSpPr>
          <p:cNvPr id="1127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dirty="0"/>
              <a:t>Slide #2</a:t>
            </a:r>
            <a:endParaRPr lang="en-US" altLang="zh-CN" sz="2400" dirty="0"/>
          </a:p>
        </p:txBody>
      </p:sp>
      <p:sp>
        <p:nvSpPr>
          <p:cNvPr id="1127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b="1">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zh-CN"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charset="2"/>
              <a:buNone/>
            </a:pPr>
            <a:r>
              <a:rPr lang="en-US" altLang="zh-CN" b="1">
                <a:solidFill>
                  <a:srgbClr val="000099"/>
                </a:solidFill>
                <a:latin typeface="Arial" panose="020B0604020202020204" pitchFamily="34" charset="0"/>
              </a:rPr>
              <a:t>This slide set is available at http://standards.ieee.org/board/pat/pat-slideset.ppt </a:t>
            </a:r>
          </a:p>
        </p:txBody>
      </p:sp>
      <p:sp>
        <p:nvSpPr>
          <p:cNvPr id="9"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May 2016</a:t>
            </a:r>
            <a:endParaRPr lang="en-US" sz="1800" dirty="0"/>
          </a:p>
        </p:txBody>
      </p:sp>
    </p:spTree>
    <p:extLst>
      <p:ext uri="{BB962C8B-B14F-4D97-AF65-F5344CB8AC3E}">
        <p14:creationId xmlns:p14="http://schemas.microsoft.com/office/powerpoint/2010/main" val="1537604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Footer Placeholder 3"/>
          <p:cNvSpPr>
            <a:spLocks noGrp="1"/>
          </p:cNvSpPr>
          <p:nvPr>
            <p:ph type="ftr" sz="quarter" idx="11"/>
          </p:nvPr>
        </p:nvSpPr>
        <p:spPr>
          <a:xfrm>
            <a:off x="7051464" y="6475413"/>
            <a:ext cx="1492461"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smtClean="0"/>
              <a:t>TGax MU ad-hoc group</a:t>
            </a:r>
            <a:endParaRPr lang="en-US" altLang="zh-CN" dirty="0" smtClean="0"/>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20C3EFA8-3103-4E1F-A96F-2EA2866BB6F3}" type="slidenum">
              <a:rPr lang="en-US" altLang="zh-CN"/>
              <a:pPr/>
              <a:t>8</a:t>
            </a:fld>
            <a:endParaRPr lang="en-US" altLang="zh-CN"/>
          </a:p>
        </p:txBody>
      </p:sp>
      <p:sp>
        <p:nvSpPr>
          <p:cNvPr id="12293" name="Rectangle 2"/>
          <p:cNvSpPr>
            <a:spLocks noGrp="1" noChangeArrowheads="1"/>
          </p:cNvSpPr>
          <p:nvPr>
            <p:ph type="title"/>
          </p:nvPr>
        </p:nvSpPr>
        <p:spPr/>
        <p:txBody>
          <a:bodyPr/>
          <a:lstStyle/>
          <a:p>
            <a:r>
              <a:rPr lang="en-US" altLang="zh-CN" dirty="0" smtClean="0"/>
              <a:t>Call for Potentially Essential Patents</a:t>
            </a:r>
          </a:p>
        </p:txBody>
      </p:sp>
      <p:sp>
        <p:nvSpPr>
          <p:cNvPr id="12294" name="Rectangle 3"/>
          <p:cNvSpPr>
            <a:spLocks noGrp="1" noChangeArrowheads="1"/>
          </p:cNvSpPr>
          <p:nvPr>
            <p:ph type="body" idx="4294967295"/>
          </p:nvPr>
        </p:nvSpPr>
        <p:spPr>
          <a:xfrm>
            <a:off x="762000" y="1981200"/>
            <a:ext cx="7772400" cy="4114800"/>
          </a:xfrm>
        </p:spPr>
        <p:txBody>
          <a:bodyPr/>
          <a:lstStyle/>
          <a:p>
            <a:r>
              <a:rPr lang="en-US" altLang="zh-CN"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zh-CN" sz="1600" smtClean="0"/>
              <a:t>Either speak up now or</a:t>
            </a:r>
          </a:p>
          <a:p>
            <a:pPr lvl="1"/>
            <a:r>
              <a:rPr lang="en-US" altLang="zh-CN" sz="1600" smtClean="0"/>
              <a:t>Provide the chair of this group with the identity of the holder(s) of any and all such claims as soon as possible or</a:t>
            </a:r>
          </a:p>
          <a:p>
            <a:pPr lvl="1"/>
            <a:r>
              <a:rPr lang="en-US" altLang="zh-CN" sz="1600" smtClean="0"/>
              <a:t>Cause an LOA to be submitted</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#3</a:t>
            </a:r>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May 2016</a:t>
            </a:r>
            <a:endParaRPr lang="en-US" sz="1800" dirty="0"/>
          </a:p>
        </p:txBody>
      </p:sp>
    </p:spTree>
    <p:extLst>
      <p:ext uri="{BB962C8B-B14F-4D97-AF65-F5344CB8AC3E}">
        <p14:creationId xmlns:p14="http://schemas.microsoft.com/office/powerpoint/2010/main" val="269083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331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26D12C3C-66F6-41D2-B673-85B45BC5472C}" type="slidenum">
              <a:rPr lang="en-US" altLang="zh-CN"/>
              <a:pPr/>
              <a:t>9</a:t>
            </a:fld>
            <a:endParaRPr lang="en-US" altLang="zh-CN"/>
          </a:p>
        </p:txBody>
      </p:sp>
      <p:sp>
        <p:nvSpPr>
          <p:cNvPr id="13317" name="Rectangle 2"/>
          <p:cNvSpPr>
            <a:spLocks noGrp="1" noChangeArrowheads="1"/>
          </p:cNvSpPr>
          <p:nvPr>
            <p:ph type="title"/>
          </p:nvPr>
        </p:nvSpPr>
        <p:spPr>
          <a:xfrm>
            <a:off x="685800" y="685800"/>
            <a:ext cx="7772400" cy="609600"/>
          </a:xfrm>
        </p:spPr>
        <p:txBody>
          <a:bodyPr/>
          <a:lstStyle/>
          <a:p>
            <a:r>
              <a:rPr lang="en-US" altLang="zh-CN" sz="2800" u="sng" dirty="0" smtClean="0"/>
              <a:t>Other Guidelines for IEEE WG Meetings</a:t>
            </a:r>
          </a:p>
        </p:txBody>
      </p:sp>
      <p:sp>
        <p:nvSpPr>
          <p:cNvPr id="1331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500" b="1" u="sng">
              <a:solidFill>
                <a:srgbClr val="FF0000"/>
              </a:solidFill>
            </a:endParaRPr>
          </a:p>
          <a:p>
            <a:pPr>
              <a:lnSpc>
                <a:spcPct val="80000"/>
              </a:lnSpc>
              <a:spcBef>
                <a:spcPct val="20000"/>
              </a:spcBef>
              <a:spcAft>
                <a:spcPct val="40000"/>
              </a:spcAft>
              <a:buFontTx/>
              <a:buChar char="•"/>
            </a:pPr>
            <a:r>
              <a:rPr lang="en-US" altLang="zh-CN" sz="200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Bef>
                <a:spcPct val="20000"/>
              </a:spcBef>
              <a:spcAft>
                <a:spcPct val="40000"/>
              </a:spcAft>
              <a:buFontTx/>
              <a:buChar char="•"/>
            </a:pPr>
            <a:r>
              <a:rPr lang="en-US" altLang="zh-CN" sz="160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zh-CN" sz="1600"/>
              <a:t>Technical considerations remain primary focus</a:t>
            </a:r>
            <a:endParaRPr lang="en-US" altLang="zh-CN" sz="1600"/>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spcBef>
                <a:spcPct val="20000"/>
              </a:spcBef>
            </a:pPr>
            <a:r>
              <a:rPr lang="en-US" altLang="zh-CN"/>
              <a:t>---------------------------------------------------------------   </a:t>
            </a:r>
            <a:endParaRPr lang="en-US" altLang="zh-CN" sz="1400"/>
          </a:p>
          <a:p>
            <a:pPr algn="ctr">
              <a:lnSpc>
                <a:spcPct val="80000"/>
              </a:lnSpc>
              <a:spcBef>
                <a:spcPct val="20000"/>
              </a:spcBef>
            </a:pPr>
            <a:r>
              <a:rPr lang="en-US" altLang="zh-CN" sz="1400"/>
              <a:t>See </a:t>
            </a:r>
            <a:r>
              <a:rPr lang="en-US" altLang="zh-CN" sz="1400" i="1"/>
              <a:t>IEEE-SA Standards Board Operations Manual</a:t>
            </a:r>
            <a:r>
              <a:rPr lang="en-US" altLang="zh-CN" sz="1400"/>
              <a:t>, clause 5.3.10 and </a:t>
            </a:r>
            <a:r>
              <a:rPr lang="en-GB" altLang="en-US" sz="1400"/>
              <a:t>“</a:t>
            </a:r>
            <a:r>
              <a:rPr lang="en-GB" altLang="zh-CN" sz="1400"/>
              <a:t>Promoting Competition and Innovation: What You Need to Know about the IEEE Standards Association's Antitrust and Competition Policy</a:t>
            </a:r>
            <a:r>
              <a:rPr lang="en-GB" altLang="en-US" sz="1400"/>
              <a:t>”</a:t>
            </a:r>
            <a:r>
              <a:rPr lang="en-US" altLang="ja-JP" sz="1400"/>
              <a:t> for more details.</a:t>
            </a:r>
            <a:endParaRPr lang="en-US" altLang="zh-CN" sz="1400"/>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#4</a:t>
            </a:r>
            <a:endParaRPr lang="en-US" altLang="zh-CN" sz="2400"/>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May 2016</a:t>
            </a:r>
            <a:endParaRPr lang="en-US" sz="1800" dirty="0"/>
          </a:p>
        </p:txBody>
      </p:sp>
    </p:spTree>
    <p:extLst>
      <p:ext uri="{BB962C8B-B14F-4D97-AF65-F5344CB8AC3E}">
        <p14:creationId xmlns:p14="http://schemas.microsoft.com/office/powerpoint/2010/main" val="848550934"/>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IEEE-2015</Template>
  <TotalTime>2234</TotalTime>
  <Words>1224</Words>
  <Application>Microsoft Office PowerPoint</Application>
  <PresentationFormat>On-screen Show (4:3)</PresentationFormat>
  <Paragraphs>256</Paragraphs>
  <Slides>20</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8" baseType="lpstr">
      <vt:lpstr>Monotype Sorts</vt:lpstr>
      <vt:lpstr>MS PGothic</vt:lpstr>
      <vt:lpstr>宋体</vt:lpstr>
      <vt:lpstr>Arial</vt:lpstr>
      <vt:lpstr>Helvetica</vt:lpstr>
      <vt:lpstr>Times New Roman</vt:lpstr>
      <vt:lpstr>802-11-Submission</vt:lpstr>
      <vt:lpstr>Document</vt:lpstr>
      <vt:lpstr>TGax MU Ad-hoc Agenda March 2016</vt:lpstr>
      <vt:lpstr>IEEE 802.11 TGax High Efficiency WLAN MU Ad Hoc</vt:lpstr>
      <vt:lpstr>Meeting Protocol</vt:lpstr>
      <vt:lpstr>Attendance</vt:lpstr>
      <vt:lpstr>Agenda Items May 16 2016, 7:30PM – 9:30PM</vt:lpstr>
      <vt:lpstr>Participants, Patents, and Duty to Inform</vt:lpstr>
      <vt:lpstr>Patent Related Links</vt:lpstr>
      <vt:lpstr>Call for Potentially Essential Patents</vt:lpstr>
      <vt:lpstr>Other Guidelines for IEEE WG Meetings</vt:lpstr>
      <vt:lpstr>Ad-hoc Group Straw poll rules Document: 15/0075r0</vt:lpstr>
      <vt:lpstr>Submissions (MU)</vt:lpstr>
      <vt:lpstr>MU Straw Poll #1</vt:lpstr>
      <vt:lpstr>MU Straw Poll #2</vt:lpstr>
      <vt:lpstr>MU Straw Poll #3</vt:lpstr>
      <vt:lpstr>MU Straw Poll #4</vt:lpstr>
      <vt:lpstr>MU Straw Poll #5</vt:lpstr>
      <vt:lpstr>MU Straw Poll #6</vt:lpstr>
      <vt:lpstr>MU Straw Poll #7</vt:lpstr>
      <vt:lpstr>MU Straw Poll #8</vt:lpstr>
      <vt:lpstr>PowerPoint Presentation</vt:lpstr>
    </vt:vector>
  </TitlesOfParts>
  <Company>Quantenna Communications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Sigurd Schelstraete</dc:creator>
  <cp:lastModifiedBy>Kaushik Josiam</cp:lastModifiedBy>
  <cp:revision>126</cp:revision>
  <cp:lastPrinted>1998-02-10T13:28:06Z</cp:lastPrinted>
  <dcterms:created xsi:type="dcterms:W3CDTF">2015-03-09T09:52:27Z</dcterms:created>
  <dcterms:modified xsi:type="dcterms:W3CDTF">2016-05-17T07:18:07Z</dcterms:modified>
</cp:coreProperties>
</file>