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76" r:id="rId15"/>
    <p:sldId id="477" r:id="rId16"/>
    <p:sldId id="475"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0" d="100"/>
          <a:sy n="70" d="100"/>
        </p:scale>
        <p:origin x="-1386"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4" y="304800"/>
            <a:ext cx="3456138"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0693r0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May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2016-05-17</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15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Schedule in a Glance</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graphicFrame>
        <p:nvGraphicFramePr>
          <p:cNvPr id="7" name="Table 6"/>
          <p:cNvGraphicFramePr>
            <a:graphicFrameLocks noGrp="1"/>
          </p:cNvGraphicFramePr>
          <p:nvPr/>
        </p:nvGraphicFramePr>
        <p:xfrm>
          <a:off x="852488" y="2209800"/>
          <a:ext cx="7529512" cy="2855946"/>
        </p:xfrm>
        <a:graphic>
          <a:graphicData uri="http://schemas.openxmlformats.org/drawingml/2006/table">
            <a:tbl>
              <a:tblPr>
                <a:tableStyleId>{C4B1156A-380E-4F78-BDF5-A606A8083BF9}</a:tableStyleId>
              </a:tblPr>
              <a:tblGrid>
                <a:gridCol w="747712"/>
                <a:gridCol w="914400"/>
                <a:gridCol w="914400"/>
                <a:gridCol w="914400"/>
                <a:gridCol w="914400"/>
                <a:gridCol w="914400"/>
                <a:gridCol w="1219200"/>
                <a:gridCol w="990600"/>
              </a:tblGrid>
              <a:tr h="392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r>
              <a:tr h="3657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endParaRPr lang="en-CA" sz="1800" b="1" dirty="0"/>
                    </a:p>
                  </a:txBody>
                  <a:tcPr marT="45710" marB="45710"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r>
              <a:tr h="5953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10" marB="45710" horzOverflow="overflow"/>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1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r h="4636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u="none" strike="noStrike" cap="none" normalizeH="0" baseline="0" dirty="0" smtClean="0">
                        <a:ln>
                          <a:noFill/>
                        </a:ln>
                        <a:effectLst/>
                      </a:endParaRPr>
                    </a:p>
                  </a:txBody>
                  <a:tcPr marT="45710" marB="45710" horzOverflow="overflow"/>
                </a:tc>
                <a:tc hMerge="1">
                  <a:txBody>
                    <a:bodyPr/>
                    <a:lstStyle/>
                    <a:p>
                      <a:endParaRPr lang="en-US"/>
                    </a:p>
                  </a:txBody>
                  <a:tcPr/>
                </a:tc>
                <a:tc>
                  <a:txBody>
                    <a:bodyPr/>
                    <a:lstStyle/>
                    <a:p>
                      <a:endParaRPr lang="en-US" sz="1800" b="1" dirty="0">
                        <a:solidFill>
                          <a:srgbClr val="FF0000"/>
                        </a:solidFill>
                      </a:endParaRPr>
                    </a:p>
                  </a:txBody>
                  <a:tcPr marT="45710" marB="45710" horzOverflow="overflow"/>
                </a:tc>
                <a:tc>
                  <a:txBody>
                    <a:bodyPr/>
                    <a:lstStyle/>
                    <a:p>
                      <a:endParaRPr lang="en-US" sz="1800" dirty="0"/>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r h="5485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r h="4898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algn="ctr"/>
                      <a:r>
                        <a:rPr lang="en-US" sz="1800" b="1" dirty="0" smtClean="0"/>
                        <a:t>TGax</a:t>
                      </a:r>
                      <a:endParaRPr lang="en-US" sz="1800" b="1" dirty="0"/>
                    </a:p>
                  </a:txBody>
                  <a:tcPr marT="45710" marB="45710" horzOverflow="overflow"/>
                </a:tc>
                <a:tc hMerge="1">
                  <a:txBody>
                    <a:bodyPr/>
                    <a:lstStyle/>
                    <a:p>
                      <a:endParaRPr lang="en-US" dirty="0"/>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a:t>
            </a:r>
            <a:r>
              <a:rPr lang="en-US" altLang="en-US" dirty="0" smtClean="0"/>
              <a:t>Submissions (1/3) </a:t>
            </a:r>
            <a:endParaRPr lang="en-US" altLang="en-US" dirty="0" smtClean="0"/>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7" name="Table 2"/>
          <p:cNvGraphicFramePr>
            <a:graphicFrameLocks noGrp="1"/>
          </p:cNvGraphicFramePr>
          <p:nvPr/>
        </p:nvGraphicFramePr>
        <p:xfrm>
          <a:off x="990600" y="2895600"/>
          <a:ext cx="7391400" cy="3357501"/>
        </p:xfrm>
        <a:graphic>
          <a:graphicData uri="http://schemas.openxmlformats.org/drawingml/2006/table">
            <a:tbl>
              <a:tblPr/>
              <a:tblGrid>
                <a:gridCol w="871093"/>
                <a:gridCol w="4246030"/>
                <a:gridCol w="1621453"/>
                <a:gridCol w="652824"/>
              </a:tblGrid>
              <a:tr h="27655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11-16/0608</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Beamforming Feedback Report Structure</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Sameer Vermani</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11-16/0610</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CR HE-SIG-A Part I</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Ross Jian Yu</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11-16/0611</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Remaining Issues in Trigger Frame Design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Sameer Vermani</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11-16/0613</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SIG-B Related Issues</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Lochan Verma</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11-16/0617</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Remaining Topics in Power Control</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Bin Tian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11-16/0618</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11ax CSD Design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Bin Tian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11-16/0619</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PAPR Reduction of HE-SIGB</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Bin Tian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15352">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11-16/0620</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DCM PHY Parameters</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11-16/0621</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DCM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Interleaver</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Tianyu</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Wu</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11-16/0655</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On MCS0 DCM Modulation and DCM Capability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Jianhan Liu</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11-16/0622</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n-NO" altLang="zh-CN" sz="1200" b="0" i="0" u="none" strike="noStrike" cap="none" normalizeH="0" baseline="0" dirty="0" smtClean="0">
                          <a:ln>
                            <a:noFill/>
                          </a:ln>
                          <a:solidFill>
                            <a:srgbClr val="000000"/>
                          </a:solidFill>
                          <a:effectLst/>
                          <a:latin typeface="Times New Roman" pitchFamily="18" charset="0"/>
                          <a:ea typeface="MS PGothic" pitchFamily="34" charset="-128"/>
                        </a:rPr>
                        <a:t>16 QAM Napping for DCM</a:t>
                      </a:r>
                      <a:endParaRPr kumimoji="0" lang="nn-NO"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Sudhir</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Srinivasa</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a:t>
            </a:r>
            <a:r>
              <a:rPr lang="en-US" altLang="en-US" dirty="0" smtClean="0"/>
              <a:t>Submissions (2/3) </a:t>
            </a:r>
            <a:endParaRPr lang="en-US" altLang="en-US" dirty="0" smtClean="0"/>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7" name="Table 2"/>
          <p:cNvGraphicFramePr>
            <a:graphicFrameLocks noGrp="1"/>
          </p:cNvGraphicFramePr>
          <p:nvPr/>
        </p:nvGraphicFramePr>
        <p:xfrm>
          <a:off x="990600" y="2667000"/>
          <a:ext cx="7239000" cy="3776510"/>
        </p:xfrm>
        <a:graphic>
          <a:graphicData uri="http://schemas.openxmlformats.org/drawingml/2006/table">
            <a:tbl>
              <a:tblPr/>
              <a:tblGrid>
                <a:gridCol w="853133"/>
                <a:gridCol w="4584377"/>
                <a:gridCol w="1162127"/>
                <a:gridCol w="639363"/>
              </a:tblGrid>
              <a:tr h="27764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11-16/0626</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Feedback Element Compression for 802.11ax</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Kome Oteri</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11-16/0633</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Left over Issues in RU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Signaling</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for HE-SIGB</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Yan Zhang</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11-16/0635</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BW indication for Non-contiguous Channel Bonding</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Yunbo</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Li</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11-16/0636</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TXOP Duration field in HE-SIG-A</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Jeongki Kim</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8445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11-16/0637</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Load balancing indication for MU-MIMO over 484-tone and larger RU in OFDMA</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Ming Gan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11-16/0638</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Discussions for Non-contiguous Channel Bonding</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John Son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11-16/0639</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Follow-up on HE-SIG-B user-specific field</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Jinsoo Choi</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15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11-16/0649</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 Feedback Tone Map and Quantization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Sriram Venkateswaran </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11-16/0652</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Power scaling of 4 extra tones</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Xiaogang Chen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11-16/0654</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CP and LTF Options and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Signaling</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Ron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Porat</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11-16/0656</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1024QAM Modulation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Jianhan Liu</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a:t>
            </a:r>
            <a:r>
              <a:rPr lang="en-US" altLang="en-US" dirty="0" smtClean="0"/>
              <a:t>Submissions (3/3) </a:t>
            </a:r>
            <a:endParaRPr lang="en-US" altLang="en-US" dirty="0" smtClean="0"/>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7" name="Table 2"/>
          <p:cNvGraphicFramePr>
            <a:graphicFrameLocks noGrp="1"/>
          </p:cNvGraphicFramePr>
          <p:nvPr/>
        </p:nvGraphicFramePr>
        <p:xfrm>
          <a:off x="1142999" y="2827510"/>
          <a:ext cx="7162801" cy="3497090"/>
        </p:xfrm>
        <a:graphic>
          <a:graphicData uri="http://schemas.openxmlformats.org/drawingml/2006/table">
            <a:tbl>
              <a:tblPr/>
              <a:tblGrid>
                <a:gridCol w="844153"/>
                <a:gridCol w="3671526"/>
                <a:gridCol w="1634987"/>
                <a:gridCol w="1012135"/>
              </a:tblGrid>
              <a:tr h="28841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11-16/0614</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Comment Resolution on Clause 26.1.1 Part 1</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Lochan Verma</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11-16/0615</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Comment Resolution on Clause 26.3.12 Part 1</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Lochan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Verma</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11-16/0623</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Section 26.3.10.12</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Bin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Tian</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11-16/0625</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CR on Section 26.3.6</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Bin Tian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11-16/0634</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11ax Comment Resolutions for Clauses 26.3.2</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Yan Zhang</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2448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11-16/0653</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section 26.3.3</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Xiaogang</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Chen</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11-16/0658</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26.3.7.1</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Jinsoo Choi</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11-16/0659</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26.3.9.9 and 26.3.5</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Eunsung</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Park</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11-16/0663</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Secition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26.2.2</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Ke</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Yao</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11-16/0681</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altLang="zh-CN" sz="1200" b="0" i="0" u="none" strike="noStrike" cap="none" normalizeH="0" baseline="0" dirty="0" smtClean="0">
                          <a:ln>
                            <a:noFill/>
                          </a:ln>
                          <a:solidFill>
                            <a:srgbClr val="000000"/>
                          </a:solidFill>
                          <a:effectLst/>
                          <a:latin typeface="Times New Roman" pitchFamily="18" charset="0"/>
                          <a:ea typeface="MS PGothic" pitchFamily="34" charset="-128"/>
                        </a:rPr>
                        <a:t>Comment Resolution CID 215 2486</a:t>
                      </a:r>
                      <a:endParaRPr kumimoji="0" lang="fr-FR"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Daewon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Lee</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11-16/0682</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CR CID on PHY data field other</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Daewon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Lee</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dirty="0"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16</a:t>
            </a:fld>
            <a:endParaRPr lang="en-US" altLang="en-US"/>
          </a:p>
        </p:txBody>
      </p:sp>
      <p:sp>
        <p:nvSpPr>
          <p:cNvPr id="5" name="Footer Placeholder 4"/>
          <p:cNvSpPr>
            <a:spLocks noGrp="1"/>
          </p:cNvSpPr>
          <p:nvPr>
            <p:ph type="ftr" sz="quarter" idx="3"/>
          </p:nvPr>
        </p:nvSpPr>
        <p:spPr>
          <a:xfrm>
            <a:off x="6820696" y="6475413"/>
            <a:ext cx="1723229" cy="184666"/>
          </a:xfrm>
        </p:spPr>
        <p:txBody>
          <a:bodyPr/>
          <a:lstStyle/>
          <a:p>
            <a:pPr>
              <a:defRPr/>
            </a:pPr>
            <a:r>
              <a:rPr lang="en-US" smtClean="0"/>
              <a:t>Jianhan Liu (Mediatek Inc.)</a:t>
            </a:r>
            <a:endParaRPr lang="en-US" dirty="0"/>
          </a:p>
        </p:txBody>
      </p:sp>
      <p:sp>
        <p:nvSpPr>
          <p:cNvPr id="7" name="Title 6"/>
          <p:cNvSpPr>
            <a:spLocks noGrp="1"/>
          </p:cNvSpPr>
          <p:nvPr>
            <p:ph type="title"/>
          </p:nvPr>
        </p:nvSpPr>
        <p:spPr/>
        <p:txBody>
          <a:bodyPr/>
          <a:lstStyle/>
          <a:p>
            <a:pPr lvl="0"/>
            <a:r>
              <a:rPr lang="en-US" dirty="0" smtClean="0"/>
              <a:t>Straw poll #1 </a:t>
            </a:r>
            <a:br>
              <a:rPr lang="en-US" dirty="0" smtClean="0"/>
            </a:br>
            <a:r>
              <a:rPr lang="en-US" sz="2000" dirty="0" smtClean="0"/>
              <a:t>By </a:t>
            </a:r>
            <a:r>
              <a:rPr lang="en-US" sz="2000" dirty="0" err="1" smtClean="0"/>
              <a:t>xxxx</a:t>
            </a:r>
            <a:endParaRPr lang="en-US" sz="2000" dirty="0"/>
          </a:p>
        </p:txBody>
      </p:sp>
      <p:sp>
        <p:nvSpPr>
          <p:cNvPr id="6" name="Rectangle 5"/>
          <p:cNvSpPr/>
          <p:nvPr/>
        </p:nvSpPr>
        <p:spPr>
          <a:xfrm>
            <a:off x="533400" y="1676400"/>
            <a:ext cx="7772400" cy="738664"/>
          </a:xfrm>
          <a:prstGeom prst="rect">
            <a:avLst/>
          </a:prstGeom>
        </p:spPr>
        <p:txBody>
          <a:bodyPr wrap="square">
            <a:spAutoFit/>
          </a:bodyPr>
          <a:lstStyle/>
          <a:p>
            <a:pPr>
              <a:defRPr/>
            </a:pPr>
            <a:endParaRPr lang="en-US" altLang="ko-KR" sz="1400" b="1" dirty="0" smtClean="0">
              <a:ea typeface="굴림" charset="-127"/>
            </a:endParaRPr>
          </a:p>
          <a:p>
            <a:pPr>
              <a:defRPr/>
            </a:pPr>
            <a:endParaRPr lang="en-US" altLang="ko-KR" sz="1400" b="1" dirty="0" smtClean="0">
              <a:ea typeface="굴림" charset="-127"/>
            </a:endParaRPr>
          </a:p>
          <a:p>
            <a:pPr>
              <a:defRPr/>
            </a:pPr>
            <a:r>
              <a:rPr lang="en-US" altLang="ko-KR" sz="1400" b="1" dirty="0" smtClean="0">
                <a:ea typeface="굴림" charset="-127"/>
              </a:rPr>
              <a:t>Do you agree to add to the SFD</a:t>
            </a:r>
            <a:endParaRPr lang="en-US" altLang="ko-KR" sz="1400" dirty="0" smtClean="0">
              <a:ea typeface="굴림" charset="-127"/>
            </a:endParaRPr>
          </a:p>
        </p:txBody>
      </p:sp>
      <p:sp>
        <p:nvSpPr>
          <p:cNvPr id="9" name="TextBox 8"/>
          <p:cNvSpPr txBox="1"/>
          <p:nvPr/>
        </p:nvSpPr>
        <p:spPr>
          <a:xfrm>
            <a:off x="1066800" y="3886200"/>
            <a:ext cx="968535" cy="400110"/>
          </a:xfrm>
          <a:prstGeom prst="rect">
            <a:avLst/>
          </a:prstGeom>
          <a:noFill/>
        </p:spPr>
        <p:txBody>
          <a:bodyPr wrap="none" rtlCol="0">
            <a:spAutoFit/>
          </a:bodyPr>
          <a:lstStyle/>
          <a:p>
            <a:r>
              <a:rPr lang="en-US" sz="2000" b="1" dirty="0" smtClean="0"/>
              <a:t>Y/N/A:</a:t>
            </a:r>
            <a:endParaRPr lang="en-US" sz="2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a:t>
            </a:r>
            <a:r>
              <a:rPr lang="en-CA" altLang="en-US" sz="2000" dirty="0" smtClean="0"/>
              <a:t>polls</a:t>
            </a:r>
          </a:p>
          <a:p>
            <a:pPr lvl="1"/>
            <a:r>
              <a:rPr lang="en-CA" altLang="en-US" sz="1600" dirty="0" smtClean="0"/>
              <a:t>Proposals impact the SFD will be prioritized, then CRs.</a:t>
            </a:r>
            <a:endParaRPr lang="en-CA" altLang="en-US" sz="1600" dirty="0" smtClean="0"/>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Rectangle 4"/>
          <p:cNvSpPr>
            <a:spLocks noGrp="1" noChangeArrowheads="1"/>
          </p:cNvSpPr>
          <p:nvPr>
            <p:ph type="dt" sz="quarter" idx="10"/>
          </p:nvPr>
        </p:nvSpPr>
        <p:spPr>
          <a:xfrm>
            <a:off x="696913" y="304800"/>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22399</TotalTime>
  <Words>1228</Words>
  <Application>Microsoft Office PowerPoint</Application>
  <PresentationFormat>全屏显示(4:3)</PresentationFormat>
  <Paragraphs>350</Paragraphs>
  <Slides>16</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18" baseType="lpstr">
      <vt:lpstr>802-11-Submission</vt:lpstr>
      <vt:lpstr>Document</vt:lpstr>
      <vt:lpstr>TGax PHY Ad Hoc May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Schedule in a Glance</vt:lpstr>
      <vt:lpstr>PHY Submissions (1/3) </vt:lpstr>
      <vt:lpstr>PHY Submissions (2/3) </vt:lpstr>
      <vt:lpstr>PHY Submissions (3/3) </vt:lpstr>
      <vt:lpstr>Straw poll #1  By xxxx</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Windows 用户</cp:lastModifiedBy>
  <cp:revision>1608</cp:revision>
  <cp:lastPrinted>1998-02-10T13:28:06Z</cp:lastPrinted>
  <dcterms:created xsi:type="dcterms:W3CDTF">2007-04-17T18:10:23Z</dcterms:created>
  <dcterms:modified xsi:type="dcterms:W3CDTF">2016-05-17T01:47:34Z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