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16"/>
  </p:notesMasterIdLst>
  <p:handoutMasterIdLst>
    <p:handoutMasterId r:id="rId17"/>
  </p:handoutMasterIdLst>
  <p:sldIdLst>
    <p:sldId id="269" r:id="rId2"/>
    <p:sldId id="450" r:id="rId3"/>
    <p:sldId id="489" r:id="rId4"/>
    <p:sldId id="492" r:id="rId5"/>
    <p:sldId id="493" r:id="rId6"/>
    <p:sldId id="494" r:id="rId7"/>
    <p:sldId id="497" r:id="rId8"/>
    <p:sldId id="495" r:id="rId9"/>
    <p:sldId id="496" r:id="rId10"/>
    <p:sldId id="501" r:id="rId11"/>
    <p:sldId id="500" r:id="rId12"/>
    <p:sldId id="499" r:id="rId13"/>
    <p:sldId id="438" r:id="rId14"/>
    <p:sldId id="50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343" autoAdjust="0"/>
  </p:normalViewPr>
  <p:slideViewPr>
    <p:cSldViewPr>
      <p:cViewPr varScale="1">
        <p:scale>
          <a:sx n="70" d="100"/>
          <a:sy n="70" d="100"/>
        </p:scale>
        <p:origin x="1206" y="54"/>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projects\iitp\docs\projects\2015\qa\proposals\RA-efficienc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rojects\iitp\docs\projects\2015\qa\proposals\RA-efficienc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Throughput</a:t>
            </a:r>
            <a:endParaRPr lang="ru-RU" dirty="0"/>
          </a:p>
        </c:rich>
      </c:tx>
      <c:layout>
        <c:manualLayout>
          <c:xMode val="edge"/>
          <c:yMode val="edge"/>
          <c:x val="0.38947296725523989"/>
          <c:y val="2.9268292682926831E-2"/>
        </c:manualLayout>
      </c:layout>
      <c:overlay val="1"/>
    </c:title>
    <c:autoTitleDeleted val="0"/>
    <c:plotArea>
      <c:layout>
        <c:manualLayout>
          <c:layoutTarget val="inner"/>
          <c:xMode val="edge"/>
          <c:yMode val="edge"/>
          <c:x val="9.6079430642811658E-2"/>
          <c:y val="0.10497384514970944"/>
          <c:w val="0.81138262402627537"/>
          <c:h val="0.77162473699052092"/>
        </c:manualLayout>
      </c:layout>
      <c:scatterChart>
        <c:scatterStyle val="lineMarker"/>
        <c:varyColors val="0"/>
        <c:ser>
          <c:idx val="3"/>
          <c:order val="0"/>
          <c:tx>
            <c:strRef>
              <c:f>'CSMA-CA'!$A$5</c:f>
              <c:strCache>
                <c:ptCount val="1"/>
                <c:pt idx="0">
                  <c:v>DCF</c:v>
                </c:pt>
              </c:strCache>
            </c:strRef>
          </c:tx>
          <c:xVal>
            <c:numRef>
              <c:f>'CSMA-CA'!$B$1:$CW$1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'CSMA-CA'!$B$5:$Q$5</c:f>
              <c:numCache>
                <c:formatCode>0.00</c:formatCode>
                <c:ptCount val="16"/>
                <c:pt idx="0">
                  <c:v>224.73697214101776</c:v>
                </c:pt>
                <c:pt idx="1">
                  <c:v>217.66828182389787</c:v>
                </c:pt>
                <c:pt idx="2">
                  <c:v>209.93052411404483</c:v>
                </c:pt>
                <c:pt idx="3">
                  <c:v>203.52244124846342</c:v>
                </c:pt>
                <c:pt idx="4">
                  <c:v>198.32425080892963</c:v>
                </c:pt>
                <c:pt idx="5">
                  <c:v>194.04187844965068</c:v>
                </c:pt>
                <c:pt idx="6">
                  <c:v>190.43557926720979</c:v>
                </c:pt>
                <c:pt idx="7">
                  <c:v>187.3383149831887</c:v>
                </c:pt>
                <c:pt idx="8">
                  <c:v>184.62771764599174</c:v>
                </c:pt>
                <c:pt idx="9">
                  <c:v>182.21534947934219</c:v>
                </c:pt>
                <c:pt idx="10">
                  <c:v>180.04630978606374</c:v>
                </c:pt>
                <c:pt idx="11">
                  <c:v>178.07760243959629</c:v>
                </c:pt>
                <c:pt idx="12">
                  <c:v>176.26319739988944</c:v>
                </c:pt>
                <c:pt idx="13">
                  <c:v>174.60269649561448</c:v>
                </c:pt>
                <c:pt idx="14">
                  <c:v>173.04154567115543</c:v>
                </c:pt>
                <c:pt idx="15">
                  <c:v>171.5877132254206</c:v>
                </c:pt>
              </c:numCache>
            </c:numRef>
          </c:yVal>
          <c:smooth val="0"/>
          <c:extLst>
            <c:ext xmlns:c16="http://schemas.microsoft.com/office/drawing/2014/chart" uri="{C3380CC4-5D6E-409C-BE32-E72D297353CC}">
              <c16:uniqueId val="{00000000-4D96-40F3-8B9F-25D1E4ED9F81}"/>
            </c:ext>
          </c:extLst>
        </c:ser>
        <c:ser>
          <c:idx val="4"/>
          <c:order val="1"/>
          <c:tx>
            <c:strRef>
              <c:f>'CSMA-CA'!$A$6</c:f>
              <c:strCache>
                <c:ptCount val="1"/>
                <c:pt idx="0">
                  <c:v>DCF with RTS/CTS</c:v>
                </c:pt>
              </c:strCache>
            </c:strRef>
          </c:tx>
          <c:xVal>
            <c:numRef>
              <c:f>'CSMA-CA'!$B$1:$CW$1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'CSMA-CA'!$B$6:$Q$6</c:f>
              <c:numCache>
                <c:formatCode>0.00</c:formatCode>
                <c:ptCount val="16"/>
                <c:pt idx="0">
                  <c:v>199.79214852093773</c:v>
                </c:pt>
                <c:pt idx="1">
                  <c:v>202.71812551687211</c:v>
                </c:pt>
                <c:pt idx="2">
                  <c:v>203.09723944163954</c:v>
                </c:pt>
                <c:pt idx="3">
                  <c:v>202.95995174048946</c:v>
                </c:pt>
                <c:pt idx="4">
                  <c:v>202.68856143358872</c:v>
                </c:pt>
                <c:pt idx="5">
                  <c:v>202.38774398637148</c:v>
                </c:pt>
                <c:pt idx="6">
                  <c:v>202.08992452635709</c:v>
                </c:pt>
                <c:pt idx="7">
                  <c:v>201.80534290766974</c:v>
                </c:pt>
                <c:pt idx="8">
                  <c:v>201.53615521594853</c:v>
                </c:pt>
                <c:pt idx="9">
                  <c:v>201.28162795629027</c:v>
                </c:pt>
                <c:pt idx="10">
                  <c:v>201.04108824022848</c:v>
                </c:pt>
                <c:pt idx="11">
                  <c:v>200.81338393475076</c:v>
                </c:pt>
                <c:pt idx="12">
                  <c:v>200.59584144390845</c:v>
                </c:pt>
                <c:pt idx="13">
                  <c:v>200.39015044653777</c:v>
                </c:pt>
                <c:pt idx="14">
                  <c:v>200.19128568160551</c:v>
                </c:pt>
                <c:pt idx="15">
                  <c:v>200.00116263276672</c:v>
                </c:pt>
              </c:numCache>
            </c:numRef>
          </c:yVal>
          <c:smooth val="0"/>
          <c:extLst>
            <c:ext xmlns:c16="http://schemas.microsoft.com/office/drawing/2014/chart" uri="{C3380CC4-5D6E-409C-BE32-E72D297353CC}">
              <c16:uniqueId val="{00000001-4D96-40F3-8B9F-25D1E4ED9F81}"/>
            </c:ext>
          </c:extLst>
        </c:ser>
        <c:ser>
          <c:idx val="1"/>
          <c:order val="2"/>
          <c:tx>
            <c:strRef>
              <c:f>'CSMA-CA'!$A$50</c:f>
              <c:strCache>
                <c:ptCount val="1"/>
                <c:pt idx="0">
                  <c:v>Trigger Deterministic</c:v>
                </c:pt>
              </c:strCache>
            </c:strRef>
          </c:tx>
          <c:xVal>
            <c:numRef>
              <c:f>'CSMA-CA'!$B$48:$G$48</c:f>
              <c:numCache>
                <c:formatCode>General</c:formatCode>
                <c:ptCount val="6"/>
                <c:pt idx="0">
                  <c:v>1</c:v>
                </c:pt>
                <c:pt idx="1">
                  <c:v>2</c:v>
                </c:pt>
                <c:pt idx="2">
                  <c:v>4</c:v>
                </c:pt>
                <c:pt idx="3">
                  <c:v>12</c:v>
                </c:pt>
                <c:pt idx="4">
                  <c:v>20</c:v>
                </c:pt>
                <c:pt idx="5">
                  <c:v>37</c:v>
                </c:pt>
              </c:numCache>
            </c:numRef>
          </c:xVal>
          <c:yVal>
            <c:numRef>
              <c:f>'CSMA-CA'!$B$50:$D$50</c:f>
              <c:numCache>
                <c:formatCode>General</c:formatCode>
                <c:ptCount val="3"/>
                <c:pt idx="0">
                  <c:v>216.09215694928719</c:v>
                </c:pt>
                <c:pt idx="1">
                  <c:v>231.11488749816175</c:v>
                </c:pt>
                <c:pt idx="2">
                  <c:v>249.53786017991604</c:v>
                </c:pt>
              </c:numCache>
            </c:numRef>
          </c:yVal>
          <c:smooth val="0"/>
          <c:extLst>
            <c:ext xmlns:c16="http://schemas.microsoft.com/office/drawing/2014/chart" uri="{C3380CC4-5D6E-409C-BE32-E72D297353CC}">
              <c16:uniqueId val="{00000002-4D96-40F3-8B9F-25D1E4ED9F81}"/>
            </c:ext>
          </c:extLst>
        </c:ser>
        <c:ser>
          <c:idx val="2"/>
          <c:order val="3"/>
          <c:tx>
            <c:strRef>
              <c:f>'CSMA-CA'!$A$51</c:f>
              <c:strCache>
                <c:ptCount val="1"/>
                <c:pt idx="0">
                  <c:v>Trigger Deterministic + DCF</c:v>
                </c:pt>
              </c:strCache>
            </c:strRef>
          </c:tx>
          <c:xVal>
            <c:numRef>
              <c:f>'CSMA-CA'!$B$48:$G$48</c:f>
              <c:numCache>
                <c:formatCode>General</c:formatCode>
                <c:ptCount val="6"/>
                <c:pt idx="0">
                  <c:v>1</c:v>
                </c:pt>
                <c:pt idx="1">
                  <c:v>2</c:v>
                </c:pt>
                <c:pt idx="2">
                  <c:v>4</c:v>
                </c:pt>
                <c:pt idx="3">
                  <c:v>12</c:v>
                </c:pt>
                <c:pt idx="4">
                  <c:v>20</c:v>
                </c:pt>
                <c:pt idx="5">
                  <c:v>37</c:v>
                </c:pt>
              </c:numCache>
            </c:numRef>
          </c:xVal>
          <c:yVal>
            <c:numRef>
              <c:f>'CSMA-CA'!$B$51:$D$51</c:f>
              <c:numCache>
                <c:formatCode>General</c:formatCode>
                <c:ptCount val="3"/>
                <c:pt idx="0">
                  <c:v>225.81497320876207</c:v>
                </c:pt>
                <c:pt idx="1">
                  <c:v>226.65521865363351</c:v>
                </c:pt>
                <c:pt idx="2">
                  <c:v>222.78260029683352</c:v>
                </c:pt>
              </c:numCache>
            </c:numRef>
          </c:yVal>
          <c:smooth val="0"/>
          <c:extLst>
            <c:ext xmlns:c16="http://schemas.microsoft.com/office/drawing/2014/chart" uri="{C3380CC4-5D6E-409C-BE32-E72D297353CC}">
              <c16:uniqueId val="{00000003-4D96-40F3-8B9F-25D1E4ED9F81}"/>
            </c:ext>
          </c:extLst>
        </c:ser>
        <c:ser>
          <c:idx val="5"/>
          <c:order val="4"/>
          <c:tx>
            <c:strRef>
              <c:f>'CSMA-CA'!$A$52</c:f>
              <c:strCache>
                <c:ptCount val="1"/>
                <c:pt idx="0">
                  <c:v>Trigger Deterministic + DCF with RTS/CTS</c:v>
                </c:pt>
              </c:strCache>
            </c:strRef>
          </c:tx>
          <c:xVal>
            <c:numRef>
              <c:f>'CSMA-CA'!$B$48:$G$48</c:f>
              <c:numCache>
                <c:formatCode>General</c:formatCode>
                <c:ptCount val="6"/>
                <c:pt idx="0">
                  <c:v>1</c:v>
                </c:pt>
                <c:pt idx="1">
                  <c:v>2</c:v>
                </c:pt>
                <c:pt idx="2">
                  <c:v>4</c:v>
                </c:pt>
                <c:pt idx="3">
                  <c:v>12</c:v>
                </c:pt>
                <c:pt idx="4">
                  <c:v>20</c:v>
                </c:pt>
                <c:pt idx="5">
                  <c:v>37</c:v>
                </c:pt>
              </c:numCache>
            </c:numRef>
          </c:xVal>
          <c:yVal>
            <c:numRef>
              <c:f>'CSMA-CA'!$B$52:$D$52</c:f>
              <c:numCache>
                <c:formatCode>General</c:formatCode>
                <c:ptCount val="3"/>
                <c:pt idx="0">
                  <c:v>204.16021903617477</c:v>
                </c:pt>
                <c:pt idx="1">
                  <c:v>219.15088080117897</c:v>
                </c:pt>
                <c:pt idx="2">
                  <c:v>226.40974118504704</c:v>
                </c:pt>
              </c:numCache>
            </c:numRef>
          </c:yVal>
          <c:smooth val="0"/>
          <c:extLst>
            <c:ext xmlns:c16="http://schemas.microsoft.com/office/drawing/2014/chart" uri="{C3380CC4-5D6E-409C-BE32-E72D297353CC}">
              <c16:uniqueId val="{00000004-4D96-40F3-8B9F-25D1E4ED9F81}"/>
            </c:ext>
          </c:extLst>
        </c:ser>
        <c:ser>
          <c:idx val="0"/>
          <c:order val="5"/>
          <c:tx>
            <c:strRef>
              <c:f>'CSMA-CA'!$A$55</c:f>
              <c:strCache>
                <c:ptCount val="1"/>
                <c:pt idx="0">
                  <c:v>Trigger RA</c:v>
                </c:pt>
              </c:strCache>
            </c:strRef>
          </c:tx>
          <c:xVal>
            <c:numRef>
              <c:f>'CSMA-CA'!$B$54:$D$54</c:f>
              <c:numCache>
                <c:formatCode>General</c:formatCode>
                <c:ptCount val="3"/>
                <c:pt idx="0">
                  <c:v>1</c:v>
                </c:pt>
                <c:pt idx="1">
                  <c:v>2</c:v>
                </c:pt>
                <c:pt idx="2">
                  <c:v>4</c:v>
                </c:pt>
              </c:numCache>
            </c:numRef>
          </c:xVal>
          <c:yVal>
            <c:numRef>
              <c:f>'CSMA-CA'!$B$55:$D$55</c:f>
              <c:numCache>
                <c:formatCode>General</c:formatCode>
                <c:ptCount val="3"/>
                <c:pt idx="0">
                  <c:v>216.09215694928719</c:v>
                </c:pt>
                <c:pt idx="1">
                  <c:v>115.55744374908087</c:v>
                </c:pt>
                <c:pt idx="2">
                  <c:v>105.27378476340208</c:v>
                </c:pt>
              </c:numCache>
            </c:numRef>
          </c:yVal>
          <c:smooth val="0"/>
          <c:extLst>
            <c:ext xmlns:c16="http://schemas.microsoft.com/office/drawing/2014/chart" uri="{C3380CC4-5D6E-409C-BE32-E72D297353CC}">
              <c16:uniqueId val="{00000005-4D96-40F3-8B9F-25D1E4ED9F81}"/>
            </c:ext>
          </c:extLst>
        </c:ser>
        <c:ser>
          <c:idx val="6"/>
          <c:order val="6"/>
          <c:tx>
            <c:strRef>
              <c:f>'CSMA-CA'!$A$56</c:f>
              <c:strCache>
                <c:ptCount val="1"/>
                <c:pt idx="0">
                  <c:v>Trigger RA + DCF</c:v>
                </c:pt>
              </c:strCache>
            </c:strRef>
          </c:tx>
          <c:xVal>
            <c:numRef>
              <c:f>'CSMA-CA'!$B$54:$E$54</c:f>
              <c:numCache>
                <c:formatCode>General</c:formatCode>
                <c:ptCount val="4"/>
                <c:pt idx="0">
                  <c:v>1</c:v>
                </c:pt>
                <c:pt idx="1">
                  <c:v>2</c:v>
                </c:pt>
                <c:pt idx="2">
                  <c:v>4</c:v>
                </c:pt>
                <c:pt idx="3">
                  <c:v>37</c:v>
                </c:pt>
              </c:numCache>
            </c:numRef>
          </c:xVal>
          <c:yVal>
            <c:numRef>
              <c:f>'CSMA-CA'!$B$56:$D$56</c:f>
              <c:numCache>
                <c:formatCode>General</c:formatCode>
                <c:ptCount val="3"/>
                <c:pt idx="0">
                  <c:v>225.81497320876207</c:v>
                </c:pt>
                <c:pt idx="1">
                  <c:v>169.99141399022517</c:v>
                </c:pt>
                <c:pt idx="2">
                  <c:v>158.38450489853008</c:v>
                </c:pt>
              </c:numCache>
            </c:numRef>
          </c:yVal>
          <c:smooth val="0"/>
          <c:extLst>
            <c:ext xmlns:c16="http://schemas.microsoft.com/office/drawing/2014/chart" uri="{C3380CC4-5D6E-409C-BE32-E72D297353CC}">
              <c16:uniqueId val="{00000006-4D96-40F3-8B9F-25D1E4ED9F81}"/>
            </c:ext>
          </c:extLst>
        </c:ser>
        <c:ser>
          <c:idx val="7"/>
          <c:order val="7"/>
          <c:tx>
            <c:strRef>
              <c:f>'CSMA-CA'!$A$57</c:f>
              <c:strCache>
                <c:ptCount val="1"/>
                <c:pt idx="0">
                  <c:v>Trigger RA + DCF RTS/CTS</c:v>
                </c:pt>
              </c:strCache>
            </c:strRef>
          </c:tx>
          <c:xVal>
            <c:numRef>
              <c:f>'CSMA-CA'!$B$54:$E$54</c:f>
              <c:numCache>
                <c:formatCode>General</c:formatCode>
                <c:ptCount val="4"/>
                <c:pt idx="0">
                  <c:v>1</c:v>
                </c:pt>
                <c:pt idx="1">
                  <c:v>2</c:v>
                </c:pt>
                <c:pt idx="2">
                  <c:v>4</c:v>
                </c:pt>
                <c:pt idx="3">
                  <c:v>37</c:v>
                </c:pt>
              </c:numCache>
            </c:numRef>
          </c:xVal>
          <c:yVal>
            <c:numRef>
              <c:f>'CSMA-CA'!$B$57:$D$57</c:f>
              <c:numCache>
                <c:formatCode>General</c:formatCode>
                <c:ptCount val="3"/>
                <c:pt idx="0">
                  <c:v>204.16021903617477</c:v>
                </c:pt>
                <c:pt idx="1">
                  <c:v>164.36316060088427</c:v>
                </c:pt>
                <c:pt idx="2">
                  <c:v>160.96317537374438</c:v>
                </c:pt>
              </c:numCache>
            </c:numRef>
          </c:yVal>
          <c:smooth val="0"/>
          <c:extLst>
            <c:ext xmlns:c16="http://schemas.microsoft.com/office/drawing/2014/chart" uri="{C3380CC4-5D6E-409C-BE32-E72D297353CC}">
              <c16:uniqueId val="{00000007-4D96-40F3-8B9F-25D1E4ED9F81}"/>
            </c:ext>
          </c:extLst>
        </c:ser>
        <c:ser>
          <c:idx val="8"/>
          <c:order val="8"/>
          <c:tx>
            <c:strRef>
              <c:f>'CSMA-CA'!$A$59</c:f>
              <c:strCache>
                <c:ptCount val="1"/>
                <c:pt idx="0">
                  <c:v>Trigger RA #RU=4</c:v>
                </c:pt>
              </c:strCache>
            </c:strRef>
          </c:tx>
          <c:xVal>
            <c:multiLvlStrRef>
              <c:f>'CSMA-CA'!$B$57:$Q$58</c:f>
              <c:multiLvlStrCache>
                <c:ptCount val="16"/>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lvl>
                <c:lvl>
                  <c:pt idx="0">
                    <c:v>204,160219</c:v>
                  </c:pt>
                  <c:pt idx="1">
                    <c:v>164,3631606</c:v>
                  </c:pt>
                  <c:pt idx="2">
                    <c:v>160,9631754</c:v>
                  </c:pt>
                </c:lvl>
              </c:multiLvlStrCache>
            </c:multiLvlStrRef>
          </c:xVal>
          <c:yVal>
            <c:numRef>
              <c:f>'CSMA-CA'!$B$59:$Q$59</c:f>
              <c:numCache>
                <c:formatCode>General</c:formatCode>
                <c:ptCount val="16"/>
                <c:pt idx="0">
                  <c:v>54.023039237321797</c:v>
                </c:pt>
                <c:pt idx="1">
                  <c:v>93.576697567468514</c:v>
                </c:pt>
                <c:pt idx="2">
                  <c:v>110.90571563551826</c:v>
                </c:pt>
                <c:pt idx="3">
                  <c:v>105.27378476340208</c:v>
                </c:pt>
                <c:pt idx="4">
                  <c:v>102.21070752969365</c:v>
                </c:pt>
                <c:pt idx="5">
                  <c:v>100.28366937528779</c:v>
                </c:pt>
                <c:pt idx="6">
                  <c:v>98.959093613665829</c:v>
                </c:pt>
                <c:pt idx="7">
                  <c:v>97.992495530199335</c:v>
                </c:pt>
                <c:pt idx="8">
                  <c:v>97.255969401624085</c:v>
                </c:pt>
                <c:pt idx="9">
                  <c:v>96.676079814916733</c:v>
                </c:pt>
                <c:pt idx="10">
                  <c:v>96.207647450971336</c:v>
                </c:pt>
                <c:pt idx="11">
                  <c:v>95.82134815345465</c:v>
                </c:pt>
                <c:pt idx="12">
                  <c:v>95.497317282102287</c:v>
                </c:pt>
                <c:pt idx="13">
                  <c:v>95.221619336792671</c:v>
                </c:pt>
                <c:pt idx="14">
                  <c:v>94.984189085488154</c:v>
                </c:pt>
                <c:pt idx="15">
                  <c:v>94.777575016922299</c:v>
                </c:pt>
              </c:numCache>
            </c:numRef>
          </c:yVal>
          <c:smooth val="0"/>
          <c:extLst>
            <c:ext xmlns:c16="http://schemas.microsoft.com/office/drawing/2014/chart" uri="{C3380CC4-5D6E-409C-BE32-E72D297353CC}">
              <c16:uniqueId val="{00000008-4D96-40F3-8B9F-25D1E4ED9F81}"/>
            </c:ext>
          </c:extLst>
        </c:ser>
        <c:dLbls>
          <c:showLegendKey val="0"/>
          <c:showVal val="0"/>
          <c:showCatName val="0"/>
          <c:showSerName val="0"/>
          <c:showPercent val="0"/>
          <c:showBubbleSize val="0"/>
        </c:dLbls>
        <c:axId val="134977792"/>
        <c:axId val="134996352"/>
      </c:scatterChart>
      <c:valAx>
        <c:axId val="134977792"/>
        <c:scaling>
          <c:orientation val="minMax"/>
          <c:max val="16"/>
          <c:min val="0"/>
        </c:scaling>
        <c:delete val="0"/>
        <c:axPos val="b"/>
        <c:title>
          <c:tx>
            <c:rich>
              <a:bodyPr/>
              <a:lstStyle/>
              <a:p>
                <a:pPr>
                  <a:defRPr/>
                </a:pPr>
                <a:r>
                  <a:rPr lang="en-US" sz="1200"/>
                  <a:t>Number</a:t>
                </a:r>
                <a:r>
                  <a:rPr lang="en-US" sz="1200" baseline="0"/>
                  <a:t> of STAs</a:t>
                </a:r>
                <a:endParaRPr lang="ru-RU" sz="1200"/>
              </a:p>
            </c:rich>
          </c:tx>
          <c:layout/>
          <c:overlay val="0"/>
        </c:title>
        <c:numFmt formatCode="General" sourceLinked="1"/>
        <c:majorTickMark val="out"/>
        <c:minorTickMark val="none"/>
        <c:tickLblPos val="nextTo"/>
        <c:txPr>
          <a:bodyPr/>
          <a:lstStyle/>
          <a:p>
            <a:pPr>
              <a:defRPr sz="1200"/>
            </a:pPr>
            <a:endParaRPr lang="ru-RU"/>
          </a:p>
        </c:txPr>
        <c:crossAx val="134996352"/>
        <c:crosses val="autoZero"/>
        <c:crossBetween val="midCat"/>
        <c:majorUnit val="2"/>
      </c:valAx>
      <c:valAx>
        <c:axId val="134996352"/>
        <c:scaling>
          <c:orientation val="minMax"/>
          <c:min val="0"/>
        </c:scaling>
        <c:delete val="0"/>
        <c:axPos val="l"/>
        <c:majorGridlines/>
        <c:title>
          <c:tx>
            <c:rich>
              <a:bodyPr rot="0" vert="horz"/>
              <a:lstStyle/>
              <a:p>
                <a:pPr>
                  <a:defRPr/>
                </a:pPr>
                <a:r>
                  <a:rPr lang="en-US" sz="1100"/>
                  <a:t>Mbps</a:t>
                </a:r>
                <a:endParaRPr lang="ru-RU"/>
              </a:p>
            </c:rich>
          </c:tx>
          <c:layout>
            <c:manualLayout>
              <c:xMode val="edge"/>
              <c:yMode val="edge"/>
              <c:x val="3.4584757882329266E-2"/>
              <c:y val="3.5058959093527943E-2"/>
            </c:manualLayout>
          </c:layout>
          <c:overlay val="0"/>
        </c:title>
        <c:numFmt formatCode="0.00" sourceLinked="1"/>
        <c:majorTickMark val="out"/>
        <c:minorTickMark val="none"/>
        <c:tickLblPos val="nextTo"/>
        <c:txPr>
          <a:bodyPr/>
          <a:lstStyle/>
          <a:p>
            <a:pPr>
              <a:defRPr sz="1200"/>
            </a:pPr>
            <a:endParaRPr lang="ru-RU"/>
          </a:p>
        </c:txPr>
        <c:crossAx val="134977792"/>
        <c:crosses val="autoZero"/>
        <c:crossBetween val="midCat"/>
      </c:valAx>
    </c:plotArea>
    <c:legend>
      <c:legendPos val="r"/>
      <c:layout>
        <c:manualLayout>
          <c:xMode val="edge"/>
          <c:yMode val="edge"/>
          <c:x val="0.5723245906763198"/>
          <c:y val="0.48283014210577457"/>
          <c:w val="0.4034877285436913"/>
          <c:h val="0.43378952083000577"/>
        </c:manualLayout>
      </c:layout>
      <c:overlay val="0"/>
      <c:txPr>
        <a:bodyPr/>
        <a:lstStyle/>
        <a:p>
          <a:pPr>
            <a:defRPr sz="1100"/>
          </a:pPr>
          <a:endParaRPr lang="ru-RU"/>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Throughput</a:t>
            </a:r>
            <a:endParaRPr lang="ru-RU" dirty="0"/>
          </a:p>
        </c:rich>
      </c:tx>
      <c:layout>
        <c:manualLayout>
          <c:xMode val="edge"/>
          <c:yMode val="edge"/>
          <c:x val="0.38947296725523989"/>
          <c:y val="2.9268292682926831E-2"/>
        </c:manualLayout>
      </c:layout>
      <c:overlay val="1"/>
    </c:title>
    <c:autoTitleDeleted val="0"/>
    <c:plotArea>
      <c:layout>
        <c:manualLayout>
          <c:layoutTarget val="inner"/>
          <c:xMode val="edge"/>
          <c:yMode val="edge"/>
          <c:x val="0.10706082302264192"/>
          <c:y val="0.1285292874975994"/>
          <c:w val="0.79182634779348238"/>
          <c:h val="0.72754753216823509"/>
        </c:manualLayout>
      </c:layout>
      <c:scatterChart>
        <c:scatterStyle val="lineMarker"/>
        <c:varyColors val="0"/>
        <c:ser>
          <c:idx val="3"/>
          <c:order val="0"/>
          <c:tx>
            <c:strRef>
              <c:f>'CSMA-CA-1MSDU'!$A$5</c:f>
              <c:strCache>
                <c:ptCount val="1"/>
                <c:pt idx="0">
                  <c:v>DCF</c:v>
                </c:pt>
              </c:strCache>
            </c:strRef>
          </c:tx>
          <c:xVal>
            <c:numRef>
              <c:f>'CSMA-CA-1MSDU'!$B$1:$CW$1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'CSMA-CA-1MSDU'!$B$5:$CW$5</c:f>
              <c:numCache>
                <c:formatCode>0.00</c:formatCode>
                <c:ptCount val="100"/>
                <c:pt idx="0">
                  <c:v>46.390337288944934</c:v>
                </c:pt>
                <c:pt idx="1">
                  <c:v>49.88875347399231</c:v>
                </c:pt>
                <c:pt idx="2">
                  <c:v>49.983341406463211</c:v>
                </c:pt>
                <c:pt idx="3">
                  <c:v>49.414524743869663</c:v>
                </c:pt>
                <c:pt idx="4">
                  <c:v>48.731571427999874</c:v>
                </c:pt>
                <c:pt idx="5">
                  <c:v>48.069640538872626</c:v>
                </c:pt>
                <c:pt idx="6">
                  <c:v>47.459702805025849</c:v>
                </c:pt>
                <c:pt idx="7">
                  <c:v>46.904669128936987</c:v>
                </c:pt>
                <c:pt idx="8">
                  <c:v>46.39885996070214</c:v>
                </c:pt>
                <c:pt idx="9">
                  <c:v>45.934918996291948</c:v>
                </c:pt>
                <c:pt idx="10">
                  <c:v>45.507733300972866</c:v>
                </c:pt>
                <c:pt idx="11">
                  <c:v>45.112456776527075</c:v>
                </c:pt>
                <c:pt idx="12">
                  <c:v>44.742391941758292</c:v>
                </c:pt>
                <c:pt idx="13">
                  <c:v>44.398958003173192</c:v>
                </c:pt>
                <c:pt idx="14">
                  <c:v>44.072433388043834</c:v>
                </c:pt>
                <c:pt idx="15">
                  <c:v>43.765170502877822</c:v>
                </c:pt>
                <c:pt idx="16">
                  <c:v>43.477107602603894</c:v>
                </c:pt>
                <c:pt idx="17">
                  <c:v>43.200331364210626</c:v>
                </c:pt>
                <c:pt idx="18">
                  <c:v>42.933902715447601</c:v>
                </c:pt>
                <c:pt idx="19">
                  <c:v>42.682235174076411</c:v>
                </c:pt>
                <c:pt idx="20">
                  <c:v>42.44013229836257</c:v>
                </c:pt>
                <c:pt idx="21">
                  <c:v>42.210752252719644</c:v>
                </c:pt>
                <c:pt idx="22">
                  <c:v>41.985584280376351</c:v>
                </c:pt>
                <c:pt idx="23">
                  <c:v>41.769141559808695</c:v>
                </c:pt>
                <c:pt idx="24">
                  <c:v>41.56272103134679</c:v>
                </c:pt>
                <c:pt idx="25">
                  <c:v>41.363373303989704</c:v>
                </c:pt>
                <c:pt idx="26">
                  <c:v>41.168130214534429</c:v>
                </c:pt>
                <c:pt idx="27">
                  <c:v>40.979460355221313</c:v>
                </c:pt>
                <c:pt idx="28">
                  <c:v>40.794984422522141</c:v>
                </c:pt>
                <c:pt idx="29">
                  <c:v>40.618168583010061</c:v>
                </c:pt>
                <c:pt idx="30">
                  <c:v>40.44722633607212</c:v>
                </c:pt>
                <c:pt idx="31">
                  <c:v>40.274115454901271</c:v>
                </c:pt>
                <c:pt idx="32">
                  <c:v>40.109348288383764</c:v>
                </c:pt>
                <c:pt idx="33">
                  <c:v>39.95172999503113</c:v>
                </c:pt>
                <c:pt idx="34">
                  <c:v>39.793216996064849</c:v>
                </c:pt>
                <c:pt idx="35">
                  <c:v>39.646107216600342</c:v>
                </c:pt>
                <c:pt idx="36">
                  <c:v>39.495314821995294</c:v>
                </c:pt>
                <c:pt idx="37">
                  <c:v>39.346491773406228</c:v>
                </c:pt>
                <c:pt idx="38">
                  <c:v>39.206075203227954</c:v>
                </c:pt>
                <c:pt idx="39">
                  <c:v>39.065634257196805</c:v>
                </c:pt>
                <c:pt idx="40">
                  <c:v>38.923980629436905</c:v>
                </c:pt>
                <c:pt idx="41">
                  <c:v>38.788139643817566</c:v>
                </c:pt>
                <c:pt idx="42">
                  <c:v>38.657507464642052</c:v>
                </c:pt>
                <c:pt idx="43">
                  <c:v>38.531481003114919</c:v>
                </c:pt>
                <c:pt idx="44">
                  <c:v>38.400673467865857</c:v>
                </c:pt>
                <c:pt idx="45">
                  <c:v>38.281863182501795</c:v>
                </c:pt>
                <c:pt idx="46">
                  <c:v>38.156692191335956</c:v>
                </c:pt>
                <c:pt idx="47">
                  <c:v>38.033349585391399</c:v>
                </c:pt>
                <c:pt idx="48">
                  <c:v>37.911241569704643</c:v>
                </c:pt>
                <c:pt idx="49">
                  <c:v>37.799507231654303</c:v>
                </c:pt>
                <c:pt idx="50">
                  <c:v>37.688201189527796</c:v>
                </c:pt>
                <c:pt idx="51">
                  <c:v>37.566628652493854</c:v>
                </c:pt>
                <c:pt idx="52">
                  <c:v>37.464519718917593</c:v>
                </c:pt>
                <c:pt idx="53">
                  <c:v>37.350973190297523</c:v>
                </c:pt>
                <c:pt idx="54">
                  <c:v>37.246176411272955</c:v>
                </c:pt>
                <c:pt idx="55">
                  <c:v>37.13925618910622</c:v>
                </c:pt>
                <c:pt idx="56">
                  <c:v>37.029634171656163</c:v>
                </c:pt>
                <c:pt idx="57">
                  <c:v>36.927951146165313</c:v>
                </c:pt>
                <c:pt idx="58">
                  <c:v>36.822784068963664</c:v>
                </c:pt>
                <c:pt idx="59">
                  <c:v>36.725143494826604</c:v>
                </c:pt>
                <c:pt idx="60">
                  <c:v>36.623242028069292</c:v>
                </c:pt>
                <c:pt idx="61">
                  <c:v>36.528458248335369</c:v>
                </c:pt>
                <c:pt idx="62">
                  <c:v>36.428642378742424</c:v>
                </c:pt>
                <c:pt idx="63">
                  <c:v>36.335539161709249</c:v>
                </c:pt>
                <c:pt idx="64">
                  <c:v>36.236638562504666</c:v>
                </c:pt>
                <c:pt idx="65">
                  <c:v>36.144049457279536</c:v>
                </c:pt>
                <c:pt idx="66">
                  <c:v>36.044903933295217</c:v>
                </c:pt>
                <c:pt idx="67">
                  <c:v>35.964700036591374</c:v>
                </c:pt>
                <c:pt idx="68">
                  <c:v>35.864337256602276</c:v>
                </c:pt>
                <c:pt idx="69">
                  <c:v>35.782879397600468</c:v>
                </c:pt>
                <c:pt idx="70">
                  <c:v>35.693719000455246</c:v>
                </c:pt>
                <c:pt idx="71">
                  <c:v>35.596306358144197</c:v>
                </c:pt>
                <c:pt idx="72">
                  <c:v>35.517923748369739</c:v>
                </c:pt>
                <c:pt idx="73">
                  <c:v>35.430901695782609</c:v>
                </c:pt>
                <c:pt idx="74">
                  <c:v>35.348962352107932</c:v>
                </c:pt>
                <c:pt idx="75">
                  <c:v>35.257647154812609</c:v>
                </c:pt>
                <c:pt idx="76">
                  <c:v>35.185649703166895</c:v>
                </c:pt>
                <c:pt idx="77">
                  <c:v>35.103894949783907</c:v>
                </c:pt>
                <c:pt idx="78">
                  <c:v>35.01184448803803</c:v>
                </c:pt>
                <c:pt idx="79">
                  <c:v>34.939241474959594</c:v>
                </c:pt>
                <c:pt idx="80">
                  <c:v>34.855966608239136</c:v>
                </c:pt>
                <c:pt idx="81">
                  <c:v>34.776972031586382</c:v>
                </c:pt>
                <c:pt idx="82">
                  <c:v>34.702244039998789</c:v>
                </c:pt>
                <c:pt idx="83">
                  <c:v>34.615939426272107</c:v>
                </c:pt>
                <c:pt idx="84">
                  <c:v>34.549531773047754</c:v>
                </c:pt>
                <c:pt idx="85">
                  <c:v>34.471177834791327</c:v>
                </c:pt>
                <c:pt idx="86">
                  <c:v>34.39669489653793</c:v>
                </c:pt>
                <c:pt idx="87">
                  <c:v>34.309557760094847</c:v>
                </c:pt>
                <c:pt idx="88">
                  <c:v>34.242608880319715</c:v>
                </c:pt>
                <c:pt idx="89">
                  <c:v>34.162642632608652</c:v>
                </c:pt>
                <c:pt idx="90">
                  <c:v>34.103180697463678</c:v>
                </c:pt>
                <c:pt idx="91">
                  <c:v>34.030338646197698</c:v>
                </c:pt>
                <c:pt idx="92">
                  <c:v>33.960957744787372</c:v>
                </c:pt>
                <c:pt idx="93">
                  <c:v>33.877500062370771</c:v>
                </c:pt>
                <c:pt idx="94">
                  <c:v>33.814839903789405</c:v>
                </c:pt>
                <c:pt idx="95">
                  <c:v>33.737747253910491</c:v>
                </c:pt>
                <c:pt idx="96">
                  <c:v>33.663738625003091</c:v>
                </c:pt>
                <c:pt idx="97">
                  <c:v>33.610997026598177</c:v>
                </c:pt>
                <c:pt idx="98">
                  <c:v>33.543291828120886</c:v>
                </c:pt>
                <c:pt idx="99">
                  <c:v>33.460115000391028</c:v>
                </c:pt>
              </c:numCache>
            </c:numRef>
          </c:yVal>
          <c:smooth val="0"/>
          <c:extLst>
            <c:ext xmlns:c16="http://schemas.microsoft.com/office/drawing/2014/chart" uri="{C3380CC4-5D6E-409C-BE32-E72D297353CC}">
              <c16:uniqueId val="{00000000-AD0B-4827-845F-2B6AD625793C}"/>
            </c:ext>
          </c:extLst>
        </c:ser>
        <c:ser>
          <c:idx val="4"/>
          <c:order val="1"/>
          <c:tx>
            <c:strRef>
              <c:f>'CSMA-CA-1MSDU'!$A$6</c:f>
              <c:strCache>
                <c:ptCount val="1"/>
                <c:pt idx="0">
                  <c:v>DCF with RTS/CTS</c:v>
                </c:pt>
              </c:strCache>
            </c:strRef>
          </c:tx>
          <c:xVal>
            <c:numRef>
              <c:f>'CSMA-CA-1MSDU'!$B$1:$CW$1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'CSMA-CA-1MSDU'!$B$6:$CW$6</c:f>
              <c:numCache>
                <c:formatCode>0.00</c:formatCode>
                <c:ptCount val="100"/>
                <c:pt idx="0">
                  <c:v>28.661880132923308</c:v>
                </c:pt>
                <c:pt idx="1">
                  <c:v>30.16072833169186</c:v>
                </c:pt>
                <c:pt idx="2">
                  <c:v>30.3631106014059</c:v>
                </c:pt>
                <c:pt idx="3">
                  <c:v>30.289596905306183</c:v>
                </c:pt>
                <c:pt idx="4">
                  <c:v>30.145027908747323</c:v>
                </c:pt>
                <c:pt idx="5">
                  <c:v>29.985941093696525</c:v>
                </c:pt>
                <c:pt idx="6">
                  <c:v>29.829625993191009</c:v>
                </c:pt>
                <c:pt idx="7">
                  <c:v>29.681349530635028</c:v>
                </c:pt>
                <c:pt idx="8">
                  <c:v>29.542064228029126</c:v>
                </c:pt>
                <c:pt idx="9">
                  <c:v>29.411223675316247</c:v>
                </c:pt>
                <c:pt idx="10">
                  <c:v>29.288333594602246</c:v>
                </c:pt>
                <c:pt idx="11">
                  <c:v>29.17267552823418</c:v>
                </c:pt>
                <c:pt idx="12">
                  <c:v>29.062786515412149</c:v>
                </c:pt>
                <c:pt idx="13">
                  <c:v>28.959425818820041</c:v>
                </c:pt>
                <c:pt idx="14">
                  <c:v>28.859992096531634</c:v>
                </c:pt>
                <c:pt idx="15">
                  <c:v>28.765382609976268</c:v>
                </c:pt>
                <c:pt idx="16">
                  <c:v>28.67577354427052</c:v>
                </c:pt>
                <c:pt idx="17">
                  <c:v>28.588880138545939</c:v>
                </c:pt>
                <c:pt idx="18">
                  <c:v>28.504501811828781</c:v>
                </c:pt>
                <c:pt idx="19">
                  <c:v>28.424122955412152</c:v>
                </c:pt>
                <c:pt idx="20">
                  <c:v>28.346196597248781</c:v>
                </c:pt>
                <c:pt idx="21">
                  <c:v>28.271811199150733</c:v>
                </c:pt>
                <c:pt idx="22">
                  <c:v>28.198289958918227</c:v>
                </c:pt>
                <c:pt idx="23">
                  <c:v>28.127136293799047</c:v>
                </c:pt>
                <c:pt idx="24">
                  <c:v>28.058834387929451</c:v>
                </c:pt>
                <c:pt idx="25">
                  <c:v>27.992468239437848</c:v>
                </c:pt>
                <c:pt idx="26">
                  <c:v>27.927088464176503</c:v>
                </c:pt>
                <c:pt idx="27">
                  <c:v>27.863546701939523</c:v>
                </c:pt>
                <c:pt idx="28">
                  <c:v>27.801075847107786</c:v>
                </c:pt>
                <c:pt idx="29">
                  <c:v>27.740875481075413</c:v>
                </c:pt>
                <c:pt idx="30">
                  <c:v>27.682376143852341</c:v>
                </c:pt>
                <c:pt idx="31">
                  <c:v>27.622846892925196</c:v>
                </c:pt>
                <c:pt idx="32">
                  <c:v>27.565901854922824</c:v>
                </c:pt>
                <c:pt idx="33">
                  <c:v>27.51116840781712</c:v>
                </c:pt>
                <c:pt idx="34">
                  <c:v>27.455878887781505</c:v>
                </c:pt>
                <c:pt idx="35">
                  <c:v>27.404331062522918</c:v>
                </c:pt>
                <c:pt idx="36">
                  <c:v>27.351275521643519</c:v>
                </c:pt>
                <c:pt idx="37">
                  <c:v>27.298689072537819</c:v>
                </c:pt>
                <c:pt idx="38">
                  <c:v>27.248861874785305</c:v>
                </c:pt>
                <c:pt idx="39">
                  <c:v>27.198829425146634</c:v>
                </c:pt>
                <c:pt idx="40">
                  <c:v>27.148165977943925</c:v>
                </c:pt>
                <c:pt idx="41">
                  <c:v>27.099386566813415</c:v>
                </c:pt>
                <c:pt idx="42">
                  <c:v>27.052297683152574</c:v>
                </c:pt>
                <c:pt idx="43">
                  <c:v>27.006701935859343</c:v>
                </c:pt>
                <c:pt idx="44">
                  <c:v>26.959210763303453</c:v>
                </c:pt>
                <c:pt idx="45">
                  <c:v>26.915915310988943</c:v>
                </c:pt>
                <c:pt idx="46">
                  <c:v>26.870152225300256</c:v>
                </c:pt>
                <c:pt idx="47">
                  <c:v>26.824899710308369</c:v>
                </c:pt>
                <c:pt idx="48">
                  <c:v>26.77994576104139</c:v>
                </c:pt>
                <c:pt idx="49">
                  <c:v>26.738669665634543</c:v>
                </c:pt>
                <c:pt idx="50">
                  <c:v>26.697424150272777</c:v>
                </c:pt>
                <c:pt idx="51">
                  <c:v>26.652235399409498</c:v>
                </c:pt>
                <c:pt idx="52">
                  <c:v>26.61415140417818</c:v>
                </c:pt>
                <c:pt idx="53">
                  <c:v>26.571682727704012</c:v>
                </c:pt>
                <c:pt idx="54">
                  <c:v>26.532362516099763</c:v>
                </c:pt>
                <c:pt idx="55">
                  <c:v>26.492129054361019</c:v>
                </c:pt>
                <c:pt idx="56">
                  <c:v>26.450756379098941</c:v>
                </c:pt>
                <c:pt idx="57">
                  <c:v>26.412263095908649</c:v>
                </c:pt>
                <c:pt idx="58">
                  <c:v>26.372338587964123</c:v>
                </c:pt>
                <c:pt idx="59">
                  <c:v>26.335163219177861</c:v>
                </c:pt>
                <c:pt idx="60">
                  <c:v>26.296260553589267</c:v>
                </c:pt>
                <c:pt idx="61">
                  <c:v>26.259973053701945</c:v>
                </c:pt>
                <c:pt idx="62">
                  <c:v>26.221658573538836</c:v>
                </c:pt>
                <c:pt idx="63">
                  <c:v>26.185822101649961</c:v>
                </c:pt>
                <c:pt idx="64">
                  <c:v>26.147655649073581</c:v>
                </c:pt>
                <c:pt idx="65">
                  <c:v>26.111827265017094</c:v>
                </c:pt>
                <c:pt idx="66">
                  <c:v>26.073362745963333</c:v>
                </c:pt>
                <c:pt idx="67">
                  <c:v>26.042161985802434</c:v>
                </c:pt>
                <c:pt idx="68">
                  <c:v>26.003031148233347</c:v>
                </c:pt>
                <c:pt idx="69">
                  <c:v>25.971184237149952</c:v>
                </c:pt>
                <c:pt idx="70">
                  <c:v>25.93624707016696</c:v>
                </c:pt>
                <c:pt idx="71">
                  <c:v>25.897980704913856</c:v>
                </c:pt>
                <c:pt idx="72">
                  <c:v>25.867108351951387</c:v>
                </c:pt>
                <c:pt idx="73">
                  <c:v>25.832758353049947</c:v>
                </c:pt>
                <c:pt idx="74">
                  <c:v>25.80033714367163</c:v>
                </c:pt>
                <c:pt idx="75">
                  <c:v>25.764122859655291</c:v>
                </c:pt>
                <c:pt idx="76">
                  <c:v>25.735498976711821</c:v>
                </c:pt>
                <c:pt idx="77">
                  <c:v>25.702930662324814</c:v>
                </c:pt>
                <c:pt idx="78">
                  <c:v>25.666175925053359</c:v>
                </c:pt>
                <c:pt idx="79">
                  <c:v>25.637114563871279</c:v>
                </c:pt>
                <c:pt idx="80">
                  <c:v>25.603713349144318</c:v>
                </c:pt>
                <c:pt idx="81">
                  <c:v>25.571956366700029</c:v>
                </c:pt>
                <c:pt idx="82">
                  <c:v>25.541849328424473</c:v>
                </c:pt>
                <c:pt idx="83">
                  <c:v>25.507004184184094</c:v>
                </c:pt>
                <c:pt idx="84">
                  <c:v>25.480130338150385</c:v>
                </c:pt>
                <c:pt idx="85">
                  <c:v>25.448362502357742</c:v>
                </c:pt>
                <c:pt idx="86">
                  <c:v>25.418099035301147</c:v>
                </c:pt>
                <c:pt idx="87">
                  <c:v>25.382618070903177</c:v>
                </c:pt>
                <c:pt idx="88">
                  <c:v>25.355294434563607</c:v>
                </c:pt>
                <c:pt idx="89">
                  <c:v>25.322595391009802</c:v>
                </c:pt>
                <c:pt idx="90">
                  <c:v>25.298228830349217</c:v>
                </c:pt>
                <c:pt idx="91">
                  <c:v>25.268328818686577</c:v>
                </c:pt>
                <c:pt idx="92">
                  <c:v>25.239792430954683</c:v>
                </c:pt>
                <c:pt idx="93">
                  <c:v>25.205396924120414</c:v>
                </c:pt>
                <c:pt idx="94">
                  <c:v>25.179515964362597</c:v>
                </c:pt>
                <c:pt idx="95">
                  <c:v>25.147615916635445</c:v>
                </c:pt>
                <c:pt idx="96">
                  <c:v>25.116926946361545</c:v>
                </c:pt>
                <c:pt idx="97">
                  <c:v>25.095013645341666</c:v>
                </c:pt>
                <c:pt idx="98">
                  <c:v>25.066840642222051</c:v>
                </c:pt>
                <c:pt idx="99">
                  <c:v>25.032160438410937</c:v>
                </c:pt>
              </c:numCache>
            </c:numRef>
          </c:yVal>
          <c:smooth val="0"/>
          <c:extLst>
            <c:ext xmlns:c16="http://schemas.microsoft.com/office/drawing/2014/chart" uri="{C3380CC4-5D6E-409C-BE32-E72D297353CC}">
              <c16:uniqueId val="{00000001-AD0B-4827-845F-2B6AD625793C}"/>
            </c:ext>
          </c:extLst>
        </c:ser>
        <c:ser>
          <c:idx val="1"/>
          <c:order val="2"/>
          <c:tx>
            <c:strRef>
              <c:f>'CSMA-CA-1MSDU'!$A$50</c:f>
              <c:strCache>
                <c:ptCount val="1"/>
                <c:pt idx="0">
                  <c:v>Trigger Deterministic</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'CSMA-CA-1MSDU'!$B$50:$G$50</c:f>
              <c:numCache>
                <c:formatCode>General</c:formatCode>
                <c:ptCount val="6"/>
                <c:pt idx="0">
                  <c:v>37.728869983354912</c:v>
                </c:pt>
                <c:pt idx="1">
                  <c:v>65.007169908445789</c:v>
                </c:pt>
                <c:pt idx="2">
                  <c:v>129.59659882229334</c:v>
                </c:pt>
                <c:pt idx="3">
                  <c:v>147.87989802995861</c:v>
                </c:pt>
                <c:pt idx="4">
                  <c:v>175.31340965800359</c:v>
                </c:pt>
                <c:pt idx="5">
                  <c:v>204.52645555178538</c:v>
                </c:pt>
              </c:numCache>
            </c:numRef>
          </c:yVal>
          <c:smooth val="0"/>
          <c:extLst>
            <c:ext xmlns:c16="http://schemas.microsoft.com/office/drawing/2014/chart" uri="{C3380CC4-5D6E-409C-BE32-E72D297353CC}">
              <c16:uniqueId val="{00000002-AD0B-4827-845F-2B6AD625793C}"/>
            </c:ext>
          </c:extLst>
        </c:ser>
        <c:ser>
          <c:idx val="2"/>
          <c:order val="3"/>
          <c:tx>
            <c:strRef>
              <c:f>'CSMA-CA-1MSDU'!$A$51</c:f>
              <c:strCache>
                <c:ptCount val="1"/>
                <c:pt idx="0">
                  <c:v>Trigger Deterministic + DCF</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'CSMA-CA-1MSDU'!$B$51:$G$51</c:f>
              <c:numCache>
                <c:formatCode>General</c:formatCode>
                <c:ptCount val="6"/>
                <c:pt idx="0">
                  <c:v>46.762526149827664</c:v>
                </c:pt>
                <c:pt idx="1">
                  <c:v>65.339983956869588</c:v>
                </c:pt>
                <c:pt idx="2">
                  <c:v>76.34671364921472</c:v>
                </c:pt>
                <c:pt idx="3">
                  <c:v>82.501292263874163</c:v>
                </c:pt>
                <c:pt idx="4">
                  <c:v>80.61419265420578</c:v>
                </c:pt>
                <c:pt idx="5">
                  <c:v>72.964121742265675</c:v>
                </c:pt>
              </c:numCache>
            </c:numRef>
          </c:yVal>
          <c:smooth val="0"/>
          <c:extLst>
            <c:ext xmlns:c16="http://schemas.microsoft.com/office/drawing/2014/chart" uri="{C3380CC4-5D6E-409C-BE32-E72D297353CC}">
              <c16:uniqueId val="{00000003-AD0B-4827-845F-2B6AD625793C}"/>
            </c:ext>
          </c:extLst>
        </c:ser>
        <c:ser>
          <c:idx val="5"/>
          <c:order val="4"/>
          <c:tx>
            <c:strRef>
              <c:f>'CSMA-CA-1MSDU'!$A$52</c:f>
              <c:strCache>
                <c:ptCount val="1"/>
                <c:pt idx="0">
                  <c:v>Trigger Deterministic + DCF with RTS/CTS</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'CSMA-CA-1MSDU'!$B$52:$G$52</c:f>
              <c:numCache>
                <c:formatCode>General</c:formatCode>
                <c:ptCount val="6"/>
                <c:pt idx="0">
                  <c:v>30.620674341307396</c:v>
                </c:pt>
                <c:pt idx="1">
                  <c:v>44.120550498760544</c:v>
                </c:pt>
                <c:pt idx="2">
                  <c:v>52.20817085158685</c:v>
                </c:pt>
                <c:pt idx="3">
                  <c:v>58.167811589627888</c:v>
                </c:pt>
                <c:pt idx="4">
                  <c:v>58.329702931285517</c:v>
                </c:pt>
                <c:pt idx="5">
                  <c:v>54.025450863430081</c:v>
                </c:pt>
              </c:numCache>
            </c:numRef>
          </c:yVal>
          <c:smooth val="0"/>
          <c:extLst>
            <c:ext xmlns:c16="http://schemas.microsoft.com/office/drawing/2014/chart" uri="{C3380CC4-5D6E-409C-BE32-E72D297353CC}">
              <c16:uniqueId val="{00000004-AD0B-4827-845F-2B6AD625793C}"/>
            </c:ext>
          </c:extLst>
        </c:ser>
        <c:ser>
          <c:idx val="0"/>
          <c:order val="5"/>
          <c:tx>
            <c:strRef>
              <c:f>'CSMA-CA-1MSDU'!$A$55</c:f>
              <c:strCache>
                <c:ptCount val="1"/>
                <c:pt idx="0">
                  <c:v>Trigger RA</c:v>
                </c:pt>
              </c:strCache>
            </c:strRef>
          </c:tx>
          <c:xVal>
            <c:numRef>
              <c:f>'CSMA-CA-1MSDU'!$B$54:$E$54</c:f>
              <c:numCache>
                <c:formatCode>General</c:formatCode>
                <c:ptCount val="4"/>
                <c:pt idx="0">
                  <c:v>1</c:v>
                </c:pt>
                <c:pt idx="1">
                  <c:v>2</c:v>
                </c:pt>
                <c:pt idx="2">
                  <c:v>4</c:v>
                </c:pt>
                <c:pt idx="3">
                  <c:v>37</c:v>
                </c:pt>
              </c:numCache>
            </c:numRef>
          </c:xVal>
          <c:yVal>
            <c:numRef>
              <c:f>'CSMA-CA-1MSDU'!$B$55:$E$55</c:f>
              <c:numCache>
                <c:formatCode>General</c:formatCode>
                <c:ptCount val="4"/>
                <c:pt idx="0">
                  <c:v>37.728869983354912</c:v>
                </c:pt>
                <c:pt idx="1">
                  <c:v>32.503584954222895</c:v>
                </c:pt>
                <c:pt idx="2">
                  <c:v>54.673565128155005</c:v>
                </c:pt>
                <c:pt idx="3">
                  <c:v>76.274163476999334</c:v>
                </c:pt>
              </c:numCache>
            </c:numRef>
          </c:yVal>
          <c:smooth val="0"/>
          <c:extLst>
            <c:ext xmlns:c16="http://schemas.microsoft.com/office/drawing/2014/chart" uri="{C3380CC4-5D6E-409C-BE32-E72D297353CC}">
              <c16:uniqueId val="{00000005-AD0B-4827-845F-2B6AD625793C}"/>
            </c:ext>
          </c:extLst>
        </c:ser>
        <c:ser>
          <c:idx val="6"/>
          <c:order val="6"/>
          <c:tx>
            <c:strRef>
              <c:f>'CSMA-CA-1MSDU'!$A$56</c:f>
              <c:strCache>
                <c:ptCount val="1"/>
                <c:pt idx="0">
                  <c:v>Trigger RA + DCF</c:v>
                </c:pt>
              </c:strCache>
            </c:strRef>
          </c:tx>
          <c:xVal>
            <c:numRef>
              <c:f>'CSMA-CA-1MSDU'!$B$54:$E$54</c:f>
              <c:numCache>
                <c:formatCode>General</c:formatCode>
                <c:ptCount val="4"/>
                <c:pt idx="0">
                  <c:v>1</c:v>
                </c:pt>
                <c:pt idx="1">
                  <c:v>2</c:v>
                </c:pt>
                <c:pt idx="2">
                  <c:v>4</c:v>
                </c:pt>
                <c:pt idx="3">
                  <c:v>37</c:v>
                </c:pt>
              </c:numCache>
            </c:numRef>
          </c:xVal>
          <c:yVal>
            <c:numRef>
              <c:f>'CSMA-CA-1MSDU'!$B$56:$E$56</c:f>
              <c:numCache>
                <c:formatCode>General</c:formatCode>
                <c:ptCount val="4"/>
                <c:pt idx="0">
                  <c:v>46.762526149827664</c:v>
                </c:pt>
                <c:pt idx="1">
                  <c:v>49.004987967652191</c:v>
                </c:pt>
                <c:pt idx="2">
                  <c:v>54.277741734988595</c:v>
                </c:pt>
                <c:pt idx="3">
                  <c:v>50.08733588240429</c:v>
                </c:pt>
              </c:numCache>
            </c:numRef>
          </c:yVal>
          <c:smooth val="0"/>
          <c:extLst>
            <c:ext xmlns:c16="http://schemas.microsoft.com/office/drawing/2014/chart" uri="{C3380CC4-5D6E-409C-BE32-E72D297353CC}">
              <c16:uniqueId val="{00000006-AD0B-4827-845F-2B6AD625793C}"/>
            </c:ext>
          </c:extLst>
        </c:ser>
        <c:ser>
          <c:idx val="7"/>
          <c:order val="7"/>
          <c:tx>
            <c:strRef>
              <c:f>'CSMA-CA-1MSDU'!$A$57</c:f>
              <c:strCache>
                <c:ptCount val="1"/>
                <c:pt idx="0">
                  <c:v>Trigger RA + DCF RTS/CTS</c:v>
                </c:pt>
              </c:strCache>
            </c:strRef>
          </c:tx>
          <c:xVal>
            <c:numRef>
              <c:f>'CSMA-CA-1MSDU'!$B$54:$E$54</c:f>
              <c:numCache>
                <c:formatCode>General</c:formatCode>
                <c:ptCount val="4"/>
                <c:pt idx="0">
                  <c:v>1</c:v>
                </c:pt>
                <c:pt idx="1">
                  <c:v>2</c:v>
                </c:pt>
                <c:pt idx="2">
                  <c:v>4</c:v>
                </c:pt>
                <c:pt idx="3">
                  <c:v>37</c:v>
                </c:pt>
              </c:numCache>
            </c:numRef>
          </c:xVal>
          <c:yVal>
            <c:numRef>
              <c:f>'CSMA-CA-1MSDU'!$B$57:$E$57</c:f>
              <c:numCache>
                <c:formatCode>General</c:formatCode>
                <c:ptCount val="4"/>
                <c:pt idx="0">
                  <c:v>30.620674341307396</c:v>
                </c:pt>
                <c:pt idx="1">
                  <c:v>33.09041287407041</c:v>
                </c:pt>
                <c:pt idx="2">
                  <c:v>37.11674646480003</c:v>
                </c:pt>
                <c:pt idx="3">
                  <c:v>37.086595973202279</c:v>
                </c:pt>
              </c:numCache>
            </c:numRef>
          </c:yVal>
          <c:smooth val="0"/>
          <c:extLst>
            <c:ext xmlns:c16="http://schemas.microsoft.com/office/drawing/2014/chart" uri="{C3380CC4-5D6E-409C-BE32-E72D297353CC}">
              <c16:uniqueId val="{00000007-AD0B-4827-845F-2B6AD625793C}"/>
            </c:ext>
          </c:extLst>
        </c:ser>
        <c:dLbls>
          <c:showLegendKey val="0"/>
          <c:showVal val="0"/>
          <c:showCatName val="0"/>
          <c:showSerName val="0"/>
          <c:showPercent val="0"/>
          <c:showBubbleSize val="0"/>
        </c:dLbls>
        <c:axId val="135898240"/>
        <c:axId val="135900160"/>
      </c:scatterChart>
      <c:valAx>
        <c:axId val="135898240"/>
        <c:scaling>
          <c:orientation val="minMax"/>
          <c:max val="37"/>
          <c:min val="0"/>
        </c:scaling>
        <c:delete val="0"/>
        <c:axPos val="b"/>
        <c:title>
          <c:tx>
            <c:rich>
              <a:bodyPr/>
              <a:lstStyle/>
              <a:p>
                <a:pPr>
                  <a:defRPr/>
                </a:pPr>
                <a:r>
                  <a:rPr lang="en-US" sz="1200"/>
                  <a:t>Number</a:t>
                </a:r>
                <a:r>
                  <a:rPr lang="en-US" sz="1200" baseline="0"/>
                  <a:t> of STAs</a:t>
                </a:r>
                <a:endParaRPr lang="ru-RU" sz="1200"/>
              </a:p>
            </c:rich>
          </c:tx>
          <c:layout/>
          <c:overlay val="0"/>
        </c:title>
        <c:numFmt formatCode="General" sourceLinked="1"/>
        <c:majorTickMark val="out"/>
        <c:minorTickMark val="none"/>
        <c:tickLblPos val="nextTo"/>
        <c:txPr>
          <a:bodyPr/>
          <a:lstStyle/>
          <a:p>
            <a:pPr>
              <a:defRPr sz="1200"/>
            </a:pPr>
            <a:endParaRPr lang="ru-RU"/>
          </a:p>
        </c:txPr>
        <c:crossAx val="135900160"/>
        <c:crosses val="autoZero"/>
        <c:crossBetween val="midCat"/>
        <c:majorUnit val="5"/>
        <c:minorUnit val="1"/>
      </c:valAx>
      <c:valAx>
        <c:axId val="135900160"/>
        <c:scaling>
          <c:orientation val="minMax"/>
          <c:min val="0"/>
        </c:scaling>
        <c:delete val="0"/>
        <c:axPos val="l"/>
        <c:majorGridlines/>
        <c:title>
          <c:tx>
            <c:rich>
              <a:bodyPr rot="0" vert="horz"/>
              <a:lstStyle/>
              <a:p>
                <a:pPr>
                  <a:defRPr/>
                </a:pPr>
                <a:r>
                  <a:rPr lang="en-US" sz="1100"/>
                  <a:t>Mbps</a:t>
                </a:r>
                <a:endParaRPr lang="ru-RU"/>
              </a:p>
            </c:rich>
          </c:tx>
          <c:layout>
            <c:manualLayout>
              <c:xMode val="edge"/>
              <c:yMode val="edge"/>
              <c:x val="3.4584757882329266E-2"/>
              <c:y val="3.5058959093527943E-2"/>
            </c:manualLayout>
          </c:layout>
          <c:overlay val="0"/>
        </c:title>
        <c:numFmt formatCode="0.00" sourceLinked="1"/>
        <c:majorTickMark val="out"/>
        <c:minorTickMark val="none"/>
        <c:tickLblPos val="nextTo"/>
        <c:txPr>
          <a:bodyPr/>
          <a:lstStyle/>
          <a:p>
            <a:pPr>
              <a:defRPr sz="1200"/>
            </a:pPr>
            <a:endParaRPr lang="ru-RU"/>
          </a:p>
        </c:txPr>
        <c:crossAx val="135898240"/>
        <c:crosses val="autoZero"/>
        <c:crossBetween val="midCat"/>
      </c:valAx>
    </c:plotArea>
    <c:legend>
      <c:legendPos val="r"/>
      <c:layout>
        <c:manualLayout>
          <c:xMode val="edge"/>
          <c:yMode val="edge"/>
          <c:x val="9.6970568467934032E-2"/>
          <c:y val="7.7574879710679945E-2"/>
          <c:w val="0.38402773743674506"/>
          <c:h val="0.3456788357835141"/>
        </c:manualLayout>
      </c:layout>
      <c:overlay val="0"/>
      <c:txPr>
        <a:bodyPr/>
        <a:lstStyle/>
        <a:p>
          <a:pPr>
            <a:defRPr sz="1100"/>
          </a:pPr>
          <a:endParaRPr lang="ru-RU"/>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2730284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9"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ru-RU" smtClean="0"/>
              <a:t>May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47843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Дата 12"/>
          <p:cNvSpPr>
            <a:spLocks noGrp="1"/>
          </p:cNvSpPr>
          <p:nvPr>
            <p:ph type="dt" sz="half" idx="10"/>
          </p:nvPr>
        </p:nvSpPr>
        <p:spPr>
          <a:xfrm>
            <a:off x="696913" y="334189"/>
            <a:ext cx="968214" cy="276999"/>
          </a:xfrm>
        </p:spPr>
        <p:txBody>
          <a:bodyPr/>
          <a:lstStyle/>
          <a:p>
            <a:pPr>
              <a:defRPr/>
            </a:pPr>
            <a:r>
              <a:rPr lang="ru-RU" altLang="zh-CN" smtClean="0"/>
              <a:t>May 2016</a:t>
            </a:r>
            <a:endParaRPr lang="en-US" dirty="0"/>
          </a:p>
        </p:txBody>
      </p:sp>
      <p:sp>
        <p:nvSpPr>
          <p:cNvPr id="14" name="Нижний колонтитул 13"/>
          <p:cNvSpPr>
            <a:spLocks noGrp="1"/>
          </p:cNvSpPr>
          <p:nvPr>
            <p:ph type="ftr" sz="quarter" idx="11"/>
          </p:nvPr>
        </p:nvSpPr>
        <p:spPr/>
        <p:txBody>
          <a:bodyPr/>
          <a:lstStyle/>
          <a:p>
            <a:pPr>
              <a:defRPr/>
            </a:pPr>
            <a:r>
              <a:rPr lang="en-US" smtClean="0"/>
              <a:t>IITP RAS</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ru-RU" smtClean="0"/>
              <a:t>Образец заголовка</a:t>
            </a:r>
            <a:endParaRPr lang="en-US" dirty="0" smtClean="0"/>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IITP RAS</a:t>
            </a:r>
            <a:endParaRPr lang="en-US" dirty="0"/>
          </a:p>
        </p:txBody>
      </p:sp>
      <p:sp>
        <p:nvSpPr>
          <p:cNvPr id="11" name="Rectangle 7"/>
          <p:cNvSpPr>
            <a:spLocks noChangeArrowheads="1"/>
          </p:cNvSpPr>
          <p:nvPr userDrawn="1"/>
        </p:nvSpPr>
        <p:spPr bwMode="auto">
          <a:xfrm>
            <a:off x="5277902" y="334189"/>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802.11-16/684r2</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400" y="685800"/>
            <a:ext cx="8077200" cy="1066800"/>
          </a:xfrm>
          <a:noFill/>
        </p:spPr>
        <p:txBody>
          <a:bodyPr/>
          <a:lstStyle/>
          <a:p>
            <a:r>
              <a:rPr lang="en-US" dirty="0" smtClean="0">
                <a:solidFill>
                  <a:schemeClr val="tx1"/>
                </a:solidFill>
              </a:rPr>
              <a:t>Channel Access Efficiency</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a:t>
            </a:r>
            <a:r>
              <a:rPr lang="en-US" sz="2000" b="0" dirty="0" smtClean="0"/>
              <a:t>2016-05-1</a:t>
            </a:r>
            <a:r>
              <a:rPr lang="ru-RU" sz="2000" b="0" smtClean="0"/>
              <a:t>8</a:t>
            </a:r>
            <a:endParaRPr lang="en-US" sz="2000" b="0" dirty="0" smtClean="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2" name="Нижний колонтитул 1"/>
          <p:cNvSpPr>
            <a:spLocks noGrp="1"/>
          </p:cNvSpPr>
          <p:nvPr>
            <p:ph type="ftr" sz="quarter" idx="11"/>
          </p:nvPr>
        </p:nvSpPr>
        <p:spPr/>
        <p:txBody>
          <a:bodyPr/>
          <a:lstStyle/>
          <a:p>
            <a:pPr>
              <a:defRPr/>
            </a:pPr>
            <a:r>
              <a:rPr lang="en-US" smtClean="0"/>
              <a:t>IITP RAS</a:t>
            </a:r>
            <a:endParaRPr lang="en-US" dirty="0"/>
          </a:p>
        </p:txBody>
      </p:sp>
      <p:sp>
        <p:nvSpPr>
          <p:cNvPr id="3" name="Номер слайда 2"/>
          <p:cNvSpPr>
            <a:spLocks noGrp="1"/>
          </p:cNvSpPr>
          <p:nvPr>
            <p:ph type="sldNum" sz="quarter" idx="12"/>
          </p:nvPr>
        </p:nvSpPr>
        <p:spPr/>
        <p:txBody>
          <a:bodyPr/>
          <a:lstStyle/>
          <a:p>
            <a:pPr>
              <a:defRPr/>
            </a:pPr>
            <a:r>
              <a:rPr lang="en-US" smtClean="0"/>
              <a:t>Slide </a:t>
            </a:r>
            <a:fld id="{1020D93E-1000-485A-B4A0-9946B8CFFE0D}"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8788" y="1484784"/>
            <a:ext cx="8085072" cy="4114800"/>
          </a:xfrm>
        </p:spPr>
        <p:txBody>
          <a:bodyPr/>
          <a:lstStyle/>
          <a:p>
            <a:r>
              <a:rPr lang="en-US" sz="2000" b="0" dirty="0" smtClean="0"/>
              <a:t>Those STAs which obtain scheduled RUs should have lower priority when access the channel with EDCA than the STAs which do not obtained RUs in Trigger-frames.</a:t>
            </a:r>
          </a:p>
          <a:p>
            <a:r>
              <a:rPr lang="en-US" sz="2000" b="0" dirty="0" smtClean="0"/>
              <a:t>Currently in a BSS there can be only one set of EDCA parameters, which are broadcast in beacons.</a:t>
            </a:r>
          </a:p>
          <a:p>
            <a:r>
              <a:rPr lang="en-US" sz="2000" b="0" dirty="0" smtClean="0"/>
              <a:t>We propose to use another set of EDCA parameters for those STAs which are granted scheduled RUs in the Trigger frames. By increasing </a:t>
            </a:r>
            <a:r>
              <a:rPr lang="en-US" sz="2000" b="0" dirty="0" err="1" smtClean="0"/>
              <a:t>CWmin</a:t>
            </a:r>
            <a:r>
              <a:rPr lang="en-US" sz="2000" b="0" dirty="0" smtClean="0"/>
              <a:t> and AIFSN, the AP can limit EDCA usage by these STAs, and thus reduce contention.</a:t>
            </a:r>
          </a:p>
          <a:p>
            <a:r>
              <a:rPr lang="en-US" sz="2000" b="0" dirty="0" smtClean="0"/>
              <a:t>At the same time, the STAs which are not granted RUs for some time, may have higher priority to access the channel, and thus to notify the AP that they have traffic.</a:t>
            </a:r>
          </a:p>
          <a:p>
            <a:r>
              <a:rPr lang="en-US" sz="2000" b="0" dirty="0" smtClean="0"/>
              <a:t>Which set of EDCA parameters shall be used is TBD. It can be defined by the AP explicitly or by the protocol rules, e.g. based on some timeout during which the STA obtains/does not obtain </a:t>
            </a:r>
            <a:r>
              <a:rPr lang="en-US" sz="2000" b="0" dirty="0" err="1" smtClean="0"/>
              <a:t>RUs.</a:t>
            </a:r>
            <a:r>
              <a:rPr lang="en-US" sz="2000" b="0" dirty="0" smtClean="0"/>
              <a:t> </a:t>
            </a:r>
          </a:p>
        </p:txBody>
      </p:sp>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6" name="Заголовок 5"/>
          <p:cNvSpPr>
            <a:spLocks noGrp="1"/>
          </p:cNvSpPr>
          <p:nvPr>
            <p:ph type="title"/>
          </p:nvPr>
        </p:nvSpPr>
        <p:spPr/>
        <p:txBody>
          <a:bodyPr/>
          <a:lstStyle/>
          <a:p>
            <a:r>
              <a:rPr lang="en-US" dirty="0" smtClean="0">
                <a:solidFill>
                  <a:schemeClr val="tx1"/>
                </a:solidFill>
              </a:rPr>
              <a:t>Option 1. Limiting EDCA Usage</a:t>
            </a:r>
            <a:endParaRPr lang="ru-RU" dirty="0">
              <a:solidFill>
                <a:schemeClr val="tx1"/>
              </a:solidFill>
            </a:endParaRPr>
          </a:p>
        </p:txBody>
      </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10</a:t>
            </a:fld>
            <a:endParaRPr lang="en-US" dirty="0"/>
          </a:p>
        </p:txBody>
      </p:sp>
    </p:spTree>
    <p:extLst>
      <p:ext uri="{BB962C8B-B14F-4D97-AF65-F5344CB8AC3E}">
        <p14:creationId xmlns:p14="http://schemas.microsoft.com/office/powerpoint/2010/main" val="1766046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sz="2200" b="0" dirty="0"/>
              <a:t>Changing EDCA parameters is not enough:</a:t>
            </a:r>
          </a:p>
          <a:p>
            <a:pPr lvl="1"/>
            <a:r>
              <a:rPr lang="en-US" sz="2200" dirty="0"/>
              <a:t>They are applicable only for EDCA, not Trigger-based RA.</a:t>
            </a:r>
          </a:p>
          <a:p>
            <a:endParaRPr lang="en-US" sz="2200" b="0" dirty="0" smtClean="0"/>
          </a:p>
          <a:p>
            <a:r>
              <a:rPr lang="en-US" sz="2200" b="0" dirty="0" smtClean="0"/>
              <a:t>We propose to use similar approach, i.e. to define additional </a:t>
            </a:r>
            <a:r>
              <a:rPr lang="en-US" sz="2200" b="0" dirty="0" err="1" smtClean="0"/>
              <a:t>OCWmin</a:t>
            </a:r>
            <a:r>
              <a:rPr lang="en-US" sz="2200" b="0" dirty="0" smtClean="0"/>
              <a:t> for the STAs which have RUs in previous Trigger frames.</a:t>
            </a:r>
          </a:p>
          <a:p>
            <a:endParaRPr lang="ru-RU" dirty="0"/>
          </a:p>
        </p:txBody>
      </p:sp>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4" name="Нижний колонтитул 3"/>
          <p:cNvSpPr>
            <a:spLocks noGrp="1"/>
          </p:cNvSpPr>
          <p:nvPr>
            <p:ph type="ftr" sz="quarter" idx="11"/>
          </p:nvPr>
        </p:nvSpPr>
        <p:spPr/>
        <p:txBody>
          <a:bodyPr/>
          <a:lstStyle/>
          <a:p>
            <a:pPr>
              <a:defRPr/>
            </a:pPr>
            <a:r>
              <a:rPr lang="en-US" smtClean="0"/>
              <a:t>IITP RAS</a:t>
            </a:r>
            <a:endParaRPr lang="en-US" dirty="0"/>
          </a:p>
        </p:txBody>
      </p:sp>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11</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Option 2. Limiting Trigger-based RA usage</a:t>
            </a:r>
            <a:endParaRPr lang="ru-RU" dirty="0">
              <a:solidFill>
                <a:schemeClr val="tx1"/>
              </a:solidFill>
            </a:endParaRPr>
          </a:p>
        </p:txBody>
      </p:sp>
    </p:spTree>
    <p:extLst>
      <p:ext uri="{BB962C8B-B14F-4D97-AF65-F5344CB8AC3E}">
        <p14:creationId xmlns:p14="http://schemas.microsoft.com/office/powerpoint/2010/main" val="51002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b="0" dirty="0" smtClean="0"/>
              <a:t>In this presentation, we show that the usage of DCF</a:t>
            </a:r>
            <a:r>
              <a:rPr lang="en-US" b="0" dirty="0"/>
              <a:t>, EDCA and Trigger-based </a:t>
            </a:r>
            <a:r>
              <a:rPr lang="en-US" b="0" dirty="0" smtClean="0"/>
              <a:t>random access by all STAs (including those which are given dedicated RUs by Trigger frames) decreases performance of the network. </a:t>
            </a:r>
          </a:p>
          <a:p>
            <a:r>
              <a:rPr lang="en-US" b="0" dirty="0" smtClean="0"/>
              <a:t>We propose </a:t>
            </a:r>
            <a:r>
              <a:rPr lang="en-US" b="0" dirty="0"/>
              <a:t>adding a mechanism that allows the AP to </a:t>
            </a:r>
            <a:r>
              <a:rPr lang="en-US" b="0" dirty="0" smtClean="0"/>
              <a:t>configure the usage of EDCA and Trigger-based random access by </a:t>
            </a:r>
            <a:r>
              <a:rPr lang="en-US" b="0" dirty="0"/>
              <a:t>associated </a:t>
            </a:r>
            <a:r>
              <a:rPr lang="en-US" b="0" dirty="0" smtClean="0"/>
              <a:t>STAs which obtain RUs for transmission</a:t>
            </a:r>
            <a:r>
              <a:rPr lang="en-US" b="0" dirty="0"/>
              <a:t>.</a:t>
            </a:r>
            <a:endParaRPr lang="en-US" b="0" dirty="0" smtClean="0"/>
          </a:p>
        </p:txBody>
      </p:sp>
      <p:sp>
        <p:nvSpPr>
          <p:cNvPr id="3" name="Заголовок 2"/>
          <p:cNvSpPr>
            <a:spLocks noGrp="1"/>
          </p:cNvSpPr>
          <p:nvPr>
            <p:ph type="title"/>
          </p:nvPr>
        </p:nvSpPr>
        <p:spPr/>
        <p:txBody>
          <a:bodyPr/>
          <a:lstStyle/>
          <a:p>
            <a:r>
              <a:rPr lang="en-US" dirty="0" smtClean="0">
                <a:solidFill>
                  <a:schemeClr val="tx1"/>
                </a:solidFill>
              </a:rPr>
              <a:t>Conclusion</a:t>
            </a:r>
            <a:endParaRPr lang="ru-RU" dirty="0">
              <a:solidFill>
                <a:schemeClr val="tx1"/>
              </a:solidFill>
            </a:endParaRPr>
          </a:p>
        </p:txBody>
      </p:sp>
      <p:sp>
        <p:nvSpPr>
          <p:cNvPr id="4" name="Дата 3"/>
          <p:cNvSpPr>
            <a:spLocks noGrp="1"/>
          </p:cNvSpPr>
          <p:nvPr>
            <p:ph type="dt" sz="half" idx="10"/>
          </p:nvPr>
        </p:nvSpPr>
        <p:spPr/>
        <p:txBody>
          <a:bodyPr/>
          <a:lstStyle/>
          <a:p>
            <a:pPr>
              <a:defRPr/>
            </a:pPr>
            <a:r>
              <a:rPr lang="ru-RU" smtClean="0"/>
              <a:t>May 2016</a:t>
            </a:r>
            <a:endParaRPr lang="en-US" dirty="0"/>
          </a:p>
        </p:txBody>
      </p:sp>
      <p:sp>
        <p:nvSpPr>
          <p:cNvPr id="5" name="Нижний колонтитул 4"/>
          <p:cNvSpPr>
            <a:spLocks noGrp="1"/>
          </p:cNvSpPr>
          <p:nvPr>
            <p:ph type="ftr" sz="quarter" idx="11"/>
          </p:nvPr>
        </p:nvSpPr>
        <p:spPr/>
        <p:txBody>
          <a:bodyPr/>
          <a:lstStyle/>
          <a:p>
            <a:pPr>
              <a:defRPr/>
            </a:pPr>
            <a:r>
              <a:rPr lang="en-US" smtClean="0"/>
              <a:t>IITP RAS</a:t>
            </a:r>
            <a:endParaRPr lang="en-US" dirty="0"/>
          </a:p>
        </p:txBody>
      </p:sp>
      <p:sp>
        <p:nvSpPr>
          <p:cNvPr id="6" name="Номер слайда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598589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solidFill>
                  <a:schemeClr val="tx1"/>
                </a:solidFill>
              </a:rPr>
              <a:t>Straw Poll #1  </a:t>
            </a:r>
            <a:endParaRPr lang="en-US" dirty="0">
              <a:solidFill>
                <a:schemeClr val="tx1"/>
              </a:solidFill>
            </a:endParaRPr>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a:t>
            </a:r>
            <a:r>
              <a:rPr lang="en-US" altLang="ko-KR" dirty="0" smtClean="0"/>
              <a:t>SFD</a:t>
            </a:r>
            <a:r>
              <a:rPr lang="en-US" altLang="ko-KR" dirty="0"/>
              <a:t>?</a:t>
            </a:r>
          </a:p>
          <a:p>
            <a:pPr marL="0" indent="0">
              <a:buNone/>
            </a:pPr>
            <a:r>
              <a:rPr lang="en-US" altLang="zh-CN" dirty="0" err="1" smtClean="0"/>
              <a:t>x.y.z</a:t>
            </a:r>
            <a:r>
              <a:rPr lang="en-US" altLang="zh-CN" dirty="0" smtClean="0"/>
              <a:t> The spec shall define a </a:t>
            </a:r>
            <a:r>
              <a:rPr lang="en-US" dirty="0" smtClean="0"/>
              <a:t>mechanism </a:t>
            </a:r>
            <a:r>
              <a:rPr lang="en-US" dirty="0"/>
              <a:t>that allows </a:t>
            </a:r>
            <a:r>
              <a:rPr lang="en-US" dirty="0" smtClean="0"/>
              <a:t>an </a:t>
            </a:r>
            <a:r>
              <a:rPr lang="en-US" dirty="0"/>
              <a:t>AP to </a:t>
            </a:r>
            <a:r>
              <a:rPr lang="en-US" dirty="0" smtClean="0"/>
              <a:t>assign another set of EDCA parameters </a:t>
            </a:r>
            <a:r>
              <a:rPr lang="en-US" dirty="0"/>
              <a:t>to </a:t>
            </a:r>
            <a:r>
              <a:rPr lang="en-US" dirty="0" smtClean="0"/>
              <a:t>STAs being scheduled by the AP.</a:t>
            </a:r>
          </a:p>
          <a:p>
            <a:pPr marL="0" indent="0">
              <a:buNone/>
            </a:pPr>
            <a:r>
              <a:rPr lang="en-US" b="0" dirty="0" smtClean="0"/>
              <a:t>Note: For example, these STAs can be </a:t>
            </a:r>
          </a:p>
          <a:p>
            <a:pPr lvl="1"/>
            <a:r>
              <a:rPr lang="en-US" b="0" dirty="0" smtClean="0"/>
              <a:t>the </a:t>
            </a:r>
            <a:r>
              <a:rPr lang="en-US" b="0" dirty="0"/>
              <a:t>STAs which </a:t>
            </a:r>
            <a:r>
              <a:rPr lang="en-US" b="0" dirty="0" smtClean="0"/>
              <a:t>were scheduled recently during some time interval or </a:t>
            </a:r>
          </a:p>
          <a:p>
            <a:pPr lvl="1"/>
            <a:r>
              <a:rPr lang="en-US" dirty="0" smtClean="0"/>
              <a:t>the </a:t>
            </a:r>
            <a:r>
              <a:rPr lang="en-US" b="0" dirty="0" smtClean="0"/>
              <a:t>STAs explicitly listed by the AP.</a:t>
            </a:r>
            <a:endParaRPr lang="en-US" b="0" dirty="0"/>
          </a:p>
          <a:p>
            <a:pPr marL="457200" lvl="1" indent="0">
              <a:buNone/>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5" name="Нижний колонтитул 4"/>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13</a:t>
            </a:fld>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solidFill>
                  <a:schemeClr val="tx1"/>
                </a:solidFill>
              </a:rPr>
              <a:t>Straw Poll #2  </a:t>
            </a:r>
            <a:endParaRPr lang="en-US" dirty="0">
              <a:solidFill>
                <a:schemeClr val="tx1"/>
              </a:solidFill>
            </a:endParaRPr>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a:t>
            </a:r>
            <a:r>
              <a:rPr lang="en-US" altLang="ko-KR" dirty="0" smtClean="0"/>
              <a:t>SFD</a:t>
            </a:r>
            <a:r>
              <a:rPr lang="en-US" altLang="ko-KR" dirty="0"/>
              <a:t>?</a:t>
            </a:r>
          </a:p>
          <a:p>
            <a:pPr marL="0" indent="0">
              <a:buNone/>
            </a:pPr>
            <a:r>
              <a:rPr lang="en-US" altLang="zh-CN" dirty="0" err="1" smtClean="0"/>
              <a:t>x.y.z</a:t>
            </a:r>
            <a:r>
              <a:rPr lang="en-US" altLang="zh-CN" dirty="0" smtClean="0"/>
              <a:t> The spec shall define a </a:t>
            </a:r>
            <a:r>
              <a:rPr lang="en-US" dirty="0" smtClean="0"/>
              <a:t>mechanism </a:t>
            </a:r>
            <a:r>
              <a:rPr lang="en-US" dirty="0"/>
              <a:t>that allows </a:t>
            </a:r>
            <a:r>
              <a:rPr lang="en-US" dirty="0" smtClean="0"/>
              <a:t>an </a:t>
            </a:r>
            <a:r>
              <a:rPr lang="en-US" dirty="0"/>
              <a:t>AP to </a:t>
            </a:r>
            <a:r>
              <a:rPr lang="en-US" dirty="0" smtClean="0"/>
              <a:t>assign another </a:t>
            </a:r>
            <a:r>
              <a:rPr lang="en-US" dirty="0" err="1" smtClean="0"/>
              <a:t>OCWmin</a:t>
            </a:r>
            <a:r>
              <a:rPr lang="en-US" dirty="0" smtClean="0"/>
              <a:t> to </a:t>
            </a:r>
            <a:r>
              <a:rPr lang="en-US" dirty="0"/>
              <a:t>STAs being scheduled by the AP</a:t>
            </a:r>
            <a:r>
              <a:rPr lang="en-US" dirty="0" smtClean="0"/>
              <a:t>.</a:t>
            </a:r>
          </a:p>
          <a:p>
            <a:pPr marL="0" indent="0">
              <a:buNone/>
            </a:pPr>
            <a:r>
              <a:rPr lang="en-US" b="0" dirty="0"/>
              <a:t>Note: For example, </a:t>
            </a:r>
            <a:r>
              <a:rPr lang="en-US" b="0" dirty="0" smtClean="0"/>
              <a:t>these STAs </a:t>
            </a:r>
            <a:r>
              <a:rPr lang="en-US" b="0" dirty="0"/>
              <a:t>can be </a:t>
            </a:r>
          </a:p>
          <a:p>
            <a:pPr lvl="1"/>
            <a:r>
              <a:rPr lang="en-US" dirty="0" smtClean="0"/>
              <a:t>the </a:t>
            </a:r>
            <a:r>
              <a:rPr lang="en-US" dirty="0"/>
              <a:t>STAs which were scheduled recently during some time interval or </a:t>
            </a:r>
          </a:p>
          <a:p>
            <a:pPr lvl="1"/>
            <a:r>
              <a:rPr lang="en-US" dirty="0"/>
              <a:t>the STAs </a:t>
            </a:r>
            <a:r>
              <a:rPr lang="en-US"/>
              <a:t>explicitly </a:t>
            </a:r>
            <a:r>
              <a:rPr lang="en-US" smtClean="0"/>
              <a:t>listed </a:t>
            </a:r>
            <a:r>
              <a:rPr lang="en-US" dirty="0"/>
              <a:t>by the AP.</a:t>
            </a:r>
          </a:p>
          <a:p>
            <a:pPr marL="0" indent="0">
              <a:buNone/>
            </a:pPr>
            <a:endParaRPr lang="en-US" dirty="0"/>
          </a:p>
          <a:p>
            <a:pPr marL="457200" lvl="1" indent="0">
              <a:buNone/>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5" name="Нижний колонтитул 4"/>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14</a:t>
            </a:fld>
            <a:endParaRPr lang="en-US" dirty="0"/>
          </a:p>
        </p:txBody>
      </p:sp>
    </p:spTree>
    <p:extLst>
      <p:ext uri="{BB962C8B-B14F-4D97-AF65-F5344CB8AC3E}">
        <p14:creationId xmlns:p14="http://schemas.microsoft.com/office/powerpoint/2010/main" val="1493233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solidFill>
                  <a:schemeClr val="tx1"/>
                </a:solidFill>
              </a:rPr>
              <a:t>Background</a:t>
            </a:r>
            <a:endParaRPr lang="ru-RU" dirty="0">
              <a:solidFill>
                <a:schemeClr val="tx1"/>
              </a:solidFill>
            </a:endParaRPr>
          </a:p>
        </p:txBody>
      </p:sp>
      <p:sp>
        <p:nvSpPr>
          <p:cNvPr id="3" name="Объект 2"/>
          <p:cNvSpPr>
            <a:spLocks noGrp="1"/>
          </p:cNvSpPr>
          <p:nvPr>
            <p:ph idx="1"/>
          </p:nvPr>
        </p:nvSpPr>
        <p:spPr>
          <a:xfrm>
            <a:off x="685800" y="1752600"/>
            <a:ext cx="7772400" cy="2514600"/>
          </a:xfrm>
        </p:spPr>
        <p:txBody>
          <a:bodyPr/>
          <a:lstStyle/>
          <a:p>
            <a:r>
              <a:rPr lang="en-US" sz="2000" b="0" dirty="0" smtClean="0"/>
              <a:t>Trigger frames can schedule UL RUs for both deterministic and random channel access. </a:t>
            </a:r>
          </a:p>
          <a:p>
            <a:r>
              <a:rPr lang="en-US" sz="2000" b="0" dirty="0" smtClean="0"/>
              <a:t>To send a Trigger frame, an AP shall contend for the channel with associated STAs and STAs from other BSSs. When the AP wins the contention, it allocates RUs for the STAs. However, when </a:t>
            </a:r>
            <a:r>
              <a:rPr lang="en-US" sz="2000" b="0" dirty="0"/>
              <a:t>STAs </a:t>
            </a:r>
            <a:r>
              <a:rPr lang="en-US" sz="2000" b="0" dirty="0" smtClean="0"/>
              <a:t>use DCF (or EDCA), collision probability increases. </a:t>
            </a:r>
          </a:p>
          <a:p>
            <a:r>
              <a:rPr lang="en-US" sz="2000" b="0" dirty="0" smtClean="0"/>
              <a:t>When the STAs which are given RUs for deterministic access try to send frames in RUs for RA, the contention increases.</a:t>
            </a:r>
          </a:p>
          <a:p>
            <a:endParaRPr lang="en-US" sz="2000" b="0" dirty="0" smtClean="0"/>
          </a:p>
          <a:p>
            <a:r>
              <a:rPr lang="en-US" sz="2000" b="0" dirty="0"/>
              <a:t>W</a:t>
            </a:r>
            <a:r>
              <a:rPr lang="en-US" sz="2000" b="0" dirty="0" smtClean="0"/>
              <a:t>hat is the most </a:t>
            </a:r>
            <a:r>
              <a:rPr lang="en-US" sz="2000" b="0" dirty="0"/>
              <a:t>efficient way </a:t>
            </a:r>
            <a:r>
              <a:rPr lang="en-US" sz="2000" b="0" dirty="0" smtClean="0"/>
              <a:t>to allocate channel resource: </a:t>
            </a:r>
            <a:br>
              <a:rPr lang="en-US" sz="2000" b="0" dirty="0" smtClean="0"/>
            </a:br>
            <a:r>
              <a:rPr lang="en-US" sz="2000" b="0" dirty="0" smtClean="0"/>
              <a:t>DCF (EDCA) or Trigger-based?</a:t>
            </a:r>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Нижний колонтитул 5"/>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2</a:t>
            </a:fld>
            <a:endParaRPr lang="en-US" dirty="0"/>
          </a:p>
        </p:txBody>
      </p:sp>
    </p:spTree>
    <p:extLst>
      <p:ext uri="{BB962C8B-B14F-4D97-AF65-F5344CB8AC3E}">
        <p14:creationId xmlns:p14="http://schemas.microsoft.com/office/powerpoint/2010/main" val="3415044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Description</a:t>
            </a:r>
            <a:endParaRPr lang="ru-RU" dirty="0">
              <a:solidFill>
                <a:schemeClr val="tx1"/>
              </a:solidFill>
            </a:endParaRPr>
          </a:p>
        </p:txBody>
      </p:sp>
      <p:sp>
        <p:nvSpPr>
          <p:cNvPr id="3" name="Объект 2"/>
          <p:cNvSpPr>
            <a:spLocks noGrp="1"/>
          </p:cNvSpPr>
          <p:nvPr>
            <p:ph idx="1"/>
          </p:nvPr>
        </p:nvSpPr>
        <p:spPr>
          <a:xfrm>
            <a:off x="545153" y="3523526"/>
            <a:ext cx="7772400" cy="2160240"/>
          </a:xfrm>
        </p:spPr>
        <p:txBody>
          <a:bodyPr/>
          <a:lstStyle/>
          <a:p>
            <a:pPr marL="0" indent="0">
              <a:buNone/>
            </a:pPr>
            <a:r>
              <a:rPr lang="en-US" sz="2000" dirty="0" smtClean="0"/>
              <a:t>We consider 4 channel access methods</a:t>
            </a:r>
          </a:p>
          <a:p>
            <a:pPr marL="457200" indent="-457200">
              <a:buFont typeface="+mj-lt"/>
              <a:buAutoNum type="arabicPeriod"/>
            </a:pPr>
            <a:r>
              <a:rPr lang="en-US" sz="2000" b="0" dirty="0" smtClean="0"/>
              <a:t>DCF </a:t>
            </a:r>
            <a:r>
              <a:rPr lang="en-US" sz="2000" b="0" dirty="0"/>
              <a:t>without </a:t>
            </a:r>
            <a:r>
              <a:rPr lang="en-US" sz="2000" b="0" dirty="0" smtClean="0"/>
              <a:t>RTS/CTS</a:t>
            </a:r>
          </a:p>
          <a:p>
            <a:pPr marL="457200" indent="-457200">
              <a:buFont typeface="+mj-lt"/>
              <a:buAutoNum type="arabicPeriod"/>
            </a:pPr>
            <a:r>
              <a:rPr lang="en-US" sz="2000" b="0" dirty="0" smtClean="0"/>
              <a:t>DCF with RTS/CTS</a:t>
            </a:r>
          </a:p>
          <a:p>
            <a:pPr marL="457200" indent="-457200">
              <a:buFont typeface="+mj-lt"/>
              <a:buAutoNum type="arabicPeriod"/>
            </a:pPr>
            <a:r>
              <a:rPr lang="en-US" sz="2000" b="0" dirty="0" smtClean="0"/>
              <a:t>Trigger-based Random Access without RTS/CTS</a:t>
            </a:r>
          </a:p>
          <a:p>
            <a:pPr marL="457200" indent="-457200">
              <a:buFont typeface="+mj-lt"/>
              <a:buAutoNum type="arabicPeriod"/>
            </a:pPr>
            <a:r>
              <a:rPr lang="en-US" sz="2000" b="0" dirty="0" smtClean="0"/>
              <a:t>Trigger-based Deterministic Access without RTS/CTS</a:t>
            </a:r>
          </a:p>
          <a:p>
            <a:pPr marL="0" indent="0">
              <a:buNone/>
            </a:pPr>
            <a:r>
              <a:rPr lang="en-US" sz="2000" b="0" dirty="0" smtClean="0"/>
              <a:t>In 3 and 4, the STAs can also try to send frames with DCF</a:t>
            </a:r>
          </a:p>
          <a:p>
            <a:endParaRPr lang="en-US" sz="2800" dirty="0"/>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grpSp>
        <p:nvGrpSpPr>
          <p:cNvPr id="16" name="Группа 15"/>
          <p:cNvGrpSpPr/>
          <p:nvPr/>
        </p:nvGrpSpPr>
        <p:grpSpPr>
          <a:xfrm>
            <a:off x="1835696" y="1508335"/>
            <a:ext cx="5511840" cy="1886375"/>
            <a:chOff x="2541833" y="3515338"/>
            <a:chExt cx="5511840" cy="1886375"/>
          </a:xfrm>
        </p:grpSpPr>
        <p:sp>
          <p:nvSpPr>
            <p:cNvPr id="8" name="Овал 7"/>
            <p:cNvSpPr/>
            <p:nvPr/>
          </p:nvSpPr>
          <p:spPr bwMode="auto">
            <a:xfrm>
              <a:off x="2843808" y="436510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Овал 8"/>
            <p:cNvSpPr/>
            <p:nvPr/>
          </p:nvSpPr>
          <p:spPr bwMode="auto">
            <a:xfrm>
              <a:off x="4054369" y="3515338"/>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0" name="Овал 9"/>
            <p:cNvSpPr/>
            <p:nvPr/>
          </p:nvSpPr>
          <p:spPr bwMode="auto">
            <a:xfrm>
              <a:off x="4209728" y="3942555"/>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1" name="Овал 10"/>
            <p:cNvSpPr/>
            <p:nvPr/>
          </p:nvSpPr>
          <p:spPr bwMode="auto">
            <a:xfrm>
              <a:off x="4209728" y="4672134"/>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2" name="Овал 11"/>
            <p:cNvSpPr/>
            <p:nvPr/>
          </p:nvSpPr>
          <p:spPr bwMode="auto">
            <a:xfrm>
              <a:off x="4054369" y="5113681"/>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137490" y="3942555"/>
              <a:ext cx="2916183" cy="1200329"/>
            </a:xfrm>
            <a:prstGeom prst="rect">
              <a:avLst/>
            </a:prstGeom>
            <a:noFill/>
          </p:spPr>
          <p:txBody>
            <a:bodyPr wrap="none" rtlCol="0">
              <a:spAutoFit/>
            </a:bodyPr>
            <a:lstStyle/>
            <a:p>
              <a:pPr algn="ctr"/>
              <a:r>
                <a:rPr lang="en-US" sz="1800" dirty="0" smtClean="0"/>
                <a:t>All</a:t>
              </a:r>
              <a:r>
                <a:rPr lang="ru-RU" sz="1800" dirty="0" smtClean="0"/>
                <a:t> </a:t>
              </a:r>
              <a:r>
                <a:rPr lang="en-US" sz="1800" dirty="0" smtClean="0"/>
                <a:t>nodes are </a:t>
              </a:r>
            </a:p>
            <a:p>
              <a:pPr algn="ctr"/>
              <a:r>
                <a:rPr lang="en-US" sz="1800" dirty="0" smtClean="0"/>
                <a:t>in the RX range of each other</a:t>
              </a:r>
            </a:p>
            <a:p>
              <a:pPr algn="ctr"/>
              <a:endParaRPr lang="en-US" sz="1800" dirty="0"/>
            </a:p>
            <a:p>
              <a:pPr algn="ctr"/>
              <a:r>
                <a:rPr lang="en-US" sz="1800" dirty="0" smtClean="0"/>
                <a:t>No hidden STAs</a:t>
              </a:r>
              <a:endParaRPr lang="ru-RU" sz="1800" dirty="0"/>
            </a:p>
          </p:txBody>
        </p:sp>
        <p:sp>
          <p:nvSpPr>
            <p:cNvPr id="14" name="Прямоугольник 13"/>
            <p:cNvSpPr/>
            <p:nvPr/>
          </p:nvSpPr>
          <p:spPr>
            <a:xfrm>
              <a:off x="2541833" y="4681219"/>
              <a:ext cx="513282" cy="400110"/>
            </a:xfrm>
            <a:prstGeom prst="rect">
              <a:avLst/>
            </a:prstGeom>
          </p:spPr>
          <p:txBody>
            <a:bodyPr wrap="none">
              <a:spAutoFit/>
            </a:bodyPr>
            <a:lstStyle/>
            <a:p>
              <a:r>
                <a:rPr lang="en-US" sz="2000" dirty="0"/>
                <a:t>AP</a:t>
              </a:r>
              <a:endParaRPr lang="ru-RU" sz="2000" dirty="0"/>
            </a:p>
          </p:txBody>
        </p:sp>
        <p:sp>
          <p:nvSpPr>
            <p:cNvPr id="15" name="Прямоугольник 14"/>
            <p:cNvSpPr/>
            <p:nvPr/>
          </p:nvSpPr>
          <p:spPr>
            <a:xfrm>
              <a:off x="3265841" y="3766761"/>
              <a:ext cx="974114" cy="369332"/>
            </a:xfrm>
            <a:prstGeom prst="rect">
              <a:avLst/>
            </a:prstGeom>
          </p:spPr>
          <p:txBody>
            <a:bodyPr wrap="none">
              <a:spAutoFit/>
            </a:bodyPr>
            <a:lstStyle/>
            <a:p>
              <a:pPr algn="ctr"/>
              <a:r>
                <a:rPr lang="en-US" sz="1800" dirty="0"/>
                <a:t>N STAs </a:t>
              </a:r>
            </a:p>
          </p:txBody>
        </p:sp>
      </p:gr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3</a:t>
            </a:fld>
            <a:endParaRPr lang="en-US" dirty="0"/>
          </a:p>
        </p:txBody>
      </p:sp>
    </p:spTree>
    <p:extLst>
      <p:ext uri="{BB962C8B-B14F-4D97-AF65-F5344CB8AC3E}">
        <p14:creationId xmlns:p14="http://schemas.microsoft.com/office/powerpoint/2010/main" val="753679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Box 108"/>
          <p:cNvSpPr txBox="1"/>
          <p:nvPr/>
        </p:nvSpPr>
        <p:spPr>
          <a:xfrm>
            <a:off x="2423993" y="4229440"/>
            <a:ext cx="2580056" cy="276999"/>
          </a:xfrm>
          <a:prstGeom prst="rect">
            <a:avLst/>
          </a:prstGeom>
          <a:noFill/>
        </p:spPr>
        <p:txBody>
          <a:bodyPr wrap="square" rtlCol="0">
            <a:spAutoFit/>
          </a:bodyPr>
          <a:lstStyle/>
          <a:p>
            <a:r>
              <a:rPr lang="en-US" dirty="0" smtClean="0"/>
              <a:t>………………………………………..</a:t>
            </a:r>
            <a:endParaRPr lang="ru-RU" dirty="0"/>
          </a:p>
        </p:txBody>
      </p:sp>
      <p:sp>
        <p:nvSpPr>
          <p:cNvPr id="118" name="TextBox 117"/>
          <p:cNvSpPr txBox="1"/>
          <p:nvPr/>
        </p:nvSpPr>
        <p:spPr>
          <a:xfrm>
            <a:off x="2423983" y="4713517"/>
            <a:ext cx="2580056" cy="276999"/>
          </a:xfrm>
          <a:prstGeom prst="rect">
            <a:avLst/>
          </a:prstGeom>
          <a:noFill/>
        </p:spPr>
        <p:txBody>
          <a:bodyPr wrap="square" rtlCol="0">
            <a:spAutoFit/>
          </a:bodyPr>
          <a:lstStyle/>
          <a:p>
            <a:r>
              <a:rPr lang="en-US" dirty="0" smtClean="0"/>
              <a:t>………………………………………..</a:t>
            </a:r>
            <a:endParaRPr lang="ru-RU" dirty="0"/>
          </a:p>
        </p:txBody>
      </p:sp>
      <p:sp>
        <p:nvSpPr>
          <p:cNvPr id="100" name="TextBox 99"/>
          <p:cNvSpPr txBox="1"/>
          <p:nvPr/>
        </p:nvSpPr>
        <p:spPr>
          <a:xfrm>
            <a:off x="2423993" y="3733244"/>
            <a:ext cx="2580056" cy="276999"/>
          </a:xfrm>
          <a:prstGeom prst="rect">
            <a:avLst/>
          </a:prstGeom>
          <a:noFill/>
        </p:spPr>
        <p:txBody>
          <a:bodyPr wrap="square" rtlCol="0">
            <a:spAutoFit/>
          </a:bodyPr>
          <a:lstStyle/>
          <a:p>
            <a:r>
              <a:rPr lang="en-US" dirty="0" smtClean="0"/>
              <a:t>………………………………………..</a:t>
            </a:r>
            <a:endParaRPr lang="ru-RU" dirty="0"/>
          </a:p>
        </p:txBody>
      </p:sp>
      <p:sp>
        <p:nvSpPr>
          <p:cNvPr id="8" name="TextBox 7"/>
          <p:cNvSpPr txBox="1"/>
          <p:nvPr/>
        </p:nvSpPr>
        <p:spPr>
          <a:xfrm>
            <a:off x="2423993" y="3253570"/>
            <a:ext cx="2580056" cy="276999"/>
          </a:xfrm>
          <a:prstGeom prst="rect">
            <a:avLst/>
          </a:prstGeom>
          <a:noFill/>
        </p:spPr>
        <p:txBody>
          <a:bodyPr wrap="square" rtlCol="0">
            <a:spAutoFit/>
          </a:bodyPr>
          <a:lstStyle/>
          <a:p>
            <a:r>
              <a:rPr lang="en-US" dirty="0" smtClean="0"/>
              <a:t>………………………………………..</a:t>
            </a:r>
            <a:endParaRPr lang="ru-RU" dirty="0"/>
          </a:p>
        </p:txBody>
      </p:sp>
      <p:sp>
        <p:nvSpPr>
          <p:cNvPr id="2" name="Заголовок 1"/>
          <p:cNvSpPr>
            <a:spLocks noGrp="1"/>
          </p:cNvSpPr>
          <p:nvPr>
            <p:ph type="title"/>
          </p:nvPr>
        </p:nvSpPr>
        <p:spPr>
          <a:xfrm>
            <a:off x="683568" y="692696"/>
            <a:ext cx="7772400" cy="1066800"/>
          </a:xfrm>
        </p:spPr>
        <p:txBody>
          <a:bodyPr/>
          <a:lstStyle/>
          <a:p>
            <a:r>
              <a:rPr lang="en-US" dirty="0">
                <a:solidFill>
                  <a:schemeClr val="tx1"/>
                </a:solidFill>
              </a:rPr>
              <a:t>Trigger-based Random  Access</a:t>
            </a:r>
            <a:br>
              <a:rPr lang="en-US" dirty="0">
                <a:solidFill>
                  <a:schemeClr val="tx1"/>
                </a:solidFill>
              </a:rPr>
            </a:br>
            <a:r>
              <a:rPr lang="en-US" dirty="0">
                <a:solidFill>
                  <a:schemeClr val="tx1"/>
                </a:solidFill>
              </a:rPr>
              <a:t> without </a:t>
            </a:r>
            <a:r>
              <a:rPr lang="en-US" dirty="0" smtClean="0">
                <a:solidFill>
                  <a:schemeClr val="tx1"/>
                </a:solidFill>
              </a:rPr>
              <a:t>RTS/CTS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cxnSp>
        <p:nvCxnSpPr>
          <p:cNvPr id="7" name="Прямая соединительная линия 6"/>
          <p:cNvCxnSpPr/>
          <p:nvPr/>
        </p:nvCxnSpPr>
        <p:spPr bwMode="auto">
          <a:xfrm>
            <a:off x="798947" y="3667616"/>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Прямая соединительная линия 10"/>
          <p:cNvCxnSpPr/>
          <p:nvPr/>
        </p:nvCxnSpPr>
        <p:spPr bwMode="auto">
          <a:xfrm>
            <a:off x="798947" y="4639724"/>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15385" y="3253570"/>
            <a:ext cx="763966" cy="276999"/>
          </a:xfrm>
          <a:prstGeom prst="rect">
            <a:avLst/>
          </a:prstGeom>
          <a:noFill/>
        </p:spPr>
        <p:txBody>
          <a:bodyPr wrap="square" rtlCol="0">
            <a:spAutoFit/>
          </a:bodyPr>
          <a:lstStyle/>
          <a:p>
            <a:r>
              <a:rPr lang="en-US" dirty="0" smtClean="0"/>
              <a:t>20 MHz</a:t>
            </a:r>
            <a:endParaRPr lang="ru-RU" dirty="0"/>
          </a:p>
        </p:txBody>
      </p:sp>
      <p:sp>
        <p:nvSpPr>
          <p:cNvPr id="19" name="Прямоугольник 18"/>
          <p:cNvSpPr/>
          <p:nvPr/>
        </p:nvSpPr>
        <p:spPr bwMode="auto">
          <a:xfrm>
            <a:off x="1158993" y="3181562"/>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2707174" y="5250049"/>
            <a:ext cx="2080850" cy="584775"/>
          </a:xfrm>
          <a:prstGeom prst="rect">
            <a:avLst/>
          </a:prstGeom>
          <a:noFill/>
        </p:spPr>
        <p:txBody>
          <a:bodyPr wrap="square" rtlCol="0">
            <a:spAutoFit/>
          </a:bodyPr>
          <a:lstStyle/>
          <a:p>
            <a:pPr algn="ctr"/>
            <a:r>
              <a:rPr lang="en-US" sz="1600" b="1" dirty="0" smtClean="0">
                <a:solidFill>
                  <a:srgbClr val="FF0000"/>
                </a:solidFill>
              </a:rPr>
              <a:t>Collisions and empty RU are possible!</a:t>
            </a:r>
            <a:endParaRPr lang="ru-RU" sz="1600" b="1" dirty="0">
              <a:solidFill>
                <a:srgbClr val="FF0000"/>
              </a:solidFill>
            </a:endParaRPr>
          </a:p>
        </p:txBody>
      </p:sp>
      <p:cxnSp>
        <p:nvCxnSpPr>
          <p:cNvPr id="45" name="Прямая соединительная линия 44"/>
          <p:cNvCxnSpPr/>
          <p:nvPr/>
        </p:nvCxnSpPr>
        <p:spPr bwMode="auto">
          <a:xfrm>
            <a:off x="798947" y="3181562"/>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Прямая соединительная линия 45"/>
          <p:cNvCxnSpPr/>
          <p:nvPr/>
        </p:nvCxnSpPr>
        <p:spPr bwMode="auto">
          <a:xfrm>
            <a:off x="798947" y="5125778"/>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115385" y="3784659"/>
            <a:ext cx="763966" cy="276999"/>
          </a:xfrm>
          <a:prstGeom prst="rect">
            <a:avLst/>
          </a:prstGeom>
          <a:noFill/>
        </p:spPr>
        <p:txBody>
          <a:bodyPr wrap="square" rtlCol="0">
            <a:spAutoFit/>
          </a:bodyPr>
          <a:lstStyle/>
          <a:p>
            <a:r>
              <a:rPr lang="en-US" dirty="0" smtClean="0"/>
              <a:t>20 MHz</a:t>
            </a:r>
            <a:endParaRPr lang="ru-RU" dirty="0"/>
          </a:p>
        </p:txBody>
      </p:sp>
      <p:sp>
        <p:nvSpPr>
          <p:cNvPr id="53" name="TextBox 52"/>
          <p:cNvSpPr txBox="1"/>
          <p:nvPr/>
        </p:nvSpPr>
        <p:spPr>
          <a:xfrm>
            <a:off x="115385" y="4315748"/>
            <a:ext cx="763966" cy="276999"/>
          </a:xfrm>
          <a:prstGeom prst="rect">
            <a:avLst/>
          </a:prstGeom>
          <a:noFill/>
        </p:spPr>
        <p:txBody>
          <a:bodyPr wrap="square" rtlCol="0">
            <a:spAutoFit/>
          </a:bodyPr>
          <a:lstStyle/>
          <a:p>
            <a:r>
              <a:rPr lang="en-US" dirty="0" smtClean="0"/>
              <a:t>20 MHz</a:t>
            </a:r>
            <a:endParaRPr lang="ru-RU" dirty="0"/>
          </a:p>
        </p:txBody>
      </p:sp>
      <p:sp>
        <p:nvSpPr>
          <p:cNvPr id="55" name="TextBox 54"/>
          <p:cNvSpPr txBox="1"/>
          <p:nvPr/>
        </p:nvSpPr>
        <p:spPr>
          <a:xfrm>
            <a:off x="115385" y="4846837"/>
            <a:ext cx="763966" cy="276999"/>
          </a:xfrm>
          <a:prstGeom prst="rect">
            <a:avLst/>
          </a:prstGeom>
          <a:noFill/>
        </p:spPr>
        <p:txBody>
          <a:bodyPr wrap="square" rtlCol="0">
            <a:spAutoFit/>
          </a:bodyPr>
          <a:lstStyle/>
          <a:p>
            <a:r>
              <a:rPr lang="en-US" dirty="0" smtClean="0"/>
              <a:t>20 MHz</a:t>
            </a:r>
            <a:endParaRPr lang="ru-RU" dirty="0"/>
          </a:p>
        </p:txBody>
      </p:sp>
      <p:sp>
        <p:nvSpPr>
          <p:cNvPr id="57" name="Прямоугольник 56"/>
          <p:cNvSpPr/>
          <p:nvPr/>
        </p:nvSpPr>
        <p:spPr bwMode="auto">
          <a:xfrm>
            <a:off x="5406558" y="3181562"/>
            <a:ext cx="1009019"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p:txBody>
      </p:sp>
      <p:sp>
        <p:nvSpPr>
          <p:cNvPr id="3" name="Прямоугольник 2"/>
          <p:cNvSpPr/>
          <p:nvPr/>
        </p:nvSpPr>
        <p:spPr>
          <a:xfrm>
            <a:off x="758088" y="2531385"/>
            <a:ext cx="1665905" cy="646331"/>
          </a:xfrm>
          <a:prstGeom prst="rect">
            <a:avLst/>
          </a:prstGeom>
        </p:spPr>
        <p:txBody>
          <a:bodyPr wrap="none">
            <a:spAutoFit/>
          </a:bodyPr>
          <a:lstStyle/>
          <a:p>
            <a:pPr algn="ctr"/>
            <a:r>
              <a:rPr lang="en-US" sz="1800" dirty="0" smtClean="0"/>
              <a:t>Trigger for </a:t>
            </a:r>
          </a:p>
          <a:p>
            <a:pPr algn="ctr"/>
            <a:r>
              <a:rPr lang="en-US" sz="1800" dirty="0" smtClean="0"/>
              <a:t>Random Access</a:t>
            </a:r>
            <a:endParaRPr lang="ru-RU" dirty="0"/>
          </a:p>
        </p:txBody>
      </p:sp>
      <p:sp>
        <p:nvSpPr>
          <p:cNvPr id="9" name="Прямоугольник 8"/>
          <p:cNvSpPr/>
          <p:nvPr/>
        </p:nvSpPr>
        <p:spPr>
          <a:xfrm>
            <a:off x="5332223" y="2564904"/>
            <a:ext cx="1157689" cy="584775"/>
          </a:xfrm>
          <a:prstGeom prst="rect">
            <a:avLst/>
          </a:prstGeom>
        </p:spPr>
        <p:txBody>
          <a:bodyPr wrap="none">
            <a:spAutoFit/>
          </a:bodyPr>
          <a:lstStyle/>
          <a:p>
            <a:pPr algn="ctr"/>
            <a:r>
              <a:rPr lang="en-US" sz="1600" dirty="0" smtClean="0"/>
              <a:t>M-STA</a:t>
            </a:r>
          </a:p>
          <a:p>
            <a:pPr algn="ctr"/>
            <a:r>
              <a:rPr lang="en-US" sz="1600" dirty="0" smtClean="0"/>
              <a:t> </a:t>
            </a:r>
            <a:r>
              <a:rPr lang="en-US" sz="1600" dirty="0" err="1" smtClean="0"/>
              <a:t>BlockACK</a:t>
            </a:r>
            <a:endParaRPr lang="ru-RU" sz="1600" dirty="0"/>
          </a:p>
        </p:txBody>
      </p:sp>
      <p:sp>
        <p:nvSpPr>
          <p:cNvPr id="30" name="Прямоугольник 29"/>
          <p:cNvSpPr/>
          <p:nvPr/>
        </p:nvSpPr>
        <p:spPr>
          <a:xfrm>
            <a:off x="3403669" y="2687671"/>
            <a:ext cx="620683" cy="369332"/>
          </a:xfrm>
          <a:prstGeom prst="rect">
            <a:avLst/>
          </a:prstGeom>
        </p:spPr>
        <p:txBody>
          <a:bodyPr wrap="none">
            <a:spAutoFit/>
          </a:bodyPr>
          <a:lstStyle/>
          <a:p>
            <a:pPr algn="ctr"/>
            <a:r>
              <a:rPr lang="en-US" sz="1800" dirty="0" smtClean="0"/>
              <a:t>Data</a:t>
            </a:r>
          </a:p>
        </p:txBody>
      </p:sp>
      <p:sp>
        <p:nvSpPr>
          <p:cNvPr id="58" name="Прямоугольник 57"/>
          <p:cNvSpPr/>
          <p:nvPr/>
        </p:nvSpPr>
        <p:spPr bwMode="auto">
          <a:xfrm>
            <a:off x="2527147" y="3265467"/>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 name="TextBox 9"/>
          <p:cNvSpPr txBox="1"/>
          <p:nvPr/>
        </p:nvSpPr>
        <p:spPr>
          <a:xfrm>
            <a:off x="2289406" y="3116923"/>
            <a:ext cx="384487" cy="230832"/>
          </a:xfrm>
          <a:prstGeom prst="rect">
            <a:avLst/>
          </a:prstGeom>
          <a:noFill/>
        </p:spPr>
        <p:txBody>
          <a:bodyPr wrap="square" rtlCol="0">
            <a:spAutoFit/>
          </a:bodyPr>
          <a:lstStyle/>
          <a:p>
            <a:r>
              <a:rPr lang="en-US" sz="900" dirty="0" smtClean="0"/>
              <a:t>26</a:t>
            </a:r>
          </a:p>
        </p:txBody>
      </p:sp>
      <p:sp>
        <p:nvSpPr>
          <p:cNvPr id="71" name="Прямоугольник 70"/>
          <p:cNvSpPr/>
          <p:nvPr/>
        </p:nvSpPr>
        <p:spPr bwMode="auto">
          <a:xfrm>
            <a:off x="2527155" y="3187942"/>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4" name="TextBox 13"/>
          <p:cNvSpPr txBox="1"/>
          <p:nvPr/>
        </p:nvSpPr>
        <p:spPr>
          <a:xfrm>
            <a:off x="2023089" y="5280827"/>
            <a:ext cx="504056" cy="276999"/>
          </a:xfrm>
          <a:prstGeom prst="rect">
            <a:avLst/>
          </a:prstGeom>
          <a:noFill/>
        </p:spPr>
        <p:txBody>
          <a:bodyPr wrap="square" rtlCol="0">
            <a:spAutoFit/>
          </a:bodyPr>
          <a:lstStyle/>
          <a:p>
            <a:r>
              <a:rPr lang="en-US" dirty="0" smtClean="0"/>
              <a:t>SIFS</a:t>
            </a:r>
            <a:endParaRPr lang="ru-RU" dirty="0"/>
          </a:p>
        </p:txBody>
      </p:sp>
      <p:cxnSp>
        <p:nvCxnSpPr>
          <p:cNvPr id="16" name="Прямая со стрелкой 15"/>
          <p:cNvCxnSpPr/>
          <p:nvPr/>
        </p:nvCxnSpPr>
        <p:spPr bwMode="auto">
          <a:xfrm>
            <a:off x="2023089"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89" name="TextBox 88"/>
          <p:cNvSpPr txBox="1"/>
          <p:nvPr/>
        </p:nvSpPr>
        <p:spPr>
          <a:xfrm>
            <a:off x="4922927" y="5280827"/>
            <a:ext cx="504056" cy="276999"/>
          </a:xfrm>
          <a:prstGeom prst="rect">
            <a:avLst/>
          </a:prstGeom>
          <a:noFill/>
        </p:spPr>
        <p:txBody>
          <a:bodyPr wrap="square" rtlCol="0">
            <a:spAutoFit/>
          </a:bodyPr>
          <a:lstStyle/>
          <a:p>
            <a:r>
              <a:rPr lang="en-US" dirty="0" smtClean="0"/>
              <a:t>SIFS</a:t>
            </a:r>
            <a:endParaRPr lang="ru-RU" dirty="0"/>
          </a:p>
        </p:txBody>
      </p:sp>
      <p:cxnSp>
        <p:nvCxnSpPr>
          <p:cNvPr id="90" name="Прямая со стрелкой 89"/>
          <p:cNvCxnSpPr/>
          <p:nvPr/>
        </p:nvCxnSpPr>
        <p:spPr bwMode="auto">
          <a:xfrm>
            <a:off x="4922927"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1" name="TextBox 90"/>
          <p:cNvSpPr txBox="1"/>
          <p:nvPr/>
        </p:nvSpPr>
        <p:spPr>
          <a:xfrm>
            <a:off x="6588225" y="5280827"/>
            <a:ext cx="763456" cy="461665"/>
          </a:xfrm>
          <a:prstGeom prst="rect">
            <a:avLst/>
          </a:prstGeom>
          <a:noFill/>
        </p:spPr>
        <p:txBody>
          <a:bodyPr wrap="square" rtlCol="0">
            <a:spAutoFit/>
          </a:bodyPr>
          <a:lstStyle/>
          <a:p>
            <a:r>
              <a:rPr lang="en-US" dirty="0" smtClean="0"/>
              <a:t>DIFS+</a:t>
            </a:r>
          </a:p>
          <a:p>
            <a:r>
              <a:rPr lang="en-US" dirty="0" err="1" smtClean="0"/>
              <a:t>backoff</a:t>
            </a:r>
            <a:endParaRPr lang="ru-RU" dirty="0"/>
          </a:p>
        </p:txBody>
      </p:sp>
      <p:cxnSp>
        <p:nvCxnSpPr>
          <p:cNvPr id="92" name="Прямая со стрелкой 91"/>
          <p:cNvCxnSpPr/>
          <p:nvPr/>
        </p:nvCxnSpPr>
        <p:spPr bwMode="auto">
          <a:xfrm>
            <a:off x="6487585" y="5280827"/>
            <a:ext cx="864096"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3" name="Прямоугольник 92"/>
          <p:cNvSpPr/>
          <p:nvPr/>
        </p:nvSpPr>
        <p:spPr bwMode="auto">
          <a:xfrm>
            <a:off x="7351681" y="3183504"/>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56" name="Прямоугольник 55"/>
          <p:cNvSpPr/>
          <p:nvPr/>
        </p:nvSpPr>
        <p:spPr>
          <a:xfrm>
            <a:off x="6950776" y="2531385"/>
            <a:ext cx="1665905" cy="646331"/>
          </a:xfrm>
          <a:prstGeom prst="rect">
            <a:avLst/>
          </a:prstGeom>
        </p:spPr>
        <p:txBody>
          <a:bodyPr wrap="none">
            <a:spAutoFit/>
          </a:bodyPr>
          <a:lstStyle/>
          <a:p>
            <a:pPr algn="ctr"/>
            <a:r>
              <a:rPr lang="en-US" sz="1800" dirty="0" smtClean="0"/>
              <a:t>Trigger for </a:t>
            </a:r>
          </a:p>
          <a:p>
            <a:pPr algn="ctr"/>
            <a:r>
              <a:rPr lang="en-US" sz="1800" dirty="0" smtClean="0"/>
              <a:t>Random Access</a:t>
            </a:r>
            <a:endParaRPr lang="ru-RU" dirty="0"/>
          </a:p>
        </p:txBody>
      </p:sp>
      <p:sp>
        <p:nvSpPr>
          <p:cNvPr id="54" name="Прямоугольник 53"/>
          <p:cNvSpPr/>
          <p:nvPr/>
        </p:nvSpPr>
        <p:spPr bwMode="auto">
          <a:xfrm>
            <a:off x="2527155" y="359009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59" name="Прямоугольник 58"/>
          <p:cNvSpPr/>
          <p:nvPr/>
        </p:nvSpPr>
        <p:spPr bwMode="auto">
          <a:xfrm>
            <a:off x="2527146" y="351256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7" name="TextBox 66"/>
          <p:cNvSpPr txBox="1"/>
          <p:nvPr/>
        </p:nvSpPr>
        <p:spPr>
          <a:xfrm>
            <a:off x="2289406" y="3202931"/>
            <a:ext cx="384487" cy="230832"/>
          </a:xfrm>
          <a:prstGeom prst="rect">
            <a:avLst/>
          </a:prstGeom>
          <a:noFill/>
        </p:spPr>
        <p:txBody>
          <a:bodyPr wrap="square" rtlCol="0">
            <a:spAutoFit/>
          </a:bodyPr>
          <a:lstStyle/>
          <a:p>
            <a:r>
              <a:rPr lang="en-US" sz="900" dirty="0" smtClean="0"/>
              <a:t>26</a:t>
            </a:r>
          </a:p>
        </p:txBody>
      </p:sp>
      <p:sp>
        <p:nvSpPr>
          <p:cNvPr id="88" name="TextBox 87"/>
          <p:cNvSpPr txBox="1"/>
          <p:nvPr/>
        </p:nvSpPr>
        <p:spPr>
          <a:xfrm>
            <a:off x="2296322" y="3414481"/>
            <a:ext cx="384487" cy="230832"/>
          </a:xfrm>
          <a:prstGeom prst="rect">
            <a:avLst/>
          </a:prstGeom>
          <a:noFill/>
        </p:spPr>
        <p:txBody>
          <a:bodyPr wrap="square" rtlCol="0">
            <a:spAutoFit/>
          </a:bodyPr>
          <a:lstStyle/>
          <a:p>
            <a:r>
              <a:rPr lang="en-US" sz="900" dirty="0" smtClean="0"/>
              <a:t>26</a:t>
            </a:r>
          </a:p>
        </p:txBody>
      </p:sp>
      <p:sp>
        <p:nvSpPr>
          <p:cNvPr id="94" name="TextBox 93"/>
          <p:cNvSpPr txBox="1"/>
          <p:nvPr/>
        </p:nvSpPr>
        <p:spPr>
          <a:xfrm>
            <a:off x="2296322" y="3500489"/>
            <a:ext cx="384487" cy="230832"/>
          </a:xfrm>
          <a:prstGeom prst="rect">
            <a:avLst/>
          </a:prstGeom>
          <a:noFill/>
        </p:spPr>
        <p:txBody>
          <a:bodyPr wrap="square" rtlCol="0">
            <a:spAutoFit/>
          </a:bodyPr>
          <a:lstStyle/>
          <a:p>
            <a:r>
              <a:rPr lang="en-US" sz="900" dirty="0" smtClean="0"/>
              <a:t>26</a:t>
            </a:r>
          </a:p>
        </p:txBody>
      </p:sp>
      <p:sp>
        <p:nvSpPr>
          <p:cNvPr id="95" name="Прямоугольник 94"/>
          <p:cNvSpPr/>
          <p:nvPr/>
        </p:nvSpPr>
        <p:spPr bwMode="auto">
          <a:xfrm>
            <a:off x="2527147" y="374514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6" name="TextBox 95"/>
          <p:cNvSpPr txBox="1"/>
          <p:nvPr/>
        </p:nvSpPr>
        <p:spPr>
          <a:xfrm>
            <a:off x="2289406" y="3596597"/>
            <a:ext cx="384487" cy="230832"/>
          </a:xfrm>
          <a:prstGeom prst="rect">
            <a:avLst/>
          </a:prstGeom>
          <a:noFill/>
        </p:spPr>
        <p:txBody>
          <a:bodyPr wrap="square" rtlCol="0">
            <a:spAutoFit/>
          </a:bodyPr>
          <a:lstStyle/>
          <a:p>
            <a:r>
              <a:rPr lang="en-US" sz="900" dirty="0" smtClean="0"/>
              <a:t>26</a:t>
            </a:r>
          </a:p>
        </p:txBody>
      </p:sp>
      <p:sp>
        <p:nvSpPr>
          <p:cNvPr id="97" name="Прямоугольник 96"/>
          <p:cNvSpPr/>
          <p:nvPr/>
        </p:nvSpPr>
        <p:spPr bwMode="auto">
          <a:xfrm>
            <a:off x="2527155" y="3667616"/>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8" name="Прямоугольник 97"/>
          <p:cNvSpPr/>
          <p:nvPr/>
        </p:nvSpPr>
        <p:spPr bwMode="auto">
          <a:xfrm>
            <a:off x="2527155" y="406976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9" name="Прямоугольник 98"/>
          <p:cNvSpPr/>
          <p:nvPr/>
        </p:nvSpPr>
        <p:spPr bwMode="auto">
          <a:xfrm>
            <a:off x="2527146" y="3992240"/>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1" name="TextBox 100"/>
          <p:cNvSpPr txBox="1"/>
          <p:nvPr/>
        </p:nvSpPr>
        <p:spPr>
          <a:xfrm>
            <a:off x="2289406" y="3682605"/>
            <a:ext cx="384487" cy="230832"/>
          </a:xfrm>
          <a:prstGeom prst="rect">
            <a:avLst/>
          </a:prstGeom>
          <a:noFill/>
        </p:spPr>
        <p:txBody>
          <a:bodyPr wrap="square" rtlCol="0">
            <a:spAutoFit/>
          </a:bodyPr>
          <a:lstStyle/>
          <a:p>
            <a:r>
              <a:rPr lang="en-US" sz="900" dirty="0" smtClean="0"/>
              <a:t>26</a:t>
            </a:r>
          </a:p>
        </p:txBody>
      </p:sp>
      <p:sp>
        <p:nvSpPr>
          <p:cNvPr id="102" name="TextBox 101"/>
          <p:cNvSpPr txBox="1"/>
          <p:nvPr/>
        </p:nvSpPr>
        <p:spPr>
          <a:xfrm>
            <a:off x="2296322" y="3894155"/>
            <a:ext cx="384487" cy="230832"/>
          </a:xfrm>
          <a:prstGeom prst="rect">
            <a:avLst/>
          </a:prstGeom>
          <a:noFill/>
        </p:spPr>
        <p:txBody>
          <a:bodyPr wrap="square" rtlCol="0">
            <a:spAutoFit/>
          </a:bodyPr>
          <a:lstStyle/>
          <a:p>
            <a:r>
              <a:rPr lang="en-US" sz="900" dirty="0" smtClean="0"/>
              <a:t>26</a:t>
            </a:r>
          </a:p>
        </p:txBody>
      </p:sp>
      <p:sp>
        <p:nvSpPr>
          <p:cNvPr id="103" name="TextBox 102"/>
          <p:cNvSpPr txBox="1"/>
          <p:nvPr/>
        </p:nvSpPr>
        <p:spPr>
          <a:xfrm>
            <a:off x="2296322" y="3980163"/>
            <a:ext cx="384487" cy="230832"/>
          </a:xfrm>
          <a:prstGeom prst="rect">
            <a:avLst/>
          </a:prstGeom>
          <a:noFill/>
        </p:spPr>
        <p:txBody>
          <a:bodyPr wrap="square" rtlCol="0">
            <a:spAutoFit/>
          </a:bodyPr>
          <a:lstStyle/>
          <a:p>
            <a:r>
              <a:rPr lang="en-US" sz="900" dirty="0" smtClean="0"/>
              <a:t>26</a:t>
            </a:r>
          </a:p>
        </p:txBody>
      </p:sp>
      <p:sp>
        <p:nvSpPr>
          <p:cNvPr id="104" name="Прямоугольник 103"/>
          <p:cNvSpPr/>
          <p:nvPr/>
        </p:nvSpPr>
        <p:spPr bwMode="auto">
          <a:xfrm>
            <a:off x="2527147" y="4224815"/>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5" name="TextBox 104"/>
          <p:cNvSpPr txBox="1"/>
          <p:nvPr/>
        </p:nvSpPr>
        <p:spPr>
          <a:xfrm>
            <a:off x="2289406" y="4092793"/>
            <a:ext cx="384487" cy="230832"/>
          </a:xfrm>
          <a:prstGeom prst="rect">
            <a:avLst/>
          </a:prstGeom>
          <a:noFill/>
        </p:spPr>
        <p:txBody>
          <a:bodyPr wrap="square" rtlCol="0">
            <a:spAutoFit/>
          </a:bodyPr>
          <a:lstStyle/>
          <a:p>
            <a:r>
              <a:rPr lang="en-US" sz="900" dirty="0" smtClean="0"/>
              <a:t>26</a:t>
            </a:r>
          </a:p>
        </p:txBody>
      </p:sp>
      <p:sp>
        <p:nvSpPr>
          <p:cNvPr id="106" name="Прямоугольник 105"/>
          <p:cNvSpPr/>
          <p:nvPr/>
        </p:nvSpPr>
        <p:spPr bwMode="auto">
          <a:xfrm>
            <a:off x="2527155" y="4147290"/>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7" name="Прямоугольник 106"/>
          <p:cNvSpPr/>
          <p:nvPr/>
        </p:nvSpPr>
        <p:spPr bwMode="auto">
          <a:xfrm>
            <a:off x="2527155" y="456596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8" name="Прямоугольник 107"/>
          <p:cNvSpPr/>
          <p:nvPr/>
        </p:nvSpPr>
        <p:spPr bwMode="auto">
          <a:xfrm>
            <a:off x="2527146" y="448843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0" name="TextBox 109"/>
          <p:cNvSpPr txBox="1"/>
          <p:nvPr/>
        </p:nvSpPr>
        <p:spPr>
          <a:xfrm>
            <a:off x="2289406" y="4178801"/>
            <a:ext cx="384487" cy="230832"/>
          </a:xfrm>
          <a:prstGeom prst="rect">
            <a:avLst/>
          </a:prstGeom>
          <a:noFill/>
        </p:spPr>
        <p:txBody>
          <a:bodyPr wrap="square" rtlCol="0">
            <a:spAutoFit/>
          </a:bodyPr>
          <a:lstStyle/>
          <a:p>
            <a:r>
              <a:rPr lang="en-US" sz="900" dirty="0" smtClean="0"/>
              <a:t>26</a:t>
            </a:r>
          </a:p>
        </p:txBody>
      </p:sp>
      <p:sp>
        <p:nvSpPr>
          <p:cNvPr id="111" name="TextBox 110"/>
          <p:cNvSpPr txBox="1"/>
          <p:nvPr/>
        </p:nvSpPr>
        <p:spPr>
          <a:xfrm>
            <a:off x="2296322" y="4390351"/>
            <a:ext cx="384487" cy="230832"/>
          </a:xfrm>
          <a:prstGeom prst="rect">
            <a:avLst/>
          </a:prstGeom>
          <a:noFill/>
        </p:spPr>
        <p:txBody>
          <a:bodyPr wrap="square" rtlCol="0">
            <a:spAutoFit/>
          </a:bodyPr>
          <a:lstStyle/>
          <a:p>
            <a:r>
              <a:rPr lang="en-US" sz="900" dirty="0" smtClean="0"/>
              <a:t>26</a:t>
            </a:r>
          </a:p>
        </p:txBody>
      </p:sp>
      <p:sp>
        <p:nvSpPr>
          <p:cNvPr id="112" name="TextBox 111"/>
          <p:cNvSpPr txBox="1"/>
          <p:nvPr/>
        </p:nvSpPr>
        <p:spPr>
          <a:xfrm>
            <a:off x="2296322" y="4476359"/>
            <a:ext cx="384487" cy="230832"/>
          </a:xfrm>
          <a:prstGeom prst="rect">
            <a:avLst/>
          </a:prstGeom>
          <a:noFill/>
        </p:spPr>
        <p:txBody>
          <a:bodyPr wrap="square" rtlCol="0">
            <a:spAutoFit/>
          </a:bodyPr>
          <a:lstStyle/>
          <a:p>
            <a:r>
              <a:rPr lang="en-US" sz="900" dirty="0" smtClean="0"/>
              <a:t>26</a:t>
            </a:r>
          </a:p>
        </p:txBody>
      </p:sp>
      <p:sp>
        <p:nvSpPr>
          <p:cNvPr id="113" name="Прямоугольник 112"/>
          <p:cNvSpPr/>
          <p:nvPr/>
        </p:nvSpPr>
        <p:spPr bwMode="auto">
          <a:xfrm>
            <a:off x="2527137" y="4721011"/>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4" name="TextBox 113"/>
          <p:cNvSpPr txBox="1"/>
          <p:nvPr/>
        </p:nvSpPr>
        <p:spPr>
          <a:xfrm>
            <a:off x="2289396" y="4576870"/>
            <a:ext cx="384487" cy="230832"/>
          </a:xfrm>
          <a:prstGeom prst="rect">
            <a:avLst/>
          </a:prstGeom>
          <a:noFill/>
        </p:spPr>
        <p:txBody>
          <a:bodyPr wrap="square" rtlCol="0">
            <a:spAutoFit/>
          </a:bodyPr>
          <a:lstStyle/>
          <a:p>
            <a:r>
              <a:rPr lang="en-US" sz="900" dirty="0" smtClean="0"/>
              <a:t>26</a:t>
            </a:r>
          </a:p>
        </p:txBody>
      </p:sp>
      <p:sp>
        <p:nvSpPr>
          <p:cNvPr id="115" name="Прямоугольник 114"/>
          <p:cNvSpPr/>
          <p:nvPr/>
        </p:nvSpPr>
        <p:spPr bwMode="auto">
          <a:xfrm>
            <a:off x="2527145" y="4643486"/>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6" name="Прямоугольник 115"/>
          <p:cNvSpPr/>
          <p:nvPr/>
        </p:nvSpPr>
        <p:spPr bwMode="auto">
          <a:xfrm>
            <a:off x="2527145" y="5050038"/>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7" name="Прямоугольник 116"/>
          <p:cNvSpPr/>
          <p:nvPr/>
        </p:nvSpPr>
        <p:spPr bwMode="auto">
          <a:xfrm>
            <a:off x="2527136" y="4972513"/>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9" name="TextBox 118"/>
          <p:cNvSpPr txBox="1"/>
          <p:nvPr/>
        </p:nvSpPr>
        <p:spPr>
          <a:xfrm>
            <a:off x="2289396" y="4662878"/>
            <a:ext cx="384487" cy="230832"/>
          </a:xfrm>
          <a:prstGeom prst="rect">
            <a:avLst/>
          </a:prstGeom>
          <a:noFill/>
        </p:spPr>
        <p:txBody>
          <a:bodyPr wrap="square" rtlCol="0">
            <a:spAutoFit/>
          </a:bodyPr>
          <a:lstStyle/>
          <a:p>
            <a:r>
              <a:rPr lang="en-US" sz="900" dirty="0" smtClean="0"/>
              <a:t>26</a:t>
            </a:r>
          </a:p>
        </p:txBody>
      </p:sp>
      <p:sp>
        <p:nvSpPr>
          <p:cNvPr id="120" name="TextBox 119"/>
          <p:cNvSpPr txBox="1"/>
          <p:nvPr/>
        </p:nvSpPr>
        <p:spPr>
          <a:xfrm>
            <a:off x="2296312" y="4874428"/>
            <a:ext cx="384487" cy="230832"/>
          </a:xfrm>
          <a:prstGeom prst="rect">
            <a:avLst/>
          </a:prstGeom>
          <a:noFill/>
        </p:spPr>
        <p:txBody>
          <a:bodyPr wrap="square" rtlCol="0">
            <a:spAutoFit/>
          </a:bodyPr>
          <a:lstStyle/>
          <a:p>
            <a:r>
              <a:rPr lang="en-US" sz="900" dirty="0" smtClean="0"/>
              <a:t>26</a:t>
            </a:r>
          </a:p>
        </p:txBody>
      </p:sp>
      <p:sp>
        <p:nvSpPr>
          <p:cNvPr id="121" name="TextBox 120"/>
          <p:cNvSpPr txBox="1"/>
          <p:nvPr/>
        </p:nvSpPr>
        <p:spPr>
          <a:xfrm>
            <a:off x="2296312" y="4960436"/>
            <a:ext cx="384487" cy="230832"/>
          </a:xfrm>
          <a:prstGeom prst="rect">
            <a:avLst/>
          </a:prstGeom>
          <a:noFill/>
        </p:spPr>
        <p:txBody>
          <a:bodyPr wrap="square" rtlCol="0">
            <a:spAutoFit/>
          </a:bodyPr>
          <a:lstStyle/>
          <a:p>
            <a:r>
              <a:rPr lang="en-US" sz="900" dirty="0" smtClean="0"/>
              <a:t>26</a:t>
            </a:r>
          </a:p>
        </p:txBody>
      </p:sp>
      <p:cxnSp>
        <p:nvCxnSpPr>
          <p:cNvPr id="15" name="Прямая соединительная линия 14"/>
          <p:cNvCxnSpPr>
            <a:stCxn id="58" idx="3"/>
            <a:endCxn id="117" idx="3"/>
          </p:cNvCxnSpPr>
          <p:nvPr/>
        </p:nvCxnSpPr>
        <p:spPr bwMode="auto">
          <a:xfrm flipH="1">
            <a:off x="4905036" y="3304230"/>
            <a:ext cx="11" cy="17070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Прямая соединительная линия 31"/>
          <p:cNvCxnSpPr>
            <a:endCxn id="71" idx="1"/>
          </p:cNvCxnSpPr>
          <p:nvPr/>
        </p:nvCxnSpPr>
        <p:spPr bwMode="auto">
          <a:xfrm flipV="1">
            <a:off x="2527155" y="3226705"/>
            <a:ext cx="0" cy="18600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2" name="TextBox 121"/>
          <p:cNvSpPr txBox="1"/>
          <p:nvPr/>
        </p:nvSpPr>
        <p:spPr>
          <a:xfrm>
            <a:off x="4813978" y="3100760"/>
            <a:ext cx="747084" cy="230832"/>
          </a:xfrm>
          <a:prstGeom prst="rect">
            <a:avLst/>
          </a:prstGeom>
          <a:noFill/>
        </p:spPr>
        <p:txBody>
          <a:bodyPr wrap="square" rtlCol="0">
            <a:spAutoFit/>
          </a:bodyPr>
          <a:lstStyle/>
          <a:p>
            <a:r>
              <a:rPr lang="en-US" sz="900" dirty="0" smtClean="0"/>
              <a:t>Collision</a:t>
            </a:r>
          </a:p>
        </p:txBody>
      </p:sp>
      <p:sp>
        <p:nvSpPr>
          <p:cNvPr id="123" name="TextBox 122"/>
          <p:cNvSpPr txBox="1"/>
          <p:nvPr/>
        </p:nvSpPr>
        <p:spPr>
          <a:xfrm>
            <a:off x="4820328" y="3418436"/>
            <a:ext cx="747084" cy="230832"/>
          </a:xfrm>
          <a:prstGeom prst="rect">
            <a:avLst/>
          </a:prstGeom>
          <a:noFill/>
        </p:spPr>
        <p:txBody>
          <a:bodyPr wrap="square" rtlCol="0">
            <a:spAutoFit/>
          </a:bodyPr>
          <a:lstStyle/>
          <a:p>
            <a:r>
              <a:rPr lang="en-US" sz="900" dirty="0" smtClean="0"/>
              <a:t>Success</a:t>
            </a:r>
          </a:p>
        </p:txBody>
      </p:sp>
      <p:sp>
        <p:nvSpPr>
          <p:cNvPr id="124" name="TextBox 123"/>
          <p:cNvSpPr txBox="1"/>
          <p:nvPr/>
        </p:nvSpPr>
        <p:spPr>
          <a:xfrm>
            <a:off x="4820328" y="3191818"/>
            <a:ext cx="747084" cy="230832"/>
          </a:xfrm>
          <a:prstGeom prst="rect">
            <a:avLst/>
          </a:prstGeom>
          <a:noFill/>
        </p:spPr>
        <p:txBody>
          <a:bodyPr wrap="square" rtlCol="0">
            <a:spAutoFit/>
          </a:bodyPr>
          <a:lstStyle/>
          <a:p>
            <a:r>
              <a:rPr lang="en-US" sz="900" dirty="0" smtClean="0"/>
              <a:t>Empty</a:t>
            </a:r>
          </a:p>
        </p:txBody>
      </p:sp>
      <p:sp>
        <p:nvSpPr>
          <p:cNvPr id="12" name="Нижний колонтитул 11"/>
          <p:cNvSpPr>
            <a:spLocks noGrp="1"/>
          </p:cNvSpPr>
          <p:nvPr>
            <p:ph type="ftr" sz="quarter" idx="11"/>
          </p:nvPr>
        </p:nvSpPr>
        <p:spPr/>
        <p:txBody>
          <a:bodyPr/>
          <a:lstStyle/>
          <a:p>
            <a:pPr>
              <a:defRPr/>
            </a:pPr>
            <a:r>
              <a:rPr lang="en-US" smtClean="0"/>
              <a:t>IITP RAS</a:t>
            </a:r>
            <a:endParaRPr lang="en-US" dirty="0"/>
          </a:p>
        </p:txBody>
      </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4</a:t>
            </a:fld>
            <a:endParaRPr lang="en-US" dirty="0"/>
          </a:p>
        </p:txBody>
      </p:sp>
    </p:spTree>
    <p:extLst>
      <p:ext uri="{BB962C8B-B14F-4D97-AF65-F5344CB8AC3E}">
        <p14:creationId xmlns:p14="http://schemas.microsoft.com/office/powerpoint/2010/main" val="2112276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2527125" y="4713517"/>
            <a:ext cx="2370985" cy="276999"/>
          </a:xfrm>
          <a:prstGeom prst="rect">
            <a:avLst/>
          </a:prstGeom>
          <a:solidFill>
            <a:schemeClr val="accent1"/>
          </a:solidFill>
        </p:spPr>
        <p:txBody>
          <a:bodyPr wrap="square" rtlCol="0">
            <a:spAutoFit/>
          </a:bodyPr>
          <a:lstStyle/>
          <a:p>
            <a:r>
              <a:rPr lang="en-US" dirty="0" smtClean="0"/>
              <a:t>……………………...……………..</a:t>
            </a:r>
            <a:endParaRPr lang="ru-RU" dirty="0"/>
          </a:p>
        </p:txBody>
      </p:sp>
      <p:sp>
        <p:nvSpPr>
          <p:cNvPr id="62" name="TextBox 61"/>
          <p:cNvSpPr txBox="1"/>
          <p:nvPr/>
        </p:nvSpPr>
        <p:spPr>
          <a:xfrm>
            <a:off x="2527125" y="3733244"/>
            <a:ext cx="2377903" cy="461665"/>
          </a:xfrm>
          <a:prstGeom prst="rect">
            <a:avLst/>
          </a:prstGeom>
          <a:solidFill>
            <a:schemeClr val="accent1"/>
          </a:solidFill>
        </p:spPr>
        <p:txBody>
          <a:bodyPr wrap="square" rtlCol="0">
            <a:spAutoFit/>
          </a:bodyPr>
          <a:lstStyle/>
          <a:p>
            <a:r>
              <a:rPr lang="en-US" dirty="0" smtClean="0"/>
              <a:t>………………………………………..</a:t>
            </a:r>
            <a:endParaRPr lang="ru-RU" dirty="0"/>
          </a:p>
        </p:txBody>
      </p:sp>
      <p:cxnSp>
        <p:nvCxnSpPr>
          <p:cNvPr id="68" name="Прямая соединительная линия 67"/>
          <p:cNvCxnSpPr/>
          <p:nvPr/>
        </p:nvCxnSpPr>
        <p:spPr bwMode="auto">
          <a:xfrm>
            <a:off x="798947" y="4153670"/>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Заголовок 1"/>
          <p:cNvSpPr>
            <a:spLocks noGrp="1"/>
          </p:cNvSpPr>
          <p:nvPr>
            <p:ph type="title"/>
          </p:nvPr>
        </p:nvSpPr>
        <p:spPr>
          <a:xfrm>
            <a:off x="683568" y="908720"/>
            <a:ext cx="7772400" cy="1066800"/>
          </a:xfrm>
        </p:spPr>
        <p:txBody>
          <a:bodyPr/>
          <a:lstStyle/>
          <a:p>
            <a:r>
              <a:rPr lang="en-US" dirty="0">
                <a:solidFill>
                  <a:schemeClr val="tx1"/>
                </a:solidFill>
              </a:rPr>
              <a:t>Trigger-based Deterministic Access </a:t>
            </a:r>
            <a:r>
              <a:rPr lang="ru-RU" dirty="0" smtClean="0">
                <a:solidFill>
                  <a:schemeClr val="tx1"/>
                </a:solidFill>
              </a:rPr>
              <a:t/>
            </a:r>
            <a:br>
              <a:rPr lang="ru-RU" dirty="0" smtClean="0">
                <a:solidFill>
                  <a:schemeClr val="tx1"/>
                </a:solidFill>
              </a:rPr>
            </a:br>
            <a:r>
              <a:rPr lang="en-US" dirty="0" smtClean="0">
                <a:solidFill>
                  <a:schemeClr val="tx1"/>
                </a:solidFill>
              </a:rPr>
              <a:t>without </a:t>
            </a:r>
            <a:r>
              <a:rPr lang="en-US" dirty="0">
                <a:solidFill>
                  <a:schemeClr val="tx1"/>
                </a:solidFill>
              </a:rPr>
              <a:t>RTS/CTS</a:t>
            </a:r>
            <a:br>
              <a:rPr lang="en-US" dirty="0">
                <a:solidFill>
                  <a:schemeClr val="tx1"/>
                </a:solidFill>
              </a:rPr>
            </a:b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cxnSp>
        <p:nvCxnSpPr>
          <p:cNvPr id="7" name="Прямая соединительная линия 6"/>
          <p:cNvCxnSpPr/>
          <p:nvPr/>
        </p:nvCxnSpPr>
        <p:spPr bwMode="auto">
          <a:xfrm>
            <a:off x="798947" y="3667616"/>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Прямая соединительная линия 10"/>
          <p:cNvCxnSpPr/>
          <p:nvPr/>
        </p:nvCxnSpPr>
        <p:spPr bwMode="auto">
          <a:xfrm>
            <a:off x="798947" y="4639724"/>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15385" y="3253570"/>
            <a:ext cx="763966" cy="276999"/>
          </a:xfrm>
          <a:prstGeom prst="rect">
            <a:avLst/>
          </a:prstGeom>
          <a:noFill/>
        </p:spPr>
        <p:txBody>
          <a:bodyPr wrap="square" rtlCol="0">
            <a:spAutoFit/>
          </a:bodyPr>
          <a:lstStyle/>
          <a:p>
            <a:r>
              <a:rPr lang="en-US" dirty="0" smtClean="0"/>
              <a:t>20 MHz</a:t>
            </a:r>
            <a:endParaRPr lang="ru-RU" dirty="0"/>
          </a:p>
        </p:txBody>
      </p:sp>
      <p:sp>
        <p:nvSpPr>
          <p:cNvPr id="19" name="Прямоугольник 18"/>
          <p:cNvSpPr/>
          <p:nvPr/>
        </p:nvSpPr>
        <p:spPr bwMode="auto">
          <a:xfrm>
            <a:off x="1158993" y="3181562"/>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2915816" y="5250049"/>
            <a:ext cx="1656184" cy="584775"/>
          </a:xfrm>
          <a:prstGeom prst="rect">
            <a:avLst/>
          </a:prstGeom>
          <a:noFill/>
        </p:spPr>
        <p:txBody>
          <a:bodyPr wrap="square" rtlCol="0">
            <a:spAutoFit/>
          </a:bodyPr>
          <a:lstStyle/>
          <a:p>
            <a:pPr algn="ctr"/>
            <a:r>
              <a:rPr lang="en-US" sz="1600" b="1" dirty="0" smtClean="0">
                <a:solidFill>
                  <a:srgbClr val="FF0000"/>
                </a:solidFill>
              </a:rPr>
              <a:t>No collisions, </a:t>
            </a:r>
          </a:p>
          <a:p>
            <a:pPr algn="ctr"/>
            <a:r>
              <a:rPr lang="en-US" sz="1600" b="1" dirty="0" smtClean="0">
                <a:solidFill>
                  <a:srgbClr val="FF0000"/>
                </a:solidFill>
              </a:rPr>
              <a:t>no empty RUs!</a:t>
            </a:r>
            <a:endParaRPr lang="ru-RU" sz="1600" b="1" dirty="0">
              <a:solidFill>
                <a:srgbClr val="FF0000"/>
              </a:solidFill>
            </a:endParaRPr>
          </a:p>
        </p:txBody>
      </p:sp>
      <p:cxnSp>
        <p:nvCxnSpPr>
          <p:cNvPr id="45" name="Прямая соединительная линия 44"/>
          <p:cNvCxnSpPr/>
          <p:nvPr/>
        </p:nvCxnSpPr>
        <p:spPr bwMode="auto">
          <a:xfrm>
            <a:off x="798947" y="3181562"/>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Прямая соединительная линия 45"/>
          <p:cNvCxnSpPr/>
          <p:nvPr/>
        </p:nvCxnSpPr>
        <p:spPr bwMode="auto">
          <a:xfrm>
            <a:off x="798947" y="5125778"/>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115385" y="3784659"/>
            <a:ext cx="763966" cy="276999"/>
          </a:xfrm>
          <a:prstGeom prst="rect">
            <a:avLst/>
          </a:prstGeom>
          <a:noFill/>
        </p:spPr>
        <p:txBody>
          <a:bodyPr wrap="square" rtlCol="0">
            <a:spAutoFit/>
          </a:bodyPr>
          <a:lstStyle/>
          <a:p>
            <a:r>
              <a:rPr lang="en-US" dirty="0" smtClean="0"/>
              <a:t>20 MHz</a:t>
            </a:r>
            <a:endParaRPr lang="ru-RU" dirty="0"/>
          </a:p>
        </p:txBody>
      </p:sp>
      <p:sp>
        <p:nvSpPr>
          <p:cNvPr id="53" name="TextBox 52"/>
          <p:cNvSpPr txBox="1"/>
          <p:nvPr/>
        </p:nvSpPr>
        <p:spPr>
          <a:xfrm>
            <a:off x="115385" y="4315748"/>
            <a:ext cx="763966" cy="276999"/>
          </a:xfrm>
          <a:prstGeom prst="rect">
            <a:avLst/>
          </a:prstGeom>
          <a:noFill/>
        </p:spPr>
        <p:txBody>
          <a:bodyPr wrap="square" rtlCol="0">
            <a:spAutoFit/>
          </a:bodyPr>
          <a:lstStyle/>
          <a:p>
            <a:r>
              <a:rPr lang="en-US" dirty="0" smtClean="0"/>
              <a:t>20 MHz</a:t>
            </a:r>
            <a:endParaRPr lang="ru-RU" dirty="0"/>
          </a:p>
        </p:txBody>
      </p:sp>
      <p:sp>
        <p:nvSpPr>
          <p:cNvPr id="55" name="TextBox 54"/>
          <p:cNvSpPr txBox="1"/>
          <p:nvPr/>
        </p:nvSpPr>
        <p:spPr>
          <a:xfrm>
            <a:off x="115385" y="4846837"/>
            <a:ext cx="763966" cy="276999"/>
          </a:xfrm>
          <a:prstGeom prst="rect">
            <a:avLst/>
          </a:prstGeom>
          <a:noFill/>
        </p:spPr>
        <p:txBody>
          <a:bodyPr wrap="square" rtlCol="0">
            <a:spAutoFit/>
          </a:bodyPr>
          <a:lstStyle/>
          <a:p>
            <a:r>
              <a:rPr lang="en-US" dirty="0" smtClean="0"/>
              <a:t>20 MHz</a:t>
            </a:r>
            <a:endParaRPr lang="ru-RU" dirty="0"/>
          </a:p>
        </p:txBody>
      </p:sp>
      <p:sp>
        <p:nvSpPr>
          <p:cNvPr id="57" name="Прямоугольник 56"/>
          <p:cNvSpPr/>
          <p:nvPr/>
        </p:nvSpPr>
        <p:spPr bwMode="auto">
          <a:xfrm>
            <a:off x="5406558" y="3181562"/>
            <a:ext cx="1009019"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p:txBody>
      </p:sp>
      <p:sp>
        <p:nvSpPr>
          <p:cNvPr id="3" name="Прямоугольник 2"/>
          <p:cNvSpPr/>
          <p:nvPr/>
        </p:nvSpPr>
        <p:spPr>
          <a:xfrm>
            <a:off x="1137543" y="2672625"/>
            <a:ext cx="869020" cy="369332"/>
          </a:xfrm>
          <a:prstGeom prst="rect">
            <a:avLst/>
          </a:prstGeom>
        </p:spPr>
        <p:txBody>
          <a:bodyPr wrap="none">
            <a:spAutoFit/>
          </a:bodyPr>
          <a:lstStyle/>
          <a:p>
            <a:r>
              <a:rPr lang="en-US" sz="1800" dirty="0"/>
              <a:t>Trigger</a:t>
            </a:r>
            <a:endParaRPr lang="ru-RU" dirty="0"/>
          </a:p>
        </p:txBody>
      </p:sp>
      <p:sp>
        <p:nvSpPr>
          <p:cNvPr id="9" name="Прямоугольник 8"/>
          <p:cNvSpPr/>
          <p:nvPr/>
        </p:nvSpPr>
        <p:spPr>
          <a:xfrm>
            <a:off x="5332223" y="2564904"/>
            <a:ext cx="1157689" cy="584775"/>
          </a:xfrm>
          <a:prstGeom prst="rect">
            <a:avLst/>
          </a:prstGeom>
        </p:spPr>
        <p:txBody>
          <a:bodyPr wrap="none">
            <a:spAutoFit/>
          </a:bodyPr>
          <a:lstStyle/>
          <a:p>
            <a:pPr algn="ctr"/>
            <a:r>
              <a:rPr lang="en-US" sz="1600" dirty="0"/>
              <a:t>M-STA</a:t>
            </a:r>
          </a:p>
          <a:p>
            <a:pPr algn="ctr"/>
            <a:r>
              <a:rPr lang="en-US" sz="1600" dirty="0"/>
              <a:t> </a:t>
            </a:r>
            <a:r>
              <a:rPr lang="en-US" sz="1600" dirty="0" err="1"/>
              <a:t>BlockACK</a:t>
            </a:r>
            <a:endParaRPr lang="ru-RU" sz="1600" dirty="0"/>
          </a:p>
        </p:txBody>
      </p:sp>
      <p:sp>
        <p:nvSpPr>
          <p:cNvPr id="30" name="Прямоугольник 29"/>
          <p:cNvSpPr/>
          <p:nvPr/>
        </p:nvSpPr>
        <p:spPr>
          <a:xfrm>
            <a:off x="3404935" y="2672625"/>
            <a:ext cx="620683" cy="369332"/>
          </a:xfrm>
          <a:prstGeom prst="rect">
            <a:avLst/>
          </a:prstGeom>
        </p:spPr>
        <p:txBody>
          <a:bodyPr wrap="none">
            <a:spAutoFit/>
          </a:bodyPr>
          <a:lstStyle/>
          <a:p>
            <a:r>
              <a:rPr lang="en-US" sz="1800" dirty="0" smtClean="0"/>
              <a:t>Data</a:t>
            </a:r>
            <a:endParaRPr lang="ru-RU" dirty="0"/>
          </a:p>
        </p:txBody>
      </p:sp>
      <p:sp>
        <p:nvSpPr>
          <p:cNvPr id="14" name="TextBox 13"/>
          <p:cNvSpPr txBox="1"/>
          <p:nvPr/>
        </p:nvSpPr>
        <p:spPr>
          <a:xfrm>
            <a:off x="2023089" y="5280827"/>
            <a:ext cx="504056" cy="276999"/>
          </a:xfrm>
          <a:prstGeom prst="rect">
            <a:avLst/>
          </a:prstGeom>
          <a:noFill/>
        </p:spPr>
        <p:txBody>
          <a:bodyPr wrap="square" rtlCol="0">
            <a:spAutoFit/>
          </a:bodyPr>
          <a:lstStyle/>
          <a:p>
            <a:r>
              <a:rPr lang="en-US" dirty="0" smtClean="0"/>
              <a:t>SIFS</a:t>
            </a:r>
            <a:endParaRPr lang="ru-RU" dirty="0"/>
          </a:p>
        </p:txBody>
      </p:sp>
      <p:cxnSp>
        <p:nvCxnSpPr>
          <p:cNvPr id="16" name="Прямая со стрелкой 15"/>
          <p:cNvCxnSpPr/>
          <p:nvPr/>
        </p:nvCxnSpPr>
        <p:spPr bwMode="auto">
          <a:xfrm>
            <a:off x="2023089"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89" name="TextBox 88"/>
          <p:cNvSpPr txBox="1"/>
          <p:nvPr/>
        </p:nvSpPr>
        <p:spPr>
          <a:xfrm>
            <a:off x="4922927" y="5280827"/>
            <a:ext cx="504056" cy="276999"/>
          </a:xfrm>
          <a:prstGeom prst="rect">
            <a:avLst/>
          </a:prstGeom>
          <a:noFill/>
        </p:spPr>
        <p:txBody>
          <a:bodyPr wrap="square" rtlCol="0">
            <a:spAutoFit/>
          </a:bodyPr>
          <a:lstStyle/>
          <a:p>
            <a:r>
              <a:rPr lang="en-US" dirty="0" smtClean="0"/>
              <a:t>SIFS</a:t>
            </a:r>
            <a:endParaRPr lang="ru-RU" dirty="0"/>
          </a:p>
        </p:txBody>
      </p:sp>
      <p:cxnSp>
        <p:nvCxnSpPr>
          <p:cNvPr id="90" name="Прямая со стрелкой 89"/>
          <p:cNvCxnSpPr/>
          <p:nvPr/>
        </p:nvCxnSpPr>
        <p:spPr bwMode="auto">
          <a:xfrm>
            <a:off x="4922927"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1" name="TextBox 90"/>
          <p:cNvSpPr txBox="1"/>
          <p:nvPr/>
        </p:nvSpPr>
        <p:spPr>
          <a:xfrm>
            <a:off x="6625330" y="5280827"/>
            <a:ext cx="704901" cy="461665"/>
          </a:xfrm>
          <a:prstGeom prst="rect">
            <a:avLst/>
          </a:prstGeom>
          <a:noFill/>
        </p:spPr>
        <p:txBody>
          <a:bodyPr wrap="square" rtlCol="0">
            <a:spAutoFit/>
          </a:bodyPr>
          <a:lstStyle/>
          <a:p>
            <a:r>
              <a:rPr lang="en-US" dirty="0"/>
              <a:t>D</a:t>
            </a:r>
            <a:r>
              <a:rPr lang="en-US" dirty="0" smtClean="0"/>
              <a:t>IFS+</a:t>
            </a:r>
            <a:endParaRPr lang="en-US" dirty="0"/>
          </a:p>
          <a:p>
            <a:r>
              <a:rPr lang="en-US" dirty="0" err="1" smtClean="0"/>
              <a:t>backoff</a:t>
            </a:r>
            <a:endParaRPr lang="en-US" dirty="0" smtClean="0"/>
          </a:p>
        </p:txBody>
      </p:sp>
      <p:cxnSp>
        <p:nvCxnSpPr>
          <p:cNvPr id="92" name="Прямая со стрелкой 91"/>
          <p:cNvCxnSpPr/>
          <p:nvPr/>
        </p:nvCxnSpPr>
        <p:spPr bwMode="auto">
          <a:xfrm>
            <a:off x="6487585" y="5280827"/>
            <a:ext cx="864096"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3" name="Прямоугольник 92"/>
          <p:cNvSpPr/>
          <p:nvPr/>
        </p:nvSpPr>
        <p:spPr bwMode="auto">
          <a:xfrm>
            <a:off x="7351681" y="3183504"/>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94" name="Прямоугольник 93"/>
          <p:cNvSpPr/>
          <p:nvPr/>
        </p:nvSpPr>
        <p:spPr>
          <a:xfrm>
            <a:off x="7330231" y="2674567"/>
            <a:ext cx="869020" cy="369332"/>
          </a:xfrm>
          <a:prstGeom prst="rect">
            <a:avLst/>
          </a:prstGeom>
        </p:spPr>
        <p:txBody>
          <a:bodyPr wrap="none">
            <a:spAutoFit/>
          </a:bodyPr>
          <a:lstStyle/>
          <a:p>
            <a:r>
              <a:rPr lang="en-US" sz="1800" dirty="0"/>
              <a:t>Trigger</a:t>
            </a:r>
            <a:endParaRPr lang="ru-RU" dirty="0"/>
          </a:p>
        </p:txBody>
      </p:sp>
      <p:sp>
        <p:nvSpPr>
          <p:cNvPr id="18" name="TextBox 17"/>
          <p:cNvSpPr txBox="1"/>
          <p:nvPr/>
        </p:nvSpPr>
        <p:spPr>
          <a:xfrm>
            <a:off x="5875517" y="2063230"/>
            <a:ext cx="1224136" cy="338554"/>
          </a:xfrm>
          <a:prstGeom prst="rect">
            <a:avLst/>
          </a:prstGeom>
          <a:noFill/>
          <a:ln>
            <a:solidFill>
              <a:schemeClr val="accent2"/>
            </a:solidFill>
          </a:ln>
        </p:spPr>
        <p:txBody>
          <a:bodyPr wrap="square" rtlCol="0">
            <a:spAutoFit/>
          </a:bodyPr>
          <a:lstStyle/>
          <a:p>
            <a:pPr algn="ctr"/>
            <a:r>
              <a:rPr lang="en-US" sz="1600" dirty="0" smtClean="0"/>
              <a:t>N=37 STAs</a:t>
            </a:r>
            <a:endParaRPr lang="ru-RU" sz="1600" dirty="0"/>
          </a:p>
        </p:txBody>
      </p:sp>
      <p:sp>
        <p:nvSpPr>
          <p:cNvPr id="56" name="TextBox 55"/>
          <p:cNvSpPr txBox="1"/>
          <p:nvPr/>
        </p:nvSpPr>
        <p:spPr>
          <a:xfrm>
            <a:off x="2527125" y="4229440"/>
            <a:ext cx="2377911" cy="461665"/>
          </a:xfrm>
          <a:prstGeom prst="rect">
            <a:avLst/>
          </a:prstGeom>
          <a:solidFill>
            <a:schemeClr val="accent1"/>
          </a:solidFill>
        </p:spPr>
        <p:txBody>
          <a:bodyPr wrap="square" rtlCol="0">
            <a:spAutoFit/>
          </a:bodyPr>
          <a:lstStyle/>
          <a:p>
            <a:r>
              <a:rPr lang="en-US" dirty="0" smtClean="0"/>
              <a:t>………………………………………..</a:t>
            </a:r>
            <a:endParaRPr lang="ru-RU" dirty="0"/>
          </a:p>
        </p:txBody>
      </p:sp>
      <p:sp>
        <p:nvSpPr>
          <p:cNvPr id="63" name="TextBox 62"/>
          <p:cNvSpPr txBox="1"/>
          <p:nvPr/>
        </p:nvSpPr>
        <p:spPr>
          <a:xfrm>
            <a:off x="2527136" y="3253570"/>
            <a:ext cx="2377900" cy="461665"/>
          </a:xfrm>
          <a:prstGeom prst="rect">
            <a:avLst/>
          </a:prstGeom>
          <a:solidFill>
            <a:schemeClr val="accent1"/>
          </a:solidFill>
        </p:spPr>
        <p:txBody>
          <a:bodyPr wrap="square" rtlCol="0">
            <a:spAutoFit/>
          </a:bodyPr>
          <a:lstStyle/>
          <a:p>
            <a:r>
              <a:rPr lang="en-US" dirty="0" smtClean="0"/>
              <a:t>………………………………………..</a:t>
            </a:r>
            <a:endParaRPr lang="ru-RU" dirty="0"/>
          </a:p>
        </p:txBody>
      </p:sp>
      <p:sp>
        <p:nvSpPr>
          <p:cNvPr id="64" name="Прямоугольник 63"/>
          <p:cNvSpPr/>
          <p:nvPr/>
        </p:nvSpPr>
        <p:spPr bwMode="auto">
          <a:xfrm>
            <a:off x="2527147" y="3265467"/>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5" name="TextBox 64"/>
          <p:cNvSpPr txBox="1"/>
          <p:nvPr/>
        </p:nvSpPr>
        <p:spPr>
          <a:xfrm>
            <a:off x="2289406" y="3116923"/>
            <a:ext cx="384487" cy="230832"/>
          </a:xfrm>
          <a:prstGeom prst="rect">
            <a:avLst/>
          </a:prstGeom>
          <a:noFill/>
        </p:spPr>
        <p:txBody>
          <a:bodyPr wrap="square" rtlCol="0">
            <a:spAutoFit/>
          </a:bodyPr>
          <a:lstStyle/>
          <a:p>
            <a:r>
              <a:rPr lang="en-US" sz="900" dirty="0" smtClean="0"/>
              <a:t>26</a:t>
            </a:r>
          </a:p>
        </p:txBody>
      </p:sp>
      <p:sp>
        <p:nvSpPr>
          <p:cNvPr id="66" name="Прямоугольник 65"/>
          <p:cNvSpPr/>
          <p:nvPr/>
        </p:nvSpPr>
        <p:spPr bwMode="auto">
          <a:xfrm>
            <a:off x="2527155" y="3187942"/>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7" name="Прямоугольник 66"/>
          <p:cNvSpPr/>
          <p:nvPr/>
        </p:nvSpPr>
        <p:spPr bwMode="auto">
          <a:xfrm>
            <a:off x="2527155" y="359009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88" name="Прямоугольник 87"/>
          <p:cNvSpPr/>
          <p:nvPr/>
        </p:nvSpPr>
        <p:spPr bwMode="auto">
          <a:xfrm>
            <a:off x="2527146" y="351256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5" name="TextBox 94"/>
          <p:cNvSpPr txBox="1"/>
          <p:nvPr/>
        </p:nvSpPr>
        <p:spPr>
          <a:xfrm>
            <a:off x="2289406" y="3202931"/>
            <a:ext cx="384487" cy="230832"/>
          </a:xfrm>
          <a:prstGeom prst="rect">
            <a:avLst/>
          </a:prstGeom>
          <a:noFill/>
        </p:spPr>
        <p:txBody>
          <a:bodyPr wrap="square" rtlCol="0">
            <a:spAutoFit/>
          </a:bodyPr>
          <a:lstStyle/>
          <a:p>
            <a:r>
              <a:rPr lang="en-US" sz="900" dirty="0" smtClean="0"/>
              <a:t>26</a:t>
            </a:r>
          </a:p>
        </p:txBody>
      </p:sp>
      <p:sp>
        <p:nvSpPr>
          <p:cNvPr id="96" name="TextBox 95"/>
          <p:cNvSpPr txBox="1"/>
          <p:nvPr/>
        </p:nvSpPr>
        <p:spPr>
          <a:xfrm>
            <a:off x="2296322" y="3414481"/>
            <a:ext cx="384487" cy="230832"/>
          </a:xfrm>
          <a:prstGeom prst="rect">
            <a:avLst/>
          </a:prstGeom>
          <a:noFill/>
        </p:spPr>
        <p:txBody>
          <a:bodyPr wrap="square" rtlCol="0">
            <a:spAutoFit/>
          </a:bodyPr>
          <a:lstStyle/>
          <a:p>
            <a:r>
              <a:rPr lang="en-US" sz="900" dirty="0" smtClean="0"/>
              <a:t>26</a:t>
            </a:r>
          </a:p>
        </p:txBody>
      </p:sp>
      <p:sp>
        <p:nvSpPr>
          <p:cNvPr id="97" name="TextBox 96"/>
          <p:cNvSpPr txBox="1"/>
          <p:nvPr/>
        </p:nvSpPr>
        <p:spPr>
          <a:xfrm>
            <a:off x="2296322" y="3500489"/>
            <a:ext cx="384487" cy="230832"/>
          </a:xfrm>
          <a:prstGeom prst="rect">
            <a:avLst/>
          </a:prstGeom>
          <a:noFill/>
        </p:spPr>
        <p:txBody>
          <a:bodyPr wrap="square" rtlCol="0">
            <a:spAutoFit/>
          </a:bodyPr>
          <a:lstStyle/>
          <a:p>
            <a:r>
              <a:rPr lang="en-US" sz="900" dirty="0" smtClean="0"/>
              <a:t>26</a:t>
            </a:r>
          </a:p>
        </p:txBody>
      </p:sp>
      <p:sp>
        <p:nvSpPr>
          <p:cNvPr id="98" name="Прямоугольник 97"/>
          <p:cNvSpPr/>
          <p:nvPr/>
        </p:nvSpPr>
        <p:spPr bwMode="auto">
          <a:xfrm>
            <a:off x="2527147" y="374514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9" name="TextBox 98"/>
          <p:cNvSpPr txBox="1"/>
          <p:nvPr/>
        </p:nvSpPr>
        <p:spPr>
          <a:xfrm>
            <a:off x="2289406" y="3596597"/>
            <a:ext cx="384487" cy="230832"/>
          </a:xfrm>
          <a:prstGeom prst="rect">
            <a:avLst/>
          </a:prstGeom>
          <a:noFill/>
        </p:spPr>
        <p:txBody>
          <a:bodyPr wrap="square" rtlCol="0">
            <a:spAutoFit/>
          </a:bodyPr>
          <a:lstStyle/>
          <a:p>
            <a:r>
              <a:rPr lang="en-US" sz="900" dirty="0" smtClean="0"/>
              <a:t>26</a:t>
            </a:r>
          </a:p>
        </p:txBody>
      </p:sp>
      <p:sp>
        <p:nvSpPr>
          <p:cNvPr id="100" name="Прямоугольник 99"/>
          <p:cNvSpPr/>
          <p:nvPr/>
        </p:nvSpPr>
        <p:spPr bwMode="auto">
          <a:xfrm>
            <a:off x="2527155" y="366761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1" name="Прямоугольник 100"/>
          <p:cNvSpPr/>
          <p:nvPr/>
        </p:nvSpPr>
        <p:spPr bwMode="auto">
          <a:xfrm>
            <a:off x="2527155" y="406976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2" name="Прямоугольник 101"/>
          <p:cNvSpPr/>
          <p:nvPr/>
        </p:nvSpPr>
        <p:spPr bwMode="auto">
          <a:xfrm>
            <a:off x="2527146" y="3992240"/>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3" name="TextBox 102"/>
          <p:cNvSpPr txBox="1"/>
          <p:nvPr/>
        </p:nvSpPr>
        <p:spPr>
          <a:xfrm>
            <a:off x="2289406" y="3682605"/>
            <a:ext cx="384487" cy="230832"/>
          </a:xfrm>
          <a:prstGeom prst="rect">
            <a:avLst/>
          </a:prstGeom>
          <a:noFill/>
        </p:spPr>
        <p:txBody>
          <a:bodyPr wrap="square" rtlCol="0">
            <a:spAutoFit/>
          </a:bodyPr>
          <a:lstStyle/>
          <a:p>
            <a:r>
              <a:rPr lang="en-US" sz="900" dirty="0" smtClean="0"/>
              <a:t>26</a:t>
            </a:r>
          </a:p>
        </p:txBody>
      </p:sp>
      <p:sp>
        <p:nvSpPr>
          <p:cNvPr id="104" name="TextBox 103"/>
          <p:cNvSpPr txBox="1"/>
          <p:nvPr/>
        </p:nvSpPr>
        <p:spPr>
          <a:xfrm>
            <a:off x="2296322" y="3894155"/>
            <a:ext cx="384487" cy="230832"/>
          </a:xfrm>
          <a:prstGeom prst="rect">
            <a:avLst/>
          </a:prstGeom>
          <a:noFill/>
        </p:spPr>
        <p:txBody>
          <a:bodyPr wrap="square" rtlCol="0">
            <a:spAutoFit/>
          </a:bodyPr>
          <a:lstStyle/>
          <a:p>
            <a:r>
              <a:rPr lang="en-US" sz="900" dirty="0" smtClean="0"/>
              <a:t>26</a:t>
            </a:r>
          </a:p>
        </p:txBody>
      </p:sp>
      <p:sp>
        <p:nvSpPr>
          <p:cNvPr id="105" name="TextBox 104"/>
          <p:cNvSpPr txBox="1"/>
          <p:nvPr/>
        </p:nvSpPr>
        <p:spPr>
          <a:xfrm>
            <a:off x="2296322" y="3980163"/>
            <a:ext cx="384487" cy="230832"/>
          </a:xfrm>
          <a:prstGeom prst="rect">
            <a:avLst/>
          </a:prstGeom>
          <a:noFill/>
        </p:spPr>
        <p:txBody>
          <a:bodyPr wrap="square" rtlCol="0">
            <a:spAutoFit/>
          </a:bodyPr>
          <a:lstStyle/>
          <a:p>
            <a:r>
              <a:rPr lang="en-US" sz="900" dirty="0" smtClean="0"/>
              <a:t>26</a:t>
            </a:r>
          </a:p>
        </p:txBody>
      </p:sp>
      <p:sp>
        <p:nvSpPr>
          <p:cNvPr id="106" name="Прямоугольник 105"/>
          <p:cNvSpPr/>
          <p:nvPr/>
        </p:nvSpPr>
        <p:spPr bwMode="auto">
          <a:xfrm>
            <a:off x="2527147" y="422481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7" name="TextBox 106"/>
          <p:cNvSpPr txBox="1"/>
          <p:nvPr/>
        </p:nvSpPr>
        <p:spPr>
          <a:xfrm>
            <a:off x="2289406" y="4092793"/>
            <a:ext cx="384487" cy="230832"/>
          </a:xfrm>
          <a:prstGeom prst="rect">
            <a:avLst/>
          </a:prstGeom>
          <a:noFill/>
        </p:spPr>
        <p:txBody>
          <a:bodyPr wrap="square" rtlCol="0">
            <a:spAutoFit/>
          </a:bodyPr>
          <a:lstStyle/>
          <a:p>
            <a:r>
              <a:rPr lang="en-US" sz="900" dirty="0" smtClean="0"/>
              <a:t>26</a:t>
            </a:r>
          </a:p>
        </p:txBody>
      </p:sp>
      <p:sp>
        <p:nvSpPr>
          <p:cNvPr id="108" name="Прямоугольник 107"/>
          <p:cNvSpPr/>
          <p:nvPr/>
        </p:nvSpPr>
        <p:spPr bwMode="auto">
          <a:xfrm>
            <a:off x="2527155" y="4147290"/>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9" name="Прямоугольник 108"/>
          <p:cNvSpPr/>
          <p:nvPr/>
        </p:nvSpPr>
        <p:spPr bwMode="auto">
          <a:xfrm>
            <a:off x="2527155" y="456596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0" name="Прямоугольник 109"/>
          <p:cNvSpPr/>
          <p:nvPr/>
        </p:nvSpPr>
        <p:spPr bwMode="auto">
          <a:xfrm>
            <a:off x="2527146" y="448843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1" name="TextBox 110"/>
          <p:cNvSpPr txBox="1"/>
          <p:nvPr/>
        </p:nvSpPr>
        <p:spPr>
          <a:xfrm>
            <a:off x="2289406" y="4178801"/>
            <a:ext cx="384487" cy="230832"/>
          </a:xfrm>
          <a:prstGeom prst="rect">
            <a:avLst/>
          </a:prstGeom>
          <a:noFill/>
        </p:spPr>
        <p:txBody>
          <a:bodyPr wrap="square" rtlCol="0">
            <a:spAutoFit/>
          </a:bodyPr>
          <a:lstStyle/>
          <a:p>
            <a:r>
              <a:rPr lang="en-US" sz="900" dirty="0" smtClean="0"/>
              <a:t>26</a:t>
            </a:r>
          </a:p>
        </p:txBody>
      </p:sp>
      <p:sp>
        <p:nvSpPr>
          <p:cNvPr id="112" name="TextBox 111"/>
          <p:cNvSpPr txBox="1"/>
          <p:nvPr/>
        </p:nvSpPr>
        <p:spPr>
          <a:xfrm>
            <a:off x="2296322" y="4390351"/>
            <a:ext cx="384487" cy="230832"/>
          </a:xfrm>
          <a:prstGeom prst="rect">
            <a:avLst/>
          </a:prstGeom>
          <a:noFill/>
        </p:spPr>
        <p:txBody>
          <a:bodyPr wrap="square" rtlCol="0">
            <a:spAutoFit/>
          </a:bodyPr>
          <a:lstStyle/>
          <a:p>
            <a:r>
              <a:rPr lang="en-US" sz="900" dirty="0" smtClean="0"/>
              <a:t>26</a:t>
            </a:r>
          </a:p>
        </p:txBody>
      </p:sp>
      <p:sp>
        <p:nvSpPr>
          <p:cNvPr id="113" name="TextBox 112"/>
          <p:cNvSpPr txBox="1"/>
          <p:nvPr/>
        </p:nvSpPr>
        <p:spPr>
          <a:xfrm>
            <a:off x="2296322" y="4476359"/>
            <a:ext cx="384487" cy="230832"/>
          </a:xfrm>
          <a:prstGeom prst="rect">
            <a:avLst/>
          </a:prstGeom>
          <a:noFill/>
        </p:spPr>
        <p:txBody>
          <a:bodyPr wrap="square" rtlCol="0">
            <a:spAutoFit/>
          </a:bodyPr>
          <a:lstStyle/>
          <a:p>
            <a:r>
              <a:rPr lang="en-US" sz="900" dirty="0" smtClean="0"/>
              <a:t>26</a:t>
            </a:r>
          </a:p>
        </p:txBody>
      </p:sp>
      <p:sp>
        <p:nvSpPr>
          <p:cNvPr id="114" name="Прямоугольник 113"/>
          <p:cNvSpPr/>
          <p:nvPr/>
        </p:nvSpPr>
        <p:spPr bwMode="auto">
          <a:xfrm>
            <a:off x="2527155" y="4716639"/>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5" name="TextBox 114"/>
          <p:cNvSpPr txBox="1"/>
          <p:nvPr/>
        </p:nvSpPr>
        <p:spPr>
          <a:xfrm>
            <a:off x="2289396" y="4576870"/>
            <a:ext cx="384487" cy="230832"/>
          </a:xfrm>
          <a:prstGeom prst="rect">
            <a:avLst/>
          </a:prstGeom>
          <a:noFill/>
        </p:spPr>
        <p:txBody>
          <a:bodyPr wrap="square" rtlCol="0">
            <a:spAutoFit/>
          </a:bodyPr>
          <a:lstStyle/>
          <a:p>
            <a:r>
              <a:rPr lang="en-US" sz="900" dirty="0" smtClean="0"/>
              <a:t>26</a:t>
            </a:r>
          </a:p>
        </p:txBody>
      </p:sp>
      <p:sp>
        <p:nvSpPr>
          <p:cNvPr id="116" name="Прямоугольник 115"/>
          <p:cNvSpPr/>
          <p:nvPr/>
        </p:nvSpPr>
        <p:spPr bwMode="auto">
          <a:xfrm>
            <a:off x="2527145" y="4639114"/>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7" name="Прямоугольник 116"/>
          <p:cNvSpPr/>
          <p:nvPr/>
        </p:nvSpPr>
        <p:spPr bwMode="auto">
          <a:xfrm>
            <a:off x="2527145" y="5050038"/>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8" name="Прямоугольник 117"/>
          <p:cNvSpPr/>
          <p:nvPr/>
        </p:nvSpPr>
        <p:spPr bwMode="auto">
          <a:xfrm>
            <a:off x="2527136" y="4972513"/>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9" name="TextBox 118"/>
          <p:cNvSpPr txBox="1"/>
          <p:nvPr/>
        </p:nvSpPr>
        <p:spPr>
          <a:xfrm>
            <a:off x="2289396" y="4662878"/>
            <a:ext cx="384487" cy="230832"/>
          </a:xfrm>
          <a:prstGeom prst="rect">
            <a:avLst/>
          </a:prstGeom>
          <a:noFill/>
        </p:spPr>
        <p:txBody>
          <a:bodyPr wrap="square" rtlCol="0">
            <a:spAutoFit/>
          </a:bodyPr>
          <a:lstStyle/>
          <a:p>
            <a:r>
              <a:rPr lang="en-US" sz="900" dirty="0" smtClean="0"/>
              <a:t>26</a:t>
            </a:r>
          </a:p>
        </p:txBody>
      </p:sp>
      <p:sp>
        <p:nvSpPr>
          <p:cNvPr id="120" name="TextBox 119"/>
          <p:cNvSpPr txBox="1"/>
          <p:nvPr/>
        </p:nvSpPr>
        <p:spPr>
          <a:xfrm>
            <a:off x="2296312" y="4874428"/>
            <a:ext cx="384487" cy="230832"/>
          </a:xfrm>
          <a:prstGeom prst="rect">
            <a:avLst/>
          </a:prstGeom>
          <a:noFill/>
        </p:spPr>
        <p:txBody>
          <a:bodyPr wrap="square" rtlCol="0">
            <a:spAutoFit/>
          </a:bodyPr>
          <a:lstStyle/>
          <a:p>
            <a:r>
              <a:rPr lang="en-US" sz="900" dirty="0" smtClean="0"/>
              <a:t>26</a:t>
            </a:r>
          </a:p>
        </p:txBody>
      </p:sp>
      <p:sp>
        <p:nvSpPr>
          <p:cNvPr id="121" name="TextBox 120"/>
          <p:cNvSpPr txBox="1"/>
          <p:nvPr/>
        </p:nvSpPr>
        <p:spPr>
          <a:xfrm>
            <a:off x="2296312" y="4960436"/>
            <a:ext cx="384487" cy="230832"/>
          </a:xfrm>
          <a:prstGeom prst="rect">
            <a:avLst/>
          </a:prstGeom>
          <a:noFill/>
        </p:spPr>
        <p:txBody>
          <a:bodyPr wrap="square" rtlCol="0">
            <a:spAutoFit/>
          </a:bodyPr>
          <a:lstStyle/>
          <a:p>
            <a:r>
              <a:rPr lang="en-US" sz="900" dirty="0" smtClean="0"/>
              <a:t>26</a:t>
            </a:r>
          </a:p>
        </p:txBody>
      </p:sp>
      <p:cxnSp>
        <p:nvCxnSpPr>
          <p:cNvPr id="122" name="Прямая соединительная линия 121"/>
          <p:cNvCxnSpPr>
            <a:stCxn id="64" idx="3"/>
            <a:endCxn id="118" idx="3"/>
          </p:cNvCxnSpPr>
          <p:nvPr/>
        </p:nvCxnSpPr>
        <p:spPr bwMode="auto">
          <a:xfrm flipH="1">
            <a:off x="4905036" y="3304230"/>
            <a:ext cx="11" cy="17070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Прямая соединительная линия 122"/>
          <p:cNvCxnSpPr>
            <a:endCxn id="66" idx="1"/>
          </p:cNvCxnSpPr>
          <p:nvPr/>
        </p:nvCxnSpPr>
        <p:spPr bwMode="auto">
          <a:xfrm flipV="1">
            <a:off x="2527155" y="3226705"/>
            <a:ext cx="0" cy="18600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Правая фигурная скобка 7"/>
          <p:cNvSpPr/>
          <p:nvPr/>
        </p:nvSpPr>
        <p:spPr bwMode="auto">
          <a:xfrm>
            <a:off x="4957353" y="3202931"/>
            <a:ext cx="302468" cy="1920905"/>
          </a:xfrm>
          <a:prstGeom prst="rightBrace">
            <a:avLst/>
          </a:prstGeom>
          <a:solidFill>
            <a:schemeClr val="bg1"/>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15" name="Прямая соединительная линия 14"/>
          <p:cNvCxnSpPr>
            <a:stCxn id="18" idx="1"/>
            <a:endCxn id="8" idx="1"/>
          </p:cNvCxnSpPr>
          <p:nvPr/>
        </p:nvCxnSpPr>
        <p:spPr bwMode="auto">
          <a:xfrm flipH="1">
            <a:off x="5259821" y="2232507"/>
            <a:ext cx="615696" cy="1930877"/>
          </a:xfrm>
          <a:prstGeom prst="line">
            <a:avLst/>
          </a:prstGeom>
          <a:solidFill>
            <a:schemeClr val="accent1"/>
          </a:solidFill>
          <a:ln w="12700" cap="flat" cmpd="sng" algn="ctr">
            <a:solidFill>
              <a:schemeClr val="accent2"/>
            </a:solidFill>
            <a:prstDash val="solid"/>
            <a:round/>
            <a:headEnd type="none" w="sm" len="sm"/>
            <a:tailEnd type="none" w="sm" len="sm"/>
          </a:ln>
          <a:effectLst/>
        </p:spPr>
      </p:cxnSp>
      <p:sp>
        <p:nvSpPr>
          <p:cNvPr id="10" name="Нижний колонтитул 9"/>
          <p:cNvSpPr>
            <a:spLocks noGrp="1"/>
          </p:cNvSpPr>
          <p:nvPr>
            <p:ph type="ftr" sz="quarter" idx="11"/>
          </p:nvPr>
        </p:nvSpPr>
        <p:spPr/>
        <p:txBody>
          <a:bodyPr/>
          <a:lstStyle/>
          <a:p>
            <a:pPr>
              <a:defRPr/>
            </a:pPr>
            <a:r>
              <a:rPr lang="en-US" smtClean="0"/>
              <a:t>IITP RAS</a:t>
            </a:r>
            <a:endParaRPr lang="en-US" dirty="0"/>
          </a:p>
        </p:txBody>
      </p:sp>
      <p:sp>
        <p:nvSpPr>
          <p:cNvPr id="12" name="Номер слайда 11"/>
          <p:cNvSpPr>
            <a:spLocks noGrp="1"/>
          </p:cNvSpPr>
          <p:nvPr>
            <p:ph type="sldNum" sz="quarter" idx="12"/>
          </p:nvPr>
        </p:nvSpPr>
        <p:spPr/>
        <p:txBody>
          <a:bodyPr/>
          <a:lstStyle/>
          <a:p>
            <a:pPr>
              <a:defRPr/>
            </a:pPr>
            <a:r>
              <a:rPr lang="en-US" smtClean="0"/>
              <a:t>Slide </a:t>
            </a:r>
            <a:fld id="{1020D93E-1000-485A-B4A0-9946B8CFFE0D}" type="slidenum">
              <a:rPr lang="en-US" smtClean="0"/>
              <a:pPr>
                <a:defRPr/>
              </a:pPr>
              <a:t>5</a:t>
            </a:fld>
            <a:endParaRPr lang="en-US" dirty="0"/>
          </a:p>
        </p:txBody>
      </p:sp>
    </p:spTree>
    <p:extLst>
      <p:ext uri="{BB962C8B-B14F-4D97-AF65-F5344CB8AC3E}">
        <p14:creationId xmlns:p14="http://schemas.microsoft.com/office/powerpoint/2010/main" val="3623321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Parameters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929975383"/>
              </p:ext>
            </p:extLst>
          </p:nvPr>
        </p:nvGraphicFramePr>
        <p:xfrm>
          <a:off x="685797" y="1543473"/>
          <a:ext cx="7858064" cy="2701974"/>
        </p:xfrm>
        <a:graphic>
          <a:graphicData uri="http://schemas.openxmlformats.org/drawingml/2006/table">
            <a:tbl>
              <a:tblPr firstRow="1" bandRow="1">
                <a:tableStyleId>{5C22544A-7EE6-4342-B048-85BDC9FD1C3A}</a:tableStyleId>
              </a:tblPr>
              <a:tblGrid>
                <a:gridCol w="2806083">
                  <a:extLst>
                    <a:ext uri="{9D8B030D-6E8A-4147-A177-3AD203B41FA5}">
                      <a16:colId xmlns:a16="http://schemas.microsoft.com/office/drawing/2014/main" val="20000"/>
                    </a:ext>
                  </a:extLst>
                </a:gridCol>
                <a:gridCol w="5051981">
                  <a:extLst>
                    <a:ext uri="{9D8B030D-6E8A-4147-A177-3AD203B41FA5}">
                      <a16:colId xmlns:a16="http://schemas.microsoft.com/office/drawing/2014/main" val="20001"/>
                    </a:ext>
                  </a:extLst>
                </a:gridCol>
              </a:tblGrid>
              <a:tr h="353809">
                <a:tc>
                  <a:txBody>
                    <a:bodyPr/>
                    <a:lstStyle/>
                    <a:p>
                      <a:r>
                        <a:rPr lang="en-US" sz="1600" b="0" dirty="0" smtClean="0">
                          <a:latin typeface="+mn-lt"/>
                        </a:rPr>
                        <a:t>Parameter</a:t>
                      </a:r>
                      <a:endParaRPr lang="ru-RU" sz="1600" b="0" dirty="0">
                        <a:latin typeface="+mn-lt"/>
                      </a:endParaRPr>
                    </a:p>
                  </a:txBody>
                  <a:tcPr/>
                </a:tc>
                <a:tc>
                  <a:txBody>
                    <a:bodyPr/>
                    <a:lstStyle/>
                    <a:p>
                      <a:r>
                        <a:rPr lang="en-US" sz="1600" b="0" dirty="0" smtClean="0">
                          <a:latin typeface="+mn-lt"/>
                        </a:rPr>
                        <a:t>Value</a:t>
                      </a:r>
                      <a:endParaRPr lang="ru-RU" sz="1600" b="0" dirty="0">
                        <a:latin typeface="+mn-lt"/>
                      </a:endParaRPr>
                    </a:p>
                  </a:txBody>
                  <a:tcPr/>
                </a:tc>
                <a:extLst>
                  <a:ext uri="{0D108BD9-81ED-4DB2-BD59-A6C34878D82A}">
                    <a16:rowId xmlns:a16="http://schemas.microsoft.com/office/drawing/2014/main" val="10000"/>
                  </a:ext>
                </a:extLst>
              </a:tr>
              <a:tr h="353809">
                <a:tc>
                  <a:txBody>
                    <a:bodyPr/>
                    <a:lstStyle/>
                    <a:p>
                      <a:r>
                        <a:rPr lang="en-US" sz="1600" b="0" dirty="0" smtClean="0">
                          <a:latin typeface="+mn-lt"/>
                        </a:rPr>
                        <a:t>Channe</a:t>
                      </a:r>
                      <a:r>
                        <a:rPr lang="en-US" sz="1600" b="0" baseline="0" dirty="0" smtClean="0">
                          <a:latin typeface="+mn-lt"/>
                        </a:rPr>
                        <a:t>l width</a:t>
                      </a:r>
                      <a:endParaRPr lang="ru-RU" sz="1600" b="0" dirty="0">
                        <a:latin typeface="+mn-lt"/>
                      </a:endParaRPr>
                    </a:p>
                  </a:txBody>
                  <a:tcPr/>
                </a:tc>
                <a:tc>
                  <a:txBody>
                    <a:bodyPr/>
                    <a:lstStyle/>
                    <a:p>
                      <a:r>
                        <a:rPr lang="en-US" sz="1600" b="0" dirty="0" smtClean="0">
                          <a:latin typeface="+mn-lt"/>
                        </a:rPr>
                        <a:t>80 MHz</a:t>
                      </a:r>
                      <a:endParaRPr lang="ru-RU" sz="1600" b="0" dirty="0">
                        <a:latin typeface="+mn-lt"/>
                      </a:endParaRPr>
                    </a:p>
                  </a:txBody>
                  <a:tcPr/>
                </a:tc>
                <a:extLst>
                  <a:ext uri="{0D108BD9-81ED-4DB2-BD59-A6C34878D82A}">
                    <a16:rowId xmlns:a16="http://schemas.microsoft.com/office/drawing/2014/main" val="10001"/>
                  </a:ext>
                </a:extLst>
              </a:tr>
              <a:tr h="353809">
                <a:tc>
                  <a:txBody>
                    <a:bodyPr/>
                    <a:lstStyle/>
                    <a:p>
                      <a:r>
                        <a:rPr lang="en-US" sz="1600" b="0" dirty="0" smtClean="0">
                          <a:latin typeface="+mn-lt"/>
                        </a:rPr>
                        <a:t>Control frame MCS</a:t>
                      </a:r>
                      <a:endParaRPr lang="ru-RU" sz="16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latin typeface="+mn-lt"/>
                        </a:rPr>
                        <a:t>MCS0</a:t>
                      </a:r>
                      <a:endParaRPr lang="ru-RU" sz="1600" b="0" dirty="0" smtClean="0">
                        <a:latin typeface="+mn-lt"/>
                      </a:endParaRPr>
                    </a:p>
                  </a:txBody>
                  <a:tcPr/>
                </a:tc>
                <a:extLst>
                  <a:ext uri="{0D108BD9-81ED-4DB2-BD59-A6C34878D82A}">
                    <a16:rowId xmlns:a16="http://schemas.microsoft.com/office/drawing/2014/main" val="10002"/>
                  </a:ext>
                </a:extLst>
              </a:tr>
              <a:tr h="353809">
                <a:tc>
                  <a:txBody>
                    <a:bodyPr/>
                    <a:lstStyle/>
                    <a:p>
                      <a:r>
                        <a:rPr lang="en-US" sz="1600" b="0" dirty="0" smtClean="0">
                          <a:latin typeface="+mn-lt"/>
                        </a:rPr>
                        <a:t>Data</a:t>
                      </a:r>
                      <a:r>
                        <a:rPr lang="en-US" sz="1600" b="0" baseline="0" dirty="0" smtClean="0">
                          <a:latin typeface="+mn-lt"/>
                        </a:rPr>
                        <a:t> frame MCS</a:t>
                      </a:r>
                      <a:endParaRPr lang="ru-RU" sz="1600" b="0" dirty="0">
                        <a:latin typeface="+mn-lt"/>
                      </a:endParaRPr>
                    </a:p>
                  </a:txBody>
                  <a:tcPr/>
                </a:tc>
                <a:tc>
                  <a:txBody>
                    <a:bodyPr/>
                    <a:lstStyle/>
                    <a:p>
                      <a:r>
                        <a:rPr lang="en-US" sz="1600" b="0" dirty="0" smtClean="0">
                          <a:latin typeface="+mn-lt"/>
                        </a:rPr>
                        <a:t>MCS5 (272 Mbps @80 MHz)</a:t>
                      </a:r>
                      <a:endParaRPr lang="ru-RU" sz="1600" b="0" dirty="0">
                        <a:latin typeface="+mn-lt"/>
                      </a:endParaRPr>
                    </a:p>
                  </a:txBody>
                  <a:tcPr/>
                </a:tc>
                <a:extLst>
                  <a:ext uri="{0D108BD9-81ED-4DB2-BD59-A6C34878D82A}">
                    <a16:rowId xmlns:a16="http://schemas.microsoft.com/office/drawing/2014/main" val="10003"/>
                  </a:ext>
                </a:extLst>
              </a:tr>
              <a:tr h="353809">
                <a:tc>
                  <a:txBody>
                    <a:bodyPr/>
                    <a:lstStyle/>
                    <a:p>
                      <a:r>
                        <a:rPr lang="en-US" sz="1600" b="0" dirty="0" smtClean="0">
                          <a:latin typeface="+mn-lt"/>
                        </a:rPr>
                        <a:t>MSDU size</a:t>
                      </a:r>
                      <a:endParaRPr lang="ru-RU" sz="1600" b="0" dirty="0">
                        <a:latin typeface="+mn-lt"/>
                      </a:endParaRPr>
                    </a:p>
                  </a:txBody>
                  <a:tcPr/>
                </a:tc>
                <a:tc>
                  <a:txBody>
                    <a:bodyPr/>
                    <a:lstStyle/>
                    <a:p>
                      <a:r>
                        <a:rPr lang="en-US" sz="1600" b="0" dirty="0" smtClean="0">
                          <a:latin typeface="+mn-lt"/>
                        </a:rPr>
                        <a:t>1500 byte</a:t>
                      </a:r>
                      <a:endParaRPr lang="ru-RU" sz="1600" b="0" dirty="0">
                        <a:latin typeface="+mn-lt"/>
                      </a:endParaRPr>
                    </a:p>
                  </a:txBody>
                  <a:tcPr/>
                </a:tc>
                <a:extLst>
                  <a:ext uri="{0D108BD9-81ED-4DB2-BD59-A6C34878D82A}">
                    <a16:rowId xmlns:a16="http://schemas.microsoft.com/office/drawing/2014/main" val="10004"/>
                  </a:ext>
                </a:extLst>
              </a:tr>
              <a:tr h="353809">
                <a:tc>
                  <a:txBody>
                    <a:bodyPr/>
                    <a:lstStyle/>
                    <a:p>
                      <a:r>
                        <a:rPr lang="en-US" sz="1600" b="0" dirty="0" smtClean="0">
                          <a:latin typeface="+mn-lt"/>
                        </a:rPr>
                        <a:t>Data frame</a:t>
                      </a:r>
                      <a:endParaRPr lang="ru-RU" sz="1600" b="0" dirty="0">
                        <a:latin typeface="+mn-lt"/>
                      </a:endParaRPr>
                    </a:p>
                  </a:txBody>
                  <a:tcPr/>
                </a:tc>
                <a:tc>
                  <a:txBody>
                    <a:bodyPr/>
                    <a:lstStyle/>
                    <a:p>
                      <a:r>
                        <a:rPr lang="en-US" sz="1600" b="0" dirty="0" smtClean="0">
                          <a:latin typeface="+mn-lt"/>
                        </a:rPr>
                        <a:t>1 MSDU </a:t>
                      </a:r>
                      <a:endParaRPr lang="en-US" sz="1600" b="0" baseline="0" dirty="0" smtClean="0">
                        <a:latin typeface="+mn-lt"/>
                      </a:endParaRPr>
                    </a:p>
                    <a:p>
                      <a:pPr marL="0" indent="0">
                        <a:buNone/>
                      </a:pPr>
                      <a:r>
                        <a:rPr lang="en-US" sz="1600" b="0" dirty="0" smtClean="0">
                          <a:latin typeface="+mn-lt"/>
                        </a:rPr>
                        <a:t>24 MSDUs</a:t>
                      </a:r>
                      <a:endParaRPr lang="ru-RU" sz="1600" b="0" dirty="0">
                        <a:latin typeface="+mn-lt"/>
                      </a:endParaRPr>
                    </a:p>
                  </a:txBody>
                  <a:tcPr/>
                </a:tc>
                <a:extLst>
                  <a:ext uri="{0D108BD9-81ED-4DB2-BD59-A6C34878D82A}">
                    <a16:rowId xmlns:a16="http://schemas.microsoft.com/office/drawing/2014/main" val="10005"/>
                  </a:ext>
                </a:extLst>
              </a:tr>
              <a:tr h="353809">
                <a:tc>
                  <a:txBody>
                    <a:bodyPr/>
                    <a:lstStyle/>
                    <a:p>
                      <a:r>
                        <a:rPr lang="en-US" sz="1600" b="0" dirty="0" smtClean="0">
                          <a:latin typeface="+mn-lt"/>
                        </a:rPr>
                        <a:t>Traffic mode</a:t>
                      </a:r>
                      <a:endParaRPr lang="ru-RU" sz="1600" b="0" dirty="0">
                        <a:latin typeface="+mn-lt"/>
                      </a:endParaRPr>
                    </a:p>
                  </a:txBody>
                  <a:tcPr/>
                </a:tc>
                <a:tc>
                  <a:txBody>
                    <a:bodyPr/>
                    <a:lstStyle/>
                    <a:p>
                      <a:r>
                        <a:rPr lang="en-US" sz="1600" b="0" dirty="0" smtClean="0">
                          <a:latin typeface="+mn-lt"/>
                        </a:rPr>
                        <a:t>Saturated</a:t>
                      </a:r>
                      <a:endParaRPr lang="ru-RU" sz="1600" b="0" dirty="0">
                        <a:latin typeface="+mn-lt"/>
                      </a:endParaRPr>
                    </a:p>
                  </a:txBody>
                  <a:tcPr/>
                </a:tc>
                <a:extLst>
                  <a:ext uri="{0D108BD9-81ED-4DB2-BD59-A6C34878D82A}">
                    <a16:rowId xmlns:a16="http://schemas.microsoft.com/office/drawing/2014/main" val="2368646513"/>
                  </a:ext>
                </a:extLst>
              </a:tr>
            </a:tbl>
          </a:graphicData>
        </a:graphic>
      </p:graphicFrame>
      <p:sp>
        <p:nvSpPr>
          <p:cNvPr id="3" name="Нижний колонтитул 2"/>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6</a:t>
            </a:fld>
            <a:endParaRPr lang="en-US" dirty="0"/>
          </a:p>
        </p:txBody>
      </p:sp>
    </p:spTree>
    <p:extLst>
      <p:ext uri="{BB962C8B-B14F-4D97-AF65-F5344CB8AC3E}">
        <p14:creationId xmlns:p14="http://schemas.microsoft.com/office/powerpoint/2010/main" val="3817024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Диаграмма 17"/>
          <p:cNvGraphicFramePr>
            <a:graphicFrameLocks/>
          </p:cNvGraphicFramePr>
          <p:nvPr>
            <p:extLst>
              <p:ext uri="{D42A27DB-BD31-4B8C-83A1-F6EECF244321}">
                <p14:modId xmlns:p14="http://schemas.microsoft.com/office/powerpoint/2010/main" val="443161386"/>
              </p:ext>
            </p:extLst>
          </p:nvPr>
        </p:nvGraphicFramePr>
        <p:xfrm>
          <a:off x="463724" y="1019572"/>
          <a:ext cx="8177758" cy="4476595"/>
        </p:xfrm>
        <a:graphic>
          <a:graphicData uri="http://schemas.openxmlformats.org/drawingml/2006/chart">
            <c:chart xmlns:c="http://schemas.openxmlformats.org/drawingml/2006/chart" xmlns:r="http://schemas.openxmlformats.org/officeDocument/2006/relationships" r:id="rId2"/>
          </a:graphicData>
        </a:graphic>
      </p:graphicFrame>
      <p:sp>
        <p:nvSpPr>
          <p:cNvPr id="2" name="Заголовок 1"/>
          <p:cNvSpPr>
            <a:spLocks noGrp="1"/>
          </p:cNvSpPr>
          <p:nvPr>
            <p:ph type="title"/>
          </p:nvPr>
        </p:nvSpPr>
        <p:spPr>
          <a:xfrm>
            <a:off x="899592" y="404664"/>
            <a:ext cx="7772400" cy="1066800"/>
          </a:xfrm>
        </p:spPr>
        <p:txBody>
          <a:bodyPr/>
          <a:lstStyle/>
          <a:p>
            <a:r>
              <a:rPr lang="en-US" dirty="0" smtClean="0">
                <a:solidFill>
                  <a:schemeClr val="tx1"/>
                </a:solidFill>
              </a:rPr>
              <a:t>Results (24 MSDUs)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sp>
        <p:nvSpPr>
          <p:cNvPr id="16" name="TextBox 15"/>
          <p:cNvSpPr txBox="1"/>
          <p:nvPr/>
        </p:nvSpPr>
        <p:spPr>
          <a:xfrm>
            <a:off x="696913" y="5301208"/>
            <a:ext cx="7719357" cy="1200329"/>
          </a:xfrm>
          <a:prstGeom prst="rect">
            <a:avLst/>
          </a:prstGeom>
          <a:noFill/>
        </p:spPr>
        <p:txBody>
          <a:bodyPr wrap="none" rtlCol="0">
            <a:spAutoFit/>
          </a:bodyPr>
          <a:lstStyle/>
          <a:p>
            <a:r>
              <a:rPr lang="en-US" sz="1800" dirty="0" smtClean="0"/>
              <a:t>* For Trigger Based Deterministic Access the throughput depends on the # </a:t>
            </a:r>
            <a:r>
              <a:rPr lang="en-US" sz="1800" dirty="0" err="1" smtClean="0"/>
              <a:t>RUs.</a:t>
            </a:r>
            <a:endParaRPr lang="en-US" sz="1800" dirty="0" smtClean="0"/>
          </a:p>
          <a:p>
            <a:endParaRPr lang="en-US" sz="1800" dirty="0" smtClean="0"/>
          </a:p>
          <a:p>
            <a:r>
              <a:rPr lang="en-US" sz="1800" b="1" dirty="0" smtClean="0"/>
              <a:t>For long frames, Trigger-based Random access provides low performance, </a:t>
            </a:r>
          </a:p>
          <a:p>
            <a:r>
              <a:rPr lang="en-US" sz="1800" b="1" dirty="0" smtClean="0"/>
              <a:t>while Trigger-based Deterministic access gives the highest throughput</a:t>
            </a:r>
            <a:endParaRPr lang="ru-RU" sz="1800" b="1" dirty="0"/>
          </a:p>
        </p:txBody>
      </p:sp>
      <p:sp>
        <p:nvSpPr>
          <p:cNvPr id="11" name="TextBox 10"/>
          <p:cNvSpPr txBox="1"/>
          <p:nvPr/>
        </p:nvSpPr>
        <p:spPr>
          <a:xfrm>
            <a:off x="3253482" y="2083939"/>
            <a:ext cx="1595130" cy="338554"/>
          </a:xfrm>
          <a:prstGeom prst="rect">
            <a:avLst/>
          </a:prstGeom>
          <a:noFill/>
        </p:spPr>
        <p:txBody>
          <a:bodyPr wrap="square" rtlCol="0">
            <a:spAutoFit/>
          </a:bodyPr>
          <a:lstStyle/>
          <a:p>
            <a:r>
              <a:rPr lang="en-US" sz="1600" dirty="0" smtClean="0"/>
              <a:t>#RUs = N *</a:t>
            </a:r>
            <a:endParaRPr lang="ru-RU" sz="1600" dirty="0"/>
          </a:p>
        </p:txBody>
      </p:sp>
      <p:sp>
        <p:nvSpPr>
          <p:cNvPr id="12" name="TextBox 11"/>
          <p:cNvSpPr txBox="1"/>
          <p:nvPr/>
        </p:nvSpPr>
        <p:spPr>
          <a:xfrm>
            <a:off x="3048411" y="3329979"/>
            <a:ext cx="1963999" cy="334422"/>
          </a:xfrm>
          <a:prstGeom prst="rect">
            <a:avLst/>
          </a:prstGeom>
          <a:noFill/>
        </p:spPr>
        <p:txBody>
          <a:bodyPr wrap="none" rtlCol="0">
            <a:spAutoFit/>
          </a:bodyPr>
          <a:lstStyle/>
          <a:p>
            <a:r>
              <a:rPr lang="en-US" sz="1800" dirty="0" smtClean="0"/>
              <a:t> #RUs = N = OCW</a:t>
            </a:r>
            <a:endParaRPr lang="ru-RU" sz="1800" dirty="0"/>
          </a:p>
        </p:txBody>
      </p:sp>
      <p:sp>
        <p:nvSpPr>
          <p:cNvPr id="3" name="Правая фигурная скобка 2"/>
          <p:cNvSpPr/>
          <p:nvPr/>
        </p:nvSpPr>
        <p:spPr bwMode="auto">
          <a:xfrm>
            <a:off x="3048411" y="1992327"/>
            <a:ext cx="235225" cy="491721"/>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Правая фигурная скобка 12"/>
          <p:cNvSpPr/>
          <p:nvPr/>
        </p:nvSpPr>
        <p:spPr bwMode="auto">
          <a:xfrm>
            <a:off x="2915816" y="2983384"/>
            <a:ext cx="229820" cy="805656"/>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Прямоугольная выноска 16"/>
          <p:cNvSpPr/>
          <p:nvPr/>
        </p:nvSpPr>
        <p:spPr bwMode="auto">
          <a:xfrm>
            <a:off x="2580359" y="4216988"/>
            <a:ext cx="936104" cy="251149"/>
          </a:xfrm>
          <a:prstGeom prst="wedgeRectCallout">
            <a:avLst>
              <a:gd name="adj1" fmla="val -19234"/>
              <a:gd name="adj2" fmla="val -235446"/>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dirty="0" smtClean="0"/>
              <a:t>RU ~4.5ms</a:t>
            </a:r>
            <a:endParaRPr lang="ru-RU" dirty="0"/>
          </a:p>
        </p:txBody>
      </p:sp>
      <p:sp>
        <p:nvSpPr>
          <p:cNvPr id="8" name="Нижний колонтитул 7"/>
          <p:cNvSpPr>
            <a:spLocks noGrp="1"/>
          </p:cNvSpPr>
          <p:nvPr>
            <p:ph type="ftr" sz="quarter" idx="11"/>
          </p:nvPr>
        </p:nvSpPr>
        <p:spPr/>
        <p:txBody>
          <a:bodyPr/>
          <a:lstStyle/>
          <a:p>
            <a:pPr>
              <a:defRPr/>
            </a:pPr>
            <a:r>
              <a:rPr lang="en-US" smtClean="0"/>
              <a:t>IITP RAS</a:t>
            </a:r>
            <a:endParaRPr lang="en-US" dirty="0"/>
          </a:p>
        </p:txBody>
      </p:sp>
      <p:sp>
        <p:nvSpPr>
          <p:cNvPr id="9" name="Номер слайда 8"/>
          <p:cNvSpPr>
            <a:spLocks noGrp="1"/>
          </p:cNvSpPr>
          <p:nvPr>
            <p:ph type="sldNum" sz="quarter" idx="12"/>
          </p:nvPr>
        </p:nvSpPr>
        <p:spPr/>
        <p:txBody>
          <a:bodyPr/>
          <a:lstStyle/>
          <a:p>
            <a:pPr>
              <a:defRPr/>
            </a:pPr>
            <a:r>
              <a:rPr lang="en-US" smtClean="0"/>
              <a:t>Slide </a:t>
            </a:r>
            <a:fld id="{1020D93E-1000-485A-B4A0-9946B8CFFE0D}" type="slidenum">
              <a:rPr lang="en-US" smtClean="0"/>
              <a:pPr>
                <a:defRPr/>
              </a:pPr>
              <a:t>7</a:t>
            </a:fld>
            <a:endParaRPr lang="en-US" dirty="0"/>
          </a:p>
        </p:txBody>
      </p:sp>
    </p:spTree>
    <p:extLst>
      <p:ext uri="{BB962C8B-B14F-4D97-AF65-F5344CB8AC3E}">
        <p14:creationId xmlns:p14="http://schemas.microsoft.com/office/powerpoint/2010/main" val="139915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04664"/>
            <a:ext cx="7772400" cy="1066800"/>
          </a:xfrm>
        </p:spPr>
        <p:txBody>
          <a:bodyPr/>
          <a:lstStyle/>
          <a:p>
            <a:r>
              <a:rPr lang="en-US" dirty="0" smtClean="0">
                <a:solidFill>
                  <a:schemeClr val="tx1"/>
                </a:solidFill>
              </a:rPr>
              <a:t>Results (</a:t>
            </a:r>
            <a:r>
              <a:rPr lang="en-US" dirty="0">
                <a:solidFill>
                  <a:schemeClr val="tx1"/>
                </a:solidFill>
              </a:rPr>
              <a:t>1</a:t>
            </a:r>
            <a:r>
              <a:rPr lang="en-US" dirty="0" smtClean="0">
                <a:solidFill>
                  <a:schemeClr val="tx1"/>
                </a:solidFill>
              </a:rPr>
              <a:t> MSDU)</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sp>
        <p:nvSpPr>
          <p:cNvPr id="16" name="TextBox 15"/>
          <p:cNvSpPr txBox="1"/>
          <p:nvPr/>
        </p:nvSpPr>
        <p:spPr>
          <a:xfrm>
            <a:off x="251520" y="5427273"/>
            <a:ext cx="7468711" cy="923330"/>
          </a:xfrm>
          <a:prstGeom prst="rect">
            <a:avLst/>
          </a:prstGeom>
          <a:noFill/>
        </p:spPr>
        <p:txBody>
          <a:bodyPr wrap="none" rtlCol="0">
            <a:spAutoFit/>
          </a:bodyPr>
          <a:lstStyle/>
          <a:p>
            <a:r>
              <a:rPr lang="en-US" sz="1800" dirty="0" smtClean="0"/>
              <a:t>DCF provides the lowest performance because of relatively long headers, etc.</a:t>
            </a:r>
          </a:p>
          <a:p>
            <a:r>
              <a:rPr lang="en-US" sz="1800" dirty="0" smtClean="0"/>
              <a:t>Trigger-based Deterministic access shows the best performance. </a:t>
            </a:r>
          </a:p>
          <a:p>
            <a:r>
              <a:rPr lang="en-US" sz="1800" dirty="0" smtClean="0"/>
              <a:t>Trigger based Deterministic Access suffers from STAs which use DCF</a:t>
            </a:r>
          </a:p>
        </p:txBody>
      </p:sp>
      <p:graphicFrame>
        <p:nvGraphicFramePr>
          <p:cNvPr id="18" name="Диаграмма 17"/>
          <p:cNvGraphicFramePr>
            <a:graphicFrameLocks/>
          </p:cNvGraphicFramePr>
          <p:nvPr>
            <p:extLst>
              <p:ext uri="{D42A27DB-BD31-4B8C-83A1-F6EECF244321}">
                <p14:modId xmlns:p14="http://schemas.microsoft.com/office/powerpoint/2010/main" val="2931788942"/>
              </p:ext>
            </p:extLst>
          </p:nvPr>
        </p:nvGraphicFramePr>
        <p:xfrm>
          <a:off x="552450" y="1196752"/>
          <a:ext cx="8039099" cy="4475044"/>
        </p:xfrm>
        <a:graphic>
          <a:graphicData uri="http://schemas.openxmlformats.org/drawingml/2006/chart">
            <c:chart xmlns:c="http://schemas.openxmlformats.org/drawingml/2006/chart" xmlns:r="http://schemas.openxmlformats.org/officeDocument/2006/relationships" r:id="rId2"/>
          </a:graphicData>
        </a:graphic>
      </p:graphicFrame>
      <p:sp>
        <p:nvSpPr>
          <p:cNvPr id="22" name="Прямоугольная выноска 21"/>
          <p:cNvSpPr/>
          <p:nvPr/>
        </p:nvSpPr>
        <p:spPr bwMode="auto">
          <a:xfrm>
            <a:off x="7538293" y="2780928"/>
            <a:ext cx="853142" cy="200796"/>
          </a:xfrm>
          <a:prstGeom prst="wedgeRectCallout">
            <a:avLst>
              <a:gd name="adj1" fmla="val -19234"/>
              <a:gd name="adj2" fmla="val -235446"/>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dirty="0" smtClean="0"/>
              <a:t>RU ~2ms</a:t>
            </a:r>
            <a:endParaRPr lang="ru-RU" dirty="0"/>
          </a:p>
        </p:txBody>
      </p:sp>
      <p:sp>
        <p:nvSpPr>
          <p:cNvPr id="3" name="Нижний колонтитул 2"/>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8</a:t>
            </a:fld>
            <a:endParaRPr lang="en-US" dirty="0"/>
          </a:p>
        </p:txBody>
      </p:sp>
    </p:spTree>
    <p:extLst>
      <p:ext uri="{BB962C8B-B14F-4D97-AF65-F5344CB8AC3E}">
        <p14:creationId xmlns:p14="http://schemas.microsoft.com/office/powerpoint/2010/main" val="412653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8788" y="1484784"/>
            <a:ext cx="8085072" cy="4114800"/>
          </a:xfrm>
        </p:spPr>
        <p:txBody>
          <a:bodyPr/>
          <a:lstStyle/>
          <a:p>
            <a:r>
              <a:rPr lang="en-US" sz="2200" b="0" dirty="0" smtClean="0"/>
              <a:t>Since the cumulative UL throughput degrades when STAs use</a:t>
            </a:r>
            <a:r>
              <a:rPr lang="ru-RU" sz="2200" b="0" dirty="0" smtClean="0"/>
              <a:t> </a:t>
            </a:r>
            <a:r>
              <a:rPr lang="en-US" sz="2200" b="0" dirty="0" smtClean="0"/>
              <a:t>Trigger-based random access/DCF/EDCA, it makes sense to improve efficiency of the channel access by using deterministic Trigger-based channel access instead of Trigger-based Random Access/DCF/EDCA.</a:t>
            </a:r>
          </a:p>
          <a:p>
            <a:r>
              <a:rPr lang="en-US" sz="2200" b="0" dirty="0"/>
              <a:t>If STAs are not getting scheduled for a long time, they should have an option to use EDCA/Trigger-based </a:t>
            </a:r>
            <a:r>
              <a:rPr lang="en-US" sz="2200" b="0" dirty="0" smtClean="0"/>
              <a:t>RA as usual. </a:t>
            </a:r>
            <a:endParaRPr lang="en-US" sz="2200" b="0" dirty="0"/>
          </a:p>
          <a:p>
            <a:endParaRPr lang="en-US" sz="2200" b="0" dirty="0" smtClean="0"/>
          </a:p>
        </p:txBody>
      </p:sp>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6" name="Заголовок 5"/>
          <p:cNvSpPr>
            <a:spLocks noGrp="1"/>
          </p:cNvSpPr>
          <p:nvPr>
            <p:ph type="title"/>
          </p:nvPr>
        </p:nvSpPr>
        <p:spPr/>
        <p:txBody>
          <a:bodyPr/>
          <a:lstStyle/>
          <a:p>
            <a:r>
              <a:rPr lang="en-US" dirty="0" smtClean="0">
                <a:solidFill>
                  <a:schemeClr val="tx1"/>
                </a:solidFill>
              </a:rPr>
              <a:t>Remarks</a:t>
            </a:r>
            <a:endParaRPr lang="ru-RU" dirty="0">
              <a:solidFill>
                <a:schemeClr val="tx1"/>
              </a:solidFill>
            </a:endParaRPr>
          </a:p>
        </p:txBody>
      </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9</a:t>
            </a:fld>
            <a:endParaRPr lang="en-US" dirty="0"/>
          </a:p>
        </p:txBody>
      </p:sp>
    </p:spTree>
    <p:extLst>
      <p:ext uri="{BB962C8B-B14F-4D97-AF65-F5344CB8AC3E}">
        <p14:creationId xmlns:p14="http://schemas.microsoft.com/office/powerpoint/2010/main" val="1169821380"/>
      </p:ext>
    </p:extLst>
  </p:cSld>
  <p:clrMapOvr>
    <a:masterClrMapping/>
  </p:clrMapOvr>
</p:sld>
</file>

<file path=ppt/theme/theme1.xml><?xml version="1.0" encoding="utf-8"?>
<a:theme xmlns:a="http://schemas.openxmlformats.org/drawingml/2006/main" name="ACcord Submission Templat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Random RU allocation</Template>
  <TotalTime>2013</TotalTime>
  <Words>1037</Words>
  <Application>Microsoft Office PowerPoint</Application>
  <PresentationFormat>Экран (4:3)</PresentationFormat>
  <Paragraphs>251</Paragraphs>
  <Slides>14</Slides>
  <Notes>3</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14</vt:i4>
      </vt:variant>
    </vt:vector>
  </HeadingPairs>
  <TitlesOfParts>
    <vt:vector size="17" baseType="lpstr">
      <vt:lpstr>Arial</vt:lpstr>
      <vt:lpstr>Times New Roman</vt:lpstr>
      <vt:lpstr>ACcord Submission Template</vt:lpstr>
      <vt:lpstr>Channel Access Efficiency</vt:lpstr>
      <vt:lpstr>Background</vt:lpstr>
      <vt:lpstr>Scenario Description</vt:lpstr>
      <vt:lpstr>Trigger-based Random  Access  without RTS/CTS</vt:lpstr>
      <vt:lpstr>Trigger-based Deterministic Access  without RTS/CTS </vt:lpstr>
      <vt:lpstr>Scenario Parameters</vt:lpstr>
      <vt:lpstr>Results (24 MSDUs)</vt:lpstr>
      <vt:lpstr>Results (1 MSDU)</vt:lpstr>
      <vt:lpstr>Remarks</vt:lpstr>
      <vt:lpstr>Option 1. Limiting EDCA Usage</vt:lpstr>
      <vt:lpstr>Option 2. Limiting Trigger-based RA usage</vt:lpstr>
      <vt:lpstr>Conclusion</vt:lpstr>
      <vt:lpstr>Straw Poll #1  </vt:lpstr>
      <vt:lpstr>Straw Poll #2  </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Access Efficiency</dc:title>
  <dc:creator>Evgeny Khorov</dc:creator>
  <cp:lastModifiedBy>Evgeny Khorov</cp:lastModifiedBy>
  <cp:revision>147</cp:revision>
  <cp:lastPrinted>1998-02-10T13:28:06Z</cp:lastPrinted>
  <dcterms:created xsi:type="dcterms:W3CDTF">2016-05-12T19:40:52Z</dcterms:created>
  <dcterms:modified xsi:type="dcterms:W3CDTF">2016-05-18T18:13:50Z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