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13"/>
  </p:notesMasterIdLst>
  <p:handoutMasterIdLst>
    <p:handoutMasterId r:id="rId14"/>
  </p:handoutMasterIdLst>
  <p:sldIdLst>
    <p:sldId id="269" r:id="rId2"/>
    <p:sldId id="450" r:id="rId3"/>
    <p:sldId id="489" r:id="rId4"/>
    <p:sldId id="492" r:id="rId5"/>
    <p:sldId id="493" r:id="rId6"/>
    <p:sldId id="494" r:id="rId7"/>
    <p:sldId id="497" r:id="rId8"/>
    <p:sldId id="495" r:id="rId9"/>
    <p:sldId id="496" r:id="rId10"/>
    <p:sldId id="498" r:id="rId11"/>
    <p:sldId id="43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2" autoAdjust="0"/>
    <p:restoredTop sz="94343" autoAdjust="0"/>
  </p:normalViewPr>
  <p:slideViewPr>
    <p:cSldViewPr>
      <p:cViewPr varScale="1">
        <p:scale>
          <a:sx n="70" d="100"/>
          <a:sy n="70" d="100"/>
        </p:scale>
        <p:origin x="1206" y="54"/>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projects\iitp\docs\projects\2015\qa\proposals\RA-efficienc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rojects\iitp\docs\projects\2015\qa\proposals\RA-efficienc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Throughput</a:t>
            </a:r>
            <a:endParaRPr lang="ru-RU" dirty="0"/>
          </a:p>
        </c:rich>
      </c:tx>
      <c:layout>
        <c:manualLayout>
          <c:xMode val="edge"/>
          <c:yMode val="edge"/>
          <c:x val="0.38947296725523989"/>
          <c:y val="2.9268292682926831E-2"/>
        </c:manualLayout>
      </c:layout>
      <c:overlay val="1"/>
    </c:title>
    <c:autoTitleDeleted val="0"/>
    <c:plotArea>
      <c:layout>
        <c:manualLayout>
          <c:layoutTarget val="inner"/>
          <c:xMode val="edge"/>
          <c:yMode val="edge"/>
          <c:x val="9.6079430642811658E-2"/>
          <c:y val="0.10497384514970944"/>
          <c:w val="0.81138262402627537"/>
          <c:h val="0.77162473699052092"/>
        </c:manualLayout>
      </c:layout>
      <c:scatterChart>
        <c:scatterStyle val="lineMarker"/>
        <c:varyColors val="0"/>
        <c:ser>
          <c:idx val="3"/>
          <c:order val="0"/>
          <c:tx>
            <c:strRef>
              <c:f>'CSMA-CA'!$A$5</c:f>
              <c:strCache>
                <c:ptCount val="1"/>
                <c:pt idx="0">
                  <c:v>DCF</c:v>
                </c:pt>
              </c:strCache>
            </c:strRef>
          </c:tx>
          <c:xVal>
            <c:numRef>
              <c:f>'CSMA-CA'!$B$1:$CW$1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'CSMA-CA'!$B$5:$Q$5</c:f>
              <c:numCache>
                <c:formatCode>0.00</c:formatCode>
                <c:ptCount val="16"/>
                <c:pt idx="0">
                  <c:v>224.73697214101776</c:v>
                </c:pt>
                <c:pt idx="1">
                  <c:v>217.66828182389787</c:v>
                </c:pt>
                <c:pt idx="2">
                  <c:v>209.93052411404483</c:v>
                </c:pt>
                <c:pt idx="3">
                  <c:v>203.52244124846342</c:v>
                </c:pt>
                <c:pt idx="4">
                  <c:v>198.32425080892963</c:v>
                </c:pt>
                <c:pt idx="5">
                  <c:v>194.04187844965068</c:v>
                </c:pt>
                <c:pt idx="6">
                  <c:v>190.43557926720979</c:v>
                </c:pt>
                <c:pt idx="7">
                  <c:v>187.3383149831887</c:v>
                </c:pt>
                <c:pt idx="8">
                  <c:v>184.62771764599174</c:v>
                </c:pt>
                <c:pt idx="9">
                  <c:v>182.21534947934219</c:v>
                </c:pt>
                <c:pt idx="10">
                  <c:v>180.04630978606374</c:v>
                </c:pt>
                <c:pt idx="11">
                  <c:v>178.07760243959629</c:v>
                </c:pt>
                <c:pt idx="12">
                  <c:v>176.26319739988944</c:v>
                </c:pt>
                <c:pt idx="13">
                  <c:v>174.60269649561448</c:v>
                </c:pt>
                <c:pt idx="14">
                  <c:v>173.04154567115543</c:v>
                </c:pt>
                <c:pt idx="15">
                  <c:v>171.5877132254206</c:v>
                </c:pt>
              </c:numCache>
            </c:numRef>
          </c:yVal>
          <c:smooth val="0"/>
          <c:extLst>
            <c:ext xmlns:c16="http://schemas.microsoft.com/office/drawing/2014/chart" uri="{C3380CC4-5D6E-409C-BE32-E72D297353CC}">
              <c16:uniqueId val="{00000000-4D96-40F3-8B9F-25D1E4ED9F81}"/>
            </c:ext>
          </c:extLst>
        </c:ser>
        <c:ser>
          <c:idx val="4"/>
          <c:order val="1"/>
          <c:tx>
            <c:strRef>
              <c:f>'CSMA-CA'!$A$6</c:f>
              <c:strCache>
                <c:ptCount val="1"/>
                <c:pt idx="0">
                  <c:v>DCF with RTS/CTS</c:v>
                </c:pt>
              </c:strCache>
            </c:strRef>
          </c:tx>
          <c:xVal>
            <c:numRef>
              <c:f>'CSMA-CA'!$B$1:$CW$1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'CSMA-CA'!$B$6:$Q$6</c:f>
              <c:numCache>
                <c:formatCode>0.00</c:formatCode>
                <c:ptCount val="16"/>
                <c:pt idx="0">
                  <c:v>199.79214852093773</c:v>
                </c:pt>
                <c:pt idx="1">
                  <c:v>202.71812551687211</c:v>
                </c:pt>
                <c:pt idx="2">
                  <c:v>203.09723944163954</c:v>
                </c:pt>
                <c:pt idx="3">
                  <c:v>202.95995174048946</c:v>
                </c:pt>
                <c:pt idx="4">
                  <c:v>202.68856143358872</c:v>
                </c:pt>
                <c:pt idx="5">
                  <c:v>202.38774398637148</c:v>
                </c:pt>
                <c:pt idx="6">
                  <c:v>202.08992452635709</c:v>
                </c:pt>
                <c:pt idx="7">
                  <c:v>201.80534290766974</c:v>
                </c:pt>
                <c:pt idx="8">
                  <c:v>201.53615521594853</c:v>
                </c:pt>
                <c:pt idx="9">
                  <c:v>201.28162795629027</c:v>
                </c:pt>
                <c:pt idx="10">
                  <c:v>201.04108824022848</c:v>
                </c:pt>
                <c:pt idx="11">
                  <c:v>200.81338393475076</c:v>
                </c:pt>
                <c:pt idx="12">
                  <c:v>200.59584144390845</c:v>
                </c:pt>
                <c:pt idx="13">
                  <c:v>200.39015044653777</c:v>
                </c:pt>
                <c:pt idx="14">
                  <c:v>200.19128568160551</c:v>
                </c:pt>
                <c:pt idx="15">
                  <c:v>200.00116263276672</c:v>
                </c:pt>
              </c:numCache>
            </c:numRef>
          </c:yVal>
          <c:smooth val="0"/>
          <c:extLst>
            <c:ext xmlns:c16="http://schemas.microsoft.com/office/drawing/2014/chart" uri="{C3380CC4-5D6E-409C-BE32-E72D297353CC}">
              <c16:uniqueId val="{00000001-4D96-40F3-8B9F-25D1E4ED9F81}"/>
            </c:ext>
          </c:extLst>
        </c:ser>
        <c:ser>
          <c:idx val="1"/>
          <c:order val="2"/>
          <c:tx>
            <c:strRef>
              <c:f>'CSMA-CA'!$A$50</c:f>
              <c:strCache>
                <c:ptCount val="1"/>
                <c:pt idx="0">
                  <c:v>Trigger Deterministic</c:v>
                </c:pt>
              </c:strCache>
            </c:strRef>
          </c:tx>
          <c:xVal>
            <c:numRef>
              <c:f>'CSMA-CA'!$B$48:$G$48</c:f>
              <c:numCache>
                <c:formatCode>General</c:formatCode>
                <c:ptCount val="6"/>
                <c:pt idx="0">
                  <c:v>1</c:v>
                </c:pt>
                <c:pt idx="1">
                  <c:v>2</c:v>
                </c:pt>
                <c:pt idx="2">
                  <c:v>4</c:v>
                </c:pt>
                <c:pt idx="3">
                  <c:v>12</c:v>
                </c:pt>
                <c:pt idx="4">
                  <c:v>20</c:v>
                </c:pt>
                <c:pt idx="5">
                  <c:v>37</c:v>
                </c:pt>
              </c:numCache>
            </c:numRef>
          </c:xVal>
          <c:yVal>
            <c:numRef>
              <c:f>'CSMA-CA'!$B$50:$D$50</c:f>
              <c:numCache>
                <c:formatCode>General</c:formatCode>
                <c:ptCount val="3"/>
                <c:pt idx="0">
                  <c:v>216.09215694928719</c:v>
                </c:pt>
                <c:pt idx="1">
                  <c:v>231.11488749816175</c:v>
                </c:pt>
                <c:pt idx="2">
                  <c:v>249.53786017991604</c:v>
                </c:pt>
              </c:numCache>
            </c:numRef>
          </c:yVal>
          <c:smooth val="0"/>
          <c:extLst>
            <c:ext xmlns:c16="http://schemas.microsoft.com/office/drawing/2014/chart" uri="{C3380CC4-5D6E-409C-BE32-E72D297353CC}">
              <c16:uniqueId val="{00000002-4D96-40F3-8B9F-25D1E4ED9F81}"/>
            </c:ext>
          </c:extLst>
        </c:ser>
        <c:ser>
          <c:idx val="2"/>
          <c:order val="3"/>
          <c:tx>
            <c:strRef>
              <c:f>'CSMA-CA'!$A$51</c:f>
              <c:strCache>
                <c:ptCount val="1"/>
                <c:pt idx="0">
                  <c:v>Trigger Deterministic + DCF</c:v>
                </c:pt>
              </c:strCache>
            </c:strRef>
          </c:tx>
          <c:xVal>
            <c:numRef>
              <c:f>'CSMA-CA'!$B$48:$G$48</c:f>
              <c:numCache>
                <c:formatCode>General</c:formatCode>
                <c:ptCount val="6"/>
                <c:pt idx="0">
                  <c:v>1</c:v>
                </c:pt>
                <c:pt idx="1">
                  <c:v>2</c:v>
                </c:pt>
                <c:pt idx="2">
                  <c:v>4</c:v>
                </c:pt>
                <c:pt idx="3">
                  <c:v>12</c:v>
                </c:pt>
                <c:pt idx="4">
                  <c:v>20</c:v>
                </c:pt>
                <c:pt idx="5">
                  <c:v>37</c:v>
                </c:pt>
              </c:numCache>
            </c:numRef>
          </c:xVal>
          <c:yVal>
            <c:numRef>
              <c:f>'CSMA-CA'!$B$51:$D$51</c:f>
              <c:numCache>
                <c:formatCode>General</c:formatCode>
                <c:ptCount val="3"/>
                <c:pt idx="0">
                  <c:v>225.81497320876207</c:v>
                </c:pt>
                <c:pt idx="1">
                  <c:v>226.65521865363351</c:v>
                </c:pt>
                <c:pt idx="2">
                  <c:v>222.78260029683352</c:v>
                </c:pt>
              </c:numCache>
            </c:numRef>
          </c:yVal>
          <c:smooth val="0"/>
          <c:extLst>
            <c:ext xmlns:c16="http://schemas.microsoft.com/office/drawing/2014/chart" uri="{C3380CC4-5D6E-409C-BE32-E72D297353CC}">
              <c16:uniqueId val="{00000003-4D96-40F3-8B9F-25D1E4ED9F81}"/>
            </c:ext>
          </c:extLst>
        </c:ser>
        <c:ser>
          <c:idx val="5"/>
          <c:order val="4"/>
          <c:tx>
            <c:strRef>
              <c:f>'CSMA-CA'!$A$52</c:f>
              <c:strCache>
                <c:ptCount val="1"/>
                <c:pt idx="0">
                  <c:v>Trigger Deterministic + DCF with RTS/CTS</c:v>
                </c:pt>
              </c:strCache>
            </c:strRef>
          </c:tx>
          <c:xVal>
            <c:numRef>
              <c:f>'CSMA-CA'!$B$48:$G$48</c:f>
              <c:numCache>
                <c:formatCode>General</c:formatCode>
                <c:ptCount val="6"/>
                <c:pt idx="0">
                  <c:v>1</c:v>
                </c:pt>
                <c:pt idx="1">
                  <c:v>2</c:v>
                </c:pt>
                <c:pt idx="2">
                  <c:v>4</c:v>
                </c:pt>
                <c:pt idx="3">
                  <c:v>12</c:v>
                </c:pt>
                <c:pt idx="4">
                  <c:v>20</c:v>
                </c:pt>
                <c:pt idx="5">
                  <c:v>37</c:v>
                </c:pt>
              </c:numCache>
            </c:numRef>
          </c:xVal>
          <c:yVal>
            <c:numRef>
              <c:f>'CSMA-CA'!$B$52:$D$52</c:f>
              <c:numCache>
                <c:formatCode>General</c:formatCode>
                <c:ptCount val="3"/>
                <c:pt idx="0">
                  <c:v>204.16021903617477</c:v>
                </c:pt>
                <c:pt idx="1">
                  <c:v>219.15088080117897</c:v>
                </c:pt>
                <c:pt idx="2">
                  <c:v>226.40974118504704</c:v>
                </c:pt>
              </c:numCache>
            </c:numRef>
          </c:yVal>
          <c:smooth val="0"/>
          <c:extLst>
            <c:ext xmlns:c16="http://schemas.microsoft.com/office/drawing/2014/chart" uri="{C3380CC4-5D6E-409C-BE32-E72D297353CC}">
              <c16:uniqueId val="{00000004-4D96-40F3-8B9F-25D1E4ED9F81}"/>
            </c:ext>
          </c:extLst>
        </c:ser>
        <c:ser>
          <c:idx val="0"/>
          <c:order val="5"/>
          <c:tx>
            <c:strRef>
              <c:f>'CSMA-CA'!$A$55</c:f>
              <c:strCache>
                <c:ptCount val="1"/>
                <c:pt idx="0">
                  <c:v>Trigger RA</c:v>
                </c:pt>
              </c:strCache>
            </c:strRef>
          </c:tx>
          <c:xVal>
            <c:numRef>
              <c:f>'CSMA-CA'!$B$54:$D$54</c:f>
              <c:numCache>
                <c:formatCode>General</c:formatCode>
                <c:ptCount val="3"/>
                <c:pt idx="0">
                  <c:v>1</c:v>
                </c:pt>
                <c:pt idx="1">
                  <c:v>2</c:v>
                </c:pt>
                <c:pt idx="2">
                  <c:v>4</c:v>
                </c:pt>
              </c:numCache>
            </c:numRef>
          </c:xVal>
          <c:yVal>
            <c:numRef>
              <c:f>'CSMA-CA'!$B$55:$D$55</c:f>
              <c:numCache>
                <c:formatCode>General</c:formatCode>
                <c:ptCount val="3"/>
                <c:pt idx="0">
                  <c:v>216.09215694928719</c:v>
                </c:pt>
                <c:pt idx="1">
                  <c:v>115.55744374908087</c:v>
                </c:pt>
                <c:pt idx="2">
                  <c:v>105.27378476340208</c:v>
                </c:pt>
              </c:numCache>
            </c:numRef>
          </c:yVal>
          <c:smooth val="0"/>
          <c:extLst>
            <c:ext xmlns:c16="http://schemas.microsoft.com/office/drawing/2014/chart" uri="{C3380CC4-5D6E-409C-BE32-E72D297353CC}">
              <c16:uniqueId val="{00000005-4D96-40F3-8B9F-25D1E4ED9F81}"/>
            </c:ext>
          </c:extLst>
        </c:ser>
        <c:ser>
          <c:idx val="6"/>
          <c:order val="6"/>
          <c:tx>
            <c:strRef>
              <c:f>'CSMA-CA'!$A$56</c:f>
              <c:strCache>
                <c:ptCount val="1"/>
                <c:pt idx="0">
                  <c:v>Trigger RA + DCF</c:v>
                </c:pt>
              </c:strCache>
            </c:strRef>
          </c:tx>
          <c:xVal>
            <c:numRef>
              <c:f>'CSMA-CA'!$B$54:$E$54</c:f>
              <c:numCache>
                <c:formatCode>General</c:formatCode>
                <c:ptCount val="4"/>
                <c:pt idx="0">
                  <c:v>1</c:v>
                </c:pt>
                <c:pt idx="1">
                  <c:v>2</c:v>
                </c:pt>
                <c:pt idx="2">
                  <c:v>4</c:v>
                </c:pt>
                <c:pt idx="3">
                  <c:v>37</c:v>
                </c:pt>
              </c:numCache>
            </c:numRef>
          </c:xVal>
          <c:yVal>
            <c:numRef>
              <c:f>'CSMA-CA'!$B$56:$D$56</c:f>
              <c:numCache>
                <c:formatCode>General</c:formatCode>
                <c:ptCount val="3"/>
                <c:pt idx="0">
                  <c:v>225.81497320876207</c:v>
                </c:pt>
                <c:pt idx="1">
                  <c:v>169.99141399022517</c:v>
                </c:pt>
                <c:pt idx="2">
                  <c:v>158.38450489853008</c:v>
                </c:pt>
              </c:numCache>
            </c:numRef>
          </c:yVal>
          <c:smooth val="0"/>
          <c:extLst>
            <c:ext xmlns:c16="http://schemas.microsoft.com/office/drawing/2014/chart" uri="{C3380CC4-5D6E-409C-BE32-E72D297353CC}">
              <c16:uniqueId val="{00000006-4D96-40F3-8B9F-25D1E4ED9F81}"/>
            </c:ext>
          </c:extLst>
        </c:ser>
        <c:ser>
          <c:idx val="7"/>
          <c:order val="7"/>
          <c:tx>
            <c:strRef>
              <c:f>'CSMA-CA'!$A$57</c:f>
              <c:strCache>
                <c:ptCount val="1"/>
                <c:pt idx="0">
                  <c:v>Trigger RA + DCF RTS/CTS</c:v>
                </c:pt>
              </c:strCache>
            </c:strRef>
          </c:tx>
          <c:xVal>
            <c:numRef>
              <c:f>'CSMA-CA'!$B$54:$E$54</c:f>
              <c:numCache>
                <c:formatCode>General</c:formatCode>
                <c:ptCount val="4"/>
                <c:pt idx="0">
                  <c:v>1</c:v>
                </c:pt>
                <c:pt idx="1">
                  <c:v>2</c:v>
                </c:pt>
                <c:pt idx="2">
                  <c:v>4</c:v>
                </c:pt>
                <c:pt idx="3">
                  <c:v>37</c:v>
                </c:pt>
              </c:numCache>
            </c:numRef>
          </c:xVal>
          <c:yVal>
            <c:numRef>
              <c:f>'CSMA-CA'!$B$57:$D$57</c:f>
              <c:numCache>
                <c:formatCode>General</c:formatCode>
                <c:ptCount val="3"/>
                <c:pt idx="0">
                  <c:v>204.16021903617477</c:v>
                </c:pt>
                <c:pt idx="1">
                  <c:v>164.36316060088427</c:v>
                </c:pt>
                <c:pt idx="2">
                  <c:v>160.96317537374438</c:v>
                </c:pt>
              </c:numCache>
            </c:numRef>
          </c:yVal>
          <c:smooth val="0"/>
          <c:extLst>
            <c:ext xmlns:c16="http://schemas.microsoft.com/office/drawing/2014/chart" uri="{C3380CC4-5D6E-409C-BE32-E72D297353CC}">
              <c16:uniqueId val="{00000007-4D96-40F3-8B9F-25D1E4ED9F81}"/>
            </c:ext>
          </c:extLst>
        </c:ser>
        <c:ser>
          <c:idx val="8"/>
          <c:order val="8"/>
          <c:tx>
            <c:strRef>
              <c:f>'CSMA-CA'!$A$59</c:f>
              <c:strCache>
                <c:ptCount val="1"/>
                <c:pt idx="0">
                  <c:v>Trigger RA #RU=4</c:v>
                </c:pt>
              </c:strCache>
            </c:strRef>
          </c:tx>
          <c:xVal>
            <c:multiLvlStrRef>
              <c:f>'CSMA-CA'!$B$57:$Q$58</c:f>
              <c:multiLvlStrCache>
                <c:ptCount val="16"/>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lvl>
                <c:lvl>
                  <c:pt idx="0">
                    <c:v>204,160219</c:v>
                  </c:pt>
                  <c:pt idx="1">
                    <c:v>164,3631606</c:v>
                  </c:pt>
                  <c:pt idx="2">
                    <c:v>160,9631754</c:v>
                  </c:pt>
                </c:lvl>
              </c:multiLvlStrCache>
            </c:multiLvlStrRef>
          </c:xVal>
          <c:yVal>
            <c:numRef>
              <c:f>'CSMA-CA'!$B$59:$Q$59</c:f>
              <c:numCache>
                <c:formatCode>General</c:formatCode>
                <c:ptCount val="16"/>
                <c:pt idx="0">
                  <c:v>54.023039237321797</c:v>
                </c:pt>
                <c:pt idx="1">
                  <c:v>93.576697567468514</c:v>
                </c:pt>
                <c:pt idx="2">
                  <c:v>110.90571563551826</c:v>
                </c:pt>
                <c:pt idx="3">
                  <c:v>105.27378476340208</c:v>
                </c:pt>
                <c:pt idx="4">
                  <c:v>102.21070752969365</c:v>
                </c:pt>
                <c:pt idx="5">
                  <c:v>100.28366937528779</c:v>
                </c:pt>
                <c:pt idx="6">
                  <c:v>98.959093613665829</c:v>
                </c:pt>
                <c:pt idx="7">
                  <c:v>97.992495530199335</c:v>
                </c:pt>
                <c:pt idx="8">
                  <c:v>97.255969401624085</c:v>
                </c:pt>
                <c:pt idx="9">
                  <c:v>96.676079814916733</c:v>
                </c:pt>
                <c:pt idx="10">
                  <c:v>96.207647450971336</c:v>
                </c:pt>
                <c:pt idx="11">
                  <c:v>95.82134815345465</c:v>
                </c:pt>
                <c:pt idx="12">
                  <c:v>95.497317282102287</c:v>
                </c:pt>
                <c:pt idx="13">
                  <c:v>95.221619336792671</c:v>
                </c:pt>
                <c:pt idx="14">
                  <c:v>94.984189085488154</c:v>
                </c:pt>
                <c:pt idx="15">
                  <c:v>94.777575016922299</c:v>
                </c:pt>
              </c:numCache>
            </c:numRef>
          </c:yVal>
          <c:smooth val="0"/>
          <c:extLst>
            <c:ext xmlns:c16="http://schemas.microsoft.com/office/drawing/2014/chart" uri="{C3380CC4-5D6E-409C-BE32-E72D297353CC}">
              <c16:uniqueId val="{00000008-4D96-40F3-8B9F-25D1E4ED9F81}"/>
            </c:ext>
          </c:extLst>
        </c:ser>
        <c:dLbls>
          <c:showLegendKey val="0"/>
          <c:showVal val="0"/>
          <c:showCatName val="0"/>
          <c:showSerName val="0"/>
          <c:showPercent val="0"/>
          <c:showBubbleSize val="0"/>
        </c:dLbls>
        <c:axId val="134977792"/>
        <c:axId val="134996352"/>
      </c:scatterChart>
      <c:valAx>
        <c:axId val="134977792"/>
        <c:scaling>
          <c:orientation val="minMax"/>
          <c:max val="16"/>
          <c:min val="0"/>
        </c:scaling>
        <c:delete val="0"/>
        <c:axPos val="b"/>
        <c:title>
          <c:tx>
            <c:rich>
              <a:bodyPr/>
              <a:lstStyle/>
              <a:p>
                <a:pPr>
                  <a:defRPr/>
                </a:pPr>
                <a:r>
                  <a:rPr lang="en-US" sz="1200"/>
                  <a:t>Number</a:t>
                </a:r>
                <a:r>
                  <a:rPr lang="en-US" sz="1200" baseline="0"/>
                  <a:t> of STAs</a:t>
                </a:r>
                <a:endParaRPr lang="ru-RU" sz="1200"/>
              </a:p>
            </c:rich>
          </c:tx>
          <c:layout/>
          <c:overlay val="0"/>
        </c:title>
        <c:numFmt formatCode="General" sourceLinked="1"/>
        <c:majorTickMark val="out"/>
        <c:minorTickMark val="none"/>
        <c:tickLblPos val="nextTo"/>
        <c:txPr>
          <a:bodyPr/>
          <a:lstStyle/>
          <a:p>
            <a:pPr>
              <a:defRPr sz="1200"/>
            </a:pPr>
            <a:endParaRPr lang="ru-RU"/>
          </a:p>
        </c:txPr>
        <c:crossAx val="134996352"/>
        <c:crosses val="autoZero"/>
        <c:crossBetween val="midCat"/>
        <c:majorUnit val="2"/>
      </c:valAx>
      <c:valAx>
        <c:axId val="134996352"/>
        <c:scaling>
          <c:orientation val="minMax"/>
          <c:min val="0"/>
        </c:scaling>
        <c:delete val="0"/>
        <c:axPos val="l"/>
        <c:majorGridlines/>
        <c:title>
          <c:tx>
            <c:rich>
              <a:bodyPr rot="0" vert="horz"/>
              <a:lstStyle/>
              <a:p>
                <a:pPr>
                  <a:defRPr/>
                </a:pPr>
                <a:r>
                  <a:rPr lang="en-US" sz="1100"/>
                  <a:t>Mbps</a:t>
                </a:r>
                <a:endParaRPr lang="ru-RU"/>
              </a:p>
            </c:rich>
          </c:tx>
          <c:layout>
            <c:manualLayout>
              <c:xMode val="edge"/>
              <c:yMode val="edge"/>
              <c:x val="3.4584757882329266E-2"/>
              <c:y val="3.5058959093527943E-2"/>
            </c:manualLayout>
          </c:layout>
          <c:overlay val="0"/>
        </c:title>
        <c:numFmt formatCode="0.00" sourceLinked="1"/>
        <c:majorTickMark val="out"/>
        <c:minorTickMark val="none"/>
        <c:tickLblPos val="nextTo"/>
        <c:txPr>
          <a:bodyPr/>
          <a:lstStyle/>
          <a:p>
            <a:pPr>
              <a:defRPr sz="1200"/>
            </a:pPr>
            <a:endParaRPr lang="ru-RU"/>
          </a:p>
        </c:txPr>
        <c:crossAx val="134977792"/>
        <c:crosses val="autoZero"/>
        <c:crossBetween val="midCat"/>
      </c:valAx>
    </c:plotArea>
    <c:legend>
      <c:legendPos val="r"/>
      <c:layout>
        <c:manualLayout>
          <c:xMode val="edge"/>
          <c:yMode val="edge"/>
          <c:x val="0.5723245906763198"/>
          <c:y val="0.48283014210577457"/>
          <c:w val="0.4034877285436913"/>
          <c:h val="0.43378952083000577"/>
        </c:manualLayout>
      </c:layout>
      <c:overlay val="0"/>
      <c:txPr>
        <a:bodyPr/>
        <a:lstStyle/>
        <a:p>
          <a:pPr>
            <a:defRPr sz="1100"/>
          </a:pPr>
          <a:endParaRPr lang="ru-RU"/>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Throughput</a:t>
            </a:r>
            <a:endParaRPr lang="ru-RU" dirty="0"/>
          </a:p>
        </c:rich>
      </c:tx>
      <c:layout>
        <c:manualLayout>
          <c:xMode val="edge"/>
          <c:yMode val="edge"/>
          <c:x val="0.38947296725523989"/>
          <c:y val="2.9268292682926831E-2"/>
        </c:manualLayout>
      </c:layout>
      <c:overlay val="1"/>
    </c:title>
    <c:autoTitleDeleted val="0"/>
    <c:plotArea>
      <c:layout>
        <c:manualLayout>
          <c:layoutTarget val="inner"/>
          <c:xMode val="edge"/>
          <c:yMode val="edge"/>
          <c:x val="0.10706082302264192"/>
          <c:y val="0.1285292874975994"/>
          <c:w val="0.79182634779348238"/>
          <c:h val="0.72754753216823509"/>
        </c:manualLayout>
      </c:layout>
      <c:scatterChart>
        <c:scatterStyle val="lineMarker"/>
        <c:varyColors val="0"/>
        <c:ser>
          <c:idx val="3"/>
          <c:order val="0"/>
          <c:tx>
            <c:strRef>
              <c:f>'CSMA-CA-1MSDU'!$A$5</c:f>
              <c:strCache>
                <c:ptCount val="1"/>
                <c:pt idx="0">
                  <c:v>DCF</c:v>
                </c:pt>
              </c:strCache>
            </c:strRef>
          </c:tx>
          <c:xVal>
            <c:numRef>
              <c:f>'CSMA-CA-1MSDU'!$B$1:$CW$1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'CSMA-CA-1MSDU'!$B$5:$CW$5</c:f>
              <c:numCache>
                <c:formatCode>0.00</c:formatCode>
                <c:ptCount val="100"/>
                <c:pt idx="0">
                  <c:v>46.390337288944934</c:v>
                </c:pt>
                <c:pt idx="1">
                  <c:v>49.88875347399231</c:v>
                </c:pt>
                <c:pt idx="2">
                  <c:v>49.983341406463211</c:v>
                </c:pt>
                <c:pt idx="3">
                  <c:v>49.414524743869663</c:v>
                </c:pt>
                <c:pt idx="4">
                  <c:v>48.731571427999874</c:v>
                </c:pt>
                <c:pt idx="5">
                  <c:v>48.069640538872626</c:v>
                </c:pt>
                <c:pt idx="6">
                  <c:v>47.459702805025849</c:v>
                </c:pt>
                <c:pt idx="7">
                  <c:v>46.904669128936987</c:v>
                </c:pt>
                <c:pt idx="8">
                  <c:v>46.39885996070214</c:v>
                </c:pt>
                <c:pt idx="9">
                  <c:v>45.934918996291948</c:v>
                </c:pt>
                <c:pt idx="10">
                  <c:v>45.507733300972866</c:v>
                </c:pt>
                <c:pt idx="11">
                  <c:v>45.112456776527075</c:v>
                </c:pt>
                <c:pt idx="12">
                  <c:v>44.742391941758292</c:v>
                </c:pt>
                <c:pt idx="13">
                  <c:v>44.398958003173192</c:v>
                </c:pt>
                <c:pt idx="14">
                  <c:v>44.072433388043834</c:v>
                </c:pt>
                <c:pt idx="15">
                  <c:v>43.765170502877822</c:v>
                </c:pt>
                <c:pt idx="16">
                  <c:v>43.477107602603894</c:v>
                </c:pt>
                <c:pt idx="17">
                  <c:v>43.200331364210626</c:v>
                </c:pt>
                <c:pt idx="18">
                  <c:v>42.933902715447601</c:v>
                </c:pt>
                <c:pt idx="19">
                  <c:v>42.682235174076411</c:v>
                </c:pt>
                <c:pt idx="20">
                  <c:v>42.44013229836257</c:v>
                </c:pt>
                <c:pt idx="21">
                  <c:v>42.210752252719644</c:v>
                </c:pt>
                <c:pt idx="22">
                  <c:v>41.985584280376351</c:v>
                </c:pt>
                <c:pt idx="23">
                  <c:v>41.769141559808695</c:v>
                </c:pt>
                <c:pt idx="24">
                  <c:v>41.56272103134679</c:v>
                </c:pt>
                <c:pt idx="25">
                  <c:v>41.363373303989704</c:v>
                </c:pt>
                <c:pt idx="26">
                  <c:v>41.168130214534429</c:v>
                </c:pt>
                <c:pt idx="27">
                  <c:v>40.979460355221313</c:v>
                </c:pt>
                <c:pt idx="28">
                  <c:v>40.794984422522141</c:v>
                </c:pt>
                <c:pt idx="29">
                  <c:v>40.618168583010061</c:v>
                </c:pt>
                <c:pt idx="30">
                  <c:v>40.44722633607212</c:v>
                </c:pt>
                <c:pt idx="31">
                  <c:v>40.274115454901271</c:v>
                </c:pt>
                <c:pt idx="32">
                  <c:v>40.109348288383764</c:v>
                </c:pt>
                <c:pt idx="33">
                  <c:v>39.95172999503113</c:v>
                </c:pt>
                <c:pt idx="34">
                  <c:v>39.793216996064849</c:v>
                </c:pt>
                <c:pt idx="35">
                  <c:v>39.646107216600342</c:v>
                </c:pt>
                <c:pt idx="36">
                  <c:v>39.495314821995294</c:v>
                </c:pt>
                <c:pt idx="37">
                  <c:v>39.346491773406228</c:v>
                </c:pt>
                <c:pt idx="38">
                  <c:v>39.206075203227954</c:v>
                </c:pt>
                <c:pt idx="39">
                  <c:v>39.065634257196805</c:v>
                </c:pt>
                <c:pt idx="40">
                  <c:v>38.923980629436905</c:v>
                </c:pt>
                <c:pt idx="41">
                  <c:v>38.788139643817566</c:v>
                </c:pt>
                <c:pt idx="42">
                  <c:v>38.657507464642052</c:v>
                </c:pt>
                <c:pt idx="43">
                  <c:v>38.531481003114919</c:v>
                </c:pt>
                <c:pt idx="44">
                  <c:v>38.400673467865857</c:v>
                </c:pt>
                <c:pt idx="45">
                  <c:v>38.281863182501795</c:v>
                </c:pt>
                <c:pt idx="46">
                  <c:v>38.156692191335956</c:v>
                </c:pt>
                <c:pt idx="47">
                  <c:v>38.033349585391399</c:v>
                </c:pt>
                <c:pt idx="48">
                  <c:v>37.911241569704643</c:v>
                </c:pt>
                <c:pt idx="49">
                  <c:v>37.799507231654303</c:v>
                </c:pt>
                <c:pt idx="50">
                  <c:v>37.688201189527796</c:v>
                </c:pt>
                <c:pt idx="51">
                  <c:v>37.566628652493854</c:v>
                </c:pt>
                <c:pt idx="52">
                  <c:v>37.464519718917593</c:v>
                </c:pt>
                <c:pt idx="53">
                  <c:v>37.350973190297523</c:v>
                </c:pt>
                <c:pt idx="54">
                  <c:v>37.246176411272955</c:v>
                </c:pt>
                <c:pt idx="55">
                  <c:v>37.13925618910622</c:v>
                </c:pt>
                <c:pt idx="56">
                  <c:v>37.029634171656163</c:v>
                </c:pt>
                <c:pt idx="57">
                  <c:v>36.927951146165313</c:v>
                </c:pt>
                <c:pt idx="58">
                  <c:v>36.822784068963664</c:v>
                </c:pt>
                <c:pt idx="59">
                  <c:v>36.725143494826604</c:v>
                </c:pt>
                <c:pt idx="60">
                  <c:v>36.623242028069292</c:v>
                </c:pt>
                <c:pt idx="61">
                  <c:v>36.528458248335369</c:v>
                </c:pt>
                <c:pt idx="62">
                  <c:v>36.428642378742424</c:v>
                </c:pt>
                <c:pt idx="63">
                  <c:v>36.335539161709249</c:v>
                </c:pt>
                <c:pt idx="64">
                  <c:v>36.236638562504666</c:v>
                </c:pt>
                <c:pt idx="65">
                  <c:v>36.144049457279536</c:v>
                </c:pt>
                <c:pt idx="66">
                  <c:v>36.044903933295217</c:v>
                </c:pt>
                <c:pt idx="67">
                  <c:v>35.964700036591374</c:v>
                </c:pt>
                <c:pt idx="68">
                  <c:v>35.864337256602276</c:v>
                </c:pt>
                <c:pt idx="69">
                  <c:v>35.782879397600468</c:v>
                </c:pt>
                <c:pt idx="70">
                  <c:v>35.693719000455246</c:v>
                </c:pt>
                <c:pt idx="71">
                  <c:v>35.596306358144197</c:v>
                </c:pt>
                <c:pt idx="72">
                  <c:v>35.517923748369739</c:v>
                </c:pt>
                <c:pt idx="73">
                  <c:v>35.430901695782609</c:v>
                </c:pt>
                <c:pt idx="74">
                  <c:v>35.348962352107932</c:v>
                </c:pt>
                <c:pt idx="75">
                  <c:v>35.257647154812609</c:v>
                </c:pt>
                <c:pt idx="76">
                  <c:v>35.185649703166895</c:v>
                </c:pt>
                <c:pt idx="77">
                  <c:v>35.103894949783907</c:v>
                </c:pt>
                <c:pt idx="78">
                  <c:v>35.01184448803803</c:v>
                </c:pt>
                <c:pt idx="79">
                  <c:v>34.939241474959594</c:v>
                </c:pt>
                <c:pt idx="80">
                  <c:v>34.855966608239136</c:v>
                </c:pt>
                <c:pt idx="81">
                  <c:v>34.776972031586382</c:v>
                </c:pt>
                <c:pt idx="82">
                  <c:v>34.702244039998789</c:v>
                </c:pt>
                <c:pt idx="83">
                  <c:v>34.615939426272107</c:v>
                </c:pt>
                <c:pt idx="84">
                  <c:v>34.549531773047754</c:v>
                </c:pt>
                <c:pt idx="85">
                  <c:v>34.471177834791327</c:v>
                </c:pt>
                <c:pt idx="86">
                  <c:v>34.39669489653793</c:v>
                </c:pt>
                <c:pt idx="87">
                  <c:v>34.309557760094847</c:v>
                </c:pt>
                <c:pt idx="88">
                  <c:v>34.242608880319715</c:v>
                </c:pt>
                <c:pt idx="89">
                  <c:v>34.162642632608652</c:v>
                </c:pt>
                <c:pt idx="90">
                  <c:v>34.103180697463678</c:v>
                </c:pt>
                <c:pt idx="91">
                  <c:v>34.030338646197698</c:v>
                </c:pt>
                <c:pt idx="92">
                  <c:v>33.960957744787372</c:v>
                </c:pt>
                <c:pt idx="93">
                  <c:v>33.877500062370771</c:v>
                </c:pt>
                <c:pt idx="94">
                  <c:v>33.814839903789405</c:v>
                </c:pt>
                <c:pt idx="95">
                  <c:v>33.737747253910491</c:v>
                </c:pt>
                <c:pt idx="96">
                  <c:v>33.663738625003091</c:v>
                </c:pt>
                <c:pt idx="97">
                  <c:v>33.610997026598177</c:v>
                </c:pt>
                <c:pt idx="98">
                  <c:v>33.543291828120886</c:v>
                </c:pt>
                <c:pt idx="99">
                  <c:v>33.460115000391028</c:v>
                </c:pt>
              </c:numCache>
            </c:numRef>
          </c:yVal>
          <c:smooth val="0"/>
          <c:extLst>
            <c:ext xmlns:c16="http://schemas.microsoft.com/office/drawing/2014/chart" uri="{C3380CC4-5D6E-409C-BE32-E72D297353CC}">
              <c16:uniqueId val="{00000000-AD0B-4827-845F-2B6AD625793C}"/>
            </c:ext>
          </c:extLst>
        </c:ser>
        <c:ser>
          <c:idx val="4"/>
          <c:order val="1"/>
          <c:tx>
            <c:strRef>
              <c:f>'CSMA-CA-1MSDU'!$A$6</c:f>
              <c:strCache>
                <c:ptCount val="1"/>
                <c:pt idx="0">
                  <c:v>DCF with RTS/CTS</c:v>
                </c:pt>
              </c:strCache>
            </c:strRef>
          </c:tx>
          <c:xVal>
            <c:numRef>
              <c:f>'CSMA-CA-1MSDU'!$B$1:$CW$1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'CSMA-CA-1MSDU'!$B$6:$CW$6</c:f>
              <c:numCache>
                <c:formatCode>0.00</c:formatCode>
                <c:ptCount val="100"/>
                <c:pt idx="0">
                  <c:v>28.661880132923308</c:v>
                </c:pt>
                <c:pt idx="1">
                  <c:v>30.16072833169186</c:v>
                </c:pt>
                <c:pt idx="2">
                  <c:v>30.3631106014059</c:v>
                </c:pt>
                <c:pt idx="3">
                  <c:v>30.289596905306183</c:v>
                </c:pt>
                <c:pt idx="4">
                  <c:v>30.145027908747323</c:v>
                </c:pt>
                <c:pt idx="5">
                  <c:v>29.985941093696525</c:v>
                </c:pt>
                <c:pt idx="6">
                  <c:v>29.829625993191009</c:v>
                </c:pt>
                <c:pt idx="7">
                  <c:v>29.681349530635028</c:v>
                </c:pt>
                <c:pt idx="8">
                  <c:v>29.542064228029126</c:v>
                </c:pt>
                <c:pt idx="9">
                  <c:v>29.411223675316247</c:v>
                </c:pt>
                <c:pt idx="10">
                  <c:v>29.288333594602246</c:v>
                </c:pt>
                <c:pt idx="11">
                  <c:v>29.17267552823418</c:v>
                </c:pt>
                <c:pt idx="12">
                  <c:v>29.062786515412149</c:v>
                </c:pt>
                <c:pt idx="13">
                  <c:v>28.959425818820041</c:v>
                </c:pt>
                <c:pt idx="14">
                  <c:v>28.859992096531634</c:v>
                </c:pt>
                <c:pt idx="15">
                  <c:v>28.765382609976268</c:v>
                </c:pt>
                <c:pt idx="16">
                  <c:v>28.67577354427052</c:v>
                </c:pt>
                <c:pt idx="17">
                  <c:v>28.588880138545939</c:v>
                </c:pt>
                <c:pt idx="18">
                  <c:v>28.504501811828781</c:v>
                </c:pt>
                <c:pt idx="19">
                  <c:v>28.424122955412152</c:v>
                </c:pt>
                <c:pt idx="20">
                  <c:v>28.346196597248781</c:v>
                </c:pt>
                <c:pt idx="21">
                  <c:v>28.271811199150733</c:v>
                </c:pt>
                <c:pt idx="22">
                  <c:v>28.198289958918227</c:v>
                </c:pt>
                <c:pt idx="23">
                  <c:v>28.127136293799047</c:v>
                </c:pt>
                <c:pt idx="24">
                  <c:v>28.058834387929451</c:v>
                </c:pt>
                <c:pt idx="25">
                  <c:v>27.992468239437848</c:v>
                </c:pt>
                <c:pt idx="26">
                  <c:v>27.927088464176503</c:v>
                </c:pt>
                <c:pt idx="27">
                  <c:v>27.863546701939523</c:v>
                </c:pt>
                <c:pt idx="28">
                  <c:v>27.801075847107786</c:v>
                </c:pt>
                <c:pt idx="29">
                  <c:v>27.740875481075413</c:v>
                </c:pt>
                <c:pt idx="30">
                  <c:v>27.682376143852341</c:v>
                </c:pt>
                <c:pt idx="31">
                  <c:v>27.622846892925196</c:v>
                </c:pt>
                <c:pt idx="32">
                  <c:v>27.565901854922824</c:v>
                </c:pt>
                <c:pt idx="33">
                  <c:v>27.51116840781712</c:v>
                </c:pt>
                <c:pt idx="34">
                  <c:v>27.455878887781505</c:v>
                </c:pt>
                <c:pt idx="35">
                  <c:v>27.404331062522918</c:v>
                </c:pt>
                <c:pt idx="36">
                  <c:v>27.351275521643519</c:v>
                </c:pt>
                <c:pt idx="37">
                  <c:v>27.298689072537819</c:v>
                </c:pt>
                <c:pt idx="38">
                  <c:v>27.248861874785305</c:v>
                </c:pt>
                <c:pt idx="39">
                  <c:v>27.198829425146634</c:v>
                </c:pt>
                <c:pt idx="40">
                  <c:v>27.148165977943925</c:v>
                </c:pt>
                <c:pt idx="41">
                  <c:v>27.099386566813415</c:v>
                </c:pt>
                <c:pt idx="42">
                  <c:v>27.052297683152574</c:v>
                </c:pt>
                <c:pt idx="43">
                  <c:v>27.006701935859343</c:v>
                </c:pt>
                <c:pt idx="44">
                  <c:v>26.959210763303453</c:v>
                </c:pt>
                <c:pt idx="45">
                  <c:v>26.915915310988943</c:v>
                </c:pt>
                <c:pt idx="46">
                  <c:v>26.870152225300256</c:v>
                </c:pt>
                <c:pt idx="47">
                  <c:v>26.824899710308369</c:v>
                </c:pt>
                <c:pt idx="48">
                  <c:v>26.77994576104139</c:v>
                </c:pt>
                <c:pt idx="49">
                  <c:v>26.738669665634543</c:v>
                </c:pt>
                <c:pt idx="50">
                  <c:v>26.697424150272777</c:v>
                </c:pt>
                <c:pt idx="51">
                  <c:v>26.652235399409498</c:v>
                </c:pt>
                <c:pt idx="52">
                  <c:v>26.61415140417818</c:v>
                </c:pt>
                <c:pt idx="53">
                  <c:v>26.571682727704012</c:v>
                </c:pt>
                <c:pt idx="54">
                  <c:v>26.532362516099763</c:v>
                </c:pt>
                <c:pt idx="55">
                  <c:v>26.492129054361019</c:v>
                </c:pt>
                <c:pt idx="56">
                  <c:v>26.450756379098941</c:v>
                </c:pt>
                <c:pt idx="57">
                  <c:v>26.412263095908649</c:v>
                </c:pt>
                <c:pt idx="58">
                  <c:v>26.372338587964123</c:v>
                </c:pt>
                <c:pt idx="59">
                  <c:v>26.335163219177861</c:v>
                </c:pt>
                <c:pt idx="60">
                  <c:v>26.296260553589267</c:v>
                </c:pt>
                <c:pt idx="61">
                  <c:v>26.259973053701945</c:v>
                </c:pt>
                <c:pt idx="62">
                  <c:v>26.221658573538836</c:v>
                </c:pt>
                <c:pt idx="63">
                  <c:v>26.185822101649961</c:v>
                </c:pt>
                <c:pt idx="64">
                  <c:v>26.147655649073581</c:v>
                </c:pt>
                <c:pt idx="65">
                  <c:v>26.111827265017094</c:v>
                </c:pt>
                <c:pt idx="66">
                  <c:v>26.073362745963333</c:v>
                </c:pt>
                <c:pt idx="67">
                  <c:v>26.042161985802434</c:v>
                </c:pt>
                <c:pt idx="68">
                  <c:v>26.003031148233347</c:v>
                </c:pt>
                <c:pt idx="69">
                  <c:v>25.971184237149952</c:v>
                </c:pt>
                <c:pt idx="70">
                  <c:v>25.93624707016696</c:v>
                </c:pt>
                <c:pt idx="71">
                  <c:v>25.897980704913856</c:v>
                </c:pt>
                <c:pt idx="72">
                  <c:v>25.867108351951387</c:v>
                </c:pt>
                <c:pt idx="73">
                  <c:v>25.832758353049947</c:v>
                </c:pt>
                <c:pt idx="74">
                  <c:v>25.80033714367163</c:v>
                </c:pt>
                <c:pt idx="75">
                  <c:v>25.764122859655291</c:v>
                </c:pt>
                <c:pt idx="76">
                  <c:v>25.735498976711821</c:v>
                </c:pt>
                <c:pt idx="77">
                  <c:v>25.702930662324814</c:v>
                </c:pt>
                <c:pt idx="78">
                  <c:v>25.666175925053359</c:v>
                </c:pt>
                <c:pt idx="79">
                  <c:v>25.637114563871279</c:v>
                </c:pt>
                <c:pt idx="80">
                  <c:v>25.603713349144318</c:v>
                </c:pt>
                <c:pt idx="81">
                  <c:v>25.571956366700029</c:v>
                </c:pt>
                <c:pt idx="82">
                  <c:v>25.541849328424473</c:v>
                </c:pt>
                <c:pt idx="83">
                  <c:v>25.507004184184094</c:v>
                </c:pt>
                <c:pt idx="84">
                  <c:v>25.480130338150385</c:v>
                </c:pt>
                <c:pt idx="85">
                  <c:v>25.448362502357742</c:v>
                </c:pt>
                <c:pt idx="86">
                  <c:v>25.418099035301147</c:v>
                </c:pt>
                <c:pt idx="87">
                  <c:v>25.382618070903177</c:v>
                </c:pt>
                <c:pt idx="88">
                  <c:v>25.355294434563607</c:v>
                </c:pt>
                <c:pt idx="89">
                  <c:v>25.322595391009802</c:v>
                </c:pt>
                <c:pt idx="90">
                  <c:v>25.298228830349217</c:v>
                </c:pt>
                <c:pt idx="91">
                  <c:v>25.268328818686577</c:v>
                </c:pt>
                <c:pt idx="92">
                  <c:v>25.239792430954683</c:v>
                </c:pt>
                <c:pt idx="93">
                  <c:v>25.205396924120414</c:v>
                </c:pt>
                <c:pt idx="94">
                  <c:v>25.179515964362597</c:v>
                </c:pt>
                <c:pt idx="95">
                  <c:v>25.147615916635445</c:v>
                </c:pt>
                <c:pt idx="96">
                  <c:v>25.116926946361545</c:v>
                </c:pt>
                <c:pt idx="97">
                  <c:v>25.095013645341666</c:v>
                </c:pt>
                <c:pt idx="98">
                  <c:v>25.066840642222051</c:v>
                </c:pt>
                <c:pt idx="99">
                  <c:v>25.032160438410937</c:v>
                </c:pt>
              </c:numCache>
            </c:numRef>
          </c:yVal>
          <c:smooth val="0"/>
          <c:extLst>
            <c:ext xmlns:c16="http://schemas.microsoft.com/office/drawing/2014/chart" uri="{C3380CC4-5D6E-409C-BE32-E72D297353CC}">
              <c16:uniqueId val="{00000001-AD0B-4827-845F-2B6AD625793C}"/>
            </c:ext>
          </c:extLst>
        </c:ser>
        <c:ser>
          <c:idx val="1"/>
          <c:order val="2"/>
          <c:tx>
            <c:strRef>
              <c:f>'CSMA-CA-1MSDU'!$A$50</c:f>
              <c:strCache>
                <c:ptCount val="1"/>
                <c:pt idx="0">
                  <c:v>Trigger Deterministic</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'CSMA-CA-1MSDU'!$B$50:$G$50</c:f>
              <c:numCache>
                <c:formatCode>General</c:formatCode>
                <c:ptCount val="6"/>
                <c:pt idx="0">
                  <c:v>37.728869983354912</c:v>
                </c:pt>
                <c:pt idx="1">
                  <c:v>65.007169908445789</c:v>
                </c:pt>
                <c:pt idx="2">
                  <c:v>129.59659882229334</c:v>
                </c:pt>
                <c:pt idx="3">
                  <c:v>147.87989802995861</c:v>
                </c:pt>
                <c:pt idx="4">
                  <c:v>175.31340965800359</c:v>
                </c:pt>
                <c:pt idx="5">
                  <c:v>204.52645555178538</c:v>
                </c:pt>
              </c:numCache>
            </c:numRef>
          </c:yVal>
          <c:smooth val="0"/>
          <c:extLst>
            <c:ext xmlns:c16="http://schemas.microsoft.com/office/drawing/2014/chart" uri="{C3380CC4-5D6E-409C-BE32-E72D297353CC}">
              <c16:uniqueId val="{00000002-AD0B-4827-845F-2B6AD625793C}"/>
            </c:ext>
          </c:extLst>
        </c:ser>
        <c:ser>
          <c:idx val="2"/>
          <c:order val="3"/>
          <c:tx>
            <c:strRef>
              <c:f>'CSMA-CA-1MSDU'!$A$51</c:f>
              <c:strCache>
                <c:ptCount val="1"/>
                <c:pt idx="0">
                  <c:v>Trigger Deterministic + DCF</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'CSMA-CA-1MSDU'!$B$51:$G$51</c:f>
              <c:numCache>
                <c:formatCode>General</c:formatCode>
                <c:ptCount val="6"/>
                <c:pt idx="0">
                  <c:v>46.762526149827664</c:v>
                </c:pt>
                <c:pt idx="1">
                  <c:v>65.339983956869588</c:v>
                </c:pt>
                <c:pt idx="2">
                  <c:v>76.34671364921472</c:v>
                </c:pt>
                <c:pt idx="3">
                  <c:v>82.501292263874163</c:v>
                </c:pt>
                <c:pt idx="4">
                  <c:v>80.61419265420578</c:v>
                </c:pt>
                <c:pt idx="5">
                  <c:v>72.964121742265675</c:v>
                </c:pt>
              </c:numCache>
            </c:numRef>
          </c:yVal>
          <c:smooth val="0"/>
          <c:extLst>
            <c:ext xmlns:c16="http://schemas.microsoft.com/office/drawing/2014/chart" uri="{C3380CC4-5D6E-409C-BE32-E72D297353CC}">
              <c16:uniqueId val="{00000003-AD0B-4827-845F-2B6AD625793C}"/>
            </c:ext>
          </c:extLst>
        </c:ser>
        <c:ser>
          <c:idx val="5"/>
          <c:order val="4"/>
          <c:tx>
            <c:strRef>
              <c:f>'CSMA-CA-1MSDU'!$A$52</c:f>
              <c:strCache>
                <c:ptCount val="1"/>
                <c:pt idx="0">
                  <c:v>Trigger Deterministic + DCF with RTS/CTS</c:v>
                </c:pt>
              </c:strCache>
            </c:strRef>
          </c:tx>
          <c:xVal>
            <c:numRef>
              <c:f>'CSMA-CA-1MSDU'!$B$48:$G$48</c:f>
              <c:numCache>
                <c:formatCode>General</c:formatCode>
                <c:ptCount val="6"/>
                <c:pt idx="0">
                  <c:v>1</c:v>
                </c:pt>
                <c:pt idx="1">
                  <c:v>2</c:v>
                </c:pt>
                <c:pt idx="2">
                  <c:v>4</c:v>
                </c:pt>
                <c:pt idx="3">
                  <c:v>12</c:v>
                </c:pt>
                <c:pt idx="4">
                  <c:v>20</c:v>
                </c:pt>
                <c:pt idx="5">
                  <c:v>37</c:v>
                </c:pt>
              </c:numCache>
            </c:numRef>
          </c:xVal>
          <c:yVal>
            <c:numRef>
              <c:f>'CSMA-CA-1MSDU'!$B$52:$G$52</c:f>
              <c:numCache>
                <c:formatCode>General</c:formatCode>
                <c:ptCount val="6"/>
                <c:pt idx="0">
                  <c:v>30.620674341307396</c:v>
                </c:pt>
                <c:pt idx="1">
                  <c:v>44.120550498760544</c:v>
                </c:pt>
                <c:pt idx="2">
                  <c:v>52.20817085158685</c:v>
                </c:pt>
                <c:pt idx="3">
                  <c:v>58.167811589627888</c:v>
                </c:pt>
                <c:pt idx="4">
                  <c:v>58.329702931285517</c:v>
                </c:pt>
                <c:pt idx="5">
                  <c:v>54.025450863430081</c:v>
                </c:pt>
              </c:numCache>
            </c:numRef>
          </c:yVal>
          <c:smooth val="0"/>
          <c:extLst>
            <c:ext xmlns:c16="http://schemas.microsoft.com/office/drawing/2014/chart" uri="{C3380CC4-5D6E-409C-BE32-E72D297353CC}">
              <c16:uniqueId val="{00000004-AD0B-4827-845F-2B6AD625793C}"/>
            </c:ext>
          </c:extLst>
        </c:ser>
        <c:ser>
          <c:idx val="0"/>
          <c:order val="5"/>
          <c:tx>
            <c:strRef>
              <c:f>'CSMA-CA-1MSDU'!$A$55</c:f>
              <c:strCache>
                <c:ptCount val="1"/>
                <c:pt idx="0">
                  <c:v>Trigger RA</c:v>
                </c:pt>
              </c:strCache>
            </c:strRef>
          </c:tx>
          <c:xVal>
            <c:numRef>
              <c:f>'CSMA-CA-1MSDU'!$B$54:$E$54</c:f>
              <c:numCache>
                <c:formatCode>General</c:formatCode>
                <c:ptCount val="4"/>
                <c:pt idx="0">
                  <c:v>1</c:v>
                </c:pt>
                <c:pt idx="1">
                  <c:v>2</c:v>
                </c:pt>
                <c:pt idx="2">
                  <c:v>4</c:v>
                </c:pt>
                <c:pt idx="3">
                  <c:v>37</c:v>
                </c:pt>
              </c:numCache>
            </c:numRef>
          </c:xVal>
          <c:yVal>
            <c:numRef>
              <c:f>'CSMA-CA-1MSDU'!$B$55:$E$55</c:f>
              <c:numCache>
                <c:formatCode>General</c:formatCode>
                <c:ptCount val="4"/>
                <c:pt idx="0">
                  <c:v>37.728869983354912</c:v>
                </c:pt>
                <c:pt idx="1">
                  <c:v>32.503584954222895</c:v>
                </c:pt>
                <c:pt idx="2">
                  <c:v>54.673565128155005</c:v>
                </c:pt>
                <c:pt idx="3">
                  <c:v>76.274163476999334</c:v>
                </c:pt>
              </c:numCache>
            </c:numRef>
          </c:yVal>
          <c:smooth val="0"/>
          <c:extLst>
            <c:ext xmlns:c16="http://schemas.microsoft.com/office/drawing/2014/chart" uri="{C3380CC4-5D6E-409C-BE32-E72D297353CC}">
              <c16:uniqueId val="{00000005-AD0B-4827-845F-2B6AD625793C}"/>
            </c:ext>
          </c:extLst>
        </c:ser>
        <c:ser>
          <c:idx val="6"/>
          <c:order val="6"/>
          <c:tx>
            <c:strRef>
              <c:f>'CSMA-CA-1MSDU'!$A$56</c:f>
              <c:strCache>
                <c:ptCount val="1"/>
                <c:pt idx="0">
                  <c:v>Trigger RA + DCF</c:v>
                </c:pt>
              </c:strCache>
            </c:strRef>
          </c:tx>
          <c:xVal>
            <c:numRef>
              <c:f>'CSMA-CA-1MSDU'!$B$54:$E$54</c:f>
              <c:numCache>
                <c:formatCode>General</c:formatCode>
                <c:ptCount val="4"/>
                <c:pt idx="0">
                  <c:v>1</c:v>
                </c:pt>
                <c:pt idx="1">
                  <c:v>2</c:v>
                </c:pt>
                <c:pt idx="2">
                  <c:v>4</c:v>
                </c:pt>
                <c:pt idx="3">
                  <c:v>37</c:v>
                </c:pt>
              </c:numCache>
            </c:numRef>
          </c:xVal>
          <c:yVal>
            <c:numRef>
              <c:f>'CSMA-CA-1MSDU'!$B$56:$E$56</c:f>
              <c:numCache>
                <c:formatCode>General</c:formatCode>
                <c:ptCount val="4"/>
                <c:pt idx="0">
                  <c:v>46.762526149827664</c:v>
                </c:pt>
                <c:pt idx="1">
                  <c:v>49.004987967652191</c:v>
                </c:pt>
                <c:pt idx="2">
                  <c:v>54.277741734988595</c:v>
                </c:pt>
                <c:pt idx="3">
                  <c:v>50.08733588240429</c:v>
                </c:pt>
              </c:numCache>
            </c:numRef>
          </c:yVal>
          <c:smooth val="0"/>
          <c:extLst>
            <c:ext xmlns:c16="http://schemas.microsoft.com/office/drawing/2014/chart" uri="{C3380CC4-5D6E-409C-BE32-E72D297353CC}">
              <c16:uniqueId val="{00000006-AD0B-4827-845F-2B6AD625793C}"/>
            </c:ext>
          </c:extLst>
        </c:ser>
        <c:ser>
          <c:idx val="7"/>
          <c:order val="7"/>
          <c:tx>
            <c:strRef>
              <c:f>'CSMA-CA-1MSDU'!$A$57</c:f>
              <c:strCache>
                <c:ptCount val="1"/>
                <c:pt idx="0">
                  <c:v>Trigger RA + DCF RTS/CTS</c:v>
                </c:pt>
              </c:strCache>
            </c:strRef>
          </c:tx>
          <c:xVal>
            <c:numRef>
              <c:f>'CSMA-CA-1MSDU'!$B$54:$E$54</c:f>
              <c:numCache>
                <c:formatCode>General</c:formatCode>
                <c:ptCount val="4"/>
                <c:pt idx="0">
                  <c:v>1</c:v>
                </c:pt>
                <c:pt idx="1">
                  <c:v>2</c:v>
                </c:pt>
                <c:pt idx="2">
                  <c:v>4</c:v>
                </c:pt>
                <c:pt idx="3">
                  <c:v>37</c:v>
                </c:pt>
              </c:numCache>
            </c:numRef>
          </c:xVal>
          <c:yVal>
            <c:numRef>
              <c:f>'CSMA-CA-1MSDU'!$B$57:$E$57</c:f>
              <c:numCache>
                <c:formatCode>General</c:formatCode>
                <c:ptCount val="4"/>
                <c:pt idx="0">
                  <c:v>30.620674341307396</c:v>
                </c:pt>
                <c:pt idx="1">
                  <c:v>33.09041287407041</c:v>
                </c:pt>
                <c:pt idx="2">
                  <c:v>37.11674646480003</c:v>
                </c:pt>
                <c:pt idx="3">
                  <c:v>37.086595973202279</c:v>
                </c:pt>
              </c:numCache>
            </c:numRef>
          </c:yVal>
          <c:smooth val="0"/>
          <c:extLst>
            <c:ext xmlns:c16="http://schemas.microsoft.com/office/drawing/2014/chart" uri="{C3380CC4-5D6E-409C-BE32-E72D297353CC}">
              <c16:uniqueId val="{00000007-AD0B-4827-845F-2B6AD625793C}"/>
            </c:ext>
          </c:extLst>
        </c:ser>
        <c:dLbls>
          <c:showLegendKey val="0"/>
          <c:showVal val="0"/>
          <c:showCatName val="0"/>
          <c:showSerName val="0"/>
          <c:showPercent val="0"/>
          <c:showBubbleSize val="0"/>
        </c:dLbls>
        <c:axId val="135898240"/>
        <c:axId val="135900160"/>
      </c:scatterChart>
      <c:valAx>
        <c:axId val="135898240"/>
        <c:scaling>
          <c:orientation val="minMax"/>
          <c:max val="37"/>
          <c:min val="0"/>
        </c:scaling>
        <c:delete val="0"/>
        <c:axPos val="b"/>
        <c:title>
          <c:tx>
            <c:rich>
              <a:bodyPr/>
              <a:lstStyle/>
              <a:p>
                <a:pPr>
                  <a:defRPr/>
                </a:pPr>
                <a:r>
                  <a:rPr lang="en-US" sz="1200"/>
                  <a:t>Number</a:t>
                </a:r>
                <a:r>
                  <a:rPr lang="en-US" sz="1200" baseline="0"/>
                  <a:t> of STAs</a:t>
                </a:r>
                <a:endParaRPr lang="ru-RU" sz="1200"/>
              </a:p>
            </c:rich>
          </c:tx>
          <c:layout/>
          <c:overlay val="0"/>
        </c:title>
        <c:numFmt formatCode="General" sourceLinked="1"/>
        <c:majorTickMark val="out"/>
        <c:minorTickMark val="none"/>
        <c:tickLblPos val="nextTo"/>
        <c:txPr>
          <a:bodyPr/>
          <a:lstStyle/>
          <a:p>
            <a:pPr>
              <a:defRPr sz="1200"/>
            </a:pPr>
            <a:endParaRPr lang="ru-RU"/>
          </a:p>
        </c:txPr>
        <c:crossAx val="135900160"/>
        <c:crosses val="autoZero"/>
        <c:crossBetween val="midCat"/>
        <c:majorUnit val="5"/>
        <c:minorUnit val="1"/>
      </c:valAx>
      <c:valAx>
        <c:axId val="135900160"/>
        <c:scaling>
          <c:orientation val="minMax"/>
          <c:min val="0"/>
        </c:scaling>
        <c:delete val="0"/>
        <c:axPos val="l"/>
        <c:majorGridlines/>
        <c:title>
          <c:tx>
            <c:rich>
              <a:bodyPr rot="0" vert="horz"/>
              <a:lstStyle/>
              <a:p>
                <a:pPr>
                  <a:defRPr/>
                </a:pPr>
                <a:r>
                  <a:rPr lang="en-US" sz="1100"/>
                  <a:t>Mbps</a:t>
                </a:r>
                <a:endParaRPr lang="ru-RU"/>
              </a:p>
            </c:rich>
          </c:tx>
          <c:layout>
            <c:manualLayout>
              <c:xMode val="edge"/>
              <c:yMode val="edge"/>
              <c:x val="3.4584757882329266E-2"/>
              <c:y val="3.5058959093527943E-2"/>
            </c:manualLayout>
          </c:layout>
          <c:overlay val="0"/>
        </c:title>
        <c:numFmt formatCode="0.00" sourceLinked="1"/>
        <c:majorTickMark val="out"/>
        <c:minorTickMark val="none"/>
        <c:tickLblPos val="nextTo"/>
        <c:txPr>
          <a:bodyPr/>
          <a:lstStyle/>
          <a:p>
            <a:pPr>
              <a:defRPr sz="1200"/>
            </a:pPr>
            <a:endParaRPr lang="ru-RU"/>
          </a:p>
        </c:txPr>
        <c:crossAx val="135898240"/>
        <c:crosses val="autoZero"/>
        <c:crossBetween val="midCat"/>
      </c:valAx>
    </c:plotArea>
    <c:legend>
      <c:legendPos val="r"/>
      <c:layout>
        <c:manualLayout>
          <c:xMode val="edge"/>
          <c:yMode val="edge"/>
          <c:x val="9.6970568467934032E-2"/>
          <c:y val="7.7574879710679945E-2"/>
          <c:w val="0.38402773743674506"/>
          <c:h val="0.3456788357835141"/>
        </c:manualLayout>
      </c:layout>
      <c:overlay val="0"/>
      <c:txPr>
        <a:bodyPr/>
        <a:lstStyle/>
        <a:p>
          <a:pPr>
            <a:defRPr sz="1100"/>
          </a:pPr>
          <a:endParaRPr lang="ru-RU"/>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235790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9"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ru-RU" smtClean="0"/>
              <a:t>May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47843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Дата 12"/>
          <p:cNvSpPr>
            <a:spLocks noGrp="1"/>
          </p:cNvSpPr>
          <p:nvPr>
            <p:ph type="dt" sz="half" idx="10"/>
          </p:nvPr>
        </p:nvSpPr>
        <p:spPr>
          <a:xfrm>
            <a:off x="696913" y="334189"/>
            <a:ext cx="968214" cy="276999"/>
          </a:xfrm>
        </p:spPr>
        <p:txBody>
          <a:bodyPr/>
          <a:lstStyle/>
          <a:p>
            <a:pPr>
              <a:defRPr/>
            </a:pPr>
            <a:r>
              <a:rPr lang="ru-RU" altLang="zh-CN" smtClean="0"/>
              <a:t>May 2016</a:t>
            </a:r>
            <a:endParaRPr lang="en-US" dirty="0"/>
          </a:p>
        </p:txBody>
      </p:sp>
      <p:sp>
        <p:nvSpPr>
          <p:cNvPr id="14" name="Нижний колонтитул 13"/>
          <p:cNvSpPr>
            <a:spLocks noGrp="1"/>
          </p:cNvSpPr>
          <p:nvPr>
            <p:ph type="ftr" sz="quarter" idx="11"/>
          </p:nvPr>
        </p:nvSpPr>
        <p:spPr/>
        <p:txBody>
          <a:bodyPr/>
          <a:lstStyle/>
          <a:p>
            <a:pPr>
              <a:defRPr/>
            </a:pPr>
            <a:r>
              <a:rPr lang="en-US" smtClean="0"/>
              <a:t>IITP RAS</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ru-RU" smtClean="0"/>
              <a:t>Образец заголовка</a:t>
            </a:r>
            <a:endParaRPr lang="en-US" dirty="0" smtClean="0"/>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IITP RAS</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802.11-16/684r0</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400" y="685800"/>
            <a:ext cx="8077200" cy="1066800"/>
          </a:xfrm>
          <a:noFill/>
        </p:spPr>
        <p:txBody>
          <a:bodyPr/>
          <a:lstStyle/>
          <a:p>
            <a:r>
              <a:rPr lang="en-US" dirty="0" smtClean="0">
                <a:solidFill>
                  <a:schemeClr val="tx1"/>
                </a:solidFill>
              </a:rPr>
              <a:t>Channel Access Efficiency</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2016-05-16</a:t>
            </a:r>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2" name="Нижний колонтитул 1"/>
          <p:cNvSpPr>
            <a:spLocks noGrp="1"/>
          </p:cNvSpPr>
          <p:nvPr>
            <p:ph type="ftr" sz="quarter" idx="11"/>
          </p:nvPr>
        </p:nvSpPr>
        <p:spPr/>
        <p:txBody>
          <a:bodyPr/>
          <a:lstStyle/>
          <a:p>
            <a:pPr>
              <a:defRPr/>
            </a:pPr>
            <a:r>
              <a:rPr lang="en-US" smtClean="0"/>
              <a:t>IITP RAS</a:t>
            </a:r>
            <a:endParaRPr lang="en-US" dirty="0"/>
          </a:p>
        </p:txBody>
      </p:sp>
      <p:sp>
        <p:nvSpPr>
          <p:cNvPr id="3" name="Номер слайда 2"/>
          <p:cNvSpPr>
            <a:spLocks noGrp="1"/>
          </p:cNvSpPr>
          <p:nvPr>
            <p:ph type="sldNum" sz="quarter" idx="12"/>
          </p:nvPr>
        </p:nvSpPr>
        <p:spPr/>
        <p:txBody>
          <a:bodyPr/>
          <a:lstStyle/>
          <a:p>
            <a:pPr>
              <a:defRPr/>
            </a:pPr>
            <a:r>
              <a:rPr lang="en-US" smtClean="0"/>
              <a:t>Slide </a:t>
            </a:r>
            <a:fld id="{1020D93E-1000-485A-B4A0-9946B8CFFE0D}"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648200"/>
          </a:xfrm>
        </p:spPr>
        <p:txBody>
          <a:bodyPr/>
          <a:lstStyle/>
          <a:p>
            <a:r>
              <a:rPr lang="en-US" dirty="0" smtClean="0"/>
              <a:t>802.11 </a:t>
            </a:r>
            <a:r>
              <a:rPr lang="en-US" dirty="0"/>
              <a:t>defines Action frame formats </a:t>
            </a:r>
            <a:r>
              <a:rPr lang="en-US" dirty="0" smtClean="0"/>
              <a:t>for </a:t>
            </a:r>
            <a:r>
              <a:rPr lang="en-US" dirty="0"/>
              <a:t>wireless network </a:t>
            </a:r>
            <a:r>
              <a:rPr lang="en-US" dirty="0" smtClean="0"/>
              <a:t>management (WNM)</a:t>
            </a:r>
            <a:endParaRPr lang="en-US" dirty="0"/>
          </a:p>
          <a:p>
            <a:pPr lvl="1"/>
            <a:r>
              <a:rPr lang="en-US" dirty="0"/>
              <a:t>See 8.5.14 in 802.11-2012 or 8.6.14 in </a:t>
            </a:r>
            <a:r>
              <a:rPr lang="en-US" dirty="0" smtClean="0"/>
              <a:t>P802.11-REVmc/D5.3</a:t>
            </a:r>
            <a:endParaRPr lang="en-US" dirty="0"/>
          </a:p>
          <a:p>
            <a:pPr lvl="1"/>
            <a:r>
              <a:rPr lang="en-US" dirty="0" smtClean="0"/>
              <a:t>WNM Action frame serves a variety of Wireless Network Management purposes</a:t>
            </a:r>
          </a:p>
          <a:p>
            <a:pPr lvl="1"/>
            <a:r>
              <a:rPr lang="en-US" dirty="0" smtClean="0"/>
              <a:t>WNM Action field values 28-255 currently unused</a:t>
            </a:r>
          </a:p>
          <a:p>
            <a:endParaRPr lang="en-US" dirty="0"/>
          </a:p>
          <a:p>
            <a:endParaRPr lang="en-US" dirty="0" smtClean="0"/>
          </a:p>
          <a:p>
            <a:r>
              <a:rPr lang="en-US" dirty="0" smtClean="0"/>
              <a:t>Details</a:t>
            </a:r>
            <a:r>
              <a:rPr lang="en-US" dirty="0"/>
              <a:t>:</a:t>
            </a:r>
          </a:p>
          <a:p>
            <a:pPr lvl="1"/>
            <a:r>
              <a:rPr lang="en-US" sz="1800" dirty="0"/>
              <a:t>Category = WNM</a:t>
            </a:r>
          </a:p>
          <a:p>
            <a:pPr lvl="1"/>
            <a:r>
              <a:rPr lang="en-US" sz="1800" dirty="0"/>
              <a:t>WNM Action = newly defined WNM Action field value</a:t>
            </a:r>
          </a:p>
          <a:p>
            <a:pPr lvl="1"/>
            <a:r>
              <a:rPr lang="en-US" sz="1800" dirty="0" smtClean="0"/>
              <a:t>Random Access Limits = TBD bitmap describing when random access is limited </a:t>
            </a:r>
            <a:endParaRPr lang="en-US" sz="1800" dirty="0"/>
          </a:p>
          <a:p>
            <a:endParaRPr lang="en-US" dirty="0" smtClean="0"/>
          </a:p>
          <a:p>
            <a:endParaRPr lang="en-US" dirty="0"/>
          </a:p>
        </p:txBody>
      </p:sp>
      <p:sp>
        <p:nvSpPr>
          <p:cNvPr id="3" name="Title 2"/>
          <p:cNvSpPr>
            <a:spLocks noGrp="1"/>
          </p:cNvSpPr>
          <p:nvPr>
            <p:ph type="title"/>
          </p:nvPr>
        </p:nvSpPr>
        <p:spPr/>
        <p:txBody>
          <a:bodyPr/>
          <a:lstStyle/>
          <a:p>
            <a:r>
              <a:rPr lang="en-US" dirty="0" smtClean="0">
                <a:solidFill>
                  <a:schemeClr val="tx1"/>
                </a:solidFill>
              </a:rPr>
              <a:t>Signaling Channel Access Method</a:t>
            </a:r>
            <a:endParaRPr lang="en-US" dirty="0">
              <a:solidFill>
                <a:schemeClr val="tx1"/>
              </a:solidFill>
            </a:endParaRPr>
          </a:p>
        </p:txBody>
      </p:sp>
      <p:sp>
        <p:nvSpPr>
          <p:cNvPr id="4" name="Date Placeholder 3"/>
          <p:cNvSpPr>
            <a:spLocks noGrp="1"/>
          </p:cNvSpPr>
          <p:nvPr>
            <p:ph type="dt" sz="half" idx="10"/>
          </p:nvPr>
        </p:nvSpPr>
        <p:spPr/>
        <p:txBody>
          <a:bodyPr/>
          <a:lstStyle/>
          <a:p>
            <a:pPr>
              <a:defRPr/>
            </a:pPr>
            <a:r>
              <a:rPr lang="ru-RU" smtClean="0"/>
              <a:t>May 2016</a:t>
            </a:r>
            <a:endParaRPr lang="en-US" dirty="0"/>
          </a:p>
        </p:txBody>
      </p:sp>
      <p:grpSp>
        <p:nvGrpSpPr>
          <p:cNvPr id="7" name="Group 6"/>
          <p:cNvGrpSpPr/>
          <p:nvPr/>
        </p:nvGrpSpPr>
        <p:grpSpPr>
          <a:xfrm>
            <a:off x="1524000" y="4114800"/>
            <a:ext cx="5715000" cy="533400"/>
            <a:chOff x="533400" y="2743200"/>
            <a:chExt cx="5715000" cy="533400"/>
          </a:xfrm>
        </p:grpSpPr>
        <p:sp>
          <p:nvSpPr>
            <p:cNvPr id="8" name="TextBox 7"/>
            <p:cNvSpPr txBox="1"/>
            <p:nvPr/>
          </p:nvSpPr>
          <p:spPr>
            <a:xfrm>
              <a:off x="533400" y="2743200"/>
              <a:ext cx="1143000" cy="533400"/>
            </a:xfrm>
            <a:prstGeom prst="rect">
              <a:avLst/>
            </a:prstGeom>
            <a:solidFill>
              <a:schemeClr val="bg1"/>
            </a:solidFill>
            <a:ln>
              <a:solidFill>
                <a:schemeClr val="tx1"/>
              </a:solidFill>
            </a:ln>
          </p:spPr>
          <p:txBody>
            <a:bodyPr wrap="square" rtlCol="0" anchor="ctr" anchorCtr="0">
              <a:noAutofit/>
            </a:bodyPr>
            <a:lstStyle/>
            <a:p>
              <a:pPr algn="ctr"/>
              <a:r>
                <a:rPr lang="en-US" dirty="0" smtClean="0"/>
                <a:t>Category</a:t>
              </a:r>
              <a:endParaRPr lang="en-US" dirty="0"/>
            </a:p>
          </p:txBody>
        </p:sp>
        <p:sp>
          <p:nvSpPr>
            <p:cNvPr id="9" name="TextBox 8"/>
            <p:cNvSpPr txBox="1"/>
            <p:nvPr/>
          </p:nvSpPr>
          <p:spPr>
            <a:xfrm>
              <a:off x="2819400" y="2743200"/>
              <a:ext cx="3429000" cy="533400"/>
            </a:xfrm>
            <a:prstGeom prst="rect">
              <a:avLst/>
            </a:prstGeom>
            <a:solidFill>
              <a:schemeClr val="bg1"/>
            </a:solidFill>
            <a:ln>
              <a:solidFill>
                <a:schemeClr val="tx1"/>
              </a:solidFill>
            </a:ln>
          </p:spPr>
          <p:txBody>
            <a:bodyPr wrap="square" rtlCol="0" anchor="ctr" anchorCtr="0">
              <a:noAutofit/>
            </a:bodyPr>
            <a:lstStyle/>
            <a:p>
              <a:pPr algn="ctr"/>
              <a:r>
                <a:rPr lang="en-US" dirty="0" smtClean="0"/>
                <a:t>Random Access Limits </a:t>
              </a:r>
              <a:endParaRPr lang="en-US" dirty="0"/>
            </a:p>
          </p:txBody>
        </p:sp>
        <p:sp>
          <p:nvSpPr>
            <p:cNvPr id="10" name="TextBox 9"/>
            <p:cNvSpPr txBox="1"/>
            <p:nvPr/>
          </p:nvSpPr>
          <p:spPr>
            <a:xfrm>
              <a:off x="1676400" y="2743200"/>
              <a:ext cx="1143000" cy="533400"/>
            </a:xfrm>
            <a:prstGeom prst="rect">
              <a:avLst/>
            </a:prstGeom>
            <a:solidFill>
              <a:schemeClr val="bg1"/>
            </a:solidFill>
            <a:ln>
              <a:solidFill>
                <a:schemeClr val="tx1"/>
              </a:solidFill>
            </a:ln>
          </p:spPr>
          <p:txBody>
            <a:bodyPr wrap="square" rtlCol="0" anchor="ctr" anchorCtr="0">
              <a:noAutofit/>
            </a:bodyPr>
            <a:lstStyle/>
            <a:p>
              <a:pPr algn="ctr"/>
              <a:r>
                <a:rPr lang="en-US" dirty="0" smtClean="0"/>
                <a:t>WNM </a:t>
              </a:r>
              <a:br>
                <a:rPr lang="en-US" dirty="0" smtClean="0"/>
              </a:br>
              <a:r>
                <a:rPr lang="en-US" dirty="0" smtClean="0"/>
                <a:t>Action</a:t>
              </a:r>
              <a:endParaRPr lang="en-US" dirty="0"/>
            </a:p>
          </p:txBody>
        </p:sp>
      </p:grpSp>
      <p:sp>
        <p:nvSpPr>
          <p:cNvPr id="11" name="Нижний колонтитул 10"/>
          <p:cNvSpPr>
            <a:spLocks noGrp="1"/>
          </p:cNvSpPr>
          <p:nvPr>
            <p:ph type="ftr" sz="quarter" idx="11"/>
          </p:nvPr>
        </p:nvSpPr>
        <p:spPr/>
        <p:txBody>
          <a:bodyPr/>
          <a:lstStyle/>
          <a:p>
            <a:pPr>
              <a:defRPr/>
            </a:pPr>
            <a:r>
              <a:rPr lang="en-US" smtClean="0"/>
              <a:t>IITP RAS</a:t>
            </a:r>
            <a:endParaRPr lang="en-US" dirty="0"/>
          </a:p>
        </p:txBody>
      </p:sp>
      <p:sp>
        <p:nvSpPr>
          <p:cNvPr id="12" name="Номер слайда 11"/>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3124581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solidFill>
                  <a:schemeClr val="tx1"/>
                </a:solidFill>
              </a:rPr>
              <a:t>Straw Poll #1  </a:t>
            </a:r>
            <a:endParaRPr lang="en-US" dirty="0">
              <a:solidFill>
                <a:schemeClr val="tx1"/>
              </a:solidFill>
            </a:endParaRPr>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marL="0" indent="0">
              <a:buNone/>
            </a:pPr>
            <a:r>
              <a:rPr lang="en-US" altLang="zh-CN" dirty="0" err="1" smtClean="0"/>
              <a:t>x.y.z</a:t>
            </a:r>
            <a:r>
              <a:rPr lang="en-US" altLang="zh-CN" dirty="0" smtClean="0"/>
              <a:t> </a:t>
            </a:r>
            <a:r>
              <a:rPr lang="en-US" dirty="0"/>
              <a:t>Do you support adding a mechanism that allows the AP to individually configure </a:t>
            </a:r>
            <a:r>
              <a:rPr lang="en-US" dirty="0" smtClean="0"/>
              <a:t>associated STAs not to use random access (DCF, EDCA and Trigger-based RA) for the frames except for TBD cases?</a:t>
            </a:r>
            <a:endParaRPr lang="en-US" dirty="0"/>
          </a:p>
          <a:p>
            <a:pPr marL="457200" lvl="1" indent="0">
              <a:buNone/>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5" name="Нижний колонтитул 4"/>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11</a:t>
            </a:fld>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solidFill>
                  <a:schemeClr val="tx1"/>
                </a:solidFill>
              </a:rPr>
              <a:t>Background</a:t>
            </a:r>
            <a:endParaRPr lang="ru-RU" dirty="0">
              <a:solidFill>
                <a:schemeClr val="tx1"/>
              </a:solidFill>
            </a:endParaRPr>
          </a:p>
        </p:txBody>
      </p:sp>
      <p:sp>
        <p:nvSpPr>
          <p:cNvPr id="3" name="Объект 2"/>
          <p:cNvSpPr>
            <a:spLocks noGrp="1"/>
          </p:cNvSpPr>
          <p:nvPr>
            <p:ph idx="1"/>
          </p:nvPr>
        </p:nvSpPr>
        <p:spPr>
          <a:xfrm>
            <a:off x="685800" y="1752600"/>
            <a:ext cx="7772400" cy="2514600"/>
          </a:xfrm>
        </p:spPr>
        <p:txBody>
          <a:bodyPr/>
          <a:lstStyle/>
          <a:p>
            <a:r>
              <a:rPr lang="en-US" sz="2000" b="0" dirty="0" smtClean="0"/>
              <a:t>Trigger frames can schedule UL RUs for both deterministic and random channel access. </a:t>
            </a:r>
          </a:p>
          <a:p>
            <a:r>
              <a:rPr lang="en-US" sz="2000" b="0" dirty="0" smtClean="0"/>
              <a:t>To send a Trigger frame, an AP shall contend for the channel with associated STAs and STAs from other BSSs. When the AP wins the contention, it allocates RUs for the STAs. However, when </a:t>
            </a:r>
            <a:r>
              <a:rPr lang="en-US" sz="2000" b="0" dirty="0"/>
              <a:t>STAs </a:t>
            </a:r>
            <a:r>
              <a:rPr lang="en-US" sz="2000" b="0" dirty="0" smtClean="0"/>
              <a:t>use DCF (or EDCA), collision probability increases. </a:t>
            </a:r>
          </a:p>
          <a:p>
            <a:endParaRPr lang="en-US" sz="2000" b="0" dirty="0" smtClean="0"/>
          </a:p>
          <a:p>
            <a:r>
              <a:rPr lang="en-US" sz="2000" b="0" dirty="0"/>
              <a:t>W</a:t>
            </a:r>
            <a:r>
              <a:rPr lang="en-US" sz="2000" b="0" dirty="0" smtClean="0"/>
              <a:t>hat is the most </a:t>
            </a:r>
            <a:r>
              <a:rPr lang="en-US" sz="2000" b="0" dirty="0"/>
              <a:t>efficient way </a:t>
            </a:r>
            <a:r>
              <a:rPr lang="en-US" sz="2000" b="0" dirty="0" smtClean="0"/>
              <a:t>to allocate channel resource: </a:t>
            </a:r>
            <a:br>
              <a:rPr lang="en-US" sz="2000" b="0" dirty="0" smtClean="0"/>
            </a:br>
            <a:r>
              <a:rPr lang="en-US" sz="2000" b="0" dirty="0" smtClean="0"/>
              <a:t>DCF (EDCA) or Trigger-based?</a:t>
            </a:r>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Нижний колонтитул 5"/>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2</a:t>
            </a:fld>
            <a:endParaRPr lang="en-US" dirty="0"/>
          </a:p>
        </p:txBody>
      </p:sp>
    </p:spTree>
    <p:extLst>
      <p:ext uri="{BB962C8B-B14F-4D97-AF65-F5344CB8AC3E}">
        <p14:creationId xmlns:p14="http://schemas.microsoft.com/office/powerpoint/2010/main" val="3415044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Description</a:t>
            </a:r>
            <a:endParaRPr lang="ru-RU" dirty="0">
              <a:solidFill>
                <a:schemeClr val="tx1"/>
              </a:solidFill>
            </a:endParaRPr>
          </a:p>
        </p:txBody>
      </p:sp>
      <p:sp>
        <p:nvSpPr>
          <p:cNvPr id="3" name="Объект 2"/>
          <p:cNvSpPr>
            <a:spLocks noGrp="1"/>
          </p:cNvSpPr>
          <p:nvPr>
            <p:ph idx="1"/>
          </p:nvPr>
        </p:nvSpPr>
        <p:spPr>
          <a:xfrm>
            <a:off x="545153" y="3523526"/>
            <a:ext cx="7772400" cy="2160240"/>
          </a:xfrm>
        </p:spPr>
        <p:txBody>
          <a:bodyPr/>
          <a:lstStyle/>
          <a:p>
            <a:pPr marL="0" indent="0">
              <a:buNone/>
            </a:pPr>
            <a:r>
              <a:rPr lang="en-US" sz="2000" dirty="0" smtClean="0"/>
              <a:t>We consider 4 channel access methods</a:t>
            </a:r>
          </a:p>
          <a:p>
            <a:pPr marL="457200" indent="-457200">
              <a:buFont typeface="+mj-lt"/>
              <a:buAutoNum type="arabicPeriod"/>
            </a:pPr>
            <a:r>
              <a:rPr lang="en-US" sz="2000" b="0" dirty="0" smtClean="0"/>
              <a:t>DCF </a:t>
            </a:r>
            <a:r>
              <a:rPr lang="en-US" sz="2000" b="0" dirty="0"/>
              <a:t>without </a:t>
            </a:r>
            <a:r>
              <a:rPr lang="en-US" sz="2000" b="0" dirty="0" smtClean="0"/>
              <a:t>RTS/CTS</a:t>
            </a:r>
          </a:p>
          <a:p>
            <a:pPr marL="457200" indent="-457200">
              <a:buFont typeface="+mj-lt"/>
              <a:buAutoNum type="arabicPeriod"/>
            </a:pPr>
            <a:r>
              <a:rPr lang="en-US" sz="2000" b="0" dirty="0" smtClean="0"/>
              <a:t>DCF with RTS/CTS</a:t>
            </a:r>
          </a:p>
          <a:p>
            <a:pPr marL="457200" indent="-457200">
              <a:buFont typeface="+mj-lt"/>
              <a:buAutoNum type="arabicPeriod"/>
            </a:pPr>
            <a:r>
              <a:rPr lang="en-US" sz="2000" b="0" dirty="0" smtClean="0"/>
              <a:t>Trigger-based Random Access without RTS/CTS</a:t>
            </a:r>
          </a:p>
          <a:p>
            <a:pPr marL="457200" indent="-457200">
              <a:buFont typeface="+mj-lt"/>
              <a:buAutoNum type="arabicPeriod"/>
            </a:pPr>
            <a:r>
              <a:rPr lang="en-US" sz="2000" b="0" dirty="0" smtClean="0"/>
              <a:t>Trigger-based Deterministic Access without RTS/CTS</a:t>
            </a:r>
          </a:p>
          <a:p>
            <a:pPr marL="0" indent="0">
              <a:buNone/>
            </a:pPr>
            <a:r>
              <a:rPr lang="en-US" sz="2000" b="0" dirty="0" smtClean="0"/>
              <a:t>In 3 and 4, the STAs can also try to send frames with DCF</a:t>
            </a:r>
          </a:p>
          <a:p>
            <a:endParaRPr lang="en-US" sz="2800" dirty="0"/>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grpSp>
        <p:nvGrpSpPr>
          <p:cNvPr id="16" name="Группа 15"/>
          <p:cNvGrpSpPr/>
          <p:nvPr/>
        </p:nvGrpSpPr>
        <p:grpSpPr>
          <a:xfrm>
            <a:off x="1835696" y="1508335"/>
            <a:ext cx="5511840" cy="1886375"/>
            <a:chOff x="2541833" y="3515338"/>
            <a:chExt cx="5511840" cy="1886375"/>
          </a:xfrm>
        </p:grpSpPr>
        <p:sp>
          <p:nvSpPr>
            <p:cNvPr id="8" name="Овал 7"/>
            <p:cNvSpPr/>
            <p:nvPr/>
          </p:nvSpPr>
          <p:spPr bwMode="auto">
            <a:xfrm>
              <a:off x="2843808" y="436510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Овал 8"/>
            <p:cNvSpPr/>
            <p:nvPr/>
          </p:nvSpPr>
          <p:spPr bwMode="auto">
            <a:xfrm>
              <a:off x="4054369" y="3515338"/>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0" name="Овал 9"/>
            <p:cNvSpPr/>
            <p:nvPr/>
          </p:nvSpPr>
          <p:spPr bwMode="auto">
            <a:xfrm>
              <a:off x="4209728" y="3942555"/>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1" name="Овал 10"/>
            <p:cNvSpPr/>
            <p:nvPr/>
          </p:nvSpPr>
          <p:spPr bwMode="auto">
            <a:xfrm>
              <a:off x="4209728" y="4672134"/>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2" name="Овал 11"/>
            <p:cNvSpPr/>
            <p:nvPr/>
          </p:nvSpPr>
          <p:spPr bwMode="auto">
            <a:xfrm>
              <a:off x="4054369" y="5113681"/>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137490" y="3942555"/>
              <a:ext cx="2916183" cy="1200329"/>
            </a:xfrm>
            <a:prstGeom prst="rect">
              <a:avLst/>
            </a:prstGeom>
            <a:noFill/>
          </p:spPr>
          <p:txBody>
            <a:bodyPr wrap="none" rtlCol="0">
              <a:spAutoFit/>
            </a:bodyPr>
            <a:lstStyle/>
            <a:p>
              <a:pPr algn="ctr"/>
              <a:r>
                <a:rPr lang="en-US" sz="1800" dirty="0" smtClean="0"/>
                <a:t>All</a:t>
              </a:r>
              <a:r>
                <a:rPr lang="ru-RU" sz="1800" dirty="0" smtClean="0"/>
                <a:t> </a:t>
              </a:r>
              <a:r>
                <a:rPr lang="en-US" sz="1800" dirty="0" smtClean="0"/>
                <a:t>nodes are </a:t>
              </a:r>
            </a:p>
            <a:p>
              <a:pPr algn="ctr"/>
              <a:r>
                <a:rPr lang="en-US" sz="1800" dirty="0" smtClean="0"/>
                <a:t>in the RX range of each other</a:t>
              </a:r>
            </a:p>
            <a:p>
              <a:pPr algn="ctr"/>
              <a:endParaRPr lang="en-US" sz="1800" dirty="0"/>
            </a:p>
            <a:p>
              <a:pPr algn="ctr"/>
              <a:r>
                <a:rPr lang="en-US" sz="1800" dirty="0" smtClean="0"/>
                <a:t>No hidden STAs</a:t>
              </a:r>
              <a:endParaRPr lang="ru-RU" sz="1800" dirty="0"/>
            </a:p>
          </p:txBody>
        </p:sp>
        <p:sp>
          <p:nvSpPr>
            <p:cNvPr id="14" name="Прямоугольник 13"/>
            <p:cNvSpPr/>
            <p:nvPr/>
          </p:nvSpPr>
          <p:spPr>
            <a:xfrm>
              <a:off x="2541833" y="4681219"/>
              <a:ext cx="513282" cy="400110"/>
            </a:xfrm>
            <a:prstGeom prst="rect">
              <a:avLst/>
            </a:prstGeom>
          </p:spPr>
          <p:txBody>
            <a:bodyPr wrap="none">
              <a:spAutoFit/>
            </a:bodyPr>
            <a:lstStyle/>
            <a:p>
              <a:r>
                <a:rPr lang="en-US" sz="2000" dirty="0"/>
                <a:t>AP</a:t>
              </a:r>
              <a:endParaRPr lang="ru-RU" sz="2000" dirty="0"/>
            </a:p>
          </p:txBody>
        </p:sp>
        <p:sp>
          <p:nvSpPr>
            <p:cNvPr id="15" name="Прямоугольник 14"/>
            <p:cNvSpPr/>
            <p:nvPr/>
          </p:nvSpPr>
          <p:spPr>
            <a:xfrm>
              <a:off x="3265841" y="3766761"/>
              <a:ext cx="974114" cy="369332"/>
            </a:xfrm>
            <a:prstGeom prst="rect">
              <a:avLst/>
            </a:prstGeom>
          </p:spPr>
          <p:txBody>
            <a:bodyPr wrap="none">
              <a:spAutoFit/>
            </a:bodyPr>
            <a:lstStyle/>
            <a:p>
              <a:pPr algn="ctr"/>
              <a:r>
                <a:rPr lang="en-US" sz="1800" dirty="0"/>
                <a:t>N STAs </a:t>
              </a:r>
            </a:p>
          </p:txBody>
        </p:sp>
      </p:gr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3</a:t>
            </a:fld>
            <a:endParaRPr lang="en-US" dirty="0"/>
          </a:p>
        </p:txBody>
      </p:sp>
    </p:spTree>
    <p:extLst>
      <p:ext uri="{BB962C8B-B14F-4D97-AF65-F5344CB8AC3E}">
        <p14:creationId xmlns:p14="http://schemas.microsoft.com/office/powerpoint/2010/main" val="753679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Box 108"/>
          <p:cNvSpPr txBox="1"/>
          <p:nvPr/>
        </p:nvSpPr>
        <p:spPr>
          <a:xfrm>
            <a:off x="2423993" y="4229440"/>
            <a:ext cx="2580056" cy="276999"/>
          </a:xfrm>
          <a:prstGeom prst="rect">
            <a:avLst/>
          </a:prstGeom>
          <a:noFill/>
        </p:spPr>
        <p:txBody>
          <a:bodyPr wrap="square" rtlCol="0">
            <a:spAutoFit/>
          </a:bodyPr>
          <a:lstStyle/>
          <a:p>
            <a:r>
              <a:rPr lang="en-US" dirty="0" smtClean="0"/>
              <a:t>………………………………………..</a:t>
            </a:r>
            <a:endParaRPr lang="ru-RU" dirty="0"/>
          </a:p>
        </p:txBody>
      </p:sp>
      <p:sp>
        <p:nvSpPr>
          <p:cNvPr id="118" name="TextBox 117"/>
          <p:cNvSpPr txBox="1"/>
          <p:nvPr/>
        </p:nvSpPr>
        <p:spPr>
          <a:xfrm>
            <a:off x="2423983" y="4713517"/>
            <a:ext cx="2580056" cy="276999"/>
          </a:xfrm>
          <a:prstGeom prst="rect">
            <a:avLst/>
          </a:prstGeom>
          <a:noFill/>
        </p:spPr>
        <p:txBody>
          <a:bodyPr wrap="square" rtlCol="0">
            <a:spAutoFit/>
          </a:bodyPr>
          <a:lstStyle/>
          <a:p>
            <a:r>
              <a:rPr lang="en-US" dirty="0" smtClean="0"/>
              <a:t>………………………………………..</a:t>
            </a:r>
            <a:endParaRPr lang="ru-RU" dirty="0"/>
          </a:p>
        </p:txBody>
      </p:sp>
      <p:sp>
        <p:nvSpPr>
          <p:cNvPr id="100" name="TextBox 99"/>
          <p:cNvSpPr txBox="1"/>
          <p:nvPr/>
        </p:nvSpPr>
        <p:spPr>
          <a:xfrm>
            <a:off x="2423993" y="3733244"/>
            <a:ext cx="2580056" cy="276999"/>
          </a:xfrm>
          <a:prstGeom prst="rect">
            <a:avLst/>
          </a:prstGeom>
          <a:noFill/>
        </p:spPr>
        <p:txBody>
          <a:bodyPr wrap="square" rtlCol="0">
            <a:spAutoFit/>
          </a:bodyPr>
          <a:lstStyle/>
          <a:p>
            <a:r>
              <a:rPr lang="en-US" dirty="0" smtClean="0"/>
              <a:t>………………………………………..</a:t>
            </a:r>
            <a:endParaRPr lang="ru-RU" dirty="0"/>
          </a:p>
        </p:txBody>
      </p:sp>
      <p:sp>
        <p:nvSpPr>
          <p:cNvPr id="8" name="TextBox 7"/>
          <p:cNvSpPr txBox="1"/>
          <p:nvPr/>
        </p:nvSpPr>
        <p:spPr>
          <a:xfrm>
            <a:off x="2423993" y="3253570"/>
            <a:ext cx="2580056" cy="276999"/>
          </a:xfrm>
          <a:prstGeom prst="rect">
            <a:avLst/>
          </a:prstGeom>
          <a:noFill/>
        </p:spPr>
        <p:txBody>
          <a:bodyPr wrap="square" rtlCol="0">
            <a:spAutoFit/>
          </a:bodyPr>
          <a:lstStyle/>
          <a:p>
            <a:r>
              <a:rPr lang="en-US" dirty="0" smtClean="0"/>
              <a:t>………………………………………..</a:t>
            </a:r>
            <a:endParaRPr lang="ru-RU" dirty="0"/>
          </a:p>
        </p:txBody>
      </p:sp>
      <p:sp>
        <p:nvSpPr>
          <p:cNvPr id="2" name="Заголовок 1"/>
          <p:cNvSpPr>
            <a:spLocks noGrp="1"/>
          </p:cNvSpPr>
          <p:nvPr>
            <p:ph type="title"/>
          </p:nvPr>
        </p:nvSpPr>
        <p:spPr>
          <a:xfrm>
            <a:off x="683568" y="692696"/>
            <a:ext cx="7772400" cy="1066800"/>
          </a:xfrm>
        </p:spPr>
        <p:txBody>
          <a:bodyPr/>
          <a:lstStyle/>
          <a:p>
            <a:r>
              <a:rPr lang="en-US" dirty="0">
                <a:solidFill>
                  <a:schemeClr val="tx1"/>
                </a:solidFill>
              </a:rPr>
              <a:t>Trigger-based Random  Access</a:t>
            </a:r>
            <a:br>
              <a:rPr lang="en-US" dirty="0">
                <a:solidFill>
                  <a:schemeClr val="tx1"/>
                </a:solidFill>
              </a:rPr>
            </a:br>
            <a:r>
              <a:rPr lang="en-US" dirty="0">
                <a:solidFill>
                  <a:schemeClr val="tx1"/>
                </a:solidFill>
              </a:rPr>
              <a:t> without </a:t>
            </a:r>
            <a:r>
              <a:rPr lang="en-US" dirty="0" smtClean="0">
                <a:solidFill>
                  <a:schemeClr val="tx1"/>
                </a:solidFill>
              </a:rPr>
              <a:t>RTS/CTS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cxnSp>
        <p:nvCxnSpPr>
          <p:cNvPr id="7" name="Прямая соединительная линия 6"/>
          <p:cNvCxnSpPr/>
          <p:nvPr/>
        </p:nvCxnSpPr>
        <p:spPr bwMode="auto">
          <a:xfrm>
            <a:off x="798947" y="3667616"/>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Прямая соединительная линия 10"/>
          <p:cNvCxnSpPr/>
          <p:nvPr/>
        </p:nvCxnSpPr>
        <p:spPr bwMode="auto">
          <a:xfrm>
            <a:off x="798947" y="4639724"/>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15385" y="3253570"/>
            <a:ext cx="763966" cy="276999"/>
          </a:xfrm>
          <a:prstGeom prst="rect">
            <a:avLst/>
          </a:prstGeom>
          <a:noFill/>
        </p:spPr>
        <p:txBody>
          <a:bodyPr wrap="square" rtlCol="0">
            <a:spAutoFit/>
          </a:bodyPr>
          <a:lstStyle/>
          <a:p>
            <a:r>
              <a:rPr lang="en-US" dirty="0" smtClean="0"/>
              <a:t>20 MHz</a:t>
            </a:r>
            <a:endParaRPr lang="ru-RU" dirty="0"/>
          </a:p>
        </p:txBody>
      </p:sp>
      <p:sp>
        <p:nvSpPr>
          <p:cNvPr id="19" name="Прямоугольник 18"/>
          <p:cNvSpPr/>
          <p:nvPr/>
        </p:nvSpPr>
        <p:spPr bwMode="auto">
          <a:xfrm>
            <a:off x="1158993" y="3181562"/>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2707174" y="5250049"/>
            <a:ext cx="2080850" cy="584775"/>
          </a:xfrm>
          <a:prstGeom prst="rect">
            <a:avLst/>
          </a:prstGeom>
          <a:noFill/>
        </p:spPr>
        <p:txBody>
          <a:bodyPr wrap="square" rtlCol="0">
            <a:spAutoFit/>
          </a:bodyPr>
          <a:lstStyle/>
          <a:p>
            <a:pPr algn="ctr"/>
            <a:r>
              <a:rPr lang="en-US" sz="1600" b="1" dirty="0" smtClean="0">
                <a:solidFill>
                  <a:srgbClr val="FF0000"/>
                </a:solidFill>
              </a:rPr>
              <a:t>Collisions and empty RU are possible!</a:t>
            </a:r>
            <a:endParaRPr lang="ru-RU" sz="1600" b="1" dirty="0">
              <a:solidFill>
                <a:srgbClr val="FF0000"/>
              </a:solidFill>
            </a:endParaRPr>
          </a:p>
        </p:txBody>
      </p:sp>
      <p:cxnSp>
        <p:nvCxnSpPr>
          <p:cNvPr id="45" name="Прямая соединительная линия 44"/>
          <p:cNvCxnSpPr/>
          <p:nvPr/>
        </p:nvCxnSpPr>
        <p:spPr bwMode="auto">
          <a:xfrm>
            <a:off x="798947" y="3181562"/>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Прямая соединительная линия 45"/>
          <p:cNvCxnSpPr/>
          <p:nvPr/>
        </p:nvCxnSpPr>
        <p:spPr bwMode="auto">
          <a:xfrm>
            <a:off x="798947" y="5125778"/>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115385" y="3784659"/>
            <a:ext cx="763966" cy="276999"/>
          </a:xfrm>
          <a:prstGeom prst="rect">
            <a:avLst/>
          </a:prstGeom>
          <a:noFill/>
        </p:spPr>
        <p:txBody>
          <a:bodyPr wrap="square" rtlCol="0">
            <a:spAutoFit/>
          </a:bodyPr>
          <a:lstStyle/>
          <a:p>
            <a:r>
              <a:rPr lang="en-US" dirty="0" smtClean="0"/>
              <a:t>20 MHz</a:t>
            </a:r>
            <a:endParaRPr lang="ru-RU" dirty="0"/>
          </a:p>
        </p:txBody>
      </p:sp>
      <p:sp>
        <p:nvSpPr>
          <p:cNvPr id="53" name="TextBox 52"/>
          <p:cNvSpPr txBox="1"/>
          <p:nvPr/>
        </p:nvSpPr>
        <p:spPr>
          <a:xfrm>
            <a:off x="115385" y="4315748"/>
            <a:ext cx="763966" cy="276999"/>
          </a:xfrm>
          <a:prstGeom prst="rect">
            <a:avLst/>
          </a:prstGeom>
          <a:noFill/>
        </p:spPr>
        <p:txBody>
          <a:bodyPr wrap="square" rtlCol="0">
            <a:spAutoFit/>
          </a:bodyPr>
          <a:lstStyle/>
          <a:p>
            <a:r>
              <a:rPr lang="en-US" dirty="0" smtClean="0"/>
              <a:t>20 MHz</a:t>
            </a:r>
            <a:endParaRPr lang="ru-RU" dirty="0"/>
          </a:p>
        </p:txBody>
      </p:sp>
      <p:sp>
        <p:nvSpPr>
          <p:cNvPr id="55" name="TextBox 54"/>
          <p:cNvSpPr txBox="1"/>
          <p:nvPr/>
        </p:nvSpPr>
        <p:spPr>
          <a:xfrm>
            <a:off x="115385" y="4846837"/>
            <a:ext cx="763966" cy="276999"/>
          </a:xfrm>
          <a:prstGeom prst="rect">
            <a:avLst/>
          </a:prstGeom>
          <a:noFill/>
        </p:spPr>
        <p:txBody>
          <a:bodyPr wrap="square" rtlCol="0">
            <a:spAutoFit/>
          </a:bodyPr>
          <a:lstStyle/>
          <a:p>
            <a:r>
              <a:rPr lang="en-US" dirty="0" smtClean="0"/>
              <a:t>20 MHz</a:t>
            </a:r>
            <a:endParaRPr lang="ru-RU" dirty="0"/>
          </a:p>
        </p:txBody>
      </p:sp>
      <p:sp>
        <p:nvSpPr>
          <p:cNvPr id="57" name="Прямоугольник 56"/>
          <p:cNvSpPr/>
          <p:nvPr/>
        </p:nvSpPr>
        <p:spPr bwMode="auto">
          <a:xfrm>
            <a:off x="5406558" y="3181562"/>
            <a:ext cx="1009019"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p:txBody>
      </p:sp>
      <p:sp>
        <p:nvSpPr>
          <p:cNvPr id="3" name="Прямоугольник 2"/>
          <p:cNvSpPr/>
          <p:nvPr/>
        </p:nvSpPr>
        <p:spPr>
          <a:xfrm>
            <a:off x="758088" y="2531385"/>
            <a:ext cx="1665905" cy="646331"/>
          </a:xfrm>
          <a:prstGeom prst="rect">
            <a:avLst/>
          </a:prstGeom>
        </p:spPr>
        <p:txBody>
          <a:bodyPr wrap="none">
            <a:spAutoFit/>
          </a:bodyPr>
          <a:lstStyle/>
          <a:p>
            <a:pPr algn="ctr"/>
            <a:r>
              <a:rPr lang="en-US" sz="1800" dirty="0" smtClean="0"/>
              <a:t>Trigger for </a:t>
            </a:r>
          </a:p>
          <a:p>
            <a:pPr algn="ctr"/>
            <a:r>
              <a:rPr lang="en-US" sz="1800" dirty="0" smtClean="0"/>
              <a:t>Random Access</a:t>
            </a:r>
            <a:endParaRPr lang="ru-RU" dirty="0"/>
          </a:p>
        </p:txBody>
      </p:sp>
      <p:sp>
        <p:nvSpPr>
          <p:cNvPr id="9" name="Прямоугольник 8"/>
          <p:cNvSpPr/>
          <p:nvPr/>
        </p:nvSpPr>
        <p:spPr>
          <a:xfrm>
            <a:off x="5332223" y="2564904"/>
            <a:ext cx="1157689" cy="584775"/>
          </a:xfrm>
          <a:prstGeom prst="rect">
            <a:avLst/>
          </a:prstGeom>
        </p:spPr>
        <p:txBody>
          <a:bodyPr wrap="none">
            <a:spAutoFit/>
          </a:bodyPr>
          <a:lstStyle/>
          <a:p>
            <a:pPr algn="ctr"/>
            <a:r>
              <a:rPr lang="en-US" sz="1600" dirty="0" smtClean="0"/>
              <a:t>M-STA</a:t>
            </a:r>
          </a:p>
          <a:p>
            <a:pPr algn="ctr"/>
            <a:r>
              <a:rPr lang="en-US" sz="1600" dirty="0" smtClean="0"/>
              <a:t> </a:t>
            </a:r>
            <a:r>
              <a:rPr lang="en-US" sz="1600" dirty="0" err="1" smtClean="0"/>
              <a:t>BlockACK</a:t>
            </a:r>
            <a:endParaRPr lang="ru-RU" sz="1600" dirty="0"/>
          </a:p>
        </p:txBody>
      </p:sp>
      <p:sp>
        <p:nvSpPr>
          <p:cNvPr id="30" name="Прямоугольник 29"/>
          <p:cNvSpPr/>
          <p:nvPr/>
        </p:nvSpPr>
        <p:spPr>
          <a:xfrm>
            <a:off x="3403669" y="2687671"/>
            <a:ext cx="620683" cy="369332"/>
          </a:xfrm>
          <a:prstGeom prst="rect">
            <a:avLst/>
          </a:prstGeom>
        </p:spPr>
        <p:txBody>
          <a:bodyPr wrap="none">
            <a:spAutoFit/>
          </a:bodyPr>
          <a:lstStyle/>
          <a:p>
            <a:pPr algn="ctr"/>
            <a:r>
              <a:rPr lang="en-US" sz="1800" dirty="0" smtClean="0"/>
              <a:t>Data</a:t>
            </a:r>
          </a:p>
        </p:txBody>
      </p:sp>
      <p:sp>
        <p:nvSpPr>
          <p:cNvPr id="58" name="Прямоугольник 57"/>
          <p:cNvSpPr/>
          <p:nvPr/>
        </p:nvSpPr>
        <p:spPr bwMode="auto">
          <a:xfrm>
            <a:off x="2527147" y="3265467"/>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 name="TextBox 9"/>
          <p:cNvSpPr txBox="1"/>
          <p:nvPr/>
        </p:nvSpPr>
        <p:spPr>
          <a:xfrm>
            <a:off x="2289406" y="3116923"/>
            <a:ext cx="384487" cy="230832"/>
          </a:xfrm>
          <a:prstGeom prst="rect">
            <a:avLst/>
          </a:prstGeom>
          <a:noFill/>
        </p:spPr>
        <p:txBody>
          <a:bodyPr wrap="square" rtlCol="0">
            <a:spAutoFit/>
          </a:bodyPr>
          <a:lstStyle/>
          <a:p>
            <a:r>
              <a:rPr lang="en-US" sz="900" dirty="0" smtClean="0"/>
              <a:t>26</a:t>
            </a:r>
          </a:p>
        </p:txBody>
      </p:sp>
      <p:sp>
        <p:nvSpPr>
          <p:cNvPr id="71" name="Прямоугольник 70"/>
          <p:cNvSpPr/>
          <p:nvPr/>
        </p:nvSpPr>
        <p:spPr bwMode="auto">
          <a:xfrm>
            <a:off x="2527155" y="3187942"/>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4" name="TextBox 13"/>
          <p:cNvSpPr txBox="1"/>
          <p:nvPr/>
        </p:nvSpPr>
        <p:spPr>
          <a:xfrm>
            <a:off x="2023089" y="5280827"/>
            <a:ext cx="504056" cy="276999"/>
          </a:xfrm>
          <a:prstGeom prst="rect">
            <a:avLst/>
          </a:prstGeom>
          <a:noFill/>
        </p:spPr>
        <p:txBody>
          <a:bodyPr wrap="square" rtlCol="0">
            <a:spAutoFit/>
          </a:bodyPr>
          <a:lstStyle/>
          <a:p>
            <a:r>
              <a:rPr lang="en-US" dirty="0" smtClean="0"/>
              <a:t>SIFS</a:t>
            </a:r>
            <a:endParaRPr lang="ru-RU" dirty="0"/>
          </a:p>
        </p:txBody>
      </p:sp>
      <p:cxnSp>
        <p:nvCxnSpPr>
          <p:cNvPr id="16" name="Прямая со стрелкой 15"/>
          <p:cNvCxnSpPr/>
          <p:nvPr/>
        </p:nvCxnSpPr>
        <p:spPr bwMode="auto">
          <a:xfrm>
            <a:off x="2023089"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89" name="TextBox 88"/>
          <p:cNvSpPr txBox="1"/>
          <p:nvPr/>
        </p:nvSpPr>
        <p:spPr>
          <a:xfrm>
            <a:off x="4922927" y="5280827"/>
            <a:ext cx="504056" cy="276999"/>
          </a:xfrm>
          <a:prstGeom prst="rect">
            <a:avLst/>
          </a:prstGeom>
          <a:noFill/>
        </p:spPr>
        <p:txBody>
          <a:bodyPr wrap="square" rtlCol="0">
            <a:spAutoFit/>
          </a:bodyPr>
          <a:lstStyle/>
          <a:p>
            <a:r>
              <a:rPr lang="en-US" dirty="0" smtClean="0"/>
              <a:t>SIFS</a:t>
            </a:r>
            <a:endParaRPr lang="ru-RU" dirty="0"/>
          </a:p>
        </p:txBody>
      </p:sp>
      <p:cxnSp>
        <p:nvCxnSpPr>
          <p:cNvPr id="90" name="Прямая со стрелкой 89"/>
          <p:cNvCxnSpPr/>
          <p:nvPr/>
        </p:nvCxnSpPr>
        <p:spPr bwMode="auto">
          <a:xfrm>
            <a:off x="4922927"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1" name="TextBox 90"/>
          <p:cNvSpPr txBox="1"/>
          <p:nvPr/>
        </p:nvSpPr>
        <p:spPr>
          <a:xfrm>
            <a:off x="6588225" y="5280827"/>
            <a:ext cx="763456" cy="461665"/>
          </a:xfrm>
          <a:prstGeom prst="rect">
            <a:avLst/>
          </a:prstGeom>
          <a:noFill/>
        </p:spPr>
        <p:txBody>
          <a:bodyPr wrap="square" rtlCol="0">
            <a:spAutoFit/>
          </a:bodyPr>
          <a:lstStyle/>
          <a:p>
            <a:r>
              <a:rPr lang="en-US" dirty="0" smtClean="0"/>
              <a:t>DIFS+</a:t>
            </a:r>
          </a:p>
          <a:p>
            <a:r>
              <a:rPr lang="en-US" dirty="0" err="1" smtClean="0"/>
              <a:t>backoff</a:t>
            </a:r>
            <a:endParaRPr lang="ru-RU" dirty="0"/>
          </a:p>
        </p:txBody>
      </p:sp>
      <p:cxnSp>
        <p:nvCxnSpPr>
          <p:cNvPr id="92" name="Прямая со стрелкой 91"/>
          <p:cNvCxnSpPr/>
          <p:nvPr/>
        </p:nvCxnSpPr>
        <p:spPr bwMode="auto">
          <a:xfrm>
            <a:off x="6487585" y="5280827"/>
            <a:ext cx="864096"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3" name="Прямоугольник 92"/>
          <p:cNvSpPr/>
          <p:nvPr/>
        </p:nvSpPr>
        <p:spPr bwMode="auto">
          <a:xfrm>
            <a:off x="7351681" y="3183504"/>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56" name="Прямоугольник 55"/>
          <p:cNvSpPr/>
          <p:nvPr/>
        </p:nvSpPr>
        <p:spPr>
          <a:xfrm>
            <a:off x="6950776" y="2531385"/>
            <a:ext cx="1665905" cy="646331"/>
          </a:xfrm>
          <a:prstGeom prst="rect">
            <a:avLst/>
          </a:prstGeom>
        </p:spPr>
        <p:txBody>
          <a:bodyPr wrap="none">
            <a:spAutoFit/>
          </a:bodyPr>
          <a:lstStyle/>
          <a:p>
            <a:pPr algn="ctr"/>
            <a:r>
              <a:rPr lang="en-US" sz="1800" dirty="0" smtClean="0"/>
              <a:t>Trigger for </a:t>
            </a:r>
          </a:p>
          <a:p>
            <a:pPr algn="ctr"/>
            <a:r>
              <a:rPr lang="en-US" sz="1800" dirty="0" smtClean="0"/>
              <a:t>Random Access</a:t>
            </a:r>
            <a:endParaRPr lang="ru-RU" dirty="0"/>
          </a:p>
        </p:txBody>
      </p:sp>
      <p:sp>
        <p:nvSpPr>
          <p:cNvPr id="54" name="Прямоугольник 53"/>
          <p:cNvSpPr/>
          <p:nvPr/>
        </p:nvSpPr>
        <p:spPr bwMode="auto">
          <a:xfrm>
            <a:off x="2527155" y="359009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59" name="Прямоугольник 58"/>
          <p:cNvSpPr/>
          <p:nvPr/>
        </p:nvSpPr>
        <p:spPr bwMode="auto">
          <a:xfrm>
            <a:off x="2527146" y="351256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7" name="TextBox 66"/>
          <p:cNvSpPr txBox="1"/>
          <p:nvPr/>
        </p:nvSpPr>
        <p:spPr>
          <a:xfrm>
            <a:off x="2289406" y="3202931"/>
            <a:ext cx="384487" cy="230832"/>
          </a:xfrm>
          <a:prstGeom prst="rect">
            <a:avLst/>
          </a:prstGeom>
          <a:noFill/>
        </p:spPr>
        <p:txBody>
          <a:bodyPr wrap="square" rtlCol="0">
            <a:spAutoFit/>
          </a:bodyPr>
          <a:lstStyle/>
          <a:p>
            <a:r>
              <a:rPr lang="en-US" sz="900" dirty="0" smtClean="0"/>
              <a:t>26</a:t>
            </a:r>
          </a:p>
        </p:txBody>
      </p:sp>
      <p:sp>
        <p:nvSpPr>
          <p:cNvPr id="88" name="TextBox 87"/>
          <p:cNvSpPr txBox="1"/>
          <p:nvPr/>
        </p:nvSpPr>
        <p:spPr>
          <a:xfrm>
            <a:off x="2296322" y="3414481"/>
            <a:ext cx="384487" cy="230832"/>
          </a:xfrm>
          <a:prstGeom prst="rect">
            <a:avLst/>
          </a:prstGeom>
          <a:noFill/>
        </p:spPr>
        <p:txBody>
          <a:bodyPr wrap="square" rtlCol="0">
            <a:spAutoFit/>
          </a:bodyPr>
          <a:lstStyle/>
          <a:p>
            <a:r>
              <a:rPr lang="en-US" sz="900" dirty="0" smtClean="0"/>
              <a:t>26</a:t>
            </a:r>
          </a:p>
        </p:txBody>
      </p:sp>
      <p:sp>
        <p:nvSpPr>
          <p:cNvPr id="94" name="TextBox 93"/>
          <p:cNvSpPr txBox="1"/>
          <p:nvPr/>
        </p:nvSpPr>
        <p:spPr>
          <a:xfrm>
            <a:off x="2296322" y="3500489"/>
            <a:ext cx="384487" cy="230832"/>
          </a:xfrm>
          <a:prstGeom prst="rect">
            <a:avLst/>
          </a:prstGeom>
          <a:noFill/>
        </p:spPr>
        <p:txBody>
          <a:bodyPr wrap="square" rtlCol="0">
            <a:spAutoFit/>
          </a:bodyPr>
          <a:lstStyle/>
          <a:p>
            <a:r>
              <a:rPr lang="en-US" sz="900" dirty="0" smtClean="0"/>
              <a:t>26</a:t>
            </a:r>
          </a:p>
        </p:txBody>
      </p:sp>
      <p:sp>
        <p:nvSpPr>
          <p:cNvPr id="95" name="Прямоугольник 94"/>
          <p:cNvSpPr/>
          <p:nvPr/>
        </p:nvSpPr>
        <p:spPr bwMode="auto">
          <a:xfrm>
            <a:off x="2527147" y="374514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6" name="TextBox 95"/>
          <p:cNvSpPr txBox="1"/>
          <p:nvPr/>
        </p:nvSpPr>
        <p:spPr>
          <a:xfrm>
            <a:off x="2289406" y="3596597"/>
            <a:ext cx="384487" cy="230832"/>
          </a:xfrm>
          <a:prstGeom prst="rect">
            <a:avLst/>
          </a:prstGeom>
          <a:noFill/>
        </p:spPr>
        <p:txBody>
          <a:bodyPr wrap="square" rtlCol="0">
            <a:spAutoFit/>
          </a:bodyPr>
          <a:lstStyle/>
          <a:p>
            <a:r>
              <a:rPr lang="en-US" sz="900" dirty="0" smtClean="0"/>
              <a:t>26</a:t>
            </a:r>
          </a:p>
        </p:txBody>
      </p:sp>
      <p:sp>
        <p:nvSpPr>
          <p:cNvPr id="97" name="Прямоугольник 96"/>
          <p:cNvSpPr/>
          <p:nvPr/>
        </p:nvSpPr>
        <p:spPr bwMode="auto">
          <a:xfrm>
            <a:off x="2527155" y="3667616"/>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8" name="Прямоугольник 97"/>
          <p:cNvSpPr/>
          <p:nvPr/>
        </p:nvSpPr>
        <p:spPr bwMode="auto">
          <a:xfrm>
            <a:off x="2527155" y="406976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9" name="Прямоугольник 98"/>
          <p:cNvSpPr/>
          <p:nvPr/>
        </p:nvSpPr>
        <p:spPr bwMode="auto">
          <a:xfrm>
            <a:off x="2527146" y="3992240"/>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1" name="TextBox 100"/>
          <p:cNvSpPr txBox="1"/>
          <p:nvPr/>
        </p:nvSpPr>
        <p:spPr>
          <a:xfrm>
            <a:off x="2289406" y="3682605"/>
            <a:ext cx="384487" cy="230832"/>
          </a:xfrm>
          <a:prstGeom prst="rect">
            <a:avLst/>
          </a:prstGeom>
          <a:noFill/>
        </p:spPr>
        <p:txBody>
          <a:bodyPr wrap="square" rtlCol="0">
            <a:spAutoFit/>
          </a:bodyPr>
          <a:lstStyle/>
          <a:p>
            <a:r>
              <a:rPr lang="en-US" sz="900" dirty="0" smtClean="0"/>
              <a:t>26</a:t>
            </a:r>
          </a:p>
        </p:txBody>
      </p:sp>
      <p:sp>
        <p:nvSpPr>
          <p:cNvPr id="102" name="TextBox 101"/>
          <p:cNvSpPr txBox="1"/>
          <p:nvPr/>
        </p:nvSpPr>
        <p:spPr>
          <a:xfrm>
            <a:off x="2296322" y="3894155"/>
            <a:ext cx="384487" cy="230832"/>
          </a:xfrm>
          <a:prstGeom prst="rect">
            <a:avLst/>
          </a:prstGeom>
          <a:noFill/>
        </p:spPr>
        <p:txBody>
          <a:bodyPr wrap="square" rtlCol="0">
            <a:spAutoFit/>
          </a:bodyPr>
          <a:lstStyle/>
          <a:p>
            <a:r>
              <a:rPr lang="en-US" sz="900" dirty="0" smtClean="0"/>
              <a:t>26</a:t>
            </a:r>
          </a:p>
        </p:txBody>
      </p:sp>
      <p:sp>
        <p:nvSpPr>
          <p:cNvPr id="103" name="TextBox 102"/>
          <p:cNvSpPr txBox="1"/>
          <p:nvPr/>
        </p:nvSpPr>
        <p:spPr>
          <a:xfrm>
            <a:off x="2296322" y="3980163"/>
            <a:ext cx="384487" cy="230832"/>
          </a:xfrm>
          <a:prstGeom prst="rect">
            <a:avLst/>
          </a:prstGeom>
          <a:noFill/>
        </p:spPr>
        <p:txBody>
          <a:bodyPr wrap="square" rtlCol="0">
            <a:spAutoFit/>
          </a:bodyPr>
          <a:lstStyle/>
          <a:p>
            <a:r>
              <a:rPr lang="en-US" sz="900" dirty="0" smtClean="0"/>
              <a:t>26</a:t>
            </a:r>
          </a:p>
        </p:txBody>
      </p:sp>
      <p:sp>
        <p:nvSpPr>
          <p:cNvPr id="104" name="Прямоугольник 103"/>
          <p:cNvSpPr/>
          <p:nvPr/>
        </p:nvSpPr>
        <p:spPr bwMode="auto">
          <a:xfrm>
            <a:off x="2527147" y="4224815"/>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5" name="TextBox 104"/>
          <p:cNvSpPr txBox="1"/>
          <p:nvPr/>
        </p:nvSpPr>
        <p:spPr>
          <a:xfrm>
            <a:off x="2289406" y="4092793"/>
            <a:ext cx="384487" cy="230832"/>
          </a:xfrm>
          <a:prstGeom prst="rect">
            <a:avLst/>
          </a:prstGeom>
          <a:noFill/>
        </p:spPr>
        <p:txBody>
          <a:bodyPr wrap="square" rtlCol="0">
            <a:spAutoFit/>
          </a:bodyPr>
          <a:lstStyle/>
          <a:p>
            <a:r>
              <a:rPr lang="en-US" sz="900" dirty="0" smtClean="0"/>
              <a:t>26</a:t>
            </a:r>
          </a:p>
        </p:txBody>
      </p:sp>
      <p:sp>
        <p:nvSpPr>
          <p:cNvPr id="106" name="Прямоугольник 105"/>
          <p:cNvSpPr/>
          <p:nvPr/>
        </p:nvSpPr>
        <p:spPr bwMode="auto">
          <a:xfrm>
            <a:off x="2527155" y="4147290"/>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7" name="Прямоугольник 106"/>
          <p:cNvSpPr/>
          <p:nvPr/>
        </p:nvSpPr>
        <p:spPr bwMode="auto">
          <a:xfrm>
            <a:off x="2527155" y="456596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8" name="Прямоугольник 107"/>
          <p:cNvSpPr/>
          <p:nvPr/>
        </p:nvSpPr>
        <p:spPr bwMode="auto">
          <a:xfrm>
            <a:off x="2527146" y="448843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0" name="TextBox 109"/>
          <p:cNvSpPr txBox="1"/>
          <p:nvPr/>
        </p:nvSpPr>
        <p:spPr>
          <a:xfrm>
            <a:off x="2289406" y="4178801"/>
            <a:ext cx="384487" cy="230832"/>
          </a:xfrm>
          <a:prstGeom prst="rect">
            <a:avLst/>
          </a:prstGeom>
          <a:noFill/>
        </p:spPr>
        <p:txBody>
          <a:bodyPr wrap="square" rtlCol="0">
            <a:spAutoFit/>
          </a:bodyPr>
          <a:lstStyle/>
          <a:p>
            <a:r>
              <a:rPr lang="en-US" sz="900" dirty="0" smtClean="0"/>
              <a:t>26</a:t>
            </a:r>
          </a:p>
        </p:txBody>
      </p:sp>
      <p:sp>
        <p:nvSpPr>
          <p:cNvPr id="111" name="TextBox 110"/>
          <p:cNvSpPr txBox="1"/>
          <p:nvPr/>
        </p:nvSpPr>
        <p:spPr>
          <a:xfrm>
            <a:off x="2296322" y="4390351"/>
            <a:ext cx="384487" cy="230832"/>
          </a:xfrm>
          <a:prstGeom prst="rect">
            <a:avLst/>
          </a:prstGeom>
          <a:noFill/>
        </p:spPr>
        <p:txBody>
          <a:bodyPr wrap="square" rtlCol="0">
            <a:spAutoFit/>
          </a:bodyPr>
          <a:lstStyle/>
          <a:p>
            <a:r>
              <a:rPr lang="en-US" sz="900" dirty="0" smtClean="0"/>
              <a:t>26</a:t>
            </a:r>
          </a:p>
        </p:txBody>
      </p:sp>
      <p:sp>
        <p:nvSpPr>
          <p:cNvPr id="112" name="TextBox 111"/>
          <p:cNvSpPr txBox="1"/>
          <p:nvPr/>
        </p:nvSpPr>
        <p:spPr>
          <a:xfrm>
            <a:off x="2296322" y="4476359"/>
            <a:ext cx="384487" cy="230832"/>
          </a:xfrm>
          <a:prstGeom prst="rect">
            <a:avLst/>
          </a:prstGeom>
          <a:noFill/>
        </p:spPr>
        <p:txBody>
          <a:bodyPr wrap="square" rtlCol="0">
            <a:spAutoFit/>
          </a:bodyPr>
          <a:lstStyle/>
          <a:p>
            <a:r>
              <a:rPr lang="en-US" sz="900" dirty="0" smtClean="0"/>
              <a:t>26</a:t>
            </a:r>
          </a:p>
        </p:txBody>
      </p:sp>
      <p:sp>
        <p:nvSpPr>
          <p:cNvPr id="113" name="Прямоугольник 112"/>
          <p:cNvSpPr/>
          <p:nvPr/>
        </p:nvSpPr>
        <p:spPr bwMode="auto">
          <a:xfrm>
            <a:off x="2527137" y="4721011"/>
            <a:ext cx="2377900" cy="77525"/>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4" name="TextBox 113"/>
          <p:cNvSpPr txBox="1"/>
          <p:nvPr/>
        </p:nvSpPr>
        <p:spPr>
          <a:xfrm>
            <a:off x="2289396" y="4576870"/>
            <a:ext cx="384487" cy="230832"/>
          </a:xfrm>
          <a:prstGeom prst="rect">
            <a:avLst/>
          </a:prstGeom>
          <a:noFill/>
        </p:spPr>
        <p:txBody>
          <a:bodyPr wrap="square" rtlCol="0">
            <a:spAutoFit/>
          </a:bodyPr>
          <a:lstStyle/>
          <a:p>
            <a:r>
              <a:rPr lang="en-US" sz="900" dirty="0" smtClean="0"/>
              <a:t>26</a:t>
            </a:r>
          </a:p>
        </p:txBody>
      </p:sp>
      <p:sp>
        <p:nvSpPr>
          <p:cNvPr id="115" name="Прямоугольник 114"/>
          <p:cNvSpPr/>
          <p:nvPr/>
        </p:nvSpPr>
        <p:spPr bwMode="auto">
          <a:xfrm>
            <a:off x="2527145" y="4643486"/>
            <a:ext cx="2377900" cy="7752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6" name="Прямоугольник 115"/>
          <p:cNvSpPr/>
          <p:nvPr/>
        </p:nvSpPr>
        <p:spPr bwMode="auto">
          <a:xfrm>
            <a:off x="2527145" y="5050038"/>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7" name="Прямоугольник 116"/>
          <p:cNvSpPr/>
          <p:nvPr/>
        </p:nvSpPr>
        <p:spPr bwMode="auto">
          <a:xfrm>
            <a:off x="2527136" y="4972513"/>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9" name="TextBox 118"/>
          <p:cNvSpPr txBox="1"/>
          <p:nvPr/>
        </p:nvSpPr>
        <p:spPr>
          <a:xfrm>
            <a:off x="2289396" y="4662878"/>
            <a:ext cx="384487" cy="230832"/>
          </a:xfrm>
          <a:prstGeom prst="rect">
            <a:avLst/>
          </a:prstGeom>
          <a:noFill/>
        </p:spPr>
        <p:txBody>
          <a:bodyPr wrap="square" rtlCol="0">
            <a:spAutoFit/>
          </a:bodyPr>
          <a:lstStyle/>
          <a:p>
            <a:r>
              <a:rPr lang="en-US" sz="900" dirty="0" smtClean="0"/>
              <a:t>26</a:t>
            </a:r>
          </a:p>
        </p:txBody>
      </p:sp>
      <p:sp>
        <p:nvSpPr>
          <p:cNvPr id="120" name="TextBox 119"/>
          <p:cNvSpPr txBox="1"/>
          <p:nvPr/>
        </p:nvSpPr>
        <p:spPr>
          <a:xfrm>
            <a:off x="2296312" y="4874428"/>
            <a:ext cx="384487" cy="230832"/>
          </a:xfrm>
          <a:prstGeom prst="rect">
            <a:avLst/>
          </a:prstGeom>
          <a:noFill/>
        </p:spPr>
        <p:txBody>
          <a:bodyPr wrap="square" rtlCol="0">
            <a:spAutoFit/>
          </a:bodyPr>
          <a:lstStyle/>
          <a:p>
            <a:r>
              <a:rPr lang="en-US" sz="900" dirty="0" smtClean="0"/>
              <a:t>26</a:t>
            </a:r>
          </a:p>
        </p:txBody>
      </p:sp>
      <p:sp>
        <p:nvSpPr>
          <p:cNvPr id="121" name="TextBox 120"/>
          <p:cNvSpPr txBox="1"/>
          <p:nvPr/>
        </p:nvSpPr>
        <p:spPr>
          <a:xfrm>
            <a:off x="2296312" y="4960436"/>
            <a:ext cx="384487" cy="230832"/>
          </a:xfrm>
          <a:prstGeom prst="rect">
            <a:avLst/>
          </a:prstGeom>
          <a:noFill/>
        </p:spPr>
        <p:txBody>
          <a:bodyPr wrap="square" rtlCol="0">
            <a:spAutoFit/>
          </a:bodyPr>
          <a:lstStyle/>
          <a:p>
            <a:r>
              <a:rPr lang="en-US" sz="900" dirty="0" smtClean="0"/>
              <a:t>26</a:t>
            </a:r>
          </a:p>
        </p:txBody>
      </p:sp>
      <p:cxnSp>
        <p:nvCxnSpPr>
          <p:cNvPr id="15" name="Прямая соединительная линия 14"/>
          <p:cNvCxnSpPr>
            <a:stCxn id="58" idx="3"/>
            <a:endCxn id="117" idx="3"/>
          </p:cNvCxnSpPr>
          <p:nvPr/>
        </p:nvCxnSpPr>
        <p:spPr bwMode="auto">
          <a:xfrm flipH="1">
            <a:off x="4905036" y="3304230"/>
            <a:ext cx="11" cy="17070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Прямая соединительная линия 31"/>
          <p:cNvCxnSpPr>
            <a:endCxn id="71" idx="1"/>
          </p:cNvCxnSpPr>
          <p:nvPr/>
        </p:nvCxnSpPr>
        <p:spPr bwMode="auto">
          <a:xfrm flipV="1">
            <a:off x="2527155" y="3226705"/>
            <a:ext cx="0" cy="18600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2" name="TextBox 121"/>
          <p:cNvSpPr txBox="1"/>
          <p:nvPr/>
        </p:nvSpPr>
        <p:spPr>
          <a:xfrm>
            <a:off x="4813978" y="3100760"/>
            <a:ext cx="747084" cy="230832"/>
          </a:xfrm>
          <a:prstGeom prst="rect">
            <a:avLst/>
          </a:prstGeom>
          <a:noFill/>
        </p:spPr>
        <p:txBody>
          <a:bodyPr wrap="square" rtlCol="0">
            <a:spAutoFit/>
          </a:bodyPr>
          <a:lstStyle/>
          <a:p>
            <a:r>
              <a:rPr lang="en-US" sz="900" dirty="0" smtClean="0"/>
              <a:t>Collision</a:t>
            </a:r>
          </a:p>
        </p:txBody>
      </p:sp>
      <p:sp>
        <p:nvSpPr>
          <p:cNvPr id="123" name="TextBox 122"/>
          <p:cNvSpPr txBox="1"/>
          <p:nvPr/>
        </p:nvSpPr>
        <p:spPr>
          <a:xfrm>
            <a:off x="4820328" y="3418436"/>
            <a:ext cx="747084" cy="230832"/>
          </a:xfrm>
          <a:prstGeom prst="rect">
            <a:avLst/>
          </a:prstGeom>
          <a:noFill/>
        </p:spPr>
        <p:txBody>
          <a:bodyPr wrap="square" rtlCol="0">
            <a:spAutoFit/>
          </a:bodyPr>
          <a:lstStyle/>
          <a:p>
            <a:r>
              <a:rPr lang="en-US" sz="900" dirty="0" smtClean="0"/>
              <a:t>Success</a:t>
            </a:r>
          </a:p>
        </p:txBody>
      </p:sp>
      <p:sp>
        <p:nvSpPr>
          <p:cNvPr id="124" name="TextBox 123"/>
          <p:cNvSpPr txBox="1"/>
          <p:nvPr/>
        </p:nvSpPr>
        <p:spPr>
          <a:xfrm>
            <a:off x="4820328" y="3191818"/>
            <a:ext cx="747084" cy="230832"/>
          </a:xfrm>
          <a:prstGeom prst="rect">
            <a:avLst/>
          </a:prstGeom>
          <a:noFill/>
        </p:spPr>
        <p:txBody>
          <a:bodyPr wrap="square" rtlCol="0">
            <a:spAutoFit/>
          </a:bodyPr>
          <a:lstStyle/>
          <a:p>
            <a:r>
              <a:rPr lang="en-US" sz="900" dirty="0" smtClean="0"/>
              <a:t>Empty</a:t>
            </a:r>
          </a:p>
        </p:txBody>
      </p:sp>
      <p:sp>
        <p:nvSpPr>
          <p:cNvPr id="12" name="Нижний колонтитул 11"/>
          <p:cNvSpPr>
            <a:spLocks noGrp="1"/>
          </p:cNvSpPr>
          <p:nvPr>
            <p:ph type="ftr" sz="quarter" idx="11"/>
          </p:nvPr>
        </p:nvSpPr>
        <p:spPr/>
        <p:txBody>
          <a:bodyPr/>
          <a:lstStyle/>
          <a:p>
            <a:pPr>
              <a:defRPr/>
            </a:pPr>
            <a:r>
              <a:rPr lang="en-US" smtClean="0"/>
              <a:t>IITP RAS</a:t>
            </a:r>
            <a:endParaRPr lang="en-US" dirty="0"/>
          </a:p>
        </p:txBody>
      </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4</a:t>
            </a:fld>
            <a:endParaRPr lang="en-US" dirty="0"/>
          </a:p>
        </p:txBody>
      </p:sp>
    </p:spTree>
    <p:extLst>
      <p:ext uri="{BB962C8B-B14F-4D97-AF65-F5344CB8AC3E}">
        <p14:creationId xmlns:p14="http://schemas.microsoft.com/office/powerpoint/2010/main" val="2112276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2423983" y="4713517"/>
            <a:ext cx="2580056" cy="276999"/>
          </a:xfrm>
          <a:prstGeom prst="rect">
            <a:avLst/>
          </a:prstGeom>
          <a:noFill/>
        </p:spPr>
        <p:txBody>
          <a:bodyPr wrap="square" rtlCol="0">
            <a:spAutoFit/>
          </a:bodyPr>
          <a:lstStyle/>
          <a:p>
            <a:r>
              <a:rPr lang="en-US" dirty="0" smtClean="0"/>
              <a:t>………………………………………..</a:t>
            </a:r>
            <a:endParaRPr lang="ru-RU" dirty="0"/>
          </a:p>
        </p:txBody>
      </p:sp>
      <p:sp>
        <p:nvSpPr>
          <p:cNvPr id="62" name="TextBox 61"/>
          <p:cNvSpPr txBox="1"/>
          <p:nvPr/>
        </p:nvSpPr>
        <p:spPr>
          <a:xfrm>
            <a:off x="2423993" y="3733244"/>
            <a:ext cx="2580056" cy="276999"/>
          </a:xfrm>
          <a:prstGeom prst="rect">
            <a:avLst/>
          </a:prstGeom>
          <a:noFill/>
        </p:spPr>
        <p:txBody>
          <a:bodyPr wrap="square" rtlCol="0">
            <a:spAutoFit/>
          </a:bodyPr>
          <a:lstStyle/>
          <a:p>
            <a:r>
              <a:rPr lang="en-US" dirty="0" smtClean="0"/>
              <a:t>………………………………………..</a:t>
            </a:r>
            <a:endParaRPr lang="ru-RU" dirty="0"/>
          </a:p>
        </p:txBody>
      </p:sp>
      <p:cxnSp>
        <p:nvCxnSpPr>
          <p:cNvPr id="68" name="Прямая соединительная линия 67"/>
          <p:cNvCxnSpPr/>
          <p:nvPr/>
        </p:nvCxnSpPr>
        <p:spPr bwMode="auto">
          <a:xfrm>
            <a:off x="798947" y="4153670"/>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Заголовок 1"/>
          <p:cNvSpPr>
            <a:spLocks noGrp="1"/>
          </p:cNvSpPr>
          <p:nvPr>
            <p:ph type="title"/>
          </p:nvPr>
        </p:nvSpPr>
        <p:spPr>
          <a:xfrm>
            <a:off x="683568" y="908720"/>
            <a:ext cx="7772400" cy="1066800"/>
          </a:xfrm>
        </p:spPr>
        <p:txBody>
          <a:bodyPr/>
          <a:lstStyle/>
          <a:p>
            <a:r>
              <a:rPr lang="en-US" dirty="0">
                <a:solidFill>
                  <a:schemeClr val="tx1"/>
                </a:solidFill>
              </a:rPr>
              <a:t>Trigger-based Deterministic Access </a:t>
            </a:r>
            <a:r>
              <a:rPr lang="ru-RU" dirty="0" smtClean="0">
                <a:solidFill>
                  <a:schemeClr val="tx1"/>
                </a:solidFill>
              </a:rPr>
              <a:t/>
            </a:r>
            <a:br>
              <a:rPr lang="ru-RU" dirty="0" smtClean="0">
                <a:solidFill>
                  <a:schemeClr val="tx1"/>
                </a:solidFill>
              </a:rPr>
            </a:br>
            <a:r>
              <a:rPr lang="en-US" dirty="0" smtClean="0">
                <a:solidFill>
                  <a:schemeClr val="tx1"/>
                </a:solidFill>
              </a:rPr>
              <a:t>without </a:t>
            </a:r>
            <a:r>
              <a:rPr lang="en-US" dirty="0">
                <a:solidFill>
                  <a:schemeClr val="tx1"/>
                </a:solidFill>
              </a:rPr>
              <a:t>RTS/CTS</a:t>
            </a:r>
            <a:br>
              <a:rPr lang="en-US" dirty="0">
                <a:solidFill>
                  <a:schemeClr val="tx1"/>
                </a:solidFill>
              </a:rPr>
            </a:b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cxnSp>
        <p:nvCxnSpPr>
          <p:cNvPr id="7" name="Прямая соединительная линия 6"/>
          <p:cNvCxnSpPr/>
          <p:nvPr/>
        </p:nvCxnSpPr>
        <p:spPr bwMode="auto">
          <a:xfrm>
            <a:off x="798947" y="3667616"/>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Прямая соединительная линия 10"/>
          <p:cNvCxnSpPr/>
          <p:nvPr/>
        </p:nvCxnSpPr>
        <p:spPr bwMode="auto">
          <a:xfrm>
            <a:off x="798947" y="4639724"/>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15385" y="3253570"/>
            <a:ext cx="763966" cy="276999"/>
          </a:xfrm>
          <a:prstGeom prst="rect">
            <a:avLst/>
          </a:prstGeom>
          <a:noFill/>
        </p:spPr>
        <p:txBody>
          <a:bodyPr wrap="square" rtlCol="0">
            <a:spAutoFit/>
          </a:bodyPr>
          <a:lstStyle/>
          <a:p>
            <a:r>
              <a:rPr lang="en-US" dirty="0" smtClean="0"/>
              <a:t>20 MHz</a:t>
            </a:r>
            <a:endParaRPr lang="ru-RU" dirty="0"/>
          </a:p>
        </p:txBody>
      </p:sp>
      <p:sp>
        <p:nvSpPr>
          <p:cNvPr id="19" name="Прямоугольник 18"/>
          <p:cNvSpPr/>
          <p:nvPr/>
        </p:nvSpPr>
        <p:spPr bwMode="auto">
          <a:xfrm>
            <a:off x="1158993" y="3181562"/>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2915816" y="5250049"/>
            <a:ext cx="1656184" cy="584775"/>
          </a:xfrm>
          <a:prstGeom prst="rect">
            <a:avLst/>
          </a:prstGeom>
          <a:noFill/>
        </p:spPr>
        <p:txBody>
          <a:bodyPr wrap="square" rtlCol="0">
            <a:spAutoFit/>
          </a:bodyPr>
          <a:lstStyle/>
          <a:p>
            <a:pPr algn="ctr"/>
            <a:r>
              <a:rPr lang="en-US" sz="1600" b="1" dirty="0" smtClean="0">
                <a:solidFill>
                  <a:srgbClr val="FF0000"/>
                </a:solidFill>
              </a:rPr>
              <a:t>No collisions, </a:t>
            </a:r>
          </a:p>
          <a:p>
            <a:pPr algn="ctr"/>
            <a:r>
              <a:rPr lang="en-US" sz="1600" b="1" dirty="0" smtClean="0">
                <a:solidFill>
                  <a:srgbClr val="FF0000"/>
                </a:solidFill>
              </a:rPr>
              <a:t>no empty RUs!</a:t>
            </a:r>
            <a:endParaRPr lang="ru-RU" sz="1600" b="1" dirty="0">
              <a:solidFill>
                <a:srgbClr val="FF0000"/>
              </a:solidFill>
            </a:endParaRPr>
          </a:p>
        </p:txBody>
      </p:sp>
      <p:cxnSp>
        <p:nvCxnSpPr>
          <p:cNvPr id="45" name="Прямая соединительная линия 44"/>
          <p:cNvCxnSpPr/>
          <p:nvPr/>
        </p:nvCxnSpPr>
        <p:spPr bwMode="auto">
          <a:xfrm>
            <a:off x="798947" y="3181562"/>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Прямая соединительная линия 45"/>
          <p:cNvCxnSpPr/>
          <p:nvPr/>
        </p:nvCxnSpPr>
        <p:spPr bwMode="auto">
          <a:xfrm>
            <a:off x="798947" y="5125778"/>
            <a:ext cx="78055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1" name="TextBox 50"/>
          <p:cNvSpPr txBox="1"/>
          <p:nvPr/>
        </p:nvSpPr>
        <p:spPr>
          <a:xfrm>
            <a:off x="115385" y="3784659"/>
            <a:ext cx="763966" cy="276999"/>
          </a:xfrm>
          <a:prstGeom prst="rect">
            <a:avLst/>
          </a:prstGeom>
          <a:noFill/>
        </p:spPr>
        <p:txBody>
          <a:bodyPr wrap="square" rtlCol="0">
            <a:spAutoFit/>
          </a:bodyPr>
          <a:lstStyle/>
          <a:p>
            <a:r>
              <a:rPr lang="en-US" dirty="0" smtClean="0"/>
              <a:t>20 MHz</a:t>
            </a:r>
            <a:endParaRPr lang="ru-RU" dirty="0"/>
          </a:p>
        </p:txBody>
      </p:sp>
      <p:sp>
        <p:nvSpPr>
          <p:cNvPr id="53" name="TextBox 52"/>
          <p:cNvSpPr txBox="1"/>
          <p:nvPr/>
        </p:nvSpPr>
        <p:spPr>
          <a:xfrm>
            <a:off x="115385" y="4315748"/>
            <a:ext cx="763966" cy="276999"/>
          </a:xfrm>
          <a:prstGeom prst="rect">
            <a:avLst/>
          </a:prstGeom>
          <a:noFill/>
        </p:spPr>
        <p:txBody>
          <a:bodyPr wrap="square" rtlCol="0">
            <a:spAutoFit/>
          </a:bodyPr>
          <a:lstStyle/>
          <a:p>
            <a:r>
              <a:rPr lang="en-US" dirty="0" smtClean="0"/>
              <a:t>20 MHz</a:t>
            </a:r>
            <a:endParaRPr lang="ru-RU" dirty="0"/>
          </a:p>
        </p:txBody>
      </p:sp>
      <p:sp>
        <p:nvSpPr>
          <p:cNvPr id="55" name="TextBox 54"/>
          <p:cNvSpPr txBox="1"/>
          <p:nvPr/>
        </p:nvSpPr>
        <p:spPr>
          <a:xfrm>
            <a:off x="115385" y="4846837"/>
            <a:ext cx="763966" cy="276999"/>
          </a:xfrm>
          <a:prstGeom prst="rect">
            <a:avLst/>
          </a:prstGeom>
          <a:noFill/>
        </p:spPr>
        <p:txBody>
          <a:bodyPr wrap="square" rtlCol="0">
            <a:spAutoFit/>
          </a:bodyPr>
          <a:lstStyle/>
          <a:p>
            <a:r>
              <a:rPr lang="en-US" dirty="0" smtClean="0"/>
              <a:t>20 MHz</a:t>
            </a:r>
            <a:endParaRPr lang="ru-RU" dirty="0"/>
          </a:p>
        </p:txBody>
      </p:sp>
      <p:sp>
        <p:nvSpPr>
          <p:cNvPr id="57" name="Прямоугольник 56"/>
          <p:cNvSpPr/>
          <p:nvPr/>
        </p:nvSpPr>
        <p:spPr bwMode="auto">
          <a:xfrm>
            <a:off x="5406558" y="3181562"/>
            <a:ext cx="1009019"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p:txBody>
      </p:sp>
      <p:sp>
        <p:nvSpPr>
          <p:cNvPr id="3" name="Прямоугольник 2"/>
          <p:cNvSpPr/>
          <p:nvPr/>
        </p:nvSpPr>
        <p:spPr>
          <a:xfrm>
            <a:off x="1137543" y="2672625"/>
            <a:ext cx="869020" cy="369332"/>
          </a:xfrm>
          <a:prstGeom prst="rect">
            <a:avLst/>
          </a:prstGeom>
        </p:spPr>
        <p:txBody>
          <a:bodyPr wrap="none">
            <a:spAutoFit/>
          </a:bodyPr>
          <a:lstStyle/>
          <a:p>
            <a:r>
              <a:rPr lang="en-US" sz="1800" dirty="0"/>
              <a:t>Trigger</a:t>
            </a:r>
            <a:endParaRPr lang="ru-RU" dirty="0"/>
          </a:p>
        </p:txBody>
      </p:sp>
      <p:sp>
        <p:nvSpPr>
          <p:cNvPr id="9" name="Прямоугольник 8"/>
          <p:cNvSpPr/>
          <p:nvPr/>
        </p:nvSpPr>
        <p:spPr>
          <a:xfrm>
            <a:off x="5332223" y="2564904"/>
            <a:ext cx="1157689" cy="584775"/>
          </a:xfrm>
          <a:prstGeom prst="rect">
            <a:avLst/>
          </a:prstGeom>
        </p:spPr>
        <p:txBody>
          <a:bodyPr wrap="none">
            <a:spAutoFit/>
          </a:bodyPr>
          <a:lstStyle/>
          <a:p>
            <a:pPr algn="ctr"/>
            <a:r>
              <a:rPr lang="en-US" sz="1600" dirty="0"/>
              <a:t>M-STA</a:t>
            </a:r>
          </a:p>
          <a:p>
            <a:pPr algn="ctr"/>
            <a:r>
              <a:rPr lang="en-US" sz="1600" dirty="0"/>
              <a:t> </a:t>
            </a:r>
            <a:r>
              <a:rPr lang="en-US" sz="1600" dirty="0" err="1"/>
              <a:t>BlockACK</a:t>
            </a:r>
            <a:endParaRPr lang="ru-RU" sz="1600" dirty="0"/>
          </a:p>
        </p:txBody>
      </p:sp>
      <p:sp>
        <p:nvSpPr>
          <p:cNvPr id="30" name="Прямоугольник 29"/>
          <p:cNvSpPr/>
          <p:nvPr/>
        </p:nvSpPr>
        <p:spPr>
          <a:xfrm>
            <a:off x="3404935" y="2672625"/>
            <a:ext cx="620683" cy="369332"/>
          </a:xfrm>
          <a:prstGeom prst="rect">
            <a:avLst/>
          </a:prstGeom>
        </p:spPr>
        <p:txBody>
          <a:bodyPr wrap="none">
            <a:spAutoFit/>
          </a:bodyPr>
          <a:lstStyle/>
          <a:p>
            <a:r>
              <a:rPr lang="en-US" sz="1800" dirty="0" smtClean="0"/>
              <a:t>Data</a:t>
            </a:r>
            <a:endParaRPr lang="ru-RU" dirty="0"/>
          </a:p>
        </p:txBody>
      </p:sp>
      <p:sp>
        <p:nvSpPr>
          <p:cNvPr id="14" name="TextBox 13"/>
          <p:cNvSpPr txBox="1"/>
          <p:nvPr/>
        </p:nvSpPr>
        <p:spPr>
          <a:xfrm>
            <a:off x="2023089" y="5280827"/>
            <a:ext cx="504056" cy="276999"/>
          </a:xfrm>
          <a:prstGeom prst="rect">
            <a:avLst/>
          </a:prstGeom>
          <a:noFill/>
        </p:spPr>
        <p:txBody>
          <a:bodyPr wrap="square" rtlCol="0">
            <a:spAutoFit/>
          </a:bodyPr>
          <a:lstStyle/>
          <a:p>
            <a:r>
              <a:rPr lang="en-US" dirty="0" smtClean="0"/>
              <a:t>SIFS</a:t>
            </a:r>
            <a:endParaRPr lang="ru-RU" dirty="0"/>
          </a:p>
        </p:txBody>
      </p:sp>
      <p:cxnSp>
        <p:nvCxnSpPr>
          <p:cNvPr id="16" name="Прямая со стрелкой 15"/>
          <p:cNvCxnSpPr/>
          <p:nvPr/>
        </p:nvCxnSpPr>
        <p:spPr bwMode="auto">
          <a:xfrm>
            <a:off x="2023089"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89" name="TextBox 88"/>
          <p:cNvSpPr txBox="1"/>
          <p:nvPr/>
        </p:nvSpPr>
        <p:spPr>
          <a:xfrm>
            <a:off x="4922927" y="5280827"/>
            <a:ext cx="504056" cy="276999"/>
          </a:xfrm>
          <a:prstGeom prst="rect">
            <a:avLst/>
          </a:prstGeom>
          <a:noFill/>
        </p:spPr>
        <p:txBody>
          <a:bodyPr wrap="square" rtlCol="0">
            <a:spAutoFit/>
          </a:bodyPr>
          <a:lstStyle/>
          <a:p>
            <a:r>
              <a:rPr lang="en-US" dirty="0" smtClean="0"/>
              <a:t>SIFS</a:t>
            </a:r>
            <a:endParaRPr lang="ru-RU" dirty="0"/>
          </a:p>
        </p:txBody>
      </p:sp>
      <p:cxnSp>
        <p:nvCxnSpPr>
          <p:cNvPr id="90" name="Прямая со стрелкой 89"/>
          <p:cNvCxnSpPr/>
          <p:nvPr/>
        </p:nvCxnSpPr>
        <p:spPr bwMode="auto">
          <a:xfrm>
            <a:off x="4922927" y="5280827"/>
            <a:ext cx="496531"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1" name="TextBox 90"/>
          <p:cNvSpPr txBox="1"/>
          <p:nvPr/>
        </p:nvSpPr>
        <p:spPr>
          <a:xfrm>
            <a:off x="6625330" y="5280827"/>
            <a:ext cx="704901" cy="461665"/>
          </a:xfrm>
          <a:prstGeom prst="rect">
            <a:avLst/>
          </a:prstGeom>
          <a:noFill/>
        </p:spPr>
        <p:txBody>
          <a:bodyPr wrap="square" rtlCol="0">
            <a:spAutoFit/>
          </a:bodyPr>
          <a:lstStyle/>
          <a:p>
            <a:r>
              <a:rPr lang="en-US" dirty="0"/>
              <a:t>D</a:t>
            </a:r>
            <a:r>
              <a:rPr lang="en-US" dirty="0" smtClean="0"/>
              <a:t>IFS+</a:t>
            </a:r>
          </a:p>
          <a:p>
            <a:r>
              <a:rPr lang="en-US" dirty="0" smtClean="0"/>
              <a:t>7 </a:t>
            </a:r>
            <a:r>
              <a:rPr lang="en-US" dirty="0"/>
              <a:t>slots</a:t>
            </a:r>
            <a:endParaRPr lang="ru-RU" dirty="0"/>
          </a:p>
        </p:txBody>
      </p:sp>
      <p:cxnSp>
        <p:nvCxnSpPr>
          <p:cNvPr id="92" name="Прямая со стрелкой 91"/>
          <p:cNvCxnSpPr/>
          <p:nvPr/>
        </p:nvCxnSpPr>
        <p:spPr bwMode="auto">
          <a:xfrm>
            <a:off x="6487585" y="5280827"/>
            <a:ext cx="864096" cy="0"/>
          </a:xfrm>
          <a:prstGeom prst="straightConnector1">
            <a:avLst/>
          </a:prstGeom>
          <a:solidFill>
            <a:schemeClr val="accent1"/>
          </a:solidFill>
          <a:ln w="12700" cap="flat" cmpd="sng" algn="ctr">
            <a:solidFill>
              <a:schemeClr val="tx1"/>
            </a:solidFill>
            <a:prstDash val="solid"/>
            <a:round/>
            <a:headEnd type="stealth" w="med" len="med"/>
            <a:tailEnd type="stealth"/>
          </a:ln>
          <a:effectLst/>
        </p:spPr>
      </p:cxnSp>
      <p:sp>
        <p:nvSpPr>
          <p:cNvPr id="93" name="Прямоугольник 92"/>
          <p:cNvSpPr/>
          <p:nvPr/>
        </p:nvSpPr>
        <p:spPr bwMode="auto">
          <a:xfrm>
            <a:off x="7351681" y="3183504"/>
            <a:ext cx="864096" cy="194421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8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endParaRPr>
          </a:p>
        </p:txBody>
      </p:sp>
      <p:sp>
        <p:nvSpPr>
          <p:cNvPr id="94" name="Прямоугольник 93"/>
          <p:cNvSpPr/>
          <p:nvPr/>
        </p:nvSpPr>
        <p:spPr>
          <a:xfrm>
            <a:off x="7330231" y="2674567"/>
            <a:ext cx="869020" cy="369332"/>
          </a:xfrm>
          <a:prstGeom prst="rect">
            <a:avLst/>
          </a:prstGeom>
        </p:spPr>
        <p:txBody>
          <a:bodyPr wrap="none">
            <a:spAutoFit/>
          </a:bodyPr>
          <a:lstStyle/>
          <a:p>
            <a:r>
              <a:rPr lang="en-US" sz="1800" dirty="0"/>
              <a:t>Trigger</a:t>
            </a:r>
            <a:endParaRPr lang="ru-RU" dirty="0"/>
          </a:p>
        </p:txBody>
      </p:sp>
      <p:sp>
        <p:nvSpPr>
          <p:cNvPr id="18" name="TextBox 17"/>
          <p:cNvSpPr txBox="1"/>
          <p:nvPr/>
        </p:nvSpPr>
        <p:spPr>
          <a:xfrm>
            <a:off x="5875517" y="2063230"/>
            <a:ext cx="1224136" cy="338554"/>
          </a:xfrm>
          <a:prstGeom prst="rect">
            <a:avLst/>
          </a:prstGeom>
          <a:noFill/>
          <a:ln>
            <a:solidFill>
              <a:schemeClr val="accent2"/>
            </a:solidFill>
          </a:ln>
        </p:spPr>
        <p:txBody>
          <a:bodyPr wrap="square" rtlCol="0">
            <a:spAutoFit/>
          </a:bodyPr>
          <a:lstStyle/>
          <a:p>
            <a:pPr algn="ctr"/>
            <a:r>
              <a:rPr lang="en-US" sz="1600" dirty="0" smtClean="0"/>
              <a:t>N=37 STAs</a:t>
            </a:r>
            <a:endParaRPr lang="ru-RU" sz="1600" dirty="0"/>
          </a:p>
        </p:txBody>
      </p:sp>
      <p:sp>
        <p:nvSpPr>
          <p:cNvPr id="56" name="TextBox 55"/>
          <p:cNvSpPr txBox="1"/>
          <p:nvPr/>
        </p:nvSpPr>
        <p:spPr>
          <a:xfrm>
            <a:off x="2423993" y="4229440"/>
            <a:ext cx="2580056" cy="276999"/>
          </a:xfrm>
          <a:prstGeom prst="rect">
            <a:avLst/>
          </a:prstGeom>
          <a:noFill/>
        </p:spPr>
        <p:txBody>
          <a:bodyPr wrap="square" rtlCol="0">
            <a:spAutoFit/>
          </a:bodyPr>
          <a:lstStyle/>
          <a:p>
            <a:r>
              <a:rPr lang="en-US" dirty="0" smtClean="0"/>
              <a:t>………………………………………..</a:t>
            </a:r>
            <a:endParaRPr lang="ru-RU" dirty="0"/>
          </a:p>
        </p:txBody>
      </p:sp>
      <p:sp>
        <p:nvSpPr>
          <p:cNvPr id="63" name="TextBox 62"/>
          <p:cNvSpPr txBox="1"/>
          <p:nvPr/>
        </p:nvSpPr>
        <p:spPr>
          <a:xfrm>
            <a:off x="2423993" y="3253570"/>
            <a:ext cx="2580056" cy="276999"/>
          </a:xfrm>
          <a:prstGeom prst="rect">
            <a:avLst/>
          </a:prstGeom>
          <a:noFill/>
        </p:spPr>
        <p:txBody>
          <a:bodyPr wrap="square" rtlCol="0">
            <a:spAutoFit/>
          </a:bodyPr>
          <a:lstStyle/>
          <a:p>
            <a:r>
              <a:rPr lang="en-US" dirty="0" smtClean="0"/>
              <a:t>………………………………………..</a:t>
            </a:r>
            <a:endParaRPr lang="ru-RU" dirty="0"/>
          </a:p>
        </p:txBody>
      </p:sp>
      <p:sp>
        <p:nvSpPr>
          <p:cNvPr id="64" name="Прямоугольник 63"/>
          <p:cNvSpPr/>
          <p:nvPr/>
        </p:nvSpPr>
        <p:spPr bwMode="auto">
          <a:xfrm>
            <a:off x="2527147" y="3265467"/>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5" name="TextBox 64"/>
          <p:cNvSpPr txBox="1"/>
          <p:nvPr/>
        </p:nvSpPr>
        <p:spPr>
          <a:xfrm>
            <a:off x="2289406" y="3116923"/>
            <a:ext cx="384487" cy="230832"/>
          </a:xfrm>
          <a:prstGeom prst="rect">
            <a:avLst/>
          </a:prstGeom>
          <a:noFill/>
        </p:spPr>
        <p:txBody>
          <a:bodyPr wrap="square" rtlCol="0">
            <a:spAutoFit/>
          </a:bodyPr>
          <a:lstStyle/>
          <a:p>
            <a:r>
              <a:rPr lang="en-US" sz="900" dirty="0" smtClean="0"/>
              <a:t>26</a:t>
            </a:r>
          </a:p>
        </p:txBody>
      </p:sp>
      <p:sp>
        <p:nvSpPr>
          <p:cNvPr id="66" name="Прямоугольник 65"/>
          <p:cNvSpPr/>
          <p:nvPr/>
        </p:nvSpPr>
        <p:spPr bwMode="auto">
          <a:xfrm>
            <a:off x="2527155" y="3187942"/>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67" name="Прямоугольник 66"/>
          <p:cNvSpPr/>
          <p:nvPr/>
        </p:nvSpPr>
        <p:spPr bwMode="auto">
          <a:xfrm>
            <a:off x="2527155" y="359009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88" name="Прямоугольник 87"/>
          <p:cNvSpPr/>
          <p:nvPr/>
        </p:nvSpPr>
        <p:spPr bwMode="auto">
          <a:xfrm>
            <a:off x="2527146" y="351256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5" name="TextBox 94"/>
          <p:cNvSpPr txBox="1"/>
          <p:nvPr/>
        </p:nvSpPr>
        <p:spPr>
          <a:xfrm>
            <a:off x="2289406" y="3202931"/>
            <a:ext cx="384487" cy="230832"/>
          </a:xfrm>
          <a:prstGeom prst="rect">
            <a:avLst/>
          </a:prstGeom>
          <a:noFill/>
        </p:spPr>
        <p:txBody>
          <a:bodyPr wrap="square" rtlCol="0">
            <a:spAutoFit/>
          </a:bodyPr>
          <a:lstStyle/>
          <a:p>
            <a:r>
              <a:rPr lang="en-US" sz="900" dirty="0" smtClean="0"/>
              <a:t>26</a:t>
            </a:r>
          </a:p>
        </p:txBody>
      </p:sp>
      <p:sp>
        <p:nvSpPr>
          <p:cNvPr id="96" name="TextBox 95"/>
          <p:cNvSpPr txBox="1"/>
          <p:nvPr/>
        </p:nvSpPr>
        <p:spPr>
          <a:xfrm>
            <a:off x="2296322" y="3414481"/>
            <a:ext cx="384487" cy="230832"/>
          </a:xfrm>
          <a:prstGeom prst="rect">
            <a:avLst/>
          </a:prstGeom>
          <a:noFill/>
        </p:spPr>
        <p:txBody>
          <a:bodyPr wrap="square" rtlCol="0">
            <a:spAutoFit/>
          </a:bodyPr>
          <a:lstStyle/>
          <a:p>
            <a:r>
              <a:rPr lang="en-US" sz="900" dirty="0" smtClean="0"/>
              <a:t>26</a:t>
            </a:r>
          </a:p>
        </p:txBody>
      </p:sp>
      <p:sp>
        <p:nvSpPr>
          <p:cNvPr id="97" name="TextBox 96"/>
          <p:cNvSpPr txBox="1"/>
          <p:nvPr/>
        </p:nvSpPr>
        <p:spPr>
          <a:xfrm>
            <a:off x="2296322" y="3500489"/>
            <a:ext cx="384487" cy="230832"/>
          </a:xfrm>
          <a:prstGeom prst="rect">
            <a:avLst/>
          </a:prstGeom>
          <a:noFill/>
        </p:spPr>
        <p:txBody>
          <a:bodyPr wrap="square" rtlCol="0">
            <a:spAutoFit/>
          </a:bodyPr>
          <a:lstStyle/>
          <a:p>
            <a:r>
              <a:rPr lang="en-US" sz="900" dirty="0" smtClean="0"/>
              <a:t>26</a:t>
            </a:r>
          </a:p>
        </p:txBody>
      </p:sp>
      <p:sp>
        <p:nvSpPr>
          <p:cNvPr id="98" name="Прямоугольник 97"/>
          <p:cNvSpPr/>
          <p:nvPr/>
        </p:nvSpPr>
        <p:spPr bwMode="auto">
          <a:xfrm>
            <a:off x="2527147" y="374514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99" name="TextBox 98"/>
          <p:cNvSpPr txBox="1"/>
          <p:nvPr/>
        </p:nvSpPr>
        <p:spPr>
          <a:xfrm>
            <a:off x="2289406" y="3596597"/>
            <a:ext cx="384487" cy="230832"/>
          </a:xfrm>
          <a:prstGeom prst="rect">
            <a:avLst/>
          </a:prstGeom>
          <a:noFill/>
        </p:spPr>
        <p:txBody>
          <a:bodyPr wrap="square" rtlCol="0">
            <a:spAutoFit/>
          </a:bodyPr>
          <a:lstStyle/>
          <a:p>
            <a:r>
              <a:rPr lang="en-US" sz="900" dirty="0" smtClean="0"/>
              <a:t>26</a:t>
            </a:r>
          </a:p>
        </p:txBody>
      </p:sp>
      <p:sp>
        <p:nvSpPr>
          <p:cNvPr id="100" name="Прямоугольник 99"/>
          <p:cNvSpPr/>
          <p:nvPr/>
        </p:nvSpPr>
        <p:spPr bwMode="auto">
          <a:xfrm>
            <a:off x="2527155" y="366761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1" name="Прямоугольник 100"/>
          <p:cNvSpPr/>
          <p:nvPr/>
        </p:nvSpPr>
        <p:spPr bwMode="auto">
          <a:xfrm>
            <a:off x="2527155" y="406976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2" name="Прямоугольник 101"/>
          <p:cNvSpPr/>
          <p:nvPr/>
        </p:nvSpPr>
        <p:spPr bwMode="auto">
          <a:xfrm>
            <a:off x="2527146" y="3992240"/>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3" name="TextBox 102"/>
          <p:cNvSpPr txBox="1"/>
          <p:nvPr/>
        </p:nvSpPr>
        <p:spPr>
          <a:xfrm>
            <a:off x="2289406" y="3682605"/>
            <a:ext cx="384487" cy="230832"/>
          </a:xfrm>
          <a:prstGeom prst="rect">
            <a:avLst/>
          </a:prstGeom>
          <a:noFill/>
        </p:spPr>
        <p:txBody>
          <a:bodyPr wrap="square" rtlCol="0">
            <a:spAutoFit/>
          </a:bodyPr>
          <a:lstStyle/>
          <a:p>
            <a:r>
              <a:rPr lang="en-US" sz="900" dirty="0" smtClean="0"/>
              <a:t>26</a:t>
            </a:r>
          </a:p>
        </p:txBody>
      </p:sp>
      <p:sp>
        <p:nvSpPr>
          <p:cNvPr id="104" name="TextBox 103"/>
          <p:cNvSpPr txBox="1"/>
          <p:nvPr/>
        </p:nvSpPr>
        <p:spPr>
          <a:xfrm>
            <a:off x="2296322" y="3894155"/>
            <a:ext cx="384487" cy="230832"/>
          </a:xfrm>
          <a:prstGeom prst="rect">
            <a:avLst/>
          </a:prstGeom>
          <a:noFill/>
        </p:spPr>
        <p:txBody>
          <a:bodyPr wrap="square" rtlCol="0">
            <a:spAutoFit/>
          </a:bodyPr>
          <a:lstStyle/>
          <a:p>
            <a:r>
              <a:rPr lang="en-US" sz="900" dirty="0" smtClean="0"/>
              <a:t>26</a:t>
            </a:r>
          </a:p>
        </p:txBody>
      </p:sp>
      <p:sp>
        <p:nvSpPr>
          <p:cNvPr id="105" name="TextBox 104"/>
          <p:cNvSpPr txBox="1"/>
          <p:nvPr/>
        </p:nvSpPr>
        <p:spPr>
          <a:xfrm>
            <a:off x="2296322" y="3980163"/>
            <a:ext cx="384487" cy="230832"/>
          </a:xfrm>
          <a:prstGeom prst="rect">
            <a:avLst/>
          </a:prstGeom>
          <a:noFill/>
        </p:spPr>
        <p:txBody>
          <a:bodyPr wrap="square" rtlCol="0">
            <a:spAutoFit/>
          </a:bodyPr>
          <a:lstStyle/>
          <a:p>
            <a:r>
              <a:rPr lang="en-US" sz="900" dirty="0" smtClean="0"/>
              <a:t>26</a:t>
            </a:r>
          </a:p>
        </p:txBody>
      </p:sp>
      <p:sp>
        <p:nvSpPr>
          <p:cNvPr id="106" name="Прямоугольник 105"/>
          <p:cNvSpPr/>
          <p:nvPr/>
        </p:nvSpPr>
        <p:spPr bwMode="auto">
          <a:xfrm>
            <a:off x="2527147" y="4224815"/>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7" name="TextBox 106"/>
          <p:cNvSpPr txBox="1"/>
          <p:nvPr/>
        </p:nvSpPr>
        <p:spPr>
          <a:xfrm>
            <a:off x="2289406" y="4092793"/>
            <a:ext cx="384487" cy="230832"/>
          </a:xfrm>
          <a:prstGeom prst="rect">
            <a:avLst/>
          </a:prstGeom>
          <a:noFill/>
        </p:spPr>
        <p:txBody>
          <a:bodyPr wrap="square" rtlCol="0">
            <a:spAutoFit/>
          </a:bodyPr>
          <a:lstStyle/>
          <a:p>
            <a:r>
              <a:rPr lang="en-US" sz="900" dirty="0" smtClean="0"/>
              <a:t>26</a:t>
            </a:r>
          </a:p>
        </p:txBody>
      </p:sp>
      <p:sp>
        <p:nvSpPr>
          <p:cNvPr id="108" name="Прямоугольник 107"/>
          <p:cNvSpPr/>
          <p:nvPr/>
        </p:nvSpPr>
        <p:spPr bwMode="auto">
          <a:xfrm>
            <a:off x="2527155" y="4147290"/>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09" name="Прямоугольник 108"/>
          <p:cNvSpPr/>
          <p:nvPr/>
        </p:nvSpPr>
        <p:spPr bwMode="auto">
          <a:xfrm>
            <a:off x="2527155" y="4565961"/>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0" name="Прямоугольник 109"/>
          <p:cNvSpPr/>
          <p:nvPr/>
        </p:nvSpPr>
        <p:spPr bwMode="auto">
          <a:xfrm>
            <a:off x="2527146" y="4488436"/>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1" name="TextBox 110"/>
          <p:cNvSpPr txBox="1"/>
          <p:nvPr/>
        </p:nvSpPr>
        <p:spPr>
          <a:xfrm>
            <a:off x="2289406" y="4178801"/>
            <a:ext cx="384487" cy="230832"/>
          </a:xfrm>
          <a:prstGeom prst="rect">
            <a:avLst/>
          </a:prstGeom>
          <a:noFill/>
        </p:spPr>
        <p:txBody>
          <a:bodyPr wrap="square" rtlCol="0">
            <a:spAutoFit/>
          </a:bodyPr>
          <a:lstStyle/>
          <a:p>
            <a:r>
              <a:rPr lang="en-US" sz="900" dirty="0" smtClean="0"/>
              <a:t>26</a:t>
            </a:r>
          </a:p>
        </p:txBody>
      </p:sp>
      <p:sp>
        <p:nvSpPr>
          <p:cNvPr id="112" name="TextBox 111"/>
          <p:cNvSpPr txBox="1"/>
          <p:nvPr/>
        </p:nvSpPr>
        <p:spPr>
          <a:xfrm>
            <a:off x="2296322" y="4390351"/>
            <a:ext cx="384487" cy="230832"/>
          </a:xfrm>
          <a:prstGeom prst="rect">
            <a:avLst/>
          </a:prstGeom>
          <a:noFill/>
        </p:spPr>
        <p:txBody>
          <a:bodyPr wrap="square" rtlCol="0">
            <a:spAutoFit/>
          </a:bodyPr>
          <a:lstStyle/>
          <a:p>
            <a:r>
              <a:rPr lang="en-US" sz="900" dirty="0" smtClean="0"/>
              <a:t>26</a:t>
            </a:r>
          </a:p>
        </p:txBody>
      </p:sp>
      <p:sp>
        <p:nvSpPr>
          <p:cNvPr id="113" name="TextBox 112"/>
          <p:cNvSpPr txBox="1"/>
          <p:nvPr/>
        </p:nvSpPr>
        <p:spPr>
          <a:xfrm>
            <a:off x="2296322" y="4476359"/>
            <a:ext cx="384487" cy="230832"/>
          </a:xfrm>
          <a:prstGeom prst="rect">
            <a:avLst/>
          </a:prstGeom>
          <a:noFill/>
        </p:spPr>
        <p:txBody>
          <a:bodyPr wrap="square" rtlCol="0">
            <a:spAutoFit/>
          </a:bodyPr>
          <a:lstStyle/>
          <a:p>
            <a:r>
              <a:rPr lang="en-US" sz="900" dirty="0" smtClean="0"/>
              <a:t>26</a:t>
            </a:r>
          </a:p>
        </p:txBody>
      </p:sp>
      <p:sp>
        <p:nvSpPr>
          <p:cNvPr id="114" name="Прямоугольник 113"/>
          <p:cNvSpPr/>
          <p:nvPr/>
        </p:nvSpPr>
        <p:spPr bwMode="auto">
          <a:xfrm>
            <a:off x="2527155" y="4716639"/>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5" name="TextBox 114"/>
          <p:cNvSpPr txBox="1"/>
          <p:nvPr/>
        </p:nvSpPr>
        <p:spPr>
          <a:xfrm>
            <a:off x="2289396" y="4576870"/>
            <a:ext cx="384487" cy="230832"/>
          </a:xfrm>
          <a:prstGeom prst="rect">
            <a:avLst/>
          </a:prstGeom>
          <a:noFill/>
        </p:spPr>
        <p:txBody>
          <a:bodyPr wrap="square" rtlCol="0">
            <a:spAutoFit/>
          </a:bodyPr>
          <a:lstStyle/>
          <a:p>
            <a:r>
              <a:rPr lang="en-US" sz="900" dirty="0" smtClean="0"/>
              <a:t>26</a:t>
            </a:r>
          </a:p>
        </p:txBody>
      </p:sp>
      <p:sp>
        <p:nvSpPr>
          <p:cNvPr id="116" name="Прямоугольник 115"/>
          <p:cNvSpPr/>
          <p:nvPr/>
        </p:nvSpPr>
        <p:spPr bwMode="auto">
          <a:xfrm>
            <a:off x="2527145" y="4639114"/>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7" name="Прямоугольник 116"/>
          <p:cNvSpPr/>
          <p:nvPr/>
        </p:nvSpPr>
        <p:spPr bwMode="auto">
          <a:xfrm>
            <a:off x="2527145" y="5050038"/>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8" name="Прямоугольник 117"/>
          <p:cNvSpPr/>
          <p:nvPr/>
        </p:nvSpPr>
        <p:spPr bwMode="auto">
          <a:xfrm>
            <a:off x="2527136" y="4972513"/>
            <a:ext cx="2377900" cy="775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900" dirty="0"/>
          </a:p>
        </p:txBody>
      </p:sp>
      <p:sp>
        <p:nvSpPr>
          <p:cNvPr id="119" name="TextBox 118"/>
          <p:cNvSpPr txBox="1"/>
          <p:nvPr/>
        </p:nvSpPr>
        <p:spPr>
          <a:xfrm>
            <a:off x="2289396" y="4662878"/>
            <a:ext cx="384487" cy="230832"/>
          </a:xfrm>
          <a:prstGeom prst="rect">
            <a:avLst/>
          </a:prstGeom>
          <a:noFill/>
        </p:spPr>
        <p:txBody>
          <a:bodyPr wrap="square" rtlCol="0">
            <a:spAutoFit/>
          </a:bodyPr>
          <a:lstStyle/>
          <a:p>
            <a:r>
              <a:rPr lang="en-US" sz="900" dirty="0" smtClean="0"/>
              <a:t>26</a:t>
            </a:r>
          </a:p>
        </p:txBody>
      </p:sp>
      <p:sp>
        <p:nvSpPr>
          <p:cNvPr id="120" name="TextBox 119"/>
          <p:cNvSpPr txBox="1"/>
          <p:nvPr/>
        </p:nvSpPr>
        <p:spPr>
          <a:xfrm>
            <a:off x="2296312" y="4874428"/>
            <a:ext cx="384487" cy="230832"/>
          </a:xfrm>
          <a:prstGeom prst="rect">
            <a:avLst/>
          </a:prstGeom>
          <a:noFill/>
        </p:spPr>
        <p:txBody>
          <a:bodyPr wrap="square" rtlCol="0">
            <a:spAutoFit/>
          </a:bodyPr>
          <a:lstStyle/>
          <a:p>
            <a:r>
              <a:rPr lang="en-US" sz="900" dirty="0" smtClean="0"/>
              <a:t>26</a:t>
            </a:r>
          </a:p>
        </p:txBody>
      </p:sp>
      <p:sp>
        <p:nvSpPr>
          <p:cNvPr id="121" name="TextBox 120"/>
          <p:cNvSpPr txBox="1"/>
          <p:nvPr/>
        </p:nvSpPr>
        <p:spPr>
          <a:xfrm>
            <a:off x="2296312" y="4960436"/>
            <a:ext cx="384487" cy="230832"/>
          </a:xfrm>
          <a:prstGeom prst="rect">
            <a:avLst/>
          </a:prstGeom>
          <a:noFill/>
        </p:spPr>
        <p:txBody>
          <a:bodyPr wrap="square" rtlCol="0">
            <a:spAutoFit/>
          </a:bodyPr>
          <a:lstStyle/>
          <a:p>
            <a:r>
              <a:rPr lang="en-US" sz="900" dirty="0" smtClean="0"/>
              <a:t>26</a:t>
            </a:r>
          </a:p>
        </p:txBody>
      </p:sp>
      <p:cxnSp>
        <p:nvCxnSpPr>
          <p:cNvPr id="122" name="Прямая соединительная линия 121"/>
          <p:cNvCxnSpPr>
            <a:stCxn id="64" idx="3"/>
            <a:endCxn id="118" idx="3"/>
          </p:cNvCxnSpPr>
          <p:nvPr/>
        </p:nvCxnSpPr>
        <p:spPr bwMode="auto">
          <a:xfrm flipH="1">
            <a:off x="4905036" y="3304230"/>
            <a:ext cx="11" cy="170704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Прямая соединительная линия 122"/>
          <p:cNvCxnSpPr>
            <a:endCxn id="66" idx="1"/>
          </p:cNvCxnSpPr>
          <p:nvPr/>
        </p:nvCxnSpPr>
        <p:spPr bwMode="auto">
          <a:xfrm flipV="1">
            <a:off x="2527155" y="3226705"/>
            <a:ext cx="0" cy="18600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Правая фигурная скобка 7"/>
          <p:cNvSpPr/>
          <p:nvPr/>
        </p:nvSpPr>
        <p:spPr bwMode="auto">
          <a:xfrm>
            <a:off x="4957353" y="3202931"/>
            <a:ext cx="302468" cy="1920905"/>
          </a:xfrm>
          <a:prstGeom prst="rightBrace">
            <a:avLst/>
          </a:prstGeom>
          <a:solidFill>
            <a:schemeClr val="bg1"/>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15" name="Прямая соединительная линия 14"/>
          <p:cNvCxnSpPr>
            <a:stCxn id="18" idx="1"/>
            <a:endCxn id="8" idx="1"/>
          </p:cNvCxnSpPr>
          <p:nvPr/>
        </p:nvCxnSpPr>
        <p:spPr bwMode="auto">
          <a:xfrm flipH="1">
            <a:off x="5259821" y="2232507"/>
            <a:ext cx="615696" cy="1930877"/>
          </a:xfrm>
          <a:prstGeom prst="line">
            <a:avLst/>
          </a:prstGeom>
          <a:solidFill>
            <a:schemeClr val="accent1"/>
          </a:solidFill>
          <a:ln w="12700" cap="flat" cmpd="sng" algn="ctr">
            <a:solidFill>
              <a:schemeClr val="accent2"/>
            </a:solidFill>
            <a:prstDash val="solid"/>
            <a:round/>
            <a:headEnd type="none" w="sm" len="sm"/>
            <a:tailEnd type="none" w="sm" len="sm"/>
          </a:ln>
          <a:effectLst/>
        </p:spPr>
      </p:cxnSp>
      <p:sp>
        <p:nvSpPr>
          <p:cNvPr id="10" name="Нижний колонтитул 9"/>
          <p:cNvSpPr>
            <a:spLocks noGrp="1"/>
          </p:cNvSpPr>
          <p:nvPr>
            <p:ph type="ftr" sz="quarter" idx="11"/>
          </p:nvPr>
        </p:nvSpPr>
        <p:spPr/>
        <p:txBody>
          <a:bodyPr/>
          <a:lstStyle/>
          <a:p>
            <a:pPr>
              <a:defRPr/>
            </a:pPr>
            <a:r>
              <a:rPr lang="en-US" smtClean="0"/>
              <a:t>IITP RAS</a:t>
            </a:r>
            <a:endParaRPr lang="en-US" dirty="0"/>
          </a:p>
        </p:txBody>
      </p:sp>
      <p:sp>
        <p:nvSpPr>
          <p:cNvPr id="12" name="Номер слайда 11"/>
          <p:cNvSpPr>
            <a:spLocks noGrp="1"/>
          </p:cNvSpPr>
          <p:nvPr>
            <p:ph type="sldNum" sz="quarter" idx="12"/>
          </p:nvPr>
        </p:nvSpPr>
        <p:spPr/>
        <p:txBody>
          <a:bodyPr/>
          <a:lstStyle/>
          <a:p>
            <a:pPr>
              <a:defRPr/>
            </a:pPr>
            <a:r>
              <a:rPr lang="en-US" smtClean="0"/>
              <a:t>Slide </a:t>
            </a:r>
            <a:fld id="{1020D93E-1000-485A-B4A0-9946B8CFFE0D}" type="slidenum">
              <a:rPr lang="en-US" smtClean="0"/>
              <a:pPr>
                <a:defRPr/>
              </a:pPr>
              <a:t>5</a:t>
            </a:fld>
            <a:endParaRPr lang="en-US" dirty="0"/>
          </a:p>
        </p:txBody>
      </p:sp>
    </p:spTree>
    <p:extLst>
      <p:ext uri="{BB962C8B-B14F-4D97-AF65-F5344CB8AC3E}">
        <p14:creationId xmlns:p14="http://schemas.microsoft.com/office/powerpoint/2010/main" val="3623321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Parameters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929975383"/>
              </p:ext>
            </p:extLst>
          </p:nvPr>
        </p:nvGraphicFramePr>
        <p:xfrm>
          <a:off x="685797" y="1543473"/>
          <a:ext cx="7858064" cy="2701974"/>
        </p:xfrm>
        <a:graphic>
          <a:graphicData uri="http://schemas.openxmlformats.org/drawingml/2006/table">
            <a:tbl>
              <a:tblPr firstRow="1" bandRow="1">
                <a:tableStyleId>{5C22544A-7EE6-4342-B048-85BDC9FD1C3A}</a:tableStyleId>
              </a:tblPr>
              <a:tblGrid>
                <a:gridCol w="2806083">
                  <a:extLst>
                    <a:ext uri="{9D8B030D-6E8A-4147-A177-3AD203B41FA5}">
                      <a16:colId xmlns:a16="http://schemas.microsoft.com/office/drawing/2014/main" val="20000"/>
                    </a:ext>
                  </a:extLst>
                </a:gridCol>
                <a:gridCol w="5051981">
                  <a:extLst>
                    <a:ext uri="{9D8B030D-6E8A-4147-A177-3AD203B41FA5}">
                      <a16:colId xmlns:a16="http://schemas.microsoft.com/office/drawing/2014/main" val="20001"/>
                    </a:ext>
                  </a:extLst>
                </a:gridCol>
              </a:tblGrid>
              <a:tr h="353809">
                <a:tc>
                  <a:txBody>
                    <a:bodyPr/>
                    <a:lstStyle/>
                    <a:p>
                      <a:r>
                        <a:rPr lang="en-US" sz="1600" b="0" dirty="0" smtClean="0">
                          <a:latin typeface="+mn-lt"/>
                        </a:rPr>
                        <a:t>Parameter</a:t>
                      </a:r>
                      <a:endParaRPr lang="ru-RU" sz="1600" b="0" dirty="0">
                        <a:latin typeface="+mn-lt"/>
                      </a:endParaRPr>
                    </a:p>
                  </a:txBody>
                  <a:tcPr/>
                </a:tc>
                <a:tc>
                  <a:txBody>
                    <a:bodyPr/>
                    <a:lstStyle/>
                    <a:p>
                      <a:r>
                        <a:rPr lang="en-US" sz="1600" b="0" dirty="0" smtClean="0">
                          <a:latin typeface="+mn-lt"/>
                        </a:rPr>
                        <a:t>Value</a:t>
                      </a:r>
                      <a:endParaRPr lang="ru-RU" sz="1600" b="0" dirty="0">
                        <a:latin typeface="+mn-lt"/>
                      </a:endParaRPr>
                    </a:p>
                  </a:txBody>
                  <a:tcPr/>
                </a:tc>
                <a:extLst>
                  <a:ext uri="{0D108BD9-81ED-4DB2-BD59-A6C34878D82A}">
                    <a16:rowId xmlns:a16="http://schemas.microsoft.com/office/drawing/2014/main" val="10000"/>
                  </a:ext>
                </a:extLst>
              </a:tr>
              <a:tr h="353809">
                <a:tc>
                  <a:txBody>
                    <a:bodyPr/>
                    <a:lstStyle/>
                    <a:p>
                      <a:r>
                        <a:rPr lang="en-US" sz="1600" b="0" dirty="0" smtClean="0">
                          <a:latin typeface="+mn-lt"/>
                        </a:rPr>
                        <a:t>Channe</a:t>
                      </a:r>
                      <a:r>
                        <a:rPr lang="en-US" sz="1600" b="0" baseline="0" dirty="0" smtClean="0">
                          <a:latin typeface="+mn-lt"/>
                        </a:rPr>
                        <a:t>l width</a:t>
                      </a:r>
                      <a:endParaRPr lang="ru-RU" sz="1600" b="0" dirty="0">
                        <a:latin typeface="+mn-lt"/>
                      </a:endParaRPr>
                    </a:p>
                  </a:txBody>
                  <a:tcPr/>
                </a:tc>
                <a:tc>
                  <a:txBody>
                    <a:bodyPr/>
                    <a:lstStyle/>
                    <a:p>
                      <a:r>
                        <a:rPr lang="en-US" sz="1600" b="0" dirty="0" smtClean="0">
                          <a:latin typeface="+mn-lt"/>
                        </a:rPr>
                        <a:t>80 MHz</a:t>
                      </a:r>
                      <a:endParaRPr lang="ru-RU" sz="1600" b="0" dirty="0">
                        <a:latin typeface="+mn-lt"/>
                      </a:endParaRPr>
                    </a:p>
                  </a:txBody>
                  <a:tcPr/>
                </a:tc>
                <a:extLst>
                  <a:ext uri="{0D108BD9-81ED-4DB2-BD59-A6C34878D82A}">
                    <a16:rowId xmlns:a16="http://schemas.microsoft.com/office/drawing/2014/main" val="10001"/>
                  </a:ext>
                </a:extLst>
              </a:tr>
              <a:tr h="353809">
                <a:tc>
                  <a:txBody>
                    <a:bodyPr/>
                    <a:lstStyle/>
                    <a:p>
                      <a:r>
                        <a:rPr lang="en-US" sz="1600" b="0" dirty="0" smtClean="0">
                          <a:latin typeface="+mn-lt"/>
                        </a:rPr>
                        <a:t>Control frame MCS</a:t>
                      </a:r>
                      <a:endParaRPr lang="ru-RU" sz="16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latin typeface="+mn-lt"/>
                        </a:rPr>
                        <a:t>MCS0</a:t>
                      </a:r>
                      <a:endParaRPr lang="ru-RU" sz="1600" b="0" dirty="0" smtClean="0">
                        <a:latin typeface="+mn-lt"/>
                      </a:endParaRPr>
                    </a:p>
                  </a:txBody>
                  <a:tcPr/>
                </a:tc>
                <a:extLst>
                  <a:ext uri="{0D108BD9-81ED-4DB2-BD59-A6C34878D82A}">
                    <a16:rowId xmlns:a16="http://schemas.microsoft.com/office/drawing/2014/main" val="10002"/>
                  </a:ext>
                </a:extLst>
              </a:tr>
              <a:tr h="353809">
                <a:tc>
                  <a:txBody>
                    <a:bodyPr/>
                    <a:lstStyle/>
                    <a:p>
                      <a:r>
                        <a:rPr lang="en-US" sz="1600" b="0" dirty="0" smtClean="0">
                          <a:latin typeface="+mn-lt"/>
                        </a:rPr>
                        <a:t>Data</a:t>
                      </a:r>
                      <a:r>
                        <a:rPr lang="en-US" sz="1600" b="0" baseline="0" dirty="0" smtClean="0">
                          <a:latin typeface="+mn-lt"/>
                        </a:rPr>
                        <a:t> frame MCS</a:t>
                      </a:r>
                      <a:endParaRPr lang="ru-RU" sz="1600" b="0" dirty="0">
                        <a:latin typeface="+mn-lt"/>
                      </a:endParaRPr>
                    </a:p>
                  </a:txBody>
                  <a:tcPr/>
                </a:tc>
                <a:tc>
                  <a:txBody>
                    <a:bodyPr/>
                    <a:lstStyle/>
                    <a:p>
                      <a:r>
                        <a:rPr lang="en-US" sz="1600" b="0" dirty="0" smtClean="0">
                          <a:latin typeface="+mn-lt"/>
                        </a:rPr>
                        <a:t>MCS5 (272 Mbps @80 MHz)</a:t>
                      </a:r>
                      <a:endParaRPr lang="ru-RU" sz="1600" b="0" dirty="0">
                        <a:latin typeface="+mn-lt"/>
                      </a:endParaRPr>
                    </a:p>
                  </a:txBody>
                  <a:tcPr/>
                </a:tc>
                <a:extLst>
                  <a:ext uri="{0D108BD9-81ED-4DB2-BD59-A6C34878D82A}">
                    <a16:rowId xmlns:a16="http://schemas.microsoft.com/office/drawing/2014/main" val="10003"/>
                  </a:ext>
                </a:extLst>
              </a:tr>
              <a:tr h="353809">
                <a:tc>
                  <a:txBody>
                    <a:bodyPr/>
                    <a:lstStyle/>
                    <a:p>
                      <a:r>
                        <a:rPr lang="en-US" sz="1600" b="0" dirty="0" smtClean="0">
                          <a:latin typeface="+mn-lt"/>
                        </a:rPr>
                        <a:t>MSDU size</a:t>
                      </a:r>
                      <a:endParaRPr lang="ru-RU" sz="1600" b="0" dirty="0">
                        <a:latin typeface="+mn-lt"/>
                      </a:endParaRPr>
                    </a:p>
                  </a:txBody>
                  <a:tcPr/>
                </a:tc>
                <a:tc>
                  <a:txBody>
                    <a:bodyPr/>
                    <a:lstStyle/>
                    <a:p>
                      <a:r>
                        <a:rPr lang="en-US" sz="1600" b="0" dirty="0" smtClean="0">
                          <a:latin typeface="+mn-lt"/>
                        </a:rPr>
                        <a:t>1500 byte</a:t>
                      </a:r>
                      <a:endParaRPr lang="ru-RU" sz="1600" b="0" dirty="0">
                        <a:latin typeface="+mn-lt"/>
                      </a:endParaRPr>
                    </a:p>
                  </a:txBody>
                  <a:tcPr/>
                </a:tc>
                <a:extLst>
                  <a:ext uri="{0D108BD9-81ED-4DB2-BD59-A6C34878D82A}">
                    <a16:rowId xmlns:a16="http://schemas.microsoft.com/office/drawing/2014/main" val="10004"/>
                  </a:ext>
                </a:extLst>
              </a:tr>
              <a:tr h="353809">
                <a:tc>
                  <a:txBody>
                    <a:bodyPr/>
                    <a:lstStyle/>
                    <a:p>
                      <a:r>
                        <a:rPr lang="en-US" sz="1600" b="0" dirty="0" smtClean="0">
                          <a:latin typeface="+mn-lt"/>
                        </a:rPr>
                        <a:t>Data frame</a:t>
                      </a:r>
                      <a:endParaRPr lang="ru-RU" sz="1600" b="0" dirty="0">
                        <a:latin typeface="+mn-lt"/>
                      </a:endParaRPr>
                    </a:p>
                  </a:txBody>
                  <a:tcPr/>
                </a:tc>
                <a:tc>
                  <a:txBody>
                    <a:bodyPr/>
                    <a:lstStyle/>
                    <a:p>
                      <a:r>
                        <a:rPr lang="en-US" sz="1600" b="0" dirty="0" smtClean="0">
                          <a:latin typeface="+mn-lt"/>
                        </a:rPr>
                        <a:t>1 MSDU </a:t>
                      </a:r>
                      <a:endParaRPr lang="en-US" sz="1600" b="0" baseline="0" dirty="0" smtClean="0">
                        <a:latin typeface="+mn-lt"/>
                      </a:endParaRPr>
                    </a:p>
                    <a:p>
                      <a:pPr marL="0" indent="0">
                        <a:buNone/>
                      </a:pPr>
                      <a:r>
                        <a:rPr lang="en-US" sz="1600" b="0" dirty="0" smtClean="0">
                          <a:latin typeface="+mn-lt"/>
                        </a:rPr>
                        <a:t>24 MSDUs</a:t>
                      </a:r>
                      <a:endParaRPr lang="ru-RU" sz="1600" b="0" dirty="0">
                        <a:latin typeface="+mn-lt"/>
                      </a:endParaRPr>
                    </a:p>
                  </a:txBody>
                  <a:tcPr/>
                </a:tc>
                <a:extLst>
                  <a:ext uri="{0D108BD9-81ED-4DB2-BD59-A6C34878D82A}">
                    <a16:rowId xmlns:a16="http://schemas.microsoft.com/office/drawing/2014/main" val="10005"/>
                  </a:ext>
                </a:extLst>
              </a:tr>
              <a:tr h="353809">
                <a:tc>
                  <a:txBody>
                    <a:bodyPr/>
                    <a:lstStyle/>
                    <a:p>
                      <a:r>
                        <a:rPr lang="en-US" sz="1600" b="0" dirty="0" smtClean="0">
                          <a:latin typeface="+mn-lt"/>
                        </a:rPr>
                        <a:t>Traffic mode</a:t>
                      </a:r>
                      <a:endParaRPr lang="ru-RU" sz="1600" b="0" dirty="0">
                        <a:latin typeface="+mn-lt"/>
                      </a:endParaRPr>
                    </a:p>
                  </a:txBody>
                  <a:tcPr/>
                </a:tc>
                <a:tc>
                  <a:txBody>
                    <a:bodyPr/>
                    <a:lstStyle/>
                    <a:p>
                      <a:r>
                        <a:rPr lang="en-US" sz="1600" b="0" dirty="0" smtClean="0">
                          <a:latin typeface="+mn-lt"/>
                        </a:rPr>
                        <a:t>Saturated</a:t>
                      </a:r>
                      <a:endParaRPr lang="ru-RU" sz="1600" b="0" dirty="0">
                        <a:latin typeface="+mn-lt"/>
                      </a:endParaRPr>
                    </a:p>
                  </a:txBody>
                  <a:tcPr/>
                </a:tc>
                <a:extLst>
                  <a:ext uri="{0D108BD9-81ED-4DB2-BD59-A6C34878D82A}">
                    <a16:rowId xmlns:a16="http://schemas.microsoft.com/office/drawing/2014/main" val="2368646513"/>
                  </a:ext>
                </a:extLst>
              </a:tr>
            </a:tbl>
          </a:graphicData>
        </a:graphic>
      </p:graphicFrame>
      <p:sp>
        <p:nvSpPr>
          <p:cNvPr id="3" name="Нижний колонтитул 2"/>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6</a:t>
            </a:fld>
            <a:endParaRPr lang="en-US" dirty="0"/>
          </a:p>
        </p:txBody>
      </p:sp>
    </p:spTree>
    <p:extLst>
      <p:ext uri="{BB962C8B-B14F-4D97-AF65-F5344CB8AC3E}">
        <p14:creationId xmlns:p14="http://schemas.microsoft.com/office/powerpoint/2010/main" val="3817024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Диаграмма 17"/>
          <p:cNvGraphicFramePr>
            <a:graphicFrameLocks/>
          </p:cNvGraphicFramePr>
          <p:nvPr>
            <p:extLst>
              <p:ext uri="{D42A27DB-BD31-4B8C-83A1-F6EECF244321}">
                <p14:modId xmlns:p14="http://schemas.microsoft.com/office/powerpoint/2010/main" val="443161386"/>
              </p:ext>
            </p:extLst>
          </p:nvPr>
        </p:nvGraphicFramePr>
        <p:xfrm>
          <a:off x="463724" y="1019572"/>
          <a:ext cx="8177758" cy="4476595"/>
        </p:xfrm>
        <a:graphic>
          <a:graphicData uri="http://schemas.openxmlformats.org/drawingml/2006/chart">
            <c:chart xmlns:c="http://schemas.openxmlformats.org/drawingml/2006/chart" xmlns:r="http://schemas.openxmlformats.org/officeDocument/2006/relationships" r:id="rId2"/>
          </a:graphicData>
        </a:graphic>
      </p:graphicFrame>
      <p:sp>
        <p:nvSpPr>
          <p:cNvPr id="2" name="Заголовок 1"/>
          <p:cNvSpPr>
            <a:spLocks noGrp="1"/>
          </p:cNvSpPr>
          <p:nvPr>
            <p:ph type="title"/>
          </p:nvPr>
        </p:nvSpPr>
        <p:spPr>
          <a:xfrm>
            <a:off x="899592" y="404664"/>
            <a:ext cx="7772400" cy="1066800"/>
          </a:xfrm>
        </p:spPr>
        <p:txBody>
          <a:bodyPr/>
          <a:lstStyle/>
          <a:p>
            <a:r>
              <a:rPr lang="en-US" dirty="0" smtClean="0">
                <a:solidFill>
                  <a:schemeClr val="tx1"/>
                </a:solidFill>
              </a:rPr>
              <a:t>Results (24 MSDUs)</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sp>
        <p:nvSpPr>
          <p:cNvPr id="16" name="TextBox 15"/>
          <p:cNvSpPr txBox="1"/>
          <p:nvPr/>
        </p:nvSpPr>
        <p:spPr>
          <a:xfrm>
            <a:off x="696913" y="5301208"/>
            <a:ext cx="7719357" cy="1200329"/>
          </a:xfrm>
          <a:prstGeom prst="rect">
            <a:avLst/>
          </a:prstGeom>
          <a:noFill/>
        </p:spPr>
        <p:txBody>
          <a:bodyPr wrap="none" rtlCol="0">
            <a:spAutoFit/>
          </a:bodyPr>
          <a:lstStyle/>
          <a:p>
            <a:r>
              <a:rPr lang="en-US" sz="1800" dirty="0" smtClean="0"/>
              <a:t>* For Trigger Based Deterministic Access the throughput depends on the # </a:t>
            </a:r>
            <a:r>
              <a:rPr lang="en-US" sz="1800" dirty="0" err="1" smtClean="0"/>
              <a:t>RUs.</a:t>
            </a:r>
            <a:endParaRPr lang="en-US" sz="1800" dirty="0" smtClean="0"/>
          </a:p>
          <a:p>
            <a:endParaRPr lang="en-US" sz="1800" dirty="0" smtClean="0"/>
          </a:p>
          <a:p>
            <a:r>
              <a:rPr lang="en-US" sz="1800" b="1" dirty="0" smtClean="0"/>
              <a:t>For long frames, Trigger-based Random access provides low performance, </a:t>
            </a:r>
          </a:p>
          <a:p>
            <a:r>
              <a:rPr lang="en-US" sz="1800" b="1" dirty="0" smtClean="0"/>
              <a:t>while Trigger-based Deterministic access gives the highest throughput</a:t>
            </a:r>
            <a:endParaRPr lang="ru-RU" sz="1800" b="1" dirty="0"/>
          </a:p>
        </p:txBody>
      </p:sp>
      <p:sp>
        <p:nvSpPr>
          <p:cNvPr id="11" name="TextBox 10"/>
          <p:cNvSpPr txBox="1"/>
          <p:nvPr/>
        </p:nvSpPr>
        <p:spPr>
          <a:xfrm>
            <a:off x="3253482" y="2083939"/>
            <a:ext cx="1595130" cy="338554"/>
          </a:xfrm>
          <a:prstGeom prst="rect">
            <a:avLst/>
          </a:prstGeom>
          <a:noFill/>
        </p:spPr>
        <p:txBody>
          <a:bodyPr wrap="square" rtlCol="0">
            <a:spAutoFit/>
          </a:bodyPr>
          <a:lstStyle/>
          <a:p>
            <a:r>
              <a:rPr lang="en-US" sz="1600" dirty="0" smtClean="0"/>
              <a:t>#RUs = N *</a:t>
            </a:r>
            <a:endParaRPr lang="ru-RU" sz="1600" dirty="0"/>
          </a:p>
        </p:txBody>
      </p:sp>
      <p:sp>
        <p:nvSpPr>
          <p:cNvPr id="12" name="TextBox 11"/>
          <p:cNvSpPr txBox="1"/>
          <p:nvPr/>
        </p:nvSpPr>
        <p:spPr>
          <a:xfrm>
            <a:off x="3048411" y="3329979"/>
            <a:ext cx="1963999" cy="334422"/>
          </a:xfrm>
          <a:prstGeom prst="rect">
            <a:avLst/>
          </a:prstGeom>
          <a:noFill/>
        </p:spPr>
        <p:txBody>
          <a:bodyPr wrap="none" rtlCol="0">
            <a:spAutoFit/>
          </a:bodyPr>
          <a:lstStyle/>
          <a:p>
            <a:r>
              <a:rPr lang="en-US" sz="1800" dirty="0" smtClean="0"/>
              <a:t> #RUs = N = OCW</a:t>
            </a:r>
            <a:endParaRPr lang="ru-RU" sz="1800" dirty="0"/>
          </a:p>
        </p:txBody>
      </p:sp>
      <p:sp>
        <p:nvSpPr>
          <p:cNvPr id="3" name="Правая фигурная скобка 2"/>
          <p:cNvSpPr/>
          <p:nvPr/>
        </p:nvSpPr>
        <p:spPr bwMode="auto">
          <a:xfrm>
            <a:off x="3048411" y="1992327"/>
            <a:ext cx="235225" cy="491721"/>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Правая фигурная скобка 12"/>
          <p:cNvSpPr/>
          <p:nvPr/>
        </p:nvSpPr>
        <p:spPr bwMode="auto">
          <a:xfrm>
            <a:off x="2915816" y="2983384"/>
            <a:ext cx="229820" cy="805656"/>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Прямоугольная выноска 16"/>
          <p:cNvSpPr/>
          <p:nvPr/>
        </p:nvSpPr>
        <p:spPr bwMode="auto">
          <a:xfrm>
            <a:off x="2580359" y="4216988"/>
            <a:ext cx="936104" cy="251149"/>
          </a:xfrm>
          <a:prstGeom prst="wedgeRectCallout">
            <a:avLst>
              <a:gd name="adj1" fmla="val -19234"/>
              <a:gd name="adj2" fmla="val -235446"/>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dirty="0" smtClean="0"/>
              <a:t>RU ~4.5ms</a:t>
            </a:r>
            <a:endParaRPr lang="ru-RU" dirty="0"/>
          </a:p>
        </p:txBody>
      </p:sp>
      <p:sp>
        <p:nvSpPr>
          <p:cNvPr id="8" name="Нижний колонтитул 7"/>
          <p:cNvSpPr>
            <a:spLocks noGrp="1"/>
          </p:cNvSpPr>
          <p:nvPr>
            <p:ph type="ftr" sz="quarter" idx="11"/>
          </p:nvPr>
        </p:nvSpPr>
        <p:spPr/>
        <p:txBody>
          <a:bodyPr/>
          <a:lstStyle/>
          <a:p>
            <a:pPr>
              <a:defRPr/>
            </a:pPr>
            <a:r>
              <a:rPr lang="en-US" smtClean="0"/>
              <a:t>IITP RAS</a:t>
            </a:r>
            <a:endParaRPr lang="en-US" dirty="0"/>
          </a:p>
        </p:txBody>
      </p:sp>
      <p:sp>
        <p:nvSpPr>
          <p:cNvPr id="9" name="Номер слайда 8"/>
          <p:cNvSpPr>
            <a:spLocks noGrp="1"/>
          </p:cNvSpPr>
          <p:nvPr>
            <p:ph type="sldNum" sz="quarter" idx="12"/>
          </p:nvPr>
        </p:nvSpPr>
        <p:spPr/>
        <p:txBody>
          <a:bodyPr/>
          <a:lstStyle/>
          <a:p>
            <a:pPr>
              <a:defRPr/>
            </a:pPr>
            <a:r>
              <a:rPr lang="en-US" smtClean="0"/>
              <a:t>Slide </a:t>
            </a:r>
            <a:fld id="{1020D93E-1000-485A-B4A0-9946B8CFFE0D}" type="slidenum">
              <a:rPr lang="en-US" smtClean="0"/>
              <a:pPr>
                <a:defRPr/>
              </a:pPr>
              <a:t>7</a:t>
            </a:fld>
            <a:endParaRPr lang="en-US" dirty="0"/>
          </a:p>
        </p:txBody>
      </p:sp>
    </p:spTree>
    <p:extLst>
      <p:ext uri="{BB962C8B-B14F-4D97-AF65-F5344CB8AC3E}">
        <p14:creationId xmlns:p14="http://schemas.microsoft.com/office/powerpoint/2010/main" val="139915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404664"/>
            <a:ext cx="7772400" cy="1066800"/>
          </a:xfrm>
        </p:spPr>
        <p:txBody>
          <a:bodyPr/>
          <a:lstStyle/>
          <a:p>
            <a:r>
              <a:rPr lang="en-US" dirty="0" smtClean="0">
                <a:solidFill>
                  <a:schemeClr val="tx1"/>
                </a:solidFill>
              </a:rPr>
              <a:t>Results (</a:t>
            </a:r>
            <a:r>
              <a:rPr lang="en-US" dirty="0">
                <a:solidFill>
                  <a:schemeClr val="tx1"/>
                </a:solidFill>
              </a:rPr>
              <a:t>1</a:t>
            </a:r>
            <a:r>
              <a:rPr lang="en-US" dirty="0" smtClean="0">
                <a:solidFill>
                  <a:schemeClr val="tx1"/>
                </a:solidFill>
              </a:rPr>
              <a:t> MSDU)</a:t>
            </a:r>
            <a:endParaRPr lang="ru-RU" dirty="0">
              <a:solidFill>
                <a:schemeClr val="tx1"/>
              </a:solidFill>
            </a:endParaRPr>
          </a:p>
        </p:txBody>
      </p:sp>
      <p:sp>
        <p:nvSpPr>
          <p:cNvPr id="6" name="Дата 5"/>
          <p:cNvSpPr>
            <a:spLocks noGrp="1"/>
          </p:cNvSpPr>
          <p:nvPr>
            <p:ph type="dt" sz="half" idx="4294967295"/>
          </p:nvPr>
        </p:nvSpPr>
        <p:spPr/>
        <p:txBody>
          <a:bodyPr/>
          <a:lstStyle/>
          <a:p>
            <a:pPr>
              <a:defRPr/>
            </a:pPr>
            <a:r>
              <a:rPr lang="ru-RU" altLang="zh-CN" smtClean="0"/>
              <a:t>May 2016</a:t>
            </a:r>
            <a:endParaRPr lang="en-US" dirty="0"/>
          </a:p>
        </p:txBody>
      </p:sp>
      <p:sp>
        <p:nvSpPr>
          <p:cNvPr id="16" name="TextBox 15"/>
          <p:cNvSpPr txBox="1"/>
          <p:nvPr/>
        </p:nvSpPr>
        <p:spPr>
          <a:xfrm>
            <a:off x="251520" y="5427273"/>
            <a:ext cx="8994770" cy="923330"/>
          </a:xfrm>
          <a:prstGeom prst="rect">
            <a:avLst/>
          </a:prstGeom>
          <a:noFill/>
        </p:spPr>
        <p:txBody>
          <a:bodyPr wrap="none" rtlCol="0">
            <a:spAutoFit/>
          </a:bodyPr>
          <a:lstStyle/>
          <a:p>
            <a:r>
              <a:rPr lang="en-US" sz="1800" dirty="0" smtClean="0"/>
              <a:t>For short frames, DCF provides the lowest performance because of relatively long headers, etc.</a:t>
            </a:r>
          </a:p>
          <a:p>
            <a:r>
              <a:rPr lang="en-US" sz="1800" dirty="0" smtClean="0"/>
              <a:t>Trigger-based Deterministic access shows the best performance. </a:t>
            </a:r>
          </a:p>
          <a:p>
            <a:r>
              <a:rPr lang="en-US" sz="1800" dirty="0" smtClean="0"/>
              <a:t>Trigger based Deterministic Access suffers from STAs which use DCF</a:t>
            </a:r>
          </a:p>
        </p:txBody>
      </p:sp>
      <p:graphicFrame>
        <p:nvGraphicFramePr>
          <p:cNvPr id="18" name="Диаграмма 17"/>
          <p:cNvGraphicFramePr>
            <a:graphicFrameLocks/>
          </p:cNvGraphicFramePr>
          <p:nvPr>
            <p:extLst>
              <p:ext uri="{D42A27DB-BD31-4B8C-83A1-F6EECF244321}">
                <p14:modId xmlns:p14="http://schemas.microsoft.com/office/powerpoint/2010/main" val="2931788942"/>
              </p:ext>
            </p:extLst>
          </p:nvPr>
        </p:nvGraphicFramePr>
        <p:xfrm>
          <a:off x="552450" y="1196752"/>
          <a:ext cx="8039099" cy="4475044"/>
        </p:xfrm>
        <a:graphic>
          <a:graphicData uri="http://schemas.openxmlformats.org/drawingml/2006/chart">
            <c:chart xmlns:c="http://schemas.openxmlformats.org/drawingml/2006/chart" xmlns:r="http://schemas.openxmlformats.org/officeDocument/2006/relationships" r:id="rId2"/>
          </a:graphicData>
        </a:graphic>
      </p:graphicFrame>
      <p:sp>
        <p:nvSpPr>
          <p:cNvPr id="22" name="Прямоугольная выноска 21"/>
          <p:cNvSpPr/>
          <p:nvPr/>
        </p:nvSpPr>
        <p:spPr bwMode="auto">
          <a:xfrm>
            <a:off x="7538293" y="2780928"/>
            <a:ext cx="853142" cy="200796"/>
          </a:xfrm>
          <a:prstGeom prst="wedgeRectCallout">
            <a:avLst>
              <a:gd name="adj1" fmla="val -19234"/>
              <a:gd name="adj2" fmla="val -235446"/>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dirty="0" smtClean="0"/>
              <a:t>RU ~2ms</a:t>
            </a:r>
            <a:endParaRPr lang="ru-RU" dirty="0"/>
          </a:p>
        </p:txBody>
      </p:sp>
      <p:sp>
        <p:nvSpPr>
          <p:cNvPr id="3" name="Нижний колонтитул 2"/>
          <p:cNvSpPr>
            <a:spLocks noGrp="1"/>
          </p:cNvSpPr>
          <p:nvPr>
            <p:ph type="ftr" sz="quarter" idx="11"/>
          </p:nvPr>
        </p:nvSpPr>
        <p:spPr/>
        <p:txBody>
          <a:bodyPr/>
          <a:lstStyle/>
          <a:p>
            <a:pPr>
              <a:defRPr/>
            </a:pPr>
            <a:r>
              <a:rPr lang="en-US" smtClean="0"/>
              <a:t>IITP RAS</a:t>
            </a:r>
            <a:endParaRPr lang="en-US" dirty="0"/>
          </a:p>
        </p:txBody>
      </p:sp>
      <p:sp>
        <p:nvSpPr>
          <p:cNvPr id="7" name="Номер слайда 6"/>
          <p:cNvSpPr>
            <a:spLocks noGrp="1"/>
          </p:cNvSpPr>
          <p:nvPr>
            <p:ph type="sldNum" sz="quarter" idx="12"/>
          </p:nvPr>
        </p:nvSpPr>
        <p:spPr/>
        <p:txBody>
          <a:bodyPr/>
          <a:lstStyle/>
          <a:p>
            <a:pPr>
              <a:defRPr/>
            </a:pPr>
            <a:r>
              <a:rPr lang="en-US" smtClean="0"/>
              <a:t>Slide </a:t>
            </a:r>
            <a:fld id="{1020D93E-1000-485A-B4A0-9946B8CFFE0D}" type="slidenum">
              <a:rPr lang="en-US" smtClean="0"/>
              <a:pPr>
                <a:defRPr/>
              </a:pPr>
              <a:t>8</a:t>
            </a:fld>
            <a:endParaRPr lang="en-US" dirty="0"/>
          </a:p>
        </p:txBody>
      </p:sp>
    </p:spTree>
    <p:extLst>
      <p:ext uri="{BB962C8B-B14F-4D97-AF65-F5344CB8AC3E}">
        <p14:creationId xmlns:p14="http://schemas.microsoft.com/office/powerpoint/2010/main" val="412653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8788" y="1484784"/>
            <a:ext cx="7772400" cy="4114800"/>
          </a:xfrm>
        </p:spPr>
        <p:txBody>
          <a:bodyPr/>
          <a:lstStyle/>
          <a:p>
            <a:r>
              <a:rPr lang="en-US" dirty="0" smtClean="0"/>
              <a:t>Since the cumulative UL throughput degrades when STAs use DCF in addition to transmission in allocated RUs, it makes sense to improve efficiency of the channel access by using deterministic Trigger-based channel access instead of random access (DCF and/or Trigger-based Random Access).</a:t>
            </a:r>
          </a:p>
          <a:p>
            <a:r>
              <a:rPr lang="en-US" dirty="0" smtClean="0"/>
              <a:t>This restriction should be applied for any frame transmission except for TBD cases (e.g. sending Buffer Status Report, delay sensitive frames, VO frames, management frames, </a:t>
            </a:r>
            <a:r>
              <a:rPr lang="en-US" dirty="0" err="1" smtClean="0"/>
              <a:t>etc</a:t>
            </a:r>
            <a:r>
              <a:rPr lang="en-US" dirty="0" smtClean="0"/>
              <a:t>).</a:t>
            </a:r>
          </a:p>
          <a:p>
            <a:r>
              <a:rPr lang="en-US" dirty="0" smtClean="0"/>
              <a:t>Obviously, the AP should allocate some amount of channel time to the STAs</a:t>
            </a:r>
            <a:r>
              <a:rPr lang="ru-RU" dirty="0" smtClean="0"/>
              <a:t> </a:t>
            </a:r>
            <a:r>
              <a:rPr lang="en-US" dirty="0" smtClean="0"/>
              <a:t>which are limited in use of DCF and Trigger-based RA.</a:t>
            </a:r>
            <a:endParaRPr lang="ru-RU" dirty="0"/>
          </a:p>
        </p:txBody>
      </p:sp>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6" name="Заголовок 5"/>
          <p:cNvSpPr>
            <a:spLocks noGrp="1"/>
          </p:cNvSpPr>
          <p:nvPr>
            <p:ph type="title"/>
          </p:nvPr>
        </p:nvSpPr>
        <p:spPr/>
        <p:txBody>
          <a:bodyPr/>
          <a:lstStyle/>
          <a:p>
            <a:r>
              <a:rPr lang="en-US" dirty="0" smtClean="0">
                <a:solidFill>
                  <a:schemeClr val="tx1"/>
                </a:solidFill>
              </a:rPr>
              <a:t>Remarks</a:t>
            </a:r>
            <a:endParaRPr lang="ru-RU" dirty="0">
              <a:solidFill>
                <a:schemeClr val="tx1"/>
              </a:solidFill>
            </a:endParaRPr>
          </a:p>
        </p:txBody>
      </p:sp>
      <p:sp>
        <p:nvSpPr>
          <p:cNvPr id="7" name="Нижний колонтитул 6"/>
          <p:cNvSpPr>
            <a:spLocks noGrp="1"/>
          </p:cNvSpPr>
          <p:nvPr>
            <p:ph type="ftr" sz="quarter" idx="11"/>
          </p:nvPr>
        </p:nvSpPr>
        <p:spPr/>
        <p:txBody>
          <a:bodyPr/>
          <a:lstStyle/>
          <a:p>
            <a:pPr>
              <a:defRPr/>
            </a:pPr>
            <a:r>
              <a:rPr lang="en-US" smtClean="0"/>
              <a:t>IITP RAS</a:t>
            </a:r>
            <a:endParaRPr lang="en-US" dirty="0"/>
          </a:p>
        </p:txBody>
      </p:sp>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9</a:t>
            </a:fld>
            <a:endParaRPr lang="en-US" dirty="0"/>
          </a:p>
        </p:txBody>
      </p:sp>
    </p:spTree>
    <p:extLst>
      <p:ext uri="{BB962C8B-B14F-4D97-AF65-F5344CB8AC3E}">
        <p14:creationId xmlns:p14="http://schemas.microsoft.com/office/powerpoint/2010/main" val="1169821380"/>
      </p:ext>
    </p:extLst>
  </p:cSld>
  <p:clrMapOvr>
    <a:masterClrMapping/>
  </p:clrMapOvr>
</p:sld>
</file>

<file path=ppt/theme/theme1.xml><?xml version="1.0" encoding="utf-8"?>
<a:theme xmlns:a="http://schemas.openxmlformats.org/drawingml/2006/main" name="ACcord Submission Templat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Random RU allocation</Template>
  <TotalTime>284</TotalTime>
  <Words>733</Words>
  <Application>Microsoft Office PowerPoint</Application>
  <PresentationFormat>Экран (4:3)</PresentationFormat>
  <Paragraphs>224</Paragraphs>
  <Slides>11</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11</vt:i4>
      </vt:variant>
    </vt:vector>
  </HeadingPairs>
  <TitlesOfParts>
    <vt:vector size="14" baseType="lpstr">
      <vt:lpstr>Arial</vt:lpstr>
      <vt:lpstr>Times New Roman</vt:lpstr>
      <vt:lpstr>ACcord Submission Template</vt:lpstr>
      <vt:lpstr>Channel Access Efficiency</vt:lpstr>
      <vt:lpstr>Background</vt:lpstr>
      <vt:lpstr>Scenario Description</vt:lpstr>
      <vt:lpstr>Trigger-based Random  Access  without RTS/CTS</vt:lpstr>
      <vt:lpstr>Trigger-based Deterministic Access  without RTS/CTS </vt:lpstr>
      <vt:lpstr>Scenario Parameters</vt:lpstr>
      <vt:lpstr>Results (24 MSDUs)</vt:lpstr>
      <vt:lpstr>Results (1 MSDU)</vt:lpstr>
      <vt:lpstr>Remarks</vt:lpstr>
      <vt:lpstr>Signaling Channel Access Method</vt:lpstr>
      <vt:lpstr>Straw Poll #1  </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Access Efficiency</dc:title>
  <dc:creator>Evgeny Khorov</dc:creator>
  <cp:lastModifiedBy>Evgeny Khorov</cp:lastModifiedBy>
  <cp:revision>66</cp:revision>
  <cp:lastPrinted>1998-02-10T13:28:06Z</cp:lastPrinted>
  <dcterms:created xsi:type="dcterms:W3CDTF">2016-05-12T19:40:52Z</dcterms:created>
  <dcterms:modified xsi:type="dcterms:W3CDTF">2016-05-16T19:10:13Z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