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71" r:id="rId1"/>
  </p:sldMasterIdLst>
  <p:notesMasterIdLst>
    <p:notesMasterId r:id="rId16"/>
  </p:notesMasterIdLst>
  <p:handoutMasterIdLst>
    <p:handoutMasterId r:id="rId17"/>
  </p:handoutMasterIdLst>
  <p:sldIdLst>
    <p:sldId id="427" r:id="rId2"/>
    <p:sldId id="462" r:id="rId3"/>
    <p:sldId id="464" r:id="rId4"/>
    <p:sldId id="443" r:id="rId5"/>
    <p:sldId id="463" r:id="rId6"/>
    <p:sldId id="466" r:id="rId7"/>
    <p:sldId id="470" r:id="rId8"/>
    <p:sldId id="474" r:id="rId9"/>
    <p:sldId id="473" r:id="rId10"/>
    <p:sldId id="469" r:id="rId11"/>
    <p:sldId id="472" r:id="rId12"/>
    <p:sldId id="467" r:id="rId13"/>
    <p:sldId id="458" r:id="rId14"/>
    <p:sldId id="471" r:id="rId15"/>
  </p:sldIdLst>
  <p:sldSz cx="9144000" cy="6858000" type="screen4x3"/>
  <p:notesSz cx="9874250" cy="6797675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  <a:srgbClr val="0000FF"/>
    <a:srgbClr val="FF33CC"/>
    <a:srgbClr val="CC0000"/>
    <a:srgbClr val="00CC66"/>
    <a:srgbClr val="003399"/>
    <a:srgbClr val="FF0066"/>
    <a:srgbClr val="FF9900"/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32" autoAdjust="0"/>
    <p:restoredTop sz="93131" autoAdjust="0"/>
  </p:normalViewPr>
  <p:slideViewPr>
    <p:cSldViewPr showGuides="1">
      <p:cViewPr>
        <p:scale>
          <a:sx n="75" d="100"/>
          <a:sy n="75" d="100"/>
        </p:scale>
        <p:origin x="-562" y="95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>
        <p:scale>
          <a:sx n="75" d="100"/>
          <a:sy n="75" d="100"/>
        </p:scale>
        <p:origin x="-898" y="-58"/>
      </p:cViewPr>
      <p:guideLst>
        <p:guide orient="horz" pos="2141"/>
        <p:guide pos="311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435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435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1A11AEF5-5302-43AC-812B-FA467EA0339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428257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763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DFF9581A-ADD3-4F92-8296-94E0A60DA5B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826258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lvl="4">
              <a:defRPr/>
            </a:pPr>
            <a:r>
              <a:rPr lang="en-US" smtClean="0">
                <a:ea typeface="+mn-ea"/>
              </a:rPr>
              <a:t>Shoukang ZHENG et. al, I2R, Singapore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Page </a:t>
            </a:r>
            <a:fld id="{B3FF16CD-A6E3-4037-B8F7-3A620706419B}" type="slidenum">
              <a:rPr lang="en-US"/>
              <a:pPr/>
              <a:t>1</a:t>
            </a:fld>
            <a:endParaRPr 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F9581A-ADD3-4F92-8296-94E0A60DA5B2}" type="slidenum">
              <a:rPr lang="en-US" altLang="zh-CN" smtClean="0"/>
              <a:pPr>
                <a:defRPr/>
              </a:pPr>
              <a:t>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F9581A-ADD3-4F92-8296-94E0A60DA5B2}" type="slidenum">
              <a:rPr lang="en-US" altLang="zh-CN" smtClean="0"/>
              <a:pPr>
                <a:defRPr/>
              </a:pPr>
              <a:t>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F9581A-ADD3-4F92-8296-94E0A60DA5B2}" type="slidenum">
              <a:rPr lang="en-US" altLang="zh-CN" smtClean="0"/>
              <a:pPr>
                <a:defRPr/>
              </a:pPr>
              <a:t>5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530482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Ke</a:t>
            </a:r>
            <a:r>
              <a:rPr lang="en-GB" dirty="0" smtClean="0"/>
              <a:t> Yao, et, al. (ZTE)</a:t>
            </a:r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3C79C44E-CBF0-426C-AB90-0FC5B434406F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1606955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6570D9FA-82F7-425B-B8CA-145DC9A8CCB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页脚占位符 5"/>
          <p:cNvSpPr>
            <a:spLocks noGrp="1"/>
          </p:cNvSpPr>
          <p:nvPr userDrawn="1"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altLang="zh-CN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6100" y="6524625"/>
            <a:ext cx="530225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altLang="zh-CN" dirty="0"/>
              <a:t>Slide </a:t>
            </a:r>
            <a:fld id="{B072CE22-775B-4138-A23F-292E5F1A82BD}" type="slidenum">
              <a:rPr lang="en-GB" altLang="zh-CN"/>
              <a:pPr>
                <a:defRPr/>
              </a:pPr>
              <a:t>‹#›</a:t>
            </a:fld>
            <a:endParaRPr lang="en-GB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9786" y="238939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4" algn="r">
              <a:defRPr/>
            </a:pPr>
            <a:r>
              <a:rPr lang="en-US" altLang="zh-CN" b="1" dirty="0" smtClean="0">
                <a:latin typeface="Times New Roman" panose="02020603050405020304" pitchFamily="18" charset="0"/>
              </a:rPr>
              <a:t>doc.: IEEE </a:t>
            </a:r>
            <a:r>
              <a:rPr lang="en-US" altLang="zh-CN" b="1" dirty="0" smtClean="0">
                <a:latin typeface="Times New Roman" panose="02020603050405020304" pitchFamily="18" charset="0"/>
              </a:rPr>
              <a:t>802.11-16/0683r1</a:t>
            </a:r>
            <a:endParaRPr lang="en-US" altLang="zh-CN" b="1" dirty="0" smtClean="0">
              <a:latin typeface="Times New Roman" panose="02020603050405020304" pitchFamily="18" charset="0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4213" y="54927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200" dirty="0" smtClean="0">
                <a:latin typeface="Times New Roman" panose="02020603050405020304" pitchFamily="18" charset="0"/>
              </a:rPr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95325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" name="矩形 10"/>
          <p:cNvSpPr>
            <a:spLocks noChangeArrowheads="1"/>
          </p:cNvSpPr>
          <p:nvPr userDrawn="1"/>
        </p:nvSpPr>
        <p:spPr bwMode="auto">
          <a:xfrm>
            <a:off x="603250" y="174625"/>
            <a:ext cx="11528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b="1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May 2016</a:t>
            </a:r>
            <a:endParaRPr lang="en-GB" altLang="zh-CN" b="1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>
          <a:xfrm>
            <a:off x="5648325" y="646833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zh-CN" dirty="0" smtClean="0"/>
              <a:t>Ke Yao, et, al. (ZTE)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00" r:id="rId1"/>
    <p:sldLayoutId id="2147485410" r:id="rId2"/>
  </p:sldLayoutIdLst>
  <p:transition>
    <p:wip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14356"/>
            <a:ext cx="7772400" cy="857256"/>
          </a:xfrm>
        </p:spPr>
        <p:txBody>
          <a:bodyPr/>
          <a:lstStyle/>
          <a:p>
            <a:r>
              <a:rPr lang="en-US" altLang="zh-CN" dirty="0" smtClean="0">
                <a:solidFill>
                  <a:srgbClr val="000000"/>
                </a:solidFill>
              </a:rPr>
              <a:t>Considerations on Long Range</a:t>
            </a:r>
            <a:endParaRPr lang="sq-AL" altLang="zh-CN" sz="2800" dirty="0" smtClean="0"/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 bwMode="auto">
          <a:xfrm>
            <a:off x="685800" y="1833554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2016-05-16</a:t>
            </a: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695308" y="2286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+mn-lt"/>
              </a:rPr>
              <a:t>Authors:</a:t>
            </a:r>
          </a:p>
        </p:txBody>
      </p:sp>
      <p:graphicFrame>
        <p:nvGraphicFramePr>
          <p:cNvPr id="15" name="Table 7"/>
          <p:cNvGraphicFramePr>
            <a:graphicFrameLocks noGrp="1"/>
          </p:cNvGraphicFramePr>
          <p:nvPr/>
        </p:nvGraphicFramePr>
        <p:xfrm>
          <a:off x="685800" y="2971800"/>
          <a:ext cx="79248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589314"/>
                <a:gridCol w="1611086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Ke Yao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yao.ke5@zte.com.cn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Xuelin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Zhang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Zhang.x_l@zte.com.cn</a:t>
                      </a: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sun.bo1@zte.com.cn</a:t>
                      </a: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Nan Li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li.nan25@zte.com.cn</a:t>
                      </a: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Weimin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Xing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Xing.weimin@zte.com.cn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Kaiying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Lv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lv.kaiying@zte.com.cn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Use case for tunnel and underground mine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857364"/>
            <a:ext cx="7772400" cy="4246574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Tunnel /mine monitoring and management</a:t>
            </a:r>
          </a:p>
          <a:p>
            <a:pPr lvl="1"/>
            <a:r>
              <a:rPr lang="en-US" altLang="zh-CN" dirty="0" smtClean="0"/>
              <a:t>Environment monitoring</a:t>
            </a:r>
          </a:p>
          <a:p>
            <a:pPr lvl="2"/>
            <a:r>
              <a:rPr lang="en-US" altLang="zh-CN" dirty="0" smtClean="0"/>
              <a:t>Air condition for fire alarm or toxic air density (e.g. density of CO)</a:t>
            </a:r>
          </a:p>
          <a:p>
            <a:pPr lvl="2"/>
            <a:r>
              <a:rPr lang="en-US" altLang="zh-CN" dirty="0" smtClean="0"/>
              <a:t>Temperature and Humidity</a:t>
            </a:r>
          </a:p>
          <a:p>
            <a:pPr lvl="2"/>
            <a:r>
              <a:rPr lang="en-US" altLang="zh-CN" dirty="0" smtClean="0"/>
              <a:t>Extreme weather</a:t>
            </a:r>
          </a:p>
          <a:p>
            <a:pPr lvl="3"/>
            <a:r>
              <a:rPr lang="en-US" altLang="zh-CN" dirty="0" smtClean="0"/>
              <a:t>Wind direction and strength, </a:t>
            </a:r>
          </a:p>
          <a:p>
            <a:pPr lvl="3"/>
            <a:r>
              <a:rPr lang="en-US" altLang="zh-CN" dirty="0" smtClean="0"/>
              <a:t>accumulated water level on road</a:t>
            </a:r>
          </a:p>
          <a:p>
            <a:pPr lvl="2"/>
            <a:r>
              <a:rPr lang="en-US" altLang="zh-CN" dirty="0" smtClean="0"/>
              <a:t>Visibility</a:t>
            </a:r>
          </a:p>
          <a:p>
            <a:pPr lvl="2"/>
            <a:r>
              <a:rPr lang="en-US" altLang="zh-CN" dirty="0" smtClean="0"/>
              <a:t>Pressure of tunnel/mine wall</a:t>
            </a:r>
          </a:p>
          <a:p>
            <a:pPr lvl="2"/>
            <a:r>
              <a:rPr lang="en-US" altLang="zh-CN" dirty="0" smtClean="0"/>
              <a:t>Devices working condition normal/abnormal states report (ventilator and all kinds of lights, etc.)</a:t>
            </a:r>
          </a:p>
          <a:p>
            <a:pPr lvl="1"/>
            <a:r>
              <a:rPr lang="en-US" altLang="zh-CN" dirty="0" smtClean="0"/>
              <a:t>Traffic monitoring and traffic (only for traffic tunnel)</a:t>
            </a:r>
          </a:p>
          <a:p>
            <a:pPr lvl="2"/>
            <a:r>
              <a:rPr lang="en-US" altLang="zh-CN" dirty="0" smtClean="0"/>
              <a:t>Traffic flow</a:t>
            </a:r>
          </a:p>
          <a:p>
            <a:pPr lvl="2"/>
            <a:r>
              <a:rPr lang="en-US" altLang="zh-CN" dirty="0" smtClean="0"/>
              <a:t>Vehicle velocity </a:t>
            </a:r>
          </a:p>
          <a:p>
            <a:pPr lvl="2"/>
            <a:r>
              <a:rPr lang="en-US" altLang="zh-CN" dirty="0" smtClean="0"/>
              <a:t>Lane occupancy </a:t>
            </a:r>
          </a:p>
          <a:p>
            <a:pPr lvl="1"/>
            <a:r>
              <a:rPr lang="en-US" altLang="zh-CN" dirty="0" smtClean="0"/>
              <a:t>Devices auto control</a:t>
            </a:r>
          </a:p>
          <a:p>
            <a:pPr lvl="2"/>
            <a:r>
              <a:rPr lang="en-US" altLang="zh-CN" dirty="0" smtClean="0"/>
              <a:t>According to the reported info, send message to control devices states like signal lights display, lights on/off,  the power level of ventilator, etc.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Use case – cont.</a:t>
            </a:r>
            <a:endParaRPr lang="zh-CN" altLang="en-US" b="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Property</a:t>
            </a:r>
          </a:p>
          <a:p>
            <a:pPr lvl="1"/>
            <a:r>
              <a:rPr lang="en-US" altLang="zh-CN" dirty="0" smtClean="0"/>
              <a:t>Large amount of uplink report data</a:t>
            </a:r>
          </a:p>
          <a:p>
            <a:pPr lvl="1"/>
            <a:r>
              <a:rPr lang="en-US" altLang="zh-CN" dirty="0" smtClean="0"/>
              <a:t>Small amount of downlink control data</a:t>
            </a:r>
          </a:p>
          <a:p>
            <a:r>
              <a:rPr lang="en-US" altLang="zh-CN" dirty="0" smtClean="0"/>
              <a:t>Requirements</a:t>
            </a:r>
          </a:p>
          <a:p>
            <a:pPr lvl="1"/>
            <a:r>
              <a:rPr lang="en-US" altLang="zh-CN" dirty="0" smtClean="0"/>
              <a:t>Data transmission rate</a:t>
            </a:r>
          </a:p>
          <a:p>
            <a:pPr lvl="2"/>
            <a:r>
              <a:rPr lang="en-US" dirty="0" smtClean="0"/>
              <a:t>Low</a:t>
            </a:r>
            <a:r>
              <a:rPr lang="en-US" b="1" dirty="0" smtClean="0"/>
              <a:t> </a:t>
            </a:r>
            <a:r>
              <a:rPr lang="en-US" dirty="0" smtClean="0"/>
              <a:t>data throughput typical of applications in sensor, e.g., 100kbps  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Transmission range</a:t>
            </a:r>
          </a:p>
          <a:p>
            <a:pPr lvl="2"/>
            <a:r>
              <a:rPr lang="en-US" altLang="zh-CN" dirty="0" smtClean="0"/>
              <a:t>500m</a:t>
            </a:r>
          </a:p>
          <a:p>
            <a:pPr lvl="1"/>
            <a:r>
              <a:rPr lang="en-US" altLang="zh-CN" dirty="0" smtClean="0"/>
              <a:t>Battery Life</a:t>
            </a:r>
          </a:p>
          <a:p>
            <a:pPr lvl="2"/>
            <a:r>
              <a:rPr lang="en-US" altLang="zh-CN" dirty="0" smtClean="0"/>
              <a:t>&gt;1 year</a:t>
            </a:r>
          </a:p>
          <a:p>
            <a:pPr lvl="2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785926"/>
            <a:ext cx="7772400" cy="4246574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Analyzed </a:t>
            </a:r>
            <a:r>
              <a:rPr lang="en-US" altLang="zh-CN" dirty="0" smtClean="0"/>
              <a:t>the link budget to see the max distance in meters</a:t>
            </a:r>
          </a:p>
          <a:p>
            <a:r>
              <a:rPr lang="en-US" altLang="zh-CN" dirty="0" smtClean="0"/>
              <a:t>Discussed the impact LRLP brings to the system efficiency </a:t>
            </a:r>
            <a:r>
              <a:rPr lang="en-US" altLang="zh-CN" dirty="0" smtClean="0"/>
              <a:t>and Competitiveness </a:t>
            </a:r>
            <a:r>
              <a:rPr lang="en-US" altLang="zh-CN" dirty="0" smtClean="0"/>
              <a:t>of LRLP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In coexistence environment, longer range downgrades system efficiency.</a:t>
            </a:r>
          </a:p>
          <a:p>
            <a:pPr lvl="1"/>
            <a:r>
              <a:rPr lang="en-US" altLang="zh-CN" dirty="0" smtClean="0"/>
              <a:t>Real long range may be considered in stand-alone environment.</a:t>
            </a:r>
          </a:p>
          <a:p>
            <a:r>
              <a:rPr lang="en-US" altLang="zh-CN" dirty="0" smtClean="0"/>
              <a:t>Propose a use case for tunnel and underground mine.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[1] IEEE 802.11-14/882r4, IEEE 802.11ax channel model document</a:t>
            </a:r>
          </a:p>
          <a:p>
            <a:r>
              <a:rPr lang="en-US" altLang="zh-CN" dirty="0" smtClean="0"/>
              <a:t>[2] 11-15-1308-00-lrlp-link-budget-analysis.</a:t>
            </a:r>
          </a:p>
          <a:p>
            <a:r>
              <a:rPr lang="en-US" altLang="zh-CN" dirty="0" smtClean="0"/>
              <a:t>[3] 11-14-1176-01-00ax-phy-abstraction-tables-for-11ax-system-level-simulation</a:t>
            </a:r>
          </a:p>
          <a:p>
            <a:r>
              <a:rPr lang="en-US" altLang="zh-CN" dirty="0" smtClean="0"/>
              <a:t>[4] 11-15-1446-12-lrlp-lrlp-output-report-draft</a:t>
            </a:r>
          </a:p>
          <a:p>
            <a:pPr>
              <a:buNone/>
            </a:pP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297382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Path loss model for channel B and D</a:t>
            </a:r>
          </a:p>
          <a:p>
            <a:endParaRPr lang="en-US" altLang="zh-CN" dirty="0" smtClean="0"/>
          </a:p>
          <a:p>
            <a:pPr lvl="1"/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 Path loss model for </a:t>
            </a:r>
            <a:r>
              <a:rPr lang="en-US" altLang="zh-CN" dirty="0" err="1" smtClean="0"/>
              <a:t>UMi</a:t>
            </a:r>
            <a:r>
              <a:rPr lang="en-US" altLang="zh-CN" dirty="0" smtClean="0"/>
              <a:t> LOS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Path loss model for </a:t>
            </a:r>
            <a:r>
              <a:rPr lang="en-US" altLang="zh-CN" dirty="0" err="1" smtClean="0"/>
              <a:t>UMi</a:t>
            </a:r>
            <a:r>
              <a:rPr lang="en-US" altLang="zh-CN" dirty="0" smtClean="0"/>
              <a:t> NLOS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/>
              <a:t>Ke Yao, et, al. (ZTE)</a:t>
            </a:r>
            <a:endParaRPr lang="en-US" sz="12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0968" y="2357430"/>
            <a:ext cx="5123810" cy="1057143"/>
          </a:xfrm>
          <a:prstGeom prst="rect">
            <a:avLst/>
          </a:prstGeom>
          <a:noFill/>
          <a:ln w="1">
            <a:noFill/>
            <a:miter lim="800000"/>
            <a:headEnd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3429000"/>
            <a:ext cx="4114800" cy="457200"/>
          </a:xfrm>
          <a:prstGeom prst="rect">
            <a:avLst/>
          </a:prstGeom>
          <a:noFill/>
          <a:ln w="1">
            <a:noFill/>
            <a:miter lim="800000"/>
            <a:headEnd/>
            <a:tailEnd type="none" w="med" len="med"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85852" y="5991245"/>
            <a:ext cx="58674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4414" y="4429132"/>
            <a:ext cx="583882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 algn="just">
              <a:buClr>
                <a:schemeClr val="tx2"/>
              </a:buClr>
              <a:buSzPct val="80000"/>
              <a:buFontTx/>
              <a:buChar char="•"/>
              <a:defRPr/>
            </a:pPr>
            <a:r>
              <a:rPr lang="en-US" altLang="zh-CN" sz="2400" b="1" dirty="0" smtClean="0"/>
              <a:t>LRLP key differentiator, </a:t>
            </a:r>
            <a:r>
              <a:rPr lang="en-US" altLang="zh-CN" sz="2400" b="1" dirty="0" smtClean="0"/>
              <a:t>approach </a:t>
            </a:r>
            <a:r>
              <a:rPr lang="en-US" altLang="zh-CN" sz="2400" b="1" dirty="0" smtClean="0"/>
              <a:t>for long </a:t>
            </a:r>
            <a:r>
              <a:rPr lang="en-US" altLang="zh-CN" sz="2400" b="1" dirty="0" smtClean="0"/>
              <a:t>range operation </a:t>
            </a:r>
            <a:r>
              <a:rPr lang="en-US" altLang="zh-CN" sz="2400" b="1" dirty="0" smtClean="0"/>
              <a:t>and </a:t>
            </a:r>
            <a:r>
              <a:rPr lang="en-US" altLang="zh-CN" sz="2400" b="1" dirty="0" smtClean="0"/>
              <a:t>approach of </a:t>
            </a:r>
            <a:r>
              <a:rPr lang="en-US" altLang="zh-CN" sz="2400" b="1" dirty="0" smtClean="0"/>
              <a:t>coexistence for </a:t>
            </a:r>
            <a:r>
              <a:rPr lang="en-US" altLang="zh-CN" sz="2400" b="1" dirty="0" smtClean="0"/>
              <a:t>long range are expected to be the main </a:t>
            </a:r>
            <a:r>
              <a:rPr lang="en-US" altLang="zh-CN" sz="2400" b="1" dirty="0" smtClean="0"/>
              <a:t>topics </a:t>
            </a:r>
            <a:r>
              <a:rPr lang="en-US" altLang="zh-CN" sz="2400" b="1" dirty="0" smtClean="0"/>
              <a:t>for this meeting.</a:t>
            </a:r>
          </a:p>
          <a:p>
            <a:pPr marL="342900" lvl="1" indent="-342900" algn="just">
              <a:buClr>
                <a:schemeClr val="tx2"/>
              </a:buClr>
              <a:buSzPct val="80000"/>
              <a:buFontTx/>
              <a:buChar char="•"/>
              <a:defRPr/>
            </a:pPr>
            <a:r>
              <a:rPr lang="en-US" altLang="zh-CN" sz="2400" b="1" dirty="0" smtClean="0"/>
              <a:t>We proposed some considerations regarding long range, including link budget, </a:t>
            </a:r>
            <a:r>
              <a:rPr lang="en-US" altLang="zh-CN" sz="2400" b="1" dirty="0" smtClean="0"/>
              <a:t>coexistence impact and </a:t>
            </a:r>
            <a:r>
              <a:rPr lang="en-US" altLang="zh-CN" sz="2400" b="1" dirty="0" smtClean="0"/>
              <a:t>Competitiveness</a:t>
            </a:r>
            <a:r>
              <a:rPr lang="en-US" altLang="zh-CN" sz="2400" b="1" dirty="0" smtClean="0"/>
              <a:t>.</a:t>
            </a:r>
            <a:endParaRPr lang="en-US" altLang="zh-CN" sz="2400" b="1" dirty="0" smtClean="0"/>
          </a:p>
          <a:p>
            <a:pPr marL="342900" lvl="1" indent="-342900" algn="just">
              <a:buClr>
                <a:schemeClr val="tx2"/>
              </a:buClr>
              <a:buSzPct val="80000"/>
              <a:buFontTx/>
              <a:buChar char="•"/>
              <a:defRPr/>
            </a:pPr>
            <a:r>
              <a:rPr lang="en-US" altLang="zh-CN" sz="2400" b="1" dirty="0" smtClean="0"/>
              <a:t>We also proposed use cases </a:t>
            </a:r>
            <a:r>
              <a:rPr lang="en-US" altLang="zh-CN" sz="2400" b="1" dirty="0" smtClean="0"/>
              <a:t>for </a:t>
            </a:r>
            <a:r>
              <a:rPr lang="en-US" altLang="zh-CN" sz="2400" b="1" dirty="0" smtClean="0"/>
              <a:t>tunnel </a:t>
            </a:r>
            <a:r>
              <a:rPr lang="en-US" altLang="zh-CN" sz="2400" b="1" dirty="0" smtClean="0"/>
              <a:t>and underground mine.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Basic Link Budget Assumption and Analysis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Next slide shows the link budget result based on the following assumptions:</a:t>
            </a:r>
          </a:p>
          <a:p>
            <a:pPr lvl="1"/>
            <a:r>
              <a:rPr lang="en-US" altLang="zh-CN" dirty="0" smtClean="0"/>
              <a:t>Path Loss Model and shadow fading [1]</a:t>
            </a:r>
          </a:p>
          <a:p>
            <a:pPr lvl="2"/>
            <a:r>
              <a:rPr lang="en-US" altLang="zh-CN" dirty="0" smtClean="0"/>
              <a:t>Note that shadow fading for 11n channel B and channel D is included in Path Loss model, but there is no shadow fading factor in Path Loss model for </a:t>
            </a:r>
            <a:r>
              <a:rPr lang="en-US" altLang="zh-CN" dirty="0" err="1" smtClean="0"/>
              <a:t>Umi</a:t>
            </a:r>
            <a:r>
              <a:rPr lang="en-US" altLang="zh-CN" dirty="0" smtClean="0"/>
              <a:t> NLOS/LOS.</a:t>
            </a:r>
          </a:p>
          <a:p>
            <a:pPr lvl="1"/>
            <a:r>
              <a:rPr lang="en-US" altLang="zh-CN" dirty="0" smtClean="0"/>
              <a:t>Using the values of required SINR in [2], we got very similar range results in meters.</a:t>
            </a:r>
          </a:p>
          <a:p>
            <a:r>
              <a:rPr lang="en-US" altLang="zh-CN" dirty="0" smtClean="0"/>
              <a:t>Narrow band (2 MHz) can bring 10 dB path loss margin compared with 20MHz, that means about double range of coverage in meters, or 2 more walls, or less than 1 floor.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71498"/>
          </a:xfrm>
        </p:spPr>
        <p:txBody>
          <a:bodyPr/>
          <a:lstStyle/>
          <a:p>
            <a:r>
              <a:rPr lang="en-US" altLang="zh-CN" dirty="0" smtClean="0"/>
              <a:t>Basic Link Budget (1)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graphicFrame>
        <p:nvGraphicFramePr>
          <p:cNvPr id="13" name="内容占位符 12"/>
          <p:cNvGraphicFramePr>
            <a:graphicFrameLocks noGrp="1"/>
          </p:cNvGraphicFramePr>
          <p:nvPr>
            <p:ph idx="1"/>
          </p:nvPr>
        </p:nvGraphicFramePr>
        <p:xfrm>
          <a:off x="285718" y="1714488"/>
          <a:ext cx="8572558" cy="4500592"/>
        </p:xfrm>
        <a:graphic>
          <a:graphicData uri="http://schemas.openxmlformats.org/drawingml/2006/table">
            <a:tbl>
              <a:tblPr/>
              <a:tblGrid>
                <a:gridCol w="1786894"/>
                <a:gridCol w="565472"/>
                <a:gridCol w="565472"/>
                <a:gridCol w="565472"/>
                <a:gridCol w="565472"/>
                <a:gridCol w="565472"/>
                <a:gridCol w="565472"/>
                <a:gridCol w="565472"/>
                <a:gridCol w="565472"/>
                <a:gridCol w="565472"/>
                <a:gridCol w="565472"/>
                <a:gridCol w="565472"/>
                <a:gridCol w="565472"/>
              </a:tblGrid>
              <a:tr h="2629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latin typeface="Arial"/>
                        </a:rPr>
                        <a:t>BW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latin typeface="Arial"/>
                        </a:rPr>
                        <a:t>20M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2M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78.125k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20M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2M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78.125k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20M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2M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78.125k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20M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2M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78.125k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02864"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latin typeface="Arial"/>
                        </a:rPr>
                        <a:t>Transmitter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02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Arial"/>
                        </a:rPr>
                        <a:t>(1) Tx power (dBm)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2864"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Arial"/>
                        </a:rPr>
                        <a:t>Receiver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080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Arial"/>
                        </a:rPr>
                        <a:t>(2) Thermal noise density (dBm/Hz)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/>
                        </a:rPr>
                        <a:t>-174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/>
                        </a:rPr>
                        <a:t>-174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30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Arial"/>
                        </a:rPr>
                        <a:t>(3) Receiver noise figure (dB)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02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Arial"/>
                        </a:rPr>
                        <a:t>(4) Interference margin (dB)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080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Arial"/>
                        </a:rPr>
                        <a:t>(5) Occupied channel bandwidth (Hz)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20000000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2000000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78125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20000000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2000000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/>
                        </a:rPr>
                        <a:t>78125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/>
                        </a:rPr>
                        <a:t>20000000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/>
                        </a:rPr>
                        <a:t>2000000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78125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20000000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2000000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78125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953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Arial"/>
                        </a:rPr>
                        <a:t>(6) Effective noise power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-93.99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-103.99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-118.07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-93.99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-103.99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-118.07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-93.99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/>
                        </a:rPr>
                        <a:t>-103.99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-118.07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-93.99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-103.99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-118.07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08055">
                <a:tc>
                  <a:txBody>
                    <a:bodyPr/>
                    <a:lstStyle/>
                    <a:p>
                      <a:pPr algn="ctr" fontAlgn="ctr"/>
                      <a:r>
                        <a:rPr lang="nn-NO" sz="900" b="1" i="0" u="none" strike="noStrike" dirty="0">
                          <a:latin typeface="Arial"/>
                        </a:rPr>
                        <a:t>= (2) + (3) + (4) + 10 log ((5))  (dBm)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080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(7) Required SINR (dB ) ---- MCS0 (no repetition)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12.5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12.5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12.5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6.75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6.75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6.75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2.75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2.75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2.75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080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Arial"/>
                        </a:rPr>
                        <a:t>(8) Receiver sensitivity = (6) + (7) (dBm)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-81.49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-91.49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-105.57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-84.99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-94.99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-109.07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-87.24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-97.24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-111.32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/>
                        </a:rPr>
                        <a:t>-91.24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-101.24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-115.32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02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Arial"/>
                        </a:rPr>
                        <a:t>(9) Rx processing gain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95351"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Arial"/>
                        </a:rPr>
                        <a:t>Link Budget (in dB and in meter)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53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Arial"/>
                        </a:rPr>
                        <a:t>(10) MCL  = (1) </a:t>
                      </a:r>
                      <a:r>
                        <a:rPr lang="en-US" sz="900" b="1" i="0" u="none" strike="noStrike">
                          <a:latin typeface="Symbol"/>
                        </a:rPr>
                        <a:t>-</a:t>
                      </a:r>
                      <a:r>
                        <a:rPr lang="en-US" sz="900" b="1" i="0" u="none" strike="noStrike">
                          <a:latin typeface="Arial"/>
                        </a:rPr>
                        <a:t>(8) + (9) (dB)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101.49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111.49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125.57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104.99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114.99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129.07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107.24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117.24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131.32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111.24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/>
                        </a:rPr>
                        <a:t>121.24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135.32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953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Arial"/>
                        </a:rPr>
                        <a:t>(11) link margin (including SF)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latin typeface="宋体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latin typeface="宋体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latin typeface="宋体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latin typeface="宋体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latin typeface="宋体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latin typeface="宋体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latin typeface="宋体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latin typeface="宋体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latin typeface="宋体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latin typeface="宋体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latin typeface="宋体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latin typeface="宋体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02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Arial"/>
                        </a:rPr>
                        <a:t>path loss = (10)-(11) (dB)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96.49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106.49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120.57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99.99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109.99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124.07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107.24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117.24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131.32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111.24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latin typeface="宋体"/>
                        </a:rPr>
                        <a:t>121.24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135.32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02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Arial"/>
                        </a:rPr>
                        <a:t>channel type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Arial"/>
                        </a:rPr>
                        <a:t>Channel B (d_BP = 5m)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Arial"/>
                        </a:rPr>
                        <a:t>channel D (d_BP = 10m 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Arial"/>
                        </a:rPr>
                        <a:t>UMi NLOS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latin typeface="Arial"/>
                        </a:rPr>
                        <a:t>UMi</a:t>
                      </a:r>
                      <a:r>
                        <a:rPr lang="en-US" sz="900" b="1" i="0" u="none" strike="noStrike" dirty="0">
                          <a:latin typeface="Arial"/>
                        </a:rPr>
                        <a:t> LOS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02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Arial"/>
                        </a:rPr>
                        <a:t>range (meter)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81.84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158.01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399.05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137.94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266.33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672.63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108.22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202.68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490.37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490.22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871.75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latin typeface="宋体"/>
                        </a:rPr>
                        <a:t>1960.89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Up-Link Budget Assumption and Analysis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928802"/>
            <a:ext cx="7772400" cy="4500594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 smtClean="0">
                <a:ea typeface="굴림" pitchFamily="50" charset="-127"/>
              </a:rPr>
              <a:t>In the next slide we made some changes compared with basic link budget:</a:t>
            </a:r>
          </a:p>
          <a:p>
            <a:pPr lvl="1"/>
            <a:r>
              <a:rPr lang="en-US" altLang="ko-KR" dirty="0" smtClean="0">
                <a:ea typeface="굴림" pitchFamily="50" charset="-127"/>
              </a:rPr>
              <a:t>For uplink direction, assume Max TX power &lt;=15dBm.</a:t>
            </a:r>
          </a:p>
          <a:p>
            <a:pPr lvl="1"/>
            <a:r>
              <a:rPr lang="en-US" altLang="ko-KR" dirty="0" smtClean="0">
                <a:ea typeface="굴림" pitchFamily="50" charset="-127"/>
              </a:rPr>
              <a:t>Required SINR for MCS0: refer to11ax PHY abstraction doc[3] which is under AWGN, nearly ideal performance.</a:t>
            </a:r>
          </a:p>
          <a:p>
            <a:r>
              <a:rPr lang="en-US" altLang="ko-KR" dirty="0" smtClean="0">
                <a:ea typeface="굴림" pitchFamily="50" charset="-127"/>
              </a:rPr>
              <a:t>So we get the max ranges in meters in reality</a:t>
            </a:r>
          </a:p>
          <a:p>
            <a:pPr lvl="1"/>
            <a:r>
              <a:rPr lang="en-US" altLang="ko-KR" dirty="0" smtClean="0">
                <a:ea typeface="굴림" pitchFamily="50" charset="-127"/>
              </a:rPr>
              <a:t>For 2MHz,  the largest range is less than 800 meters which is in </a:t>
            </a:r>
            <a:r>
              <a:rPr lang="en-US" altLang="ko-KR" dirty="0" err="1" smtClean="0">
                <a:ea typeface="굴림" pitchFamily="50" charset="-127"/>
              </a:rPr>
              <a:t>UMi</a:t>
            </a:r>
            <a:r>
              <a:rPr lang="en-US" altLang="ko-KR" dirty="0" smtClean="0">
                <a:ea typeface="굴림" pitchFamily="50" charset="-127"/>
              </a:rPr>
              <a:t> LOS environment, and less than 400 meters otherwise.</a:t>
            </a:r>
          </a:p>
          <a:p>
            <a:pPr lvl="2"/>
            <a:r>
              <a:rPr lang="en-US" altLang="ko-KR" dirty="0" smtClean="0">
                <a:ea typeface="굴림" pitchFamily="50" charset="-127"/>
              </a:rPr>
              <a:t>Can hardly support some outdoor use cases which require about 1km.</a:t>
            </a:r>
          </a:p>
          <a:p>
            <a:pPr lvl="2"/>
            <a:r>
              <a:rPr lang="en-US" altLang="ko-KR" dirty="0" smtClean="0">
                <a:ea typeface="굴림" pitchFamily="50" charset="-127"/>
              </a:rPr>
              <a:t>Smaller BW might be needed to achieve larger coverage. </a:t>
            </a:r>
          </a:p>
          <a:p>
            <a:pPr lvl="2"/>
            <a:r>
              <a:rPr lang="en-US" altLang="ko-KR" dirty="0" smtClean="0">
                <a:ea typeface="굴림" pitchFamily="50" charset="-127"/>
              </a:rPr>
              <a:t>Or some techniques to improve the required SINR</a:t>
            </a:r>
          </a:p>
          <a:p>
            <a:pPr lvl="3"/>
            <a:r>
              <a:rPr lang="en-US" altLang="ko-KR" dirty="0" smtClean="0">
                <a:solidFill>
                  <a:srgbClr val="FF0000"/>
                </a:solidFill>
                <a:ea typeface="굴림" pitchFamily="50" charset="-127"/>
              </a:rPr>
              <a:t>Coding gain enhancement (repetition)</a:t>
            </a:r>
            <a:endParaRPr lang="en-US" altLang="ko-KR" dirty="0" smtClean="0">
              <a:ea typeface="굴림" pitchFamily="50" charset="-127"/>
            </a:endParaRPr>
          </a:p>
          <a:p>
            <a:pPr lvl="3"/>
            <a:r>
              <a:rPr lang="en-US" altLang="ko-KR" dirty="0" smtClean="0">
                <a:ea typeface="굴림" pitchFamily="50" charset="-127"/>
              </a:rPr>
              <a:t>Reducing interference</a:t>
            </a:r>
          </a:p>
          <a:p>
            <a:pPr lvl="2"/>
            <a:r>
              <a:rPr lang="en-US" altLang="ko-KR" dirty="0" smtClean="0">
                <a:ea typeface="굴림" pitchFamily="50" charset="-127"/>
              </a:rPr>
              <a:t>Directional antenna and </a:t>
            </a:r>
            <a:r>
              <a:rPr lang="en-US" altLang="ko-KR" dirty="0" err="1" smtClean="0">
                <a:ea typeface="굴림" pitchFamily="50" charset="-127"/>
              </a:rPr>
              <a:t>beamforming</a:t>
            </a:r>
            <a:r>
              <a:rPr lang="en-US" altLang="ko-KR" dirty="0" smtClean="0">
                <a:ea typeface="굴림" pitchFamily="50" charset="-127"/>
              </a:rPr>
              <a:t> can benefit transmitting efficiency</a:t>
            </a:r>
          </a:p>
          <a:p>
            <a:pPr lvl="2"/>
            <a:r>
              <a:rPr lang="en-US" altLang="ko-KR" dirty="0" smtClean="0">
                <a:ea typeface="굴림" pitchFamily="50" charset="-127"/>
              </a:rPr>
              <a:t>Multi-hopping could be an candidate but the complexity and the cost should be further evaluated.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71498"/>
          </a:xfrm>
        </p:spPr>
        <p:txBody>
          <a:bodyPr/>
          <a:lstStyle/>
          <a:p>
            <a:r>
              <a:rPr lang="en-US" altLang="zh-CN" dirty="0" smtClean="0"/>
              <a:t>Up-</a:t>
            </a:r>
            <a:r>
              <a:rPr lang="en-US" altLang="zh-CN" dirty="0" smtClean="0"/>
              <a:t>Link </a:t>
            </a:r>
            <a:r>
              <a:rPr lang="en-US" altLang="zh-CN" dirty="0" smtClean="0"/>
              <a:t>Budget (2)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/>
              <a:t>Ke Yao, et, al. (ZTE)</a:t>
            </a:r>
            <a:endParaRPr lang="en-US" sz="1200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idx="1"/>
          </p:nvPr>
        </p:nvGraphicFramePr>
        <p:xfrm>
          <a:off x="285714" y="1714486"/>
          <a:ext cx="8572571" cy="4500595"/>
        </p:xfrm>
        <a:graphic>
          <a:graphicData uri="http://schemas.openxmlformats.org/drawingml/2006/table">
            <a:tbl>
              <a:tblPr/>
              <a:tblGrid>
                <a:gridCol w="1829291"/>
                <a:gridCol w="561940"/>
                <a:gridCol w="561940"/>
                <a:gridCol w="561940"/>
                <a:gridCol w="561940"/>
                <a:gridCol w="561940"/>
                <a:gridCol w="561940"/>
                <a:gridCol w="561940"/>
                <a:gridCol w="561940"/>
                <a:gridCol w="561940"/>
                <a:gridCol w="561940"/>
                <a:gridCol w="561940"/>
                <a:gridCol w="561940"/>
              </a:tblGrid>
              <a:tr h="204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latin typeface="Arial"/>
                        </a:rPr>
                        <a:t>BW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latin typeface="Arial"/>
                        </a:rPr>
                        <a:t>20M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latin typeface="Arial"/>
                        </a:rPr>
                        <a:t>2M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latin typeface="Arial"/>
                        </a:rPr>
                        <a:t>78.125k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latin typeface="Arial"/>
                        </a:rPr>
                        <a:t>20M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latin typeface="Arial"/>
                        </a:rPr>
                        <a:t>2M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latin typeface="Arial"/>
                        </a:rPr>
                        <a:t>78.125k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latin typeface="Arial"/>
                        </a:rPr>
                        <a:t>20M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latin typeface="Arial"/>
                        </a:rPr>
                        <a:t>2M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latin typeface="Arial"/>
                        </a:rPr>
                        <a:t>78.125k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latin typeface="Arial"/>
                        </a:rPr>
                        <a:t>20M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latin typeface="Arial"/>
                        </a:rPr>
                        <a:t>2M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latin typeface="Arial"/>
                        </a:rPr>
                        <a:t>78.125k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04938"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Transmitter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128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(1) Tx power (dBm)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4938"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Receiver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033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(2) Thermal noise density (dBm/Hz)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128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(3) Receiver noise figure (dB)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128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(4) Interference margin (dB)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231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(5) Occupied channel bandwidth (Hz)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20000000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2000000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78125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20000000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2000000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78125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20000000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2000000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78125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20000000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2000000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78125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04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(6) Effective noise power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-93.99 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-103.99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-118.07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-93.99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-103.99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-118.07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-93.99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-103.99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-118.07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-93.99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-103.99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-118.07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03388">
                <a:tc>
                  <a:txBody>
                    <a:bodyPr/>
                    <a:lstStyle/>
                    <a:p>
                      <a:pPr algn="ctr" fontAlgn="ctr"/>
                      <a:r>
                        <a:rPr lang="nn-NO" sz="800" b="1" i="0" u="none" strike="noStrike">
                          <a:latin typeface="Arial"/>
                        </a:rPr>
                        <a:t>= (2) + (3) + (4) + 10 log ((5))  (dBm)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231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(7) Required SINR (dB ) ---- MCS0 (no repetition)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-0.7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-0.7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-0.7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-0.7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-0.7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-0.7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-0.7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-0.7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-0.7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-0.7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-0.7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-0.7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31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(8) Receiver sensitivity = (6) + (7) (dBm)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-94.69 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-104.69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-118.77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-94.69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-104.69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-118.77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-94.69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-104.69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-118.77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-94.69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-104.69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-118.77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128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(9) Rx processing gain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04938"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Link Budget (in dB and in meter)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04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(10) MCL  = (1) </a:t>
                      </a:r>
                      <a:r>
                        <a:rPr lang="en-US" sz="800" b="1" i="0" u="none" strike="noStrike">
                          <a:latin typeface="Symbol"/>
                        </a:rPr>
                        <a:t>-</a:t>
                      </a:r>
                      <a:r>
                        <a:rPr lang="en-US" sz="800" b="1" i="0" u="none" strike="noStrike">
                          <a:latin typeface="Arial"/>
                        </a:rPr>
                        <a:t>(8) + (9) (dB)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109.69 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119.69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133.77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109.69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119.69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133.77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109.69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119.69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133.77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109.69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119.69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133.77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04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(11) link margin (including SF)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5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5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5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5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5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5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128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path loss = (10)-(11) (dB)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104.69 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114.69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128.77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104.69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114.69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128.77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109.69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119.69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133.77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109.69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119.69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133.77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128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channel type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Channel B (d_BP = 5m)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channel D (d_BP = 10m )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UMi NLOS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UMi LOS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128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range (meter)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140.36 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271.00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684.41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187.93 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362.83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916.35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126.21 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236.35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571.84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448.38 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797.34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 dirty="0">
                          <a:latin typeface="宋体"/>
                        </a:rPr>
                        <a:t>1793.50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Efficiency consideration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440258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Efficiency in coexistence environment (LRLP &amp; WLAN)</a:t>
            </a:r>
          </a:p>
          <a:p>
            <a:pPr lvl="1"/>
            <a:r>
              <a:rPr lang="en-US" altLang="zh-CN" dirty="0" smtClean="0"/>
              <a:t>NB transmissions </a:t>
            </a:r>
            <a:r>
              <a:rPr lang="en-US" altLang="zh-CN" dirty="0" smtClean="0"/>
              <a:t>only occupy small partial of the BW resource, and with low data rate it would downgrade system efficiency.</a:t>
            </a:r>
          </a:p>
          <a:p>
            <a:pPr lvl="2"/>
            <a:r>
              <a:rPr lang="en-US" altLang="zh-CN" dirty="0" smtClean="0"/>
              <a:t>Multi-user TX/RX might be an essential way to improve the efficiency.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longer range would cause worse system efficiency</a:t>
            </a:r>
          </a:p>
          <a:p>
            <a:pPr lvl="2"/>
            <a:r>
              <a:rPr lang="en-US" altLang="zh-CN" dirty="0" smtClean="0"/>
              <a:t>Without protection, </a:t>
            </a:r>
            <a:r>
              <a:rPr lang="en-US" altLang="zh-CN" dirty="0" smtClean="0"/>
              <a:t>the quality of  NB transmissions couldn’t be </a:t>
            </a:r>
            <a:r>
              <a:rPr lang="en-US" altLang="zh-CN" dirty="0" smtClean="0"/>
              <a:t>guaranteed. </a:t>
            </a:r>
            <a:endParaRPr lang="en-US" altLang="zh-CN" dirty="0" smtClean="0"/>
          </a:p>
          <a:p>
            <a:pPr lvl="3"/>
            <a:r>
              <a:rPr lang="en-US" altLang="zh-CN" dirty="0" smtClean="0"/>
              <a:t>The CCA is based on energy detection, the threshold may be a higher level which is not good for NB transmission being discovered.</a:t>
            </a:r>
          </a:p>
          <a:p>
            <a:pPr lvl="3"/>
            <a:r>
              <a:rPr lang="en-US" altLang="zh-CN" dirty="0" smtClean="0"/>
              <a:t>LRLP transmitter can only guarantee there is no on-going WB transmission in a small domain, if NB signal is expected to be reached far way, it would interference all the on-going WB transmissions in the BSSs between transmitter and receiver.</a:t>
            </a:r>
          </a:p>
          <a:p>
            <a:pPr lvl="2"/>
            <a:r>
              <a:rPr lang="en-US" altLang="zh-CN" dirty="0" smtClean="0"/>
              <a:t>With protection, the quality of  NB transmissions </a:t>
            </a:r>
            <a:r>
              <a:rPr lang="en-US" altLang="zh-CN" dirty="0" smtClean="0"/>
              <a:t>would be improved. </a:t>
            </a:r>
            <a:endParaRPr lang="en-US" altLang="zh-CN" dirty="0" smtClean="0"/>
          </a:p>
          <a:p>
            <a:pPr lvl="3"/>
            <a:r>
              <a:rPr lang="en-US" altLang="zh-CN" dirty="0" smtClean="0"/>
              <a:t>When </a:t>
            </a:r>
            <a:r>
              <a:rPr lang="en-US" altLang="zh-CN" dirty="0" smtClean="0"/>
              <a:t>RTS/CTS-like schemes are used to protect NB system transmission, the WB system should be </a:t>
            </a:r>
            <a:r>
              <a:rPr lang="en-US" altLang="zh-CN" dirty="0" smtClean="0"/>
              <a:t>muted in corresponding periods, which would downgrade the overall system performance.</a:t>
            </a:r>
          </a:p>
          <a:p>
            <a:pPr lvl="2"/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Efficiency consideration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Long range</a:t>
            </a:r>
            <a:endParaRPr lang="zh-CN" altLang="en-US" dirty="0" smtClean="0"/>
          </a:p>
          <a:p>
            <a:pPr lvl="1"/>
            <a:r>
              <a:rPr lang="en-US" altLang="zh-CN" dirty="0" smtClean="0"/>
              <a:t>In </a:t>
            </a:r>
            <a:r>
              <a:rPr lang="en-US" altLang="zh-CN" b="1" dirty="0" smtClean="0"/>
              <a:t>coexistence</a:t>
            </a:r>
            <a:r>
              <a:rPr lang="en-US" altLang="zh-CN" dirty="0" smtClean="0"/>
              <a:t> environment, LRLP should focus on </a:t>
            </a:r>
            <a:r>
              <a:rPr lang="en-US" altLang="zh-CN" dirty="0" smtClean="0">
                <a:solidFill>
                  <a:srgbClr val="FF0000"/>
                </a:solidFill>
              </a:rPr>
              <a:t>mid Long-distance </a:t>
            </a:r>
            <a:r>
              <a:rPr lang="en-US" altLang="zh-CN" dirty="0" smtClean="0"/>
              <a:t>which means longer than the legacy WLAN distance but not expect to be very long, e.g. several kilometers (</a:t>
            </a:r>
            <a:r>
              <a:rPr lang="en-US" altLang="zh-CN" dirty="0" err="1" smtClean="0"/>
              <a:t>LoRa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SigFox</a:t>
            </a:r>
            <a:r>
              <a:rPr lang="en-US" altLang="zh-CN" dirty="0" smtClean="0"/>
              <a:t>)</a:t>
            </a:r>
          </a:p>
          <a:p>
            <a:pPr lvl="1"/>
            <a:r>
              <a:rPr lang="en-US" altLang="zh-CN" dirty="0" smtClean="0"/>
              <a:t>In </a:t>
            </a:r>
            <a:r>
              <a:rPr lang="en-US" altLang="zh-CN" b="1" dirty="0" smtClean="0"/>
              <a:t>stand-alone</a:t>
            </a:r>
            <a:r>
              <a:rPr lang="en-US" altLang="zh-CN" dirty="0" smtClean="0"/>
              <a:t> environment, it is possible to enlarge the distance to more than 1km. 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Competitiveness Analysis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785926"/>
            <a:ext cx="7772400" cy="4572032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Why can WLAN series products be flourishing?</a:t>
            </a:r>
          </a:p>
          <a:p>
            <a:pPr lvl="1"/>
            <a:r>
              <a:rPr lang="en-US" altLang="zh-CN" dirty="0" smtClean="0"/>
              <a:t>Low complexity and low cost !!</a:t>
            </a:r>
          </a:p>
          <a:p>
            <a:pPr lvl="1"/>
            <a:r>
              <a:rPr lang="en-US" altLang="zh-CN" dirty="0" smtClean="0"/>
              <a:t>Can deploy without infrastructure</a:t>
            </a:r>
          </a:p>
          <a:p>
            <a:r>
              <a:rPr lang="en-US" altLang="zh-CN" dirty="0" smtClean="0"/>
              <a:t>Prospect of LRLP</a:t>
            </a:r>
          </a:p>
          <a:p>
            <a:pPr lvl="1"/>
            <a:r>
              <a:rPr lang="en-US" altLang="zh-CN" dirty="0" err="1" smtClean="0"/>
              <a:t>IoT</a:t>
            </a:r>
            <a:r>
              <a:rPr lang="en-US" altLang="zh-CN" dirty="0" smtClean="0"/>
              <a:t> is not a totally new field, there have been some potential rivals which have long range and/or low power properties.</a:t>
            </a:r>
          </a:p>
          <a:p>
            <a:pPr lvl="2"/>
            <a:r>
              <a:rPr lang="en-US" altLang="zh-CN" dirty="0" smtClean="0"/>
              <a:t>Long range (&gt; 1km)</a:t>
            </a:r>
          </a:p>
          <a:p>
            <a:pPr lvl="3"/>
            <a:r>
              <a:rPr lang="en-US" altLang="zh-CN" dirty="0" smtClean="0"/>
              <a:t>Ultra NB: 100Hz ~ 200kHz (</a:t>
            </a:r>
            <a:r>
              <a:rPr lang="en-US" altLang="zh-CN" dirty="0" err="1" smtClean="0"/>
              <a:t>LoRa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SigFox</a:t>
            </a:r>
            <a:r>
              <a:rPr lang="en-US" altLang="zh-CN" dirty="0" smtClean="0"/>
              <a:t>),</a:t>
            </a:r>
          </a:p>
          <a:p>
            <a:pPr lvl="3"/>
            <a:r>
              <a:rPr lang="en-US" altLang="zh-CN" dirty="0" smtClean="0"/>
              <a:t>NB: 3.75kHz ~ 2MHz (3GPP: NB-</a:t>
            </a:r>
            <a:r>
              <a:rPr lang="en-US" altLang="zh-CN" dirty="0" err="1" smtClean="0"/>
              <a:t>CIoT</a:t>
            </a:r>
            <a:r>
              <a:rPr lang="en-US" altLang="zh-CN" dirty="0" smtClean="0"/>
              <a:t>, NB-LTE), etc.</a:t>
            </a:r>
          </a:p>
          <a:p>
            <a:pPr lvl="2"/>
            <a:r>
              <a:rPr lang="en-US" altLang="zh-CN" dirty="0" smtClean="0"/>
              <a:t>Mid Long range (&lt; 1km)</a:t>
            </a:r>
          </a:p>
          <a:p>
            <a:pPr lvl="3"/>
            <a:r>
              <a:rPr lang="en-US" altLang="zh-CN" dirty="0" smtClean="0">
                <a:solidFill>
                  <a:srgbClr val="000000"/>
                </a:solidFill>
              </a:rPr>
              <a:t>802.11ah (</a:t>
            </a:r>
            <a:r>
              <a:rPr lang="en-US" altLang="zh-CN" dirty="0" err="1" smtClean="0">
                <a:solidFill>
                  <a:srgbClr val="000000"/>
                </a:solidFill>
              </a:rPr>
              <a:t>Halow</a:t>
            </a:r>
            <a:r>
              <a:rPr lang="en-US" altLang="zh-CN" dirty="0" smtClean="0">
                <a:solidFill>
                  <a:srgbClr val="000000"/>
                </a:solidFill>
              </a:rPr>
              <a:t>),</a:t>
            </a:r>
          </a:p>
          <a:p>
            <a:pPr lvl="3"/>
            <a:r>
              <a:rPr lang="en-US" altLang="zh-CN" dirty="0" smtClean="0">
                <a:solidFill>
                  <a:srgbClr val="000000"/>
                </a:solidFill>
              </a:rPr>
              <a:t>802.11ax (extended range PPDU format), etc..</a:t>
            </a:r>
          </a:p>
          <a:p>
            <a:pPr lvl="1"/>
            <a:r>
              <a:rPr lang="en-US" altLang="zh-CN" dirty="0" smtClean="0"/>
              <a:t>Face challenge from 3GPP techs which are higher </a:t>
            </a:r>
            <a:r>
              <a:rPr lang="en-US" altLang="zh-CN" dirty="0" err="1" smtClean="0"/>
              <a:t>efficieny</a:t>
            </a:r>
            <a:r>
              <a:rPr lang="en-US" altLang="zh-CN" dirty="0" smtClean="0"/>
              <a:t> </a:t>
            </a:r>
            <a:r>
              <a:rPr lang="en-US" altLang="zh-CN" dirty="0" smtClean="0"/>
              <a:t>due to scheduling and has existing infrastructure</a:t>
            </a:r>
          </a:p>
          <a:p>
            <a:pPr lvl="1"/>
            <a:r>
              <a:rPr lang="en-US" altLang="zh-CN" dirty="0" smtClean="0"/>
              <a:t>Face challenge from other techs which are professional for long range or low power without considering coexistence issues.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The prospect of LRLP lies in integration with legacy </a:t>
            </a:r>
            <a:r>
              <a:rPr lang="en-US" altLang="zh-CN" dirty="0" err="1" smtClean="0">
                <a:solidFill>
                  <a:srgbClr val="FF0000"/>
                </a:solidFill>
              </a:rPr>
              <a:t>WiFi</a:t>
            </a:r>
            <a:r>
              <a:rPr lang="en-US" altLang="zh-CN" dirty="0" smtClean="0">
                <a:solidFill>
                  <a:srgbClr val="FF0000"/>
                </a:solidFill>
              </a:rPr>
              <a:t> device</a:t>
            </a:r>
            <a:r>
              <a:rPr lang="en-US" altLang="zh-CN" dirty="0" smtClean="0"/>
              <a:t>, therefore LRLP can enter the mature market of current </a:t>
            </a:r>
            <a:r>
              <a:rPr lang="en-US" altLang="zh-CN" dirty="0" err="1" smtClean="0"/>
              <a:t>WiFi</a:t>
            </a:r>
            <a:r>
              <a:rPr lang="en-US" altLang="zh-CN" dirty="0" smtClean="0"/>
              <a:t> as an attachment with assumption that it can be realized with very low extra cost. </a:t>
            </a:r>
          </a:p>
          <a:p>
            <a:pPr lvl="2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40784</TotalTime>
  <Words>1991</Words>
  <Application>Microsoft Office PowerPoint</Application>
  <PresentationFormat>全屏显示(4:3)</PresentationFormat>
  <Paragraphs>549</Paragraphs>
  <Slides>14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Default Design</vt:lpstr>
      <vt:lpstr>Considerations on Long Range</vt:lpstr>
      <vt:lpstr>Abstract</vt:lpstr>
      <vt:lpstr>Basic Link Budget Assumption and Analysis</vt:lpstr>
      <vt:lpstr>Basic Link Budget (1)</vt:lpstr>
      <vt:lpstr>Up-Link Budget Assumption and Analysis</vt:lpstr>
      <vt:lpstr>Up-Link Budget (2)</vt:lpstr>
      <vt:lpstr>Efficiency consideration</vt:lpstr>
      <vt:lpstr>Efficiency consideration</vt:lpstr>
      <vt:lpstr>Competitiveness Analysis</vt:lpstr>
      <vt:lpstr>Use case for tunnel and underground mine</vt:lpstr>
      <vt:lpstr>Use case – cont.</vt:lpstr>
      <vt:lpstr>Conclusion</vt:lpstr>
      <vt:lpstr>References</vt:lpstr>
      <vt:lpstr>Appendix</vt:lpstr>
    </vt:vector>
  </TitlesOfParts>
  <Company>xyz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TGaj(11aj)</dc:title>
  <dc:subject>Packet Encoding Solution for 45GHz</dc:subject>
  <dc:creator>Liguang Li(ZTE Corp.)</dc:creator>
  <cp:lastModifiedBy>Windows 用户</cp:lastModifiedBy>
  <cp:revision>1933</cp:revision>
  <dcterms:created xsi:type="dcterms:W3CDTF">2006-02-24T01:46:22Z</dcterms:created>
  <dcterms:modified xsi:type="dcterms:W3CDTF">2016-05-17T23:20:56Z</dcterms:modified>
</cp:coreProperties>
</file>