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307" r:id="rId4"/>
    <p:sldId id="308" r:id="rId5"/>
    <p:sldId id="268" r:id="rId6"/>
    <p:sldId id="267" r:id="rId7"/>
    <p:sldId id="266" r:id="rId8"/>
    <p:sldId id="265" r:id="rId9"/>
    <p:sldId id="301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302" r:id="rId19"/>
    <p:sldId id="309" r:id="rId20"/>
    <p:sldId id="306" r:id="rId21"/>
    <p:sldId id="264" r:id="rId22"/>
    <p:sldId id="296" r:id="rId23"/>
    <p:sldId id="292" r:id="rId24"/>
    <p:sldId id="293" r:id="rId25"/>
    <p:sldId id="294" r:id="rId26"/>
    <p:sldId id="295" r:id="rId27"/>
    <p:sldId id="298" r:id="rId28"/>
    <p:sldId id="299" r:id="rId29"/>
    <p:sldId id="300" r:id="rId30"/>
    <p:sldId id="304" r:id="rId31"/>
    <p:sldId id="297" r:id="rId32"/>
    <p:sldId id="305" r:id="rId33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>
      <p:cViewPr varScale="1">
        <p:scale>
          <a:sx n="70" d="100"/>
          <a:sy n="70" d="100"/>
        </p:scale>
        <p:origin x="994" y="43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51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21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78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Shadi Abu-Surra, Samsung Electronics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Shadi Abu-Surra, Samsung Electronics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May 2016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Shadi Abu-Surra, Samsung Electronics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Shadi Abu-Surra, Samsung Electronics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2016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Shadi Abu-Surra, Samsung Electronics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2016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Shadi Abu-Surra, Samsung Electronics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Shadi Abu-Surra, Samsung Electronics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Shadi Abu-Surra, Samsung Electronics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Shadi Abu-Surra, Samsung Electronics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May 2016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Shadi Abu-Surra, Samsung Electronics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802.11-16/0676r0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smtClean="0"/>
              <a:t>May 2016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Shadi Abu-Surra, Samsung Electronics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Length 1344 LDPC codes for 11ay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</a:t>
            </a:r>
            <a:r>
              <a:rPr lang="en-GB" sz="2000"/>
              <a:t>:</a:t>
            </a:r>
            <a:r>
              <a:rPr lang="en-GB" sz="2000" b="0"/>
              <a:t> </a:t>
            </a:r>
            <a:r>
              <a:rPr lang="en-GB" sz="2000" b="0" smtClean="0"/>
              <a:t>2016-05-17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530185"/>
              </p:ext>
            </p:extLst>
          </p:nvPr>
        </p:nvGraphicFramePr>
        <p:xfrm>
          <a:off x="504825" y="2322513"/>
          <a:ext cx="7940675" cy="243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" name="Document" r:id="rId4" imgW="8253180" imgH="2531134" progId="Word.Document.8">
                  <p:embed/>
                </p:oleObj>
              </mc:Choice>
              <mc:Fallback>
                <p:oleObj name="Document" r:id="rId4" imgW="8253180" imgH="2531134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" y="2322513"/>
                        <a:ext cx="7940675" cy="2430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US" dirty="0" smtClean="0"/>
              <a:t>1344 lifting </a:t>
            </a:r>
            <a:r>
              <a:rPr lang="en-US" dirty="0"/>
              <a:t>matrices</a:t>
            </a:r>
            <a:r>
              <a:rPr lang="en-US" dirty="0" smtClean="0"/>
              <a:t> are in-place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33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z="1800">
                <a:latin typeface="Times New Roman"/>
              </a:rPr>
              <a:pPr defTabSz="913933" eaLnBrk="1" fontAlgn="auto" hangingPunct="1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en-US" sz="1800">
              <a:latin typeface="Times New Roman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146426"/>
              </p:ext>
            </p:extLst>
          </p:nvPr>
        </p:nvGraphicFramePr>
        <p:xfrm>
          <a:off x="1278402" y="5470240"/>
          <a:ext cx="7315200" cy="609600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2032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090386"/>
              </p:ext>
            </p:extLst>
          </p:nvPr>
        </p:nvGraphicFramePr>
        <p:xfrm>
          <a:off x="1286166" y="4610744"/>
          <a:ext cx="7315200" cy="762001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18221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1534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221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221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899895"/>
              </p:ext>
            </p:extLst>
          </p:nvPr>
        </p:nvGraphicFramePr>
        <p:xfrm>
          <a:off x="1270636" y="3406204"/>
          <a:ext cx="7315200" cy="1089596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17715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15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715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7715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715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380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991414"/>
              </p:ext>
            </p:extLst>
          </p:nvPr>
        </p:nvGraphicFramePr>
        <p:xfrm>
          <a:off x="1262871" y="1905000"/>
          <a:ext cx="7315200" cy="1417640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17720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0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0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20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720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7720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720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720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1" name="Oval 10"/>
          <p:cNvSpPr/>
          <p:nvPr/>
        </p:nvSpPr>
        <p:spPr bwMode="auto">
          <a:xfrm>
            <a:off x="1389966" y="2807820"/>
            <a:ext cx="217428" cy="170817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291" tIns="44646" rIns="89291" bIns="44646" numCol="1" rtlCol="0" anchor="t" anchorCtr="0" compatLnSpc="1">
            <a:prstTxWarp prst="textNoShape">
              <a:avLst/>
            </a:prstTxWarp>
          </a:bodyPr>
          <a:lstStyle/>
          <a:p>
            <a:pPr defTabSz="438705"/>
            <a:endParaRPr lang="en-US" sz="2300"/>
          </a:p>
        </p:txBody>
      </p:sp>
      <p:sp>
        <p:nvSpPr>
          <p:cNvPr id="12" name="Oval 11"/>
          <p:cNvSpPr/>
          <p:nvPr/>
        </p:nvSpPr>
        <p:spPr bwMode="auto">
          <a:xfrm>
            <a:off x="1384788" y="3956043"/>
            <a:ext cx="217428" cy="170817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291" tIns="44646" rIns="89291" bIns="44646" numCol="1" rtlCol="0" anchor="t" anchorCtr="0" compatLnSpc="1">
            <a:prstTxWarp prst="textNoShape">
              <a:avLst/>
            </a:prstTxWarp>
          </a:bodyPr>
          <a:lstStyle/>
          <a:p>
            <a:pPr defTabSz="438705"/>
            <a:endParaRPr lang="en-US" sz="2300"/>
          </a:p>
        </p:txBody>
      </p:sp>
      <p:sp>
        <p:nvSpPr>
          <p:cNvPr id="13" name="Oval 12"/>
          <p:cNvSpPr/>
          <p:nvPr/>
        </p:nvSpPr>
        <p:spPr bwMode="auto">
          <a:xfrm>
            <a:off x="1389965" y="4842091"/>
            <a:ext cx="217428" cy="170817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291" tIns="44646" rIns="89291" bIns="44646" numCol="1" rtlCol="0" anchor="t" anchorCtr="0" compatLnSpc="1">
            <a:prstTxWarp prst="textNoShape">
              <a:avLst/>
            </a:prstTxWarp>
          </a:bodyPr>
          <a:lstStyle/>
          <a:p>
            <a:pPr defTabSz="438705"/>
            <a:endParaRPr lang="en-US" sz="2300"/>
          </a:p>
        </p:txBody>
      </p:sp>
      <p:sp>
        <p:nvSpPr>
          <p:cNvPr id="14" name="Oval 13"/>
          <p:cNvSpPr/>
          <p:nvPr/>
        </p:nvSpPr>
        <p:spPr bwMode="auto">
          <a:xfrm>
            <a:off x="1389964" y="5515302"/>
            <a:ext cx="217428" cy="170817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291" tIns="44646" rIns="89291" bIns="44646" numCol="1" rtlCol="0" anchor="t" anchorCtr="0" compatLnSpc="1">
            <a:prstTxWarp prst="textNoShape">
              <a:avLst/>
            </a:prstTxWarp>
          </a:bodyPr>
          <a:lstStyle/>
          <a:p>
            <a:pPr defTabSz="438705"/>
            <a:endParaRPr lang="en-US" sz="2300"/>
          </a:p>
        </p:txBody>
      </p:sp>
      <p:sp>
        <p:nvSpPr>
          <p:cNvPr id="15" name="Oval 14"/>
          <p:cNvSpPr/>
          <p:nvPr/>
        </p:nvSpPr>
        <p:spPr bwMode="auto">
          <a:xfrm>
            <a:off x="5506900" y="2988996"/>
            <a:ext cx="217428" cy="170817"/>
          </a:xfrm>
          <a:prstGeom prst="ellipse">
            <a:avLst/>
          </a:prstGeom>
          <a:noFill/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291" tIns="44646" rIns="89291" bIns="44646" numCol="1" rtlCol="0" anchor="t" anchorCtr="0" compatLnSpc="1">
            <a:prstTxWarp prst="textNoShape">
              <a:avLst/>
            </a:prstTxWarp>
          </a:bodyPr>
          <a:lstStyle/>
          <a:p>
            <a:pPr defTabSz="438705"/>
            <a:endParaRPr lang="en-US" sz="2300"/>
          </a:p>
        </p:txBody>
      </p:sp>
      <p:sp>
        <p:nvSpPr>
          <p:cNvPr id="16" name="Oval 15"/>
          <p:cNvSpPr/>
          <p:nvPr/>
        </p:nvSpPr>
        <p:spPr bwMode="auto">
          <a:xfrm>
            <a:off x="5506899" y="4129457"/>
            <a:ext cx="217428" cy="170817"/>
          </a:xfrm>
          <a:prstGeom prst="ellipse">
            <a:avLst/>
          </a:prstGeom>
          <a:noFill/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291" tIns="44646" rIns="89291" bIns="44646" numCol="1" rtlCol="0" anchor="t" anchorCtr="0" compatLnSpc="1">
            <a:prstTxWarp prst="textNoShape">
              <a:avLst/>
            </a:prstTxWarp>
          </a:bodyPr>
          <a:lstStyle/>
          <a:p>
            <a:pPr defTabSz="438705"/>
            <a:endParaRPr lang="en-US" sz="2300"/>
          </a:p>
        </p:txBody>
      </p:sp>
      <p:sp>
        <p:nvSpPr>
          <p:cNvPr id="17" name="Oval 16"/>
          <p:cNvSpPr/>
          <p:nvPr/>
        </p:nvSpPr>
        <p:spPr bwMode="auto">
          <a:xfrm>
            <a:off x="5525018" y="5014210"/>
            <a:ext cx="217428" cy="170817"/>
          </a:xfrm>
          <a:prstGeom prst="ellipse">
            <a:avLst/>
          </a:prstGeom>
          <a:noFill/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291" tIns="44646" rIns="89291" bIns="44646" numCol="1" rtlCol="0" anchor="t" anchorCtr="0" compatLnSpc="1">
            <a:prstTxWarp prst="textNoShape">
              <a:avLst/>
            </a:prstTxWarp>
          </a:bodyPr>
          <a:lstStyle/>
          <a:p>
            <a:pPr defTabSz="438705"/>
            <a:endParaRPr lang="en-US" sz="2300"/>
          </a:p>
        </p:txBody>
      </p:sp>
      <p:sp>
        <p:nvSpPr>
          <p:cNvPr id="18" name="Oval 17"/>
          <p:cNvSpPr/>
          <p:nvPr/>
        </p:nvSpPr>
        <p:spPr bwMode="auto">
          <a:xfrm>
            <a:off x="5517253" y="5710715"/>
            <a:ext cx="217428" cy="170817"/>
          </a:xfrm>
          <a:prstGeom prst="ellipse">
            <a:avLst/>
          </a:prstGeom>
          <a:noFill/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291" tIns="44646" rIns="89291" bIns="44646" numCol="1" rtlCol="0" anchor="t" anchorCtr="0" compatLnSpc="1">
            <a:prstTxWarp prst="textNoShape">
              <a:avLst/>
            </a:prstTxWarp>
          </a:bodyPr>
          <a:lstStyle/>
          <a:p>
            <a:pPr defTabSz="438705"/>
            <a:endParaRPr lang="en-US" sz="2300"/>
          </a:p>
        </p:txBody>
      </p:sp>
      <p:sp>
        <p:nvSpPr>
          <p:cNvPr id="19" name="TextBox 18"/>
          <p:cNvSpPr txBox="1"/>
          <p:nvPr/>
        </p:nvSpPr>
        <p:spPr>
          <a:xfrm>
            <a:off x="240724" y="2365252"/>
            <a:ext cx="908535" cy="521051"/>
          </a:xfrm>
          <a:prstGeom prst="rect">
            <a:avLst/>
          </a:prstGeom>
          <a:noFill/>
        </p:spPr>
        <p:txBody>
          <a:bodyPr wrap="square" lIns="89291" tIns="44646" rIns="89291" bIns="44646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Rate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1/2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139" y="3600178"/>
            <a:ext cx="908535" cy="521051"/>
          </a:xfrm>
          <a:prstGeom prst="rect">
            <a:avLst/>
          </a:prstGeom>
          <a:noFill/>
        </p:spPr>
        <p:txBody>
          <a:bodyPr wrap="square" lIns="89291" tIns="44646" rIns="89291" bIns="44646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Rate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5/8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4139" y="4638728"/>
            <a:ext cx="908535" cy="521051"/>
          </a:xfrm>
          <a:prstGeom prst="rect">
            <a:avLst/>
          </a:prstGeom>
          <a:noFill/>
        </p:spPr>
        <p:txBody>
          <a:bodyPr wrap="square" lIns="89291" tIns="44646" rIns="89291" bIns="44646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Rate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3/4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2461" y="5542315"/>
            <a:ext cx="991447" cy="305608"/>
          </a:xfrm>
          <a:prstGeom prst="rect">
            <a:avLst/>
          </a:prstGeom>
          <a:noFill/>
        </p:spPr>
        <p:txBody>
          <a:bodyPr wrap="square" lIns="89291" tIns="44646" rIns="89291" bIns="44646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Rate 13/16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31377" y="6110571"/>
            <a:ext cx="7382194" cy="336385"/>
          </a:xfrm>
          <a:prstGeom prst="rect">
            <a:avLst/>
          </a:prstGeom>
          <a:noFill/>
        </p:spPr>
        <p:txBody>
          <a:bodyPr wrap="square" lIns="89291" tIns="44646" rIns="89291" bIns="44646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Non ‘-1’ values in the same column and in rows of the same color are identical.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5800" y="1246194"/>
            <a:ext cx="8305800" cy="582606"/>
          </a:xfrm>
          <a:prstGeom prst="rect">
            <a:avLst/>
          </a:prstGeom>
          <a:noFill/>
        </p:spPr>
        <p:txBody>
          <a:bodyPr wrap="square" lIns="89291" tIns="44646" rIns="89291" bIns="44646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In-place property lower the decoding complexity for fully-parallel (flooding) architectures.  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Both 11ad codes and the proposed 2</a:t>
            </a:r>
            <a:r>
              <a:rPr lang="en-US" sz="1600" baseline="30000" dirty="0" smtClean="0">
                <a:solidFill>
                  <a:schemeClr val="tx1"/>
                </a:solidFill>
              </a:rPr>
              <a:t>nd</a:t>
            </a:r>
            <a:r>
              <a:rPr lang="en-US" sz="1600" dirty="0" smtClean="0">
                <a:solidFill>
                  <a:schemeClr val="tx1"/>
                </a:solidFill>
              </a:rPr>
              <a:t> lifting are in-place 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1344 codes are in-place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Shadi Abu-Surra, Samsung Electronics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767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8" y="2094266"/>
            <a:ext cx="7770813" cy="400015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Simulation environment: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Packet length 4096 Bytes</a:t>
            </a:r>
            <a:r>
              <a:rPr lang="en-US" sz="1600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OFDM </a:t>
            </a:r>
            <a:r>
              <a:rPr lang="en-US" sz="1600" dirty="0"/>
              <a:t>t</a:t>
            </a:r>
            <a:r>
              <a:rPr lang="en-US" sz="1600" dirty="0" smtClean="0"/>
              <a:t>one mappings for QPSK, 16-QAM, and 64-QAM are shown in Appendix I. </a:t>
            </a: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Conference Room model used in </a:t>
            </a:r>
            <a:r>
              <a:rPr lang="en-US" sz="1600" dirty="0" smtClean="0"/>
              <a:t>11ad [2].</a:t>
            </a:r>
            <a:endParaRPr lang="en-US" sz="16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Fs = 5.28 GHz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Directional </a:t>
            </a:r>
            <a:r>
              <a:rPr lang="en-US" sz="1400" dirty="0" err="1"/>
              <a:t>Tx</a:t>
            </a:r>
            <a:r>
              <a:rPr lang="en-US" sz="1400" dirty="0"/>
              <a:t> – Directional Rx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NLOS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No HW impairments.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Ideal channel estimation.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MMSE equalization.</a:t>
            </a:r>
          </a:p>
          <a:p>
            <a:pPr marL="0" indent="0"/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33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z="1800">
                <a:latin typeface="Times New Roman"/>
              </a:rPr>
              <a:pPr defTabSz="913933" eaLnBrk="1" fontAlgn="auto" hangingPunct="1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en-US" sz="1800">
              <a:latin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794" y="6087278"/>
            <a:ext cx="8658266" cy="274830"/>
          </a:xfrm>
          <a:prstGeom prst="rect">
            <a:avLst/>
          </a:prstGeom>
          <a:noFill/>
        </p:spPr>
        <p:txBody>
          <a:bodyPr wrap="square" lIns="89291" tIns="44646" rIns="89291" bIns="44646" rtlCol="0">
            <a:spAutoFit/>
          </a:bodyPr>
          <a:lstStyle/>
          <a:p>
            <a:r>
              <a:rPr lang="en-US" sz="1200" dirty="0"/>
              <a:t>[2] 2015-TECH-Samsung-0002-00-Channel Coding Framework for 802.11ay - Channel Bonding and MIMO in OFDM PHY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2016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Shadi Abu-Surra, Samsung Electronics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346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/>
              <a:t>In-place two-step lifting performance: QPSK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33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z="1800">
                <a:latin typeface="Times New Roman"/>
              </a:rPr>
              <a:pPr defTabSz="913933" eaLnBrk="1" fontAlgn="auto" hangingPunct="1">
                <a:spcBef>
                  <a:spcPts val="0"/>
                </a:spcBef>
                <a:spcAft>
                  <a:spcPts val="0"/>
                </a:spcAft>
              </a:pPr>
              <a:t>12</a:t>
            </a:fld>
            <a:endParaRPr lang="en-US" sz="1800">
              <a:latin typeface="Times New Roman"/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94" y="1981200"/>
            <a:ext cx="7360425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876800" y="2514600"/>
            <a:ext cx="2362200" cy="582606"/>
          </a:xfrm>
          <a:prstGeom prst="rect">
            <a:avLst/>
          </a:prstGeom>
          <a:solidFill>
            <a:schemeClr val="bg1"/>
          </a:solidFill>
        </p:spPr>
        <p:txBody>
          <a:bodyPr wrap="square" lIns="89291" tIns="44646" rIns="89291" bIns="44646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Coding </a:t>
            </a:r>
            <a:r>
              <a:rPr lang="en-US" sz="1600" dirty="0" smtClean="0">
                <a:solidFill>
                  <a:srgbClr val="00B050"/>
                </a:solidFill>
              </a:rPr>
              <a:t>gains </a:t>
            </a:r>
            <a:r>
              <a:rPr lang="en-US" sz="1600" dirty="0">
                <a:solidFill>
                  <a:srgbClr val="00B050"/>
                </a:solidFill>
              </a:rPr>
              <a:t>@ 1% PER </a:t>
            </a:r>
            <a:r>
              <a:rPr lang="en-US" sz="1600" dirty="0" smtClean="0">
                <a:solidFill>
                  <a:srgbClr val="00B050"/>
                </a:solidFill>
              </a:rPr>
              <a:t>:</a:t>
            </a:r>
            <a:endParaRPr lang="en-US" sz="1600" dirty="0">
              <a:solidFill>
                <a:srgbClr val="00B050"/>
              </a:solidFill>
            </a:endParaRPr>
          </a:p>
          <a:p>
            <a:r>
              <a:rPr lang="en-US" sz="1600" dirty="0" smtClean="0">
                <a:solidFill>
                  <a:srgbClr val="00B050"/>
                </a:solidFill>
              </a:rPr>
              <a:t>0.75, 0.65, 0.7 dB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2016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Shadi Abu-Surra, Samsung Electronics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647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94" y="1981200"/>
            <a:ext cx="7360425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/>
              <a:t>In-place two-step lifting performance: QPSK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33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z="1800">
                <a:latin typeface="Times New Roman"/>
              </a:rPr>
              <a:pPr defTabSz="913933" eaLnBrk="1" fontAlgn="auto" hangingPunct="1">
                <a:spcBef>
                  <a:spcPts val="0"/>
                </a:spcBef>
                <a:spcAft>
                  <a:spcPts val="0"/>
                </a:spcAft>
              </a:pPr>
              <a:t>13</a:t>
            </a:fld>
            <a:endParaRPr lang="en-US" sz="1800">
              <a:latin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2590800"/>
            <a:ext cx="2001901" cy="459496"/>
          </a:xfrm>
          <a:prstGeom prst="rect">
            <a:avLst/>
          </a:prstGeom>
          <a:solidFill>
            <a:schemeClr val="bg1"/>
          </a:solidFill>
        </p:spPr>
        <p:txBody>
          <a:bodyPr wrap="square" lIns="89291" tIns="44646" rIns="89291" bIns="44646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~ 0.8 dB gain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Shadi Abu-Surra, Samsung Electronics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455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94" y="1981200"/>
            <a:ext cx="7360425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/>
              <a:t>In-place two-step lifting performance: 16-QAM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33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z="1800">
                <a:latin typeface="Times New Roman"/>
              </a:rPr>
              <a:pPr defTabSz="913933" eaLnBrk="1" fontAlgn="auto" hangingPunct="1">
                <a:spcBef>
                  <a:spcPts val="0"/>
                </a:spcBef>
                <a:spcAft>
                  <a:spcPts val="0"/>
                </a:spcAft>
              </a:pPr>
              <a:t>14</a:t>
            </a:fld>
            <a:endParaRPr lang="en-US" sz="1800">
              <a:latin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3000" y="2522110"/>
            <a:ext cx="2411944" cy="582606"/>
          </a:xfrm>
          <a:prstGeom prst="rect">
            <a:avLst/>
          </a:prstGeom>
          <a:solidFill>
            <a:schemeClr val="bg1"/>
          </a:solidFill>
        </p:spPr>
        <p:txBody>
          <a:bodyPr wrap="square" lIns="89291" tIns="44646" rIns="89291" bIns="44646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Coding </a:t>
            </a:r>
            <a:r>
              <a:rPr lang="en-US" sz="1600" dirty="0" smtClean="0">
                <a:solidFill>
                  <a:srgbClr val="00B050"/>
                </a:solidFill>
              </a:rPr>
              <a:t>gains @ </a:t>
            </a:r>
            <a:r>
              <a:rPr lang="en-US" sz="1600" dirty="0">
                <a:solidFill>
                  <a:srgbClr val="00B050"/>
                </a:solidFill>
              </a:rPr>
              <a:t>1% PER </a:t>
            </a:r>
            <a:r>
              <a:rPr lang="en-US" sz="1600" dirty="0" smtClean="0">
                <a:solidFill>
                  <a:srgbClr val="00B050"/>
                </a:solidFill>
              </a:rPr>
              <a:t>:</a:t>
            </a:r>
            <a:endParaRPr lang="en-US" sz="1600" dirty="0">
              <a:solidFill>
                <a:srgbClr val="00B050"/>
              </a:solidFill>
            </a:endParaRPr>
          </a:p>
          <a:p>
            <a:r>
              <a:rPr lang="en-US" sz="1600" dirty="0">
                <a:solidFill>
                  <a:srgbClr val="00B050"/>
                </a:solidFill>
              </a:rPr>
              <a:t>1.0, 1.6, 1.0, 0.7, 1.0  dB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6989" y="6054517"/>
            <a:ext cx="7598378" cy="459496"/>
          </a:xfrm>
          <a:prstGeom prst="rect">
            <a:avLst/>
          </a:prstGeom>
          <a:noFill/>
        </p:spPr>
        <p:txBody>
          <a:bodyPr wrap="square" lIns="89291" tIns="44646" rIns="89291" bIns="44646" rtlCol="0">
            <a:spAutoFit/>
          </a:bodyPr>
          <a:lstStyle/>
          <a:p>
            <a:r>
              <a:rPr lang="en-US" dirty="0" smtClean="0"/>
              <a:t>Note: Rate-7/8 is created by puncturing the rate-13/16 code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Shadi Abu-Surra, Samsung Electronics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437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94" y="1981200"/>
            <a:ext cx="7360425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/>
              <a:t>In-place two-step lifting performance: 16-QAM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33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z="1800">
                <a:latin typeface="Times New Roman"/>
              </a:rPr>
              <a:pPr defTabSz="913933" eaLnBrk="1" fontAlgn="auto" hangingPunct="1">
                <a:spcBef>
                  <a:spcPts val="0"/>
                </a:spcBef>
                <a:spcAft>
                  <a:spcPts val="0"/>
                </a:spcAft>
              </a:pPr>
              <a:t>15</a:t>
            </a:fld>
            <a:endParaRPr lang="en-US" sz="1800">
              <a:latin typeface="Times New Roman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82508" y="2999366"/>
            <a:ext cx="2001901" cy="459496"/>
          </a:xfrm>
          <a:prstGeom prst="rect">
            <a:avLst/>
          </a:prstGeom>
          <a:solidFill>
            <a:schemeClr val="bg1"/>
          </a:solidFill>
        </p:spPr>
        <p:txBody>
          <a:bodyPr wrap="square" lIns="89291" tIns="44646" rIns="89291" bIns="44646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~ 0.8 dB gain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Shadi Abu-Surra, Samsung Electronics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39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94" y="1981200"/>
            <a:ext cx="7360425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/>
              <a:t>In-place two-step lifting performance: 64-QAM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33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z="1800">
                <a:latin typeface="Times New Roman"/>
              </a:rPr>
              <a:pPr defTabSz="913933" eaLnBrk="1" fontAlgn="auto" hangingPunct="1">
                <a:spcBef>
                  <a:spcPts val="0"/>
                </a:spcBef>
                <a:spcAft>
                  <a:spcPts val="0"/>
                </a:spcAft>
              </a:pPr>
              <a:t>16</a:t>
            </a:fld>
            <a:endParaRPr lang="en-US" sz="1800">
              <a:latin typeface="Times New Rom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00600" y="2590800"/>
            <a:ext cx="2453031" cy="582606"/>
          </a:xfrm>
          <a:prstGeom prst="rect">
            <a:avLst/>
          </a:prstGeom>
          <a:solidFill>
            <a:schemeClr val="bg1"/>
          </a:solidFill>
        </p:spPr>
        <p:txBody>
          <a:bodyPr wrap="square" lIns="89291" tIns="44646" rIns="89291" bIns="44646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Coding </a:t>
            </a:r>
            <a:r>
              <a:rPr lang="en-US" sz="1600" dirty="0" smtClean="0">
                <a:solidFill>
                  <a:srgbClr val="00B050"/>
                </a:solidFill>
              </a:rPr>
              <a:t>gains @ 1% PER:</a:t>
            </a:r>
          </a:p>
          <a:p>
            <a:r>
              <a:rPr lang="en-US" sz="1600" dirty="0" smtClean="0">
                <a:solidFill>
                  <a:srgbClr val="00B050"/>
                </a:solidFill>
              </a:rPr>
              <a:t>1.4</a:t>
            </a:r>
            <a:r>
              <a:rPr lang="en-US" sz="1600" dirty="0">
                <a:solidFill>
                  <a:srgbClr val="00B050"/>
                </a:solidFill>
              </a:rPr>
              <a:t>, 1.15, 0.5, 1.0 dB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Shadi Abu-Surra, Samsung Electronics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582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94" y="1981200"/>
            <a:ext cx="7360425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/>
              <a:t>In-place two-step lifting performance: 64-QAM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33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z="1800">
                <a:latin typeface="Times New Roman"/>
              </a:rPr>
              <a:pPr defTabSz="913933" eaLnBrk="1" fontAlgn="auto" hangingPunct="1">
                <a:spcBef>
                  <a:spcPts val="0"/>
                </a:spcBef>
                <a:spcAft>
                  <a:spcPts val="0"/>
                </a:spcAft>
              </a:pPr>
              <a:t>17</a:t>
            </a:fld>
            <a:endParaRPr lang="en-US" sz="1800">
              <a:latin typeface="Times New Roman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2590800"/>
            <a:ext cx="2001901" cy="459496"/>
          </a:xfrm>
          <a:prstGeom prst="rect">
            <a:avLst/>
          </a:prstGeom>
          <a:solidFill>
            <a:schemeClr val="bg1"/>
          </a:solidFill>
        </p:spPr>
        <p:txBody>
          <a:bodyPr wrap="square" lIns="89291" tIns="44646" rIns="89291" bIns="44646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~ 0.8 dB gain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Shadi Abu-Surra, Samsung Electronics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549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improvement of the proposed L1344 over the L672 in 11ad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9398112"/>
              </p:ext>
            </p:extLst>
          </p:nvPr>
        </p:nvGraphicFramePr>
        <p:xfrm>
          <a:off x="4876800" y="2362201"/>
          <a:ext cx="3581399" cy="1257300"/>
        </p:xfrm>
        <a:graphic>
          <a:graphicData uri="http://schemas.openxmlformats.org/drawingml/2006/table">
            <a:tbl>
              <a:tblPr/>
              <a:tblGrid>
                <a:gridCol w="1320463"/>
                <a:gridCol w="1130468"/>
                <a:gridCol w="1130468"/>
              </a:tblGrid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minimum distance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L1344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L672 (11ad)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5/8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3/4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13/16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Shadi Abu-Surra, Samsung Electronics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2016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173822"/>
              </p:ext>
            </p:extLst>
          </p:nvPr>
        </p:nvGraphicFramePr>
        <p:xfrm>
          <a:off x="5029200" y="4267200"/>
          <a:ext cx="3581399" cy="1181100"/>
        </p:xfrm>
        <a:graphic>
          <a:graphicData uri="http://schemas.openxmlformats.org/drawingml/2006/table">
            <a:tbl>
              <a:tblPr/>
              <a:tblGrid>
                <a:gridCol w="1320463"/>
                <a:gridCol w="1130468"/>
                <a:gridCol w="1130468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6-cycles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L1344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L672 (11ad)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5/8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3/4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13/16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  <p:sp>
        <p:nvSpPr>
          <p:cNvPr id="9" name="Content Placeholder 4"/>
          <p:cNvSpPr txBox="1">
            <a:spLocks/>
          </p:cNvSpPr>
          <p:nvPr/>
        </p:nvSpPr>
        <p:spPr>
          <a:xfrm>
            <a:off x="304800" y="2362201"/>
            <a:ext cx="4343400" cy="266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dirty="0" smtClean="0">
                <a:solidFill>
                  <a:sysClr val="windowText" lastClr="000000"/>
                </a:solidFill>
                <a:latin typeface="Calibri"/>
              </a:rPr>
              <a:t>Proposed L1344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Two-step code set has larger minimum distances than the L672 (11ad) codes.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minimum cycle-size of any code in both sets is 6.</a:t>
            </a:r>
          </a:p>
          <a:p>
            <a:pPr lvl="1" fontAlgn="auto">
              <a:spcAft>
                <a:spcPts val="0"/>
              </a:spcAft>
              <a:buClrTx/>
              <a:buSzTx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Two-step lifting codes have significantly lower number of 6-cycles than that in the </a:t>
            </a:r>
            <a:r>
              <a:rPr lang="en-US" sz="1400" dirty="0">
                <a:solidFill>
                  <a:sysClr val="windowText" lastClr="000000"/>
                </a:solidFill>
                <a:latin typeface="Calibri"/>
              </a:rPr>
              <a:t>L672 (11ad)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codes.</a:t>
            </a:r>
          </a:p>
        </p:txBody>
      </p:sp>
    </p:spTree>
    <p:extLst>
      <p:ext uri="{BB962C8B-B14F-4D97-AF65-F5344CB8AC3E}">
        <p14:creationId xmlns:p14="http://schemas.microsoft.com/office/powerpoint/2010/main" val="338647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Two step lifting matrix construction for new longer block length LDPC codes with 11ad codes “</a:t>
            </a:r>
            <a:r>
              <a:rPr lang="en-US" sz="1800" i="1" dirty="0">
                <a:solidFill>
                  <a:schemeClr val="tx1"/>
                </a:solidFill>
              </a:rPr>
              <a:t>in-place</a:t>
            </a:r>
            <a:r>
              <a:rPr lang="en-US" sz="1800" dirty="0"/>
              <a:t>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Compared to 11ad, longer codes have ~ 1 dB gain and another ~1dB can be extracted from interleaving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Two step lifting has better minimum-distance and small-cycle properties than extended lifting. </a:t>
            </a:r>
          </a:p>
          <a:p>
            <a:pPr marL="0" indent="0"/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Architecture advantages for the </a:t>
            </a:r>
            <a:r>
              <a:rPr lang="en-US" sz="1800" dirty="0">
                <a:solidFill>
                  <a:schemeClr val="tx1"/>
                </a:solidFill>
              </a:rPr>
              <a:t>two-step lifting </a:t>
            </a:r>
            <a:r>
              <a:rPr lang="en-US" sz="1800" dirty="0"/>
              <a:t>design.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Allow </a:t>
            </a:r>
            <a:r>
              <a:rPr lang="en-US" sz="1400" dirty="0">
                <a:solidFill>
                  <a:schemeClr val="tx1"/>
                </a:solidFill>
              </a:rPr>
              <a:t>re-use of the </a:t>
            </a:r>
            <a:r>
              <a:rPr lang="en-US" sz="1400" i="1" dirty="0" smtClean="0">
                <a:solidFill>
                  <a:schemeClr val="tx1"/>
                </a:solidFill>
              </a:rPr>
              <a:t>11ad decoding machine </a:t>
            </a:r>
            <a:r>
              <a:rPr lang="en-US" sz="1400" dirty="0" smtClean="0">
                <a:solidFill>
                  <a:schemeClr val="tx1"/>
                </a:solidFill>
              </a:rPr>
              <a:t>wrapped </a:t>
            </a:r>
            <a:r>
              <a:rPr lang="en-US" sz="1400" dirty="0">
                <a:solidFill>
                  <a:schemeClr val="tx1"/>
                </a:solidFill>
              </a:rPr>
              <a:t>with MUX and Memory.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Facilitate </a:t>
            </a:r>
            <a:r>
              <a:rPr lang="en-US" sz="1400" i="1" dirty="0">
                <a:solidFill>
                  <a:schemeClr val="tx1"/>
                </a:solidFill>
              </a:rPr>
              <a:t>scalable architectures </a:t>
            </a:r>
            <a:r>
              <a:rPr lang="en-US" sz="1400" dirty="0">
                <a:solidFill>
                  <a:schemeClr val="tx1"/>
                </a:solidFill>
              </a:rPr>
              <a:t>(easy to support 2x, 3x, …)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Provide better granularity </a:t>
            </a:r>
            <a:r>
              <a:rPr lang="en-US" sz="1400" dirty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en-US" sz="1400" dirty="0">
                <a:solidFill>
                  <a:schemeClr val="tx1"/>
                </a:solidFill>
              </a:rPr>
              <a:t>higher efficiency.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Shadi Abu-Surra, Samsung Electronics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255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smtClean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Shadi Abu-Surra, Samsung Electronics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We propose a Length-1344 </a:t>
            </a:r>
            <a:r>
              <a:rPr lang="en-US" sz="2000" dirty="0"/>
              <a:t>LDPC block based on 11ad </a:t>
            </a:r>
            <a:r>
              <a:rPr lang="en-US" sz="2000" dirty="0" smtClean="0"/>
              <a:t>codes for use in 11ay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</a:t>
            </a:r>
            <a:r>
              <a:rPr lang="en-US" sz="1600" dirty="0" smtClean="0">
                <a:solidFill>
                  <a:schemeClr val="tx1"/>
                </a:solidFill>
              </a:rPr>
              <a:t>bout 1 </a:t>
            </a:r>
            <a:r>
              <a:rPr lang="en-US" sz="1600" dirty="0">
                <a:solidFill>
                  <a:schemeClr val="tx1"/>
                </a:solidFill>
              </a:rPr>
              <a:t>dB </a:t>
            </a:r>
            <a:r>
              <a:rPr lang="en-US" sz="1600" dirty="0" smtClean="0">
                <a:solidFill>
                  <a:schemeClr val="tx1"/>
                </a:solidFill>
              </a:rPr>
              <a:t>of coding gain compared to length-672 code set in 11ad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 you agree to use the code matrices listed in slides 3-6 for length 1344 LDPC code in IEEE 802.11ay</a:t>
            </a:r>
            <a:r>
              <a:rPr lang="en-US" dirty="0" smtClean="0"/>
              <a:t>?</a:t>
            </a:r>
          </a:p>
          <a:p>
            <a:pPr marL="0" inden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Shadi Abu-Surra, Samsung Electronics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10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May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GB" smtClean="0"/>
              <a:t>Shadi Abu-Surra, Samsung Electronics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21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08463"/>
          </a:xfrm>
          <a:ln/>
        </p:spPr>
        <p:txBody>
          <a:bodyPr/>
          <a:lstStyle/>
          <a:p>
            <a:r>
              <a:rPr lang="en-US" dirty="0" smtClean="0"/>
              <a:t>[</a:t>
            </a:r>
            <a:r>
              <a:rPr lang="en-US" dirty="0"/>
              <a:t>11ad] </a:t>
            </a:r>
            <a:r>
              <a:rPr lang="en-US" dirty="0" smtClean="0"/>
              <a:t>IEEE 802.11ad-2012 standard.</a:t>
            </a:r>
          </a:p>
          <a:p>
            <a:r>
              <a:rPr lang="en-US" dirty="0"/>
              <a:t>[2] </a:t>
            </a:r>
            <a:r>
              <a:rPr lang="en-US" dirty="0" smtClean="0"/>
              <a:t>11-09-0334-08-00ad-channel-models-for-60-ghz-wlan-systems.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770813" cy="1065213"/>
          </a:xfrm>
        </p:spPr>
        <p:txBody>
          <a:bodyPr/>
          <a:lstStyle/>
          <a:p>
            <a:r>
              <a:rPr lang="en-US" dirty="0" smtClean="0"/>
              <a:t>Appendix 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Shadi Abu-Surra, Samsung Electronics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961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990600"/>
          </a:xfrm>
        </p:spPr>
        <p:txBody>
          <a:bodyPr/>
          <a:lstStyle/>
          <a:p>
            <a:r>
              <a:rPr lang="en-US" sz="2800" dirty="0" smtClean="0"/>
              <a:t>OFDM parameters for 2x channel bonding</a:t>
            </a:r>
            <a:br>
              <a:rPr lang="en-US" sz="2800" dirty="0" smtClean="0"/>
            </a:br>
            <a:r>
              <a:rPr lang="en-US" sz="2800" b="0" dirty="0" smtClean="0"/>
              <a:t>(only for simulation purpose)</a:t>
            </a:r>
            <a:endParaRPr lang="en-US" sz="2800" b="0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8989165"/>
              </p:ext>
            </p:extLst>
          </p:nvPr>
        </p:nvGraphicFramePr>
        <p:xfrm>
          <a:off x="685800" y="1600200"/>
          <a:ext cx="777240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651000"/>
                <a:gridCol w="1651000"/>
                <a:gridCol w="1651000"/>
              </a:tblGrid>
              <a:tr h="2946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Parameter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Notation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Value (11ad)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Value (2x)</a:t>
                      </a:r>
                    </a:p>
                  </a:txBody>
                  <a:tcPr/>
                </a:tc>
              </a:tr>
              <a:tr h="2946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FFT Size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</a:t>
                      </a:r>
                      <a:r>
                        <a:rPr lang="en-US" sz="1400" baseline="-25000" dirty="0" smtClean="0"/>
                        <a:t>FFT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1024</a:t>
                      </a:r>
                      <a:endParaRPr lang="en-US" sz="1400" dirty="0"/>
                    </a:p>
                  </a:txBody>
                  <a:tcPr/>
                </a:tc>
              </a:tr>
              <a:tr h="2946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Number of data subcarriers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</a:t>
                      </a:r>
                      <a:r>
                        <a:rPr lang="en-US" sz="1400" baseline="-25000" dirty="0" smtClean="0"/>
                        <a:t>SD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336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672</a:t>
                      </a:r>
                      <a:endParaRPr lang="en-US" sz="1400" dirty="0"/>
                    </a:p>
                  </a:txBody>
                  <a:tcPr/>
                </a:tc>
              </a:tr>
              <a:tr h="2946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Number of pilot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subcarriers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</a:t>
                      </a:r>
                      <a:r>
                        <a:rPr lang="en-US" sz="1400" baseline="-25000" dirty="0" smtClean="0"/>
                        <a:t>SP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32</a:t>
                      </a:r>
                      <a:endParaRPr lang="en-US" sz="1400" dirty="0"/>
                    </a:p>
                  </a:txBody>
                  <a:tcPr/>
                </a:tc>
              </a:tr>
              <a:tr h="2946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OFDM sampling</a:t>
                      </a:r>
                      <a:r>
                        <a:rPr lang="en-US" sz="1400" baseline="0" dirty="0" smtClean="0"/>
                        <a:t> frequency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F</a:t>
                      </a:r>
                      <a:r>
                        <a:rPr lang="en-US" sz="1400" baseline="-25000" dirty="0" smtClean="0"/>
                        <a:t>s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2640 MHz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5280 MHz</a:t>
                      </a:r>
                      <a:endParaRPr lang="en-US" sz="1400" dirty="0"/>
                    </a:p>
                  </a:txBody>
                  <a:tcPr/>
                </a:tc>
              </a:tr>
              <a:tr h="2946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Subcarrier frequency</a:t>
                      </a:r>
                      <a:r>
                        <a:rPr lang="en-US" sz="1400" baseline="0" dirty="0" smtClean="0"/>
                        <a:t> spacing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aseline="0" dirty="0" smtClean="0"/>
                        <a:t>Δ</a:t>
                      </a:r>
                      <a:r>
                        <a:rPr lang="en-US" sz="1400" baseline="-25000" dirty="0" smtClean="0"/>
                        <a:t>F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5.16</a:t>
                      </a:r>
                      <a:r>
                        <a:rPr lang="en-US" sz="1400" baseline="0" dirty="0" smtClean="0"/>
                        <a:t>  MHz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5.16 MHz</a:t>
                      </a:r>
                      <a:endParaRPr lang="en-US" sz="1400" dirty="0"/>
                    </a:p>
                  </a:txBody>
                  <a:tcPr/>
                </a:tc>
              </a:tr>
              <a:tr h="2946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Guard Interval/Cyclic Prefix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T</a:t>
                      </a:r>
                      <a:r>
                        <a:rPr lang="en-US" sz="1400" baseline="-25000" dirty="0" smtClean="0"/>
                        <a:t>GI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128/F</a:t>
                      </a:r>
                      <a:r>
                        <a:rPr lang="en-US" sz="1400" baseline="-25000" dirty="0" smtClean="0"/>
                        <a:t>s</a:t>
                      </a:r>
                      <a:r>
                        <a:rPr lang="en-US" sz="1400" baseline="0" dirty="0" smtClean="0"/>
                        <a:t>= ~48ns</a:t>
                      </a:r>
                      <a:endParaRPr lang="en-US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256/F</a:t>
                      </a:r>
                      <a:r>
                        <a:rPr lang="en-US" sz="1400" baseline="-25000" dirty="0" smtClean="0"/>
                        <a:t>s</a:t>
                      </a:r>
                      <a:r>
                        <a:rPr lang="en-US" sz="1400" baseline="0" dirty="0" smtClean="0"/>
                        <a:t>= ~48ns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886199"/>
            <a:ext cx="3886200" cy="126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9925" b="45671"/>
          <a:stretch/>
        </p:blipFill>
        <p:spPr bwMode="auto">
          <a:xfrm>
            <a:off x="228600" y="5527590"/>
            <a:ext cx="3886200" cy="436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9925" b="45671"/>
          <a:stretch/>
        </p:blipFill>
        <p:spPr bwMode="auto">
          <a:xfrm>
            <a:off x="4899453" y="5527590"/>
            <a:ext cx="3886200" cy="436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Straight Arrow Connector 19"/>
          <p:cNvCxnSpPr/>
          <p:nvPr/>
        </p:nvCxnSpPr>
        <p:spPr bwMode="auto">
          <a:xfrm flipV="1">
            <a:off x="2250990" y="5964196"/>
            <a:ext cx="0" cy="20800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905000" y="609600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-209</a:t>
            </a:r>
            <a:endParaRPr lang="en-US" sz="1600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6921843" y="5951838"/>
            <a:ext cx="0" cy="20800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6575853" y="6083642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</a:t>
            </a:r>
            <a:r>
              <a:rPr lang="en-US" sz="1600" dirty="0" smtClean="0"/>
              <a:t>209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1869990" y="3954957"/>
            <a:ext cx="1178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Ref [11ad]</a:t>
            </a:r>
            <a:endParaRPr lang="en-US" sz="1400" dirty="0">
              <a:solidFill>
                <a:srgbClr val="00B05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V="1">
            <a:off x="4975653" y="5943600"/>
            <a:ext cx="0" cy="20800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4747053" y="6075404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</a:t>
            </a:r>
            <a:r>
              <a:rPr lang="en-US" sz="1600" dirty="0" smtClean="0"/>
              <a:t>32</a:t>
            </a:r>
            <a:endParaRPr lang="en-US" sz="1600" dirty="0"/>
          </a:p>
        </p:txBody>
      </p:sp>
      <p:cxnSp>
        <p:nvCxnSpPr>
          <p:cNvPr id="28" name="Straight Arrow Connector 27"/>
          <p:cNvCxnSpPr/>
          <p:nvPr/>
        </p:nvCxnSpPr>
        <p:spPr bwMode="auto">
          <a:xfrm flipV="1">
            <a:off x="4038600" y="5943600"/>
            <a:ext cx="0" cy="20800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3810000" y="6075404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</a:t>
            </a:r>
            <a:r>
              <a:rPr lang="en-US" sz="1600" dirty="0" smtClean="0"/>
              <a:t>-32</a:t>
            </a:r>
            <a:endParaRPr lang="en-US" sz="1600" dirty="0"/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8709453" y="6002923"/>
            <a:ext cx="0" cy="20800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8480853" y="6134727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</a:t>
            </a:r>
            <a:r>
              <a:rPr lang="en-US" sz="1600" dirty="0" smtClean="0"/>
              <a:t>386</a:t>
            </a:r>
            <a:endParaRPr lang="en-US" sz="1600" dirty="0"/>
          </a:p>
        </p:txBody>
      </p:sp>
      <p:cxnSp>
        <p:nvCxnSpPr>
          <p:cNvPr id="32" name="Straight Arrow Connector 31"/>
          <p:cNvCxnSpPr/>
          <p:nvPr/>
        </p:nvCxnSpPr>
        <p:spPr bwMode="auto">
          <a:xfrm flipV="1">
            <a:off x="304800" y="5958244"/>
            <a:ext cx="0" cy="20800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76200" y="6090048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</a:t>
            </a:r>
            <a:r>
              <a:rPr lang="en-US" sz="1600" dirty="0" smtClean="0"/>
              <a:t>-386</a:t>
            </a:r>
            <a:endParaRPr lang="en-US" sz="1600" dirty="0"/>
          </a:p>
        </p:txBody>
      </p:sp>
      <p:sp>
        <p:nvSpPr>
          <p:cNvPr id="34" name="Trapezoid 33"/>
          <p:cNvSpPr/>
          <p:nvPr/>
        </p:nvSpPr>
        <p:spPr bwMode="auto">
          <a:xfrm>
            <a:off x="4114800" y="5576447"/>
            <a:ext cx="152400" cy="379511"/>
          </a:xfrm>
          <a:prstGeom prst="trapezoid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5" name="Trapezoid 34"/>
          <p:cNvSpPr/>
          <p:nvPr/>
        </p:nvSpPr>
        <p:spPr bwMode="auto">
          <a:xfrm>
            <a:off x="4747053" y="5576447"/>
            <a:ext cx="152400" cy="379511"/>
          </a:xfrm>
          <a:prstGeom prst="trapezoid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6" name="Trapezoid 35"/>
          <p:cNvSpPr/>
          <p:nvPr/>
        </p:nvSpPr>
        <p:spPr bwMode="auto">
          <a:xfrm>
            <a:off x="4592594" y="5576447"/>
            <a:ext cx="152400" cy="379511"/>
          </a:xfrm>
          <a:prstGeom prst="trapezoid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7" name="Trapezoid 36"/>
          <p:cNvSpPr/>
          <p:nvPr/>
        </p:nvSpPr>
        <p:spPr bwMode="auto">
          <a:xfrm>
            <a:off x="4429897" y="5576447"/>
            <a:ext cx="152400" cy="379511"/>
          </a:xfrm>
          <a:prstGeom prst="trapezoid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8" name="Trapezoid 37"/>
          <p:cNvSpPr/>
          <p:nvPr/>
        </p:nvSpPr>
        <p:spPr bwMode="auto">
          <a:xfrm>
            <a:off x="4275438" y="5576447"/>
            <a:ext cx="152400" cy="379511"/>
          </a:xfrm>
          <a:prstGeom prst="trapezoid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9" name="Left Brace 38"/>
          <p:cNvSpPr/>
          <p:nvPr/>
        </p:nvSpPr>
        <p:spPr bwMode="auto">
          <a:xfrm rot="5400000">
            <a:off x="2063578" y="3492844"/>
            <a:ext cx="228600" cy="3840892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0" name="Left Brace 39"/>
          <p:cNvSpPr/>
          <p:nvPr/>
        </p:nvSpPr>
        <p:spPr bwMode="auto">
          <a:xfrm rot="5400000">
            <a:off x="6728253" y="3492844"/>
            <a:ext cx="228600" cy="3840892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Shadi Abu-Surra, Samsung Electronics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716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</a:t>
            </a:r>
            <a:r>
              <a:rPr lang="en-US" dirty="0" smtClean="0"/>
              <a:t>setup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Shadi Abu-Surra, Samsung Electronics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2016</a:t>
            </a:r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3908684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410" y="2667000"/>
            <a:ext cx="426452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74766" y="1447800"/>
            <a:ext cx="45132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OFDM Tone Mapping: QPSK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419600" y="2209800"/>
            <a:ext cx="0" cy="37338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9198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setup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Shadi Abu-Surra, Samsung Electronics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2016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26410"/>
            <a:ext cx="3928397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43200"/>
            <a:ext cx="4087589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51968" y="1447800"/>
            <a:ext cx="4910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OFDM Tone Mapping: </a:t>
            </a:r>
            <a:r>
              <a:rPr lang="en-US" sz="2800" dirty="0" smtClean="0">
                <a:solidFill>
                  <a:schemeClr val="tx1"/>
                </a:solidFill>
              </a:rPr>
              <a:t>16-QAM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419600" y="2209800"/>
            <a:ext cx="0" cy="37338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8395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setup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Shadi Abu-Surra, Samsung Electronics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2016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251968" y="1447800"/>
            <a:ext cx="4910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OFDM Tone Mapping: </a:t>
            </a:r>
            <a:r>
              <a:rPr lang="en-US" sz="2800" dirty="0" smtClean="0">
                <a:solidFill>
                  <a:schemeClr val="tx1"/>
                </a:solidFill>
              </a:rPr>
              <a:t>64-QAM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572000" y="2209800"/>
            <a:ext cx="0" cy="37338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33606"/>
            <a:ext cx="4454189" cy="21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5" y="2834898"/>
            <a:ext cx="4410575" cy="21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99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770813" cy="1065213"/>
          </a:xfrm>
        </p:spPr>
        <p:txBody>
          <a:bodyPr/>
          <a:lstStyle/>
          <a:p>
            <a:r>
              <a:rPr lang="en-US" dirty="0" smtClean="0"/>
              <a:t>Appendix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Shadi Abu-Surra, Samsung Electronics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699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roup 190"/>
          <p:cNvGrpSpPr/>
          <p:nvPr/>
        </p:nvGrpSpPr>
        <p:grpSpPr>
          <a:xfrm>
            <a:off x="4831034" y="1973245"/>
            <a:ext cx="4050673" cy="2779792"/>
            <a:chOff x="42617" y="2059382"/>
            <a:chExt cx="4147720" cy="2846713"/>
          </a:xfrm>
        </p:grpSpPr>
        <p:sp>
          <p:nvSpPr>
            <p:cNvPr id="192" name="Rectangle 191"/>
            <p:cNvSpPr/>
            <p:nvPr/>
          </p:nvSpPr>
          <p:spPr bwMode="auto">
            <a:xfrm>
              <a:off x="42617" y="2059382"/>
              <a:ext cx="4147720" cy="2846713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defTabSz="438649"/>
              <a:r>
                <a:rPr lang="en-US" sz="1400" dirty="0">
                  <a:solidFill>
                    <a:schemeClr val="tx1"/>
                  </a:solidFill>
                </a:rPr>
                <a:t> 11ad machine</a:t>
              </a:r>
            </a:p>
          </p:txBody>
        </p:sp>
        <p:sp>
          <p:nvSpPr>
            <p:cNvPr id="193" name="Rectangle 192"/>
            <p:cNvSpPr/>
            <p:nvPr/>
          </p:nvSpPr>
          <p:spPr bwMode="auto">
            <a:xfrm>
              <a:off x="701841" y="2310817"/>
              <a:ext cx="3179135" cy="233916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38649"/>
              <a:r>
                <a:rPr lang="en-US" sz="1400" dirty="0"/>
                <a:t>Check Node 41 (degree 16)</a:t>
              </a:r>
            </a:p>
          </p:txBody>
        </p:sp>
        <p:sp>
          <p:nvSpPr>
            <p:cNvPr id="194" name="Rectangle 193"/>
            <p:cNvSpPr/>
            <p:nvPr/>
          </p:nvSpPr>
          <p:spPr bwMode="auto">
            <a:xfrm>
              <a:off x="216284" y="2711310"/>
              <a:ext cx="3179135" cy="233916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38649"/>
              <a:r>
                <a:rPr lang="en-US" sz="1400" dirty="0"/>
                <a:t>Check Node 0 (degree 16)</a:t>
              </a:r>
            </a:p>
          </p:txBody>
        </p:sp>
        <p:sp>
          <p:nvSpPr>
            <p:cNvPr id="195" name="Rectangle 194"/>
            <p:cNvSpPr/>
            <p:nvPr/>
          </p:nvSpPr>
          <p:spPr bwMode="auto">
            <a:xfrm>
              <a:off x="145398" y="3363439"/>
              <a:ext cx="836428" cy="4784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38649"/>
              <a:r>
                <a:rPr lang="en-US" sz="1400" dirty="0">
                  <a:solidFill>
                    <a:schemeClr val="tx1"/>
                  </a:solidFill>
                </a:rPr>
                <a:t>42 Shifter</a:t>
              </a:r>
            </a:p>
          </p:txBody>
        </p:sp>
        <p:sp>
          <p:nvSpPr>
            <p:cNvPr id="196" name="Rectangle 195"/>
            <p:cNvSpPr/>
            <p:nvPr/>
          </p:nvSpPr>
          <p:spPr bwMode="auto">
            <a:xfrm>
              <a:off x="3108346" y="3363439"/>
              <a:ext cx="836428" cy="4784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38649"/>
              <a:r>
                <a:rPr lang="en-US" sz="1400" dirty="0">
                  <a:solidFill>
                    <a:schemeClr val="tx1"/>
                  </a:solidFill>
                </a:rPr>
                <a:t>42 Shifter</a:t>
              </a: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1307897" y="3454237"/>
              <a:ext cx="1509823" cy="378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</a:rPr>
                <a:t>…</a:t>
              </a:r>
              <a:r>
                <a:rPr lang="en-US" sz="1400" dirty="0">
                  <a:solidFill>
                    <a:schemeClr val="tx1"/>
                  </a:solidFill>
                </a:rPr>
                <a:t> 16x </a:t>
              </a:r>
              <a:r>
                <a:rPr lang="en-US" sz="1800" b="1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8" name="Rectangle 197"/>
            <p:cNvSpPr/>
            <p:nvPr/>
          </p:nvSpPr>
          <p:spPr bwMode="auto">
            <a:xfrm>
              <a:off x="163119" y="4281383"/>
              <a:ext cx="836428" cy="47846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38649"/>
              <a:r>
                <a:rPr lang="en-US" sz="1400" dirty="0"/>
                <a:t>Gamma</a:t>
              </a:r>
            </a:p>
            <a:p>
              <a:pPr algn="ctr" defTabSz="438649"/>
              <a:r>
                <a:rPr lang="en-US" sz="1400" dirty="0"/>
                <a:t>Proc.</a:t>
              </a:r>
            </a:p>
          </p:txBody>
        </p:sp>
        <p:sp>
          <p:nvSpPr>
            <p:cNvPr id="199" name="Rectangle 198"/>
            <p:cNvSpPr/>
            <p:nvPr/>
          </p:nvSpPr>
          <p:spPr bwMode="auto">
            <a:xfrm>
              <a:off x="3108346" y="4288470"/>
              <a:ext cx="836428" cy="47846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38649"/>
              <a:r>
                <a:rPr lang="en-US" sz="1400" dirty="0"/>
                <a:t>Gamma</a:t>
              </a:r>
            </a:p>
            <a:p>
              <a:pPr algn="ctr" defTabSz="438649"/>
              <a:r>
                <a:rPr lang="en-US" sz="1400" dirty="0"/>
                <a:t>Proc.</a:t>
              </a: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1318530" y="4356886"/>
              <a:ext cx="1509823" cy="378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</a:rPr>
                <a:t>…</a:t>
              </a:r>
              <a:r>
                <a:rPr lang="en-US" sz="1400" dirty="0">
                  <a:solidFill>
                    <a:schemeClr val="tx1"/>
                  </a:solidFill>
                </a:rPr>
                <a:t> 16x </a:t>
              </a:r>
              <a:r>
                <a:rPr lang="en-US" sz="1800" b="1" dirty="0">
                  <a:solidFill>
                    <a:schemeClr val="tx1"/>
                  </a:solidFill>
                </a:rPr>
                <a:t>…</a:t>
              </a:r>
            </a:p>
          </p:txBody>
        </p:sp>
        <p:cxnSp>
          <p:nvCxnSpPr>
            <p:cNvPr id="201" name="Straight Arrow Connector 200"/>
            <p:cNvCxnSpPr/>
            <p:nvPr/>
          </p:nvCxnSpPr>
          <p:spPr bwMode="auto">
            <a:xfrm flipV="1">
              <a:off x="265900" y="2945226"/>
              <a:ext cx="0" cy="418213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2" name="Straight Arrow Connector 201"/>
            <p:cNvCxnSpPr/>
            <p:nvPr/>
          </p:nvCxnSpPr>
          <p:spPr bwMode="auto">
            <a:xfrm flipV="1">
              <a:off x="769174" y="2544733"/>
              <a:ext cx="0" cy="818707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3" name="Straight Arrow Connector 202"/>
            <p:cNvCxnSpPr/>
            <p:nvPr/>
          </p:nvCxnSpPr>
          <p:spPr bwMode="auto">
            <a:xfrm>
              <a:off x="404124" y="2954086"/>
              <a:ext cx="0" cy="1334384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4" name="Straight Arrow Connector 203"/>
            <p:cNvCxnSpPr/>
            <p:nvPr/>
          </p:nvCxnSpPr>
          <p:spPr bwMode="auto">
            <a:xfrm>
              <a:off x="886134" y="2558904"/>
              <a:ext cx="0" cy="1733341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5" name="Straight Arrow Connector 204"/>
            <p:cNvCxnSpPr>
              <a:stCxn id="198" idx="0"/>
            </p:cNvCxnSpPr>
            <p:nvPr/>
          </p:nvCxnSpPr>
          <p:spPr bwMode="auto">
            <a:xfrm flipV="1">
              <a:off x="581333" y="3841904"/>
              <a:ext cx="0" cy="439479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6" name="Straight Arrow Connector 205"/>
            <p:cNvCxnSpPr/>
            <p:nvPr/>
          </p:nvCxnSpPr>
          <p:spPr bwMode="auto">
            <a:xfrm flipV="1">
              <a:off x="3193513" y="2959397"/>
              <a:ext cx="0" cy="418213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7" name="Straight Arrow Connector 206"/>
            <p:cNvCxnSpPr/>
            <p:nvPr/>
          </p:nvCxnSpPr>
          <p:spPr bwMode="auto">
            <a:xfrm flipV="1">
              <a:off x="3696787" y="2558904"/>
              <a:ext cx="0" cy="818707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8" name="Straight Arrow Connector 207"/>
            <p:cNvCxnSpPr/>
            <p:nvPr/>
          </p:nvCxnSpPr>
          <p:spPr bwMode="auto">
            <a:xfrm>
              <a:off x="3331737" y="2968257"/>
              <a:ext cx="0" cy="1334384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9" name="Straight Arrow Connector 208"/>
            <p:cNvCxnSpPr/>
            <p:nvPr/>
          </p:nvCxnSpPr>
          <p:spPr bwMode="auto">
            <a:xfrm>
              <a:off x="3813747" y="2558904"/>
              <a:ext cx="0" cy="1747512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0" name="Straight Arrow Connector 209"/>
            <p:cNvCxnSpPr/>
            <p:nvPr/>
          </p:nvCxnSpPr>
          <p:spPr bwMode="auto">
            <a:xfrm flipV="1">
              <a:off x="3487680" y="3856075"/>
              <a:ext cx="0" cy="439479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92" y="457200"/>
            <a:ext cx="8696325" cy="805150"/>
          </a:xfrm>
        </p:spPr>
        <p:txBody>
          <a:bodyPr/>
          <a:lstStyle/>
          <a:p>
            <a:r>
              <a:rPr lang="en-US" sz="2700" dirty="0">
                <a:solidFill>
                  <a:schemeClr val="tx1"/>
                </a:solidFill>
              </a:rPr>
              <a:t>Layered Decoder: Architectures (</a:t>
            </a:r>
            <a:r>
              <a:rPr lang="en-US" sz="2700" dirty="0" smtClean="0">
                <a:solidFill>
                  <a:schemeClr val="tx1"/>
                </a:solidFill>
              </a:rPr>
              <a:t>1x Throughput*)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grpSp>
        <p:nvGrpSpPr>
          <p:cNvPr id="190" name="Group 189"/>
          <p:cNvGrpSpPr/>
          <p:nvPr/>
        </p:nvGrpSpPr>
        <p:grpSpPr>
          <a:xfrm>
            <a:off x="41622" y="2010970"/>
            <a:ext cx="4050673" cy="2779792"/>
            <a:chOff x="42617" y="2059382"/>
            <a:chExt cx="4147720" cy="2846713"/>
          </a:xfrm>
        </p:grpSpPr>
        <p:sp>
          <p:nvSpPr>
            <p:cNvPr id="151" name="Rectangle 150"/>
            <p:cNvSpPr/>
            <p:nvPr/>
          </p:nvSpPr>
          <p:spPr bwMode="auto">
            <a:xfrm>
              <a:off x="42617" y="2059382"/>
              <a:ext cx="4147720" cy="2846713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defTabSz="438649"/>
              <a:r>
                <a:rPr lang="en-US" sz="1400" dirty="0">
                  <a:solidFill>
                    <a:schemeClr val="tx1"/>
                  </a:solidFill>
                </a:rPr>
                <a:t> 11ad machine</a:t>
              </a: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701841" y="2310817"/>
              <a:ext cx="3179135" cy="233916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38649"/>
              <a:r>
                <a:rPr lang="en-US" sz="1400" dirty="0"/>
                <a:t>Check Node 41 (degree 16)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16284" y="2711310"/>
              <a:ext cx="3179135" cy="233916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38649"/>
              <a:r>
                <a:rPr lang="en-US" sz="1400" dirty="0"/>
                <a:t>Check Node 0 (degree 16)</a:t>
              </a: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145398" y="3363439"/>
              <a:ext cx="836428" cy="4784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38649"/>
              <a:r>
                <a:rPr lang="en-US" sz="1400" dirty="0">
                  <a:solidFill>
                    <a:schemeClr val="tx1"/>
                  </a:solidFill>
                </a:rPr>
                <a:t>42 Shifter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108346" y="3363439"/>
              <a:ext cx="836428" cy="4784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38649"/>
              <a:r>
                <a:rPr lang="en-US" sz="1400" dirty="0">
                  <a:solidFill>
                    <a:schemeClr val="tx1"/>
                  </a:solidFill>
                </a:rPr>
                <a:t>42 Shifter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07897" y="3454237"/>
              <a:ext cx="1509823" cy="378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</a:rPr>
                <a:t>…</a:t>
              </a:r>
              <a:r>
                <a:rPr lang="en-US" sz="1400" dirty="0">
                  <a:solidFill>
                    <a:schemeClr val="tx1"/>
                  </a:solidFill>
                </a:rPr>
                <a:t> 16x </a:t>
              </a:r>
              <a:r>
                <a:rPr lang="en-US" sz="1800" b="1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63119" y="4281383"/>
              <a:ext cx="836428" cy="47846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38649"/>
              <a:r>
                <a:rPr lang="en-US" sz="1400" dirty="0"/>
                <a:t>Gamma</a:t>
              </a:r>
            </a:p>
            <a:p>
              <a:pPr algn="ctr" defTabSz="438649"/>
              <a:r>
                <a:rPr lang="en-US" sz="1400" dirty="0"/>
                <a:t>Proc.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108346" y="4288470"/>
              <a:ext cx="836428" cy="47846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38649"/>
              <a:r>
                <a:rPr lang="en-US" sz="1400" dirty="0"/>
                <a:t>Gamma</a:t>
              </a:r>
            </a:p>
            <a:p>
              <a:pPr algn="ctr" defTabSz="438649"/>
              <a:r>
                <a:rPr lang="en-US" sz="1400" dirty="0"/>
                <a:t>Proc.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18530" y="4356886"/>
              <a:ext cx="1509823" cy="378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</a:rPr>
                <a:t>…</a:t>
              </a:r>
              <a:r>
                <a:rPr lang="en-US" sz="1400" dirty="0">
                  <a:solidFill>
                    <a:schemeClr val="tx1"/>
                  </a:solidFill>
                </a:rPr>
                <a:t> 16x </a:t>
              </a:r>
              <a:r>
                <a:rPr lang="en-US" sz="1800" b="1" dirty="0">
                  <a:solidFill>
                    <a:schemeClr val="tx1"/>
                  </a:solidFill>
                </a:rPr>
                <a:t>…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 flipV="1">
              <a:off x="265900" y="2945226"/>
              <a:ext cx="0" cy="418213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 flipV="1">
              <a:off x="769174" y="2544733"/>
              <a:ext cx="0" cy="818707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404124" y="2954086"/>
              <a:ext cx="0" cy="1334384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886134" y="2558904"/>
              <a:ext cx="0" cy="1733341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18" idx="0"/>
            </p:cNvCxnSpPr>
            <p:nvPr/>
          </p:nvCxnSpPr>
          <p:spPr bwMode="auto">
            <a:xfrm flipV="1">
              <a:off x="581333" y="3841904"/>
              <a:ext cx="0" cy="439479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 flipV="1">
              <a:off x="3193513" y="2959397"/>
              <a:ext cx="0" cy="418213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 bwMode="auto">
            <a:xfrm flipV="1">
              <a:off x="3696787" y="2558904"/>
              <a:ext cx="0" cy="818707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>
              <a:off x="3331737" y="2968257"/>
              <a:ext cx="0" cy="1334384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3813747" y="2558904"/>
              <a:ext cx="0" cy="1747512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 bwMode="auto">
            <a:xfrm flipV="1">
              <a:off x="3487680" y="3856075"/>
              <a:ext cx="0" cy="439479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41" name="Straight Arrow Connector 40"/>
          <p:cNvCxnSpPr/>
          <p:nvPr/>
        </p:nvCxnSpPr>
        <p:spPr bwMode="auto">
          <a:xfrm>
            <a:off x="148918" y="5570891"/>
            <a:ext cx="81685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107495" y="5590827"/>
            <a:ext cx="1204518" cy="305597"/>
          </a:xfrm>
          <a:prstGeom prst="rect">
            <a:avLst/>
          </a:prstGeom>
          <a:noFill/>
        </p:spPr>
        <p:txBody>
          <a:bodyPr wrap="square" lIns="89279" tIns="44641" rIns="89279" bIns="44641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42 values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4508228" y="5568317"/>
            <a:ext cx="816857" cy="467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4641" rIns="0" bIns="44641" numCol="1" rtlCol="0" anchor="ctr" anchorCtr="0" compatLnSpc="1">
            <a:prstTxWarp prst="textNoShape">
              <a:avLst/>
            </a:prstTxWarp>
          </a:bodyPr>
          <a:lstStyle/>
          <a:p>
            <a:pPr algn="ctr" defTabSz="438649"/>
            <a:r>
              <a:rPr lang="en-US" sz="1400" dirty="0">
                <a:solidFill>
                  <a:schemeClr val="tx1"/>
                </a:solidFill>
              </a:rPr>
              <a:t>LLR</a:t>
            </a:r>
          </a:p>
          <a:p>
            <a:pPr algn="ctr" defTabSz="438649"/>
            <a:r>
              <a:rPr lang="en-US" sz="1400" dirty="0">
                <a:solidFill>
                  <a:schemeClr val="tx1"/>
                </a:solidFill>
              </a:rPr>
              <a:t>Mem.</a:t>
            </a:r>
          </a:p>
        </p:txBody>
      </p:sp>
      <p:cxnSp>
        <p:nvCxnSpPr>
          <p:cNvPr id="64" name="Straight Arrow Connector 63"/>
          <p:cNvCxnSpPr/>
          <p:nvPr/>
        </p:nvCxnSpPr>
        <p:spPr bwMode="auto">
          <a:xfrm>
            <a:off x="4497841" y="6117443"/>
            <a:ext cx="81685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4456419" y="6116613"/>
            <a:ext cx="1204518" cy="305597"/>
          </a:xfrm>
          <a:prstGeom prst="rect">
            <a:avLst/>
          </a:prstGeom>
          <a:noFill/>
        </p:spPr>
        <p:txBody>
          <a:bodyPr wrap="square" lIns="89279" tIns="44641" rIns="89279" bIns="44641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42 values</a:t>
            </a:r>
          </a:p>
        </p:txBody>
      </p:sp>
      <p:sp>
        <p:nvSpPr>
          <p:cNvPr id="70" name="Rectangle 69"/>
          <p:cNvSpPr/>
          <p:nvPr/>
        </p:nvSpPr>
        <p:spPr bwMode="auto">
          <a:xfrm>
            <a:off x="5394341" y="5571771"/>
            <a:ext cx="816857" cy="467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4641" rIns="0" bIns="44641" numCol="1" rtlCol="0" anchor="ctr" anchorCtr="0" compatLnSpc="1">
            <a:prstTxWarp prst="textNoShape">
              <a:avLst/>
            </a:prstTxWarp>
          </a:bodyPr>
          <a:lstStyle/>
          <a:p>
            <a:pPr algn="ctr" defTabSz="438649"/>
            <a:r>
              <a:rPr lang="en-US" sz="1400" dirty="0">
                <a:solidFill>
                  <a:schemeClr val="tx1"/>
                </a:solidFill>
              </a:rPr>
              <a:t>LLR</a:t>
            </a:r>
          </a:p>
          <a:p>
            <a:pPr algn="ctr" defTabSz="438649"/>
            <a:r>
              <a:rPr lang="en-US" sz="1400" dirty="0">
                <a:solidFill>
                  <a:schemeClr val="tx1"/>
                </a:solidFill>
              </a:rPr>
              <a:t>Mem.</a:t>
            </a:r>
          </a:p>
        </p:txBody>
      </p:sp>
      <p:cxnSp>
        <p:nvCxnSpPr>
          <p:cNvPr id="71" name="Straight Arrow Connector 70"/>
          <p:cNvCxnSpPr/>
          <p:nvPr/>
        </p:nvCxnSpPr>
        <p:spPr bwMode="auto">
          <a:xfrm>
            <a:off x="5383957" y="6120898"/>
            <a:ext cx="81685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5368424" y="6164866"/>
            <a:ext cx="1204518" cy="305597"/>
          </a:xfrm>
          <a:prstGeom prst="rect">
            <a:avLst/>
          </a:prstGeom>
          <a:noFill/>
        </p:spPr>
        <p:txBody>
          <a:bodyPr wrap="square" lIns="89279" tIns="44641" rIns="89279" bIns="44641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42 values</a:t>
            </a:r>
          </a:p>
        </p:txBody>
      </p:sp>
      <p:sp>
        <p:nvSpPr>
          <p:cNvPr id="81" name="Trapezoid 80"/>
          <p:cNvSpPr/>
          <p:nvPr/>
        </p:nvSpPr>
        <p:spPr bwMode="auto">
          <a:xfrm>
            <a:off x="4629785" y="4884738"/>
            <a:ext cx="1429121" cy="322931"/>
          </a:xfrm>
          <a:prstGeom prst="trapezoid">
            <a:avLst>
              <a:gd name="adj" fmla="val 40754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279" tIns="44641" rIns="89279" bIns="44641" numCol="1" rtlCol="0" anchor="ctr" anchorCtr="0" compatLnSpc="1">
            <a:prstTxWarp prst="textNoShape">
              <a:avLst/>
            </a:prstTxWarp>
          </a:bodyPr>
          <a:lstStyle/>
          <a:p>
            <a:pPr algn="ctr" defTabSz="438649"/>
            <a:r>
              <a:rPr lang="en-US" sz="1600" dirty="0">
                <a:solidFill>
                  <a:schemeClr val="tx1"/>
                </a:solidFill>
              </a:rPr>
              <a:t>MUX</a:t>
            </a:r>
          </a:p>
        </p:txBody>
      </p:sp>
      <p:cxnSp>
        <p:nvCxnSpPr>
          <p:cNvPr id="82" name="Straight Arrow Connector 81"/>
          <p:cNvCxnSpPr/>
          <p:nvPr/>
        </p:nvCxnSpPr>
        <p:spPr bwMode="auto">
          <a:xfrm flipV="1">
            <a:off x="5875457" y="5207906"/>
            <a:ext cx="0" cy="36732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 flipV="1">
            <a:off x="5013883" y="5207906"/>
            <a:ext cx="0" cy="36732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3" name="Straight Arrow Connector 92"/>
          <p:cNvCxnSpPr/>
          <p:nvPr/>
        </p:nvCxnSpPr>
        <p:spPr bwMode="auto">
          <a:xfrm flipH="1">
            <a:off x="4802174" y="5207906"/>
            <a:ext cx="10383" cy="36732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/>
          <p:nvPr/>
        </p:nvCxnSpPr>
        <p:spPr bwMode="auto">
          <a:xfrm flipH="1">
            <a:off x="5713026" y="5212506"/>
            <a:ext cx="10383" cy="36732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0" name="Rectangle 119"/>
          <p:cNvSpPr/>
          <p:nvPr/>
        </p:nvSpPr>
        <p:spPr bwMode="auto">
          <a:xfrm>
            <a:off x="159305" y="5024955"/>
            <a:ext cx="816857" cy="467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4641" rIns="0" bIns="44641" numCol="1" rtlCol="0" anchor="ctr" anchorCtr="0" compatLnSpc="1">
            <a:prstTxWarp prst="textNoShape">
              <a:avLst/>
            </a:prstTxWarp>
          </a:bodyPr>
          <a:lstStyle/>
          <a:p>
            <a:pPr algn="ctr" defTabSz="438649"/>
            <a:r>
              <a:rPr lang="en-US" sz="1400" dirty="0">
                <a:solidFill>
                  <a:schemeClr val="tx1"/>
                </a:solidFill>
              </a:rPr>
              <a:t>LLR</a:t>
            </a:r>
          </a:p>
          <a:p>
            <a:pPr algn="ctr" defTabSz="438649"/>
            <a:r>
              <a:rPr lang="en-US" sz="1400" dirty="0">
                <a:solidFill>
                  <a:schemeClr val="tx1"/>
                </a:solidFill>
              </a:rPr>
              <a:t>Mem.</a:t>
            </a:r>
          </a:p>
        </p:txBody>
      </p:sp>
      <p:cxnSp>
        <p:nvCxnSpPr>
          <p:cNvPr id="122" name="Straight Arrow Connector 121"/>
          <p:cNvCxnSpPr/>
          <p:nvPr/>
        </p:nvCxnSpPr>
        <p:spPr bwMode="auto">
          <a:xfrm flipV="1">
            <a:off x="668677" y="4653689"/>
            <a:ext cx="0" cy="36732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3" name="Straight Arrow Connector 122"/>
          <p:cNvCxnSpPr/>
          <p:nvPr/>
        </p:nvCxnSpPr>
        <p:spPr bwMode="auto">
          <a:xfrm flipH="1">
            <a:off x="456970" y="4653689"/>
            <a:ext cx="10383" cy="36732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/>
          <p:nvPr/>
        </p:nvCxnSpPr>
        <p:spPr bwMode="auto">
          <a:xfrm>
            <a:off x="2997650" y="5574346"/>
            <a:ext cx="81685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5" name="TextBox 124"/>
          <p:cNvSpPr txBox="1"/>
          <p:nvPr/>
        </p:nvSpPr>
        <p:spPr>
          <a:xfrm>
            <a:off x="2956225" y="5594282"/>
            <a:ext cx="1204518" cy="305597"/>
          </a:xfrm>
          <a:prstGeom prst="rect">
            <a:avLst/>
          </a:prstGeom>
          <a:noFill/>
        </p:spPr>
        <p:txBody>
          <a:bodyPr wrap="square" lIns="89279" tIns="44641" rIns="89279" bIns="44641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42 values</a:t>
            </a:r>
          </a:p>
        </p:txBody>
      </p:sp>
      <p:sp>
        <p:nvSpPr>
          <p:cNvPr id="126" name="Rectangle 125"/>
          <p:cNvSpPr/>
          <p:nvPr/>
        </p:nvSpPr>
        <p:spPr bwMode="auto">
          <a:xfrm>
            <a:off x="3008034" y="5028409"/>
            <a:ext cx="816857" cy="467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4641" rIns="0" bIns="44641" numCol="1" rtlCol="0" anchor="ctr" anchorCtr="0" compatLnSpc="1">
            <a:prstTxWarp prst="textNoShape">
              <a:avLst/>
            </a:prstTxWarp>
          </a:bodyPr>
          <a:lstStyle/>
          <a:p>
            <a:pPr algn="ctr" defTabSz="438649"/>
            <a:r>
              <a:rPr lang="en-US" sz="1400" dirty="0">
                <a:solidFill>
                  <a:schemeClr val="tx1"/>
                </a:solidFill>
              </a:rPr>
              <a:t>LLR</a:t>
            </a:r>
          </a:p>
          <a:p>
            <a:pPr algn="ctr" defTabSz="438649"/>
            <a:r>
              <a:rPr lang="en-US" sz="1400" dirty="0">
                <a:solidFill>
                  <a:schemeClr val="tx1"/>
                </a:solidFill>
              </a:rPr>
              <a:t>Mem.</a:t>
            </a:r>
          </a:p>
        </p:txBody>
      </p:sp>
      <p:cxnSp>
        <p:nvCxnSpPr>
          <p:cNvPr id="127" name="Straight Arrow Connector 126"/>
          <p:cNvCxnSpPr/>
          <p:nvPr/>
        </p:nvCxnSpPr>
        <p:spPr bwMode="auto">
          <a:xfrm flipV="1">
            <a:off x="3517406" y="4657144"/>
            <a:ext cx="0" cy="36732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8" name="Straight Arrow Connector 127"/>
          <p:cNvCxnSpPr/>
          <p:nvPr/>
        </p:nvCxnSpPr>
        <p:spPr bwMode="auto">
          <a:xfrm flipH="1">
            <a:off x="3305697" y="4657144"/>
            <a:ext cx="10383" cy="36732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9" name="TextBox 128"/>
          <p:cNvSpPr txBox="1"/>
          <p:nvPr/>
        </p:nvSpPr>
        <p:spPr>
          <a:xfrm>
            <a:off x="1260095" y="5095216"/>
            <a:ext cx="1474497" cy="367153"/>
          </a:xfrm>
          <a:prstGeom prst="rect">
            <a:avLst/>
          </a:prstGeom>
          <a:noFill/>
        </p:spPr>
        <p:txBody>
          <a:bodyPr wrap="square" lIns="89279" tIns="44641" rIns="89279" bIns="44641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…</a:t>
            </a:r>
            <a:r>
              <a:rPr lang="en-US" sz="1400" dirty="0">
                <a:solidFill>
                  <a:schemeClr val="tx1"/>
                </a:solidFill>
              </a:rPr>
              <a:t> 16x </a:t>
            </a:r>
            <a:r>
              <a:rPr lang="en-US" sz="1800" b="1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6077096" y="5164277"/>
            <a:ext cx="1474497" cy="367153"/>
          </a:xfrm>
          <a:prstGeom prst="rect">
            <a:avLst/>
          </a:prstGeom>
          <a:noFill/>
        </p:spPr>
        <p:txBody>
          <a:bodyPr wrap="square" lIns="89279" tIns="44641" rIns="89279" bIns="44641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…</a:t>
            </a:r>
            <a:r>
              <a:rPr lang="en-US" sz="1400" dirty="0">
                <a:solidFill>
                  <a:schemeClr val="tx1"/>
                </a:solidFill>
              </a:rPr>
              <a:t> 16x </a:t>
            </a:r>
            <a:r>
              <a:rPr lang="en-US" sz="1800" b="1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40" name="Rectangle 139"/>
          <p:cNvSpPr/>
          <p:nvPr/>
        </p:nvSpPr>
        <p:spPr bwMode="auto">
          <a:xfrm>
            <a:off x="7403719" y="5560202"/>
            <a:ext cx="816857" cy="467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4641" rIns="0" bIns="44641" numCol="1" rtlCol="0" anchor="ctr" anchorCtr="0" compatLnSpc="1">
            <a:prstTxWarp prst="textNoShape">
              <a:avLst/>
            </a:prstTxWarp>
          </a:bodyPr>
          <a:lstStyle/>
          <a:p>
            <a:pPr algn="ctr" defTabSz="438649"/>
            <a:r>
              <a:rPr lang="en-US" sz="1400" dirty="0">
                <a:solidFill>
                  <a:schemeClr val="tx1"/>
                </a:solidFill>
              </a:rPr>
              <a:t>LLR</a:t>
            </a:r>
          </a:p>
          <a:p>
            <a:pPr algn="ctr" defTabSz="438649"/>
            <a:r>
              <a:rPr lang="en-US" sz="1400" dirty="0">
                <a:solidFill>
                  <a:schemeClr val="tx1"/>
                </a:solidFill>
              </a:rPr>
              <a:t>Mem.</a:t>
            </a:r>
          </a:p>
        </p:txBody>
      </p:sp>
      <p:cxnSp>
        <p:nvCxnSpPr>
          <p:cNvPr id="141" name="Straight Arrow Connector 140"/>
          <p:cNvCxnSpPr/>
          <p:nvPr/>
        </p:nvCxnSpPr>
        <p:spPr bwMode="auto">
          <a:xfrm>
            <a:off x="7393335" y="6109329"/>
            <a:ext cx="81685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42" name="TextBox 141"/>
          <p:cNvSpPr txBox="1"/>
          <p:nvPr/>
        </p:nvSpPr>
        <p:spPr>
          <a:xfrm>
            <a:off x="7351912" y="6108501"/>
            <a:ext cx="1204518" cy="305597"/>
          </a:xfrm>
          <a:prstGeom prst="rect">
            <a:avLst/>
          </a:prstGeom>
          <a:noFill/>
        </p:spPr>
        <p:txBody>
          <a:bodyPr wrap="square" lIns="89279" tIns="44641" rIns="89279" bIns="44641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42 values</a:t>
            </a:r>
          </a:p>
        </p:txBody>
      </p:sp>
      <p:sp>
        <p:nvSpPr>
          <p:cNvPr id="143" name="Rectangle 142"/>
          <p:cNvSpPr/>
          <p:nvPr/>
        </p:nvSpPr>
        <p:spPr bwMode="auto">
          <a:xfrm>
            <a:off x="8289835" y="5563657"/>
            <a:ext cx="816857" cy="467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4641" rIns="0" bIns="44641" numCol="1" rtlCol="0" anchor="ctr" anchorCtr="0" compatLnSpc="1">
            <a:prstTxWarp prst="textNoShape">
              <a:avLst/>
            </a:prstTxWarp>
          </a:bodyPr>
          <a:lstStyle/>
          <a:p>
            <a:pPr algn="ctr" defTabSz="438649"/>
            <a:r>
              <a:rPr lang="en-US" sz="1400" dirty="0">
                <a:solidFill>
                  <a:schemeClr val="tx1"/>
                </a:solidFill>
              </a:rPr>
              <a:t>LLR</a:t>
            </a:r>
          </a:p>
          <a:p>
            <a:pPr algn="ctr" defTabSz="438649"/>
            <a:r>
              <a:rPr lang="en-US" sz="1400" dirty="0">
                <a:solidFill>
                  <a:schemeClr val="tx1"/>
                </a:solidFill>
              </a:rPr>
              <a:t>Mem.</a:t>
            </a:r>
          </a:p>
        </p:txBody>
      </p:sp>
      <p:cxnSp>
        <p:nvCxnSpPr>
          <p:cNvPr id="144" name="Straight Arrow Connector 143"/>
          <p:cNvCxnSpPr/>
          <p:nvPr/>
        </p:nvCxnSpPr>
        <p:spPr bwMode="auto">
          <a:xfrm>
            <a:off x="8279448" y="6112783"/>
            <a:ext cx="81685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45" name="TextBox 144"/>
          <p:cNvSpPr txBox="1"/>
          <p:nvPr/>
        </p:nvSpPr>
        <p:spPr>
          <a:xfrm>
            <a:off x="8279448" y="6102402"/>
            <a:ext cx="1204518" cy="305597"/>
          </a:xfrm>
          <a:prstGeom prst="rect">
            <a:avLst/>
          </a:prstGeom>
          <a:noFill/>
        </p:spPr>
        <p:txBody>
          <a:bodyPr wrap="square" lIns="89279" tIns="44641" rIns="89279" bIns="44641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42 values</a:t>
            </a:r>
          </a:p>
        </p:txBody>
      </p:sp>
      <p:sp>
        <p:nvSpPr>
          <p:cNvPr id="146" name="Trapezoid 145"/>
          <p:cNvSpPr/>
          <p:nvPr/>
        </p:nvSpPr>
        <p:spPr bwMode="auto">
          <a:xfrm>
            <a:off x="7525279" y="4876623"/>
            <a:ext cx="1429121" cy="322931"/>
          </a:xfrm>
          <a:prstGeom prst="trapezoid">
            <a:avLst>
              <a:gd name="adj" fmla="val 40754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279" tIns="44641" rIns="89279" bIns="44641" numCol="1" rtlCol="0" anchor="ctr" anchorCtr="0" compatLnSpc="1">
            <a:prstTxWarp prst="textNoShape">
              <a:avLst/>
            </a:prstTxWarp>
          </a:bodyPr>
          <a:lstStyle/>
          <a:p>
            <a:pPr algn="ctr" defTabSz="438649"/>
            <a:r>
              <a:rPr lang="en-US" sz="1600" dirty="0">
                <a:solidFill>
                  <a:schemeClr val="tx1"/>
                </a:solidFill>
              </a:rPr>
              <a:t>MUX</a:t>
            </a:r>
          </a:p>
        </p:txBody>
      </p:sp>
      <p:cxnSp>
        <p:nvCxnSpPr>
          <p:cNvPr id="147" name="Straight Arrow Connector 146"/>
          <p:cNvCxnSpPr/>
          <p:nvPr/>
        </p:nvCxnSpPr>
        <p:spPr bwMode="auto">
          <a:xfrm flipV="1">
            <a:off x="8770951" y="5199791"/>
            <a:ext cx="0" cy="36732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8" name="Straight Arrow Connector 147"/>
          <p:cNvCxnSpPr/>
          <p:nvPr/>
        </p:nvCxnSpPr>
        <p:spPr bwMode="auto">
          <a:xfrm flipV="1">
            <a:off x="7909377" y="5199791"/>
            <a:ext cx="0" cy="36732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9" name="Straight Arrow Connector 148"/>
          <p:cNvCxnSpPr/>
          <p:nvPr/>
        </p:nvCxnSpPr>
        <p:spPr bwMode="auto">
          <a:xfrm flipH="1">
            <a:off x="7697670" y="5199791"/>
            <a:ext cx="10383" cy="36732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0" name="Straight Arrow Connector 149"/>
          <p:cNvCxnSpPr/>
          <p:nvPr/>
        </p:nvCxnSpPr>
        <p:spPr bwMode="auto">
          <a:xfrm flipH="1">
            <a:off x="8608517" y="5204389"/>
            <a:ext cx="10383" cy="36732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2" name="Straight Arrow Connector 151"/>
          <p:cNvCxnSpPr/>
          <p:nvPr/>
        </p:nvCxnSpPr>
        <p:spPr bwMode="auto">
          <a:xfrm flipV="1">
            <a:off x="5453475" y="4610769"/>
            <a:ext cx="0" cy="27396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3" name="Straight Arrow Connector 152"/>
          <p:cNvCxnSpPr/>
          <p:nvPr/>
        </p:nvCxnSpPr>
        <p:spPr bwMode="auto">
          <a:xfrm flipH="1">
            <a:off x="5252368" y="4629908"/>
            <a:ext cx="9087" cy="254827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4" name="Straight Arrow Connector 163"/>
          <p:cNvCxnSpPr/>
          <p:nvPr/>
        </p:nvCxnSpPr>
        <p:spPr bwMode="auto">
          <a:xfrm flipV="1">
            <a:off x="8354166" y="4609237"/>
            <a:ext cx="0" cy="27396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5" name="Straight Arrow Connector 164"/>
          <p:cNvCxnSpPr/>
          <p:nvPr/>
        </p:nvCxnSpPr>
        <p:spPr bwMode="auto">
          <a:xfrm flipH="1">
            <a:off x="8153059" y="4628376"/>
            <a:ext cx="9087" cy="254827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8" name="TextBox 167"/>
          <p:cNvSpPr txBox="1"/>
          <p:nvPr/>
        </p:nvSpPr>
        <p:spPr>
          <a:xfrm>
            <a:off x="748926" y="1638287"/>
            <a:ext cx="2744890" cy="367153"/>
          </a:xfrm>
          <a:prstGeom prst="rect">
            <a:avLst/>
          </a:prstGeom>
          <a:noFill/>
        </p:spPr>
        <p:txBody>
          <a:bodyPr wrap="square" lIns="89279" tIns="44641" rIns="89279" bIns="44641" rtlCol="0">
            <a:spAutoFit/>
          </a:bodyPr>
          <a:lstStyle/>
          <a:p>
            <a:pPr algn="ctr"/>
            <a:r>
              <a:rPr lang="en-US" sz="1800" u="sng" dirty="0">
                <a:solidFill>
                  <a:schemeClr val="tx1"/>
                </a:solidFill>
              </a:rPr>
              <a:t>11ad LDPC decoder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4765530" y="1638287"/>
            <a:ext cx="4073670" cy="367153"/>
          </a:xfrm>
          <a:prstGeom prst="rect">
            <a:avLst/>
          </a:prstGeom>
          <a:noFill/>
        </p:spPr>
        <p:txBody>
          <a:bodyPr wrap="square" lIns="89279" tIns="44641" rIns="89279" bIns="44641" rtlCol="0">
            <a:spAutoFit/>
          </a:bodyPr>
          <a:lstStyle/>
          <a:p>
            <a:pPr algn="ctr"/>
            <a:r>
              <a:rPr lang="en-US" sz="1800" u="sng" dirty="0">
                <a:solidFill>
                  <a:schemeClr val="tx1"/>
                </a:solidFill>
              </a:rPr>
              <a:t>11ad + 2-step 1344 </a:t>
            </a:r>
            <a:r>
              <a:rPr lang="en-US" sz="1800" u="sng" dirty="0" smtClean="0">
                <a:solidFill>
                  <a:schemeClr val="tx1"/>
                </a:solidFill>
              </a:rPr>
              <a:t>shared LDPC </a:t>
            </a:r>
            <a:r>
              <a:rPr lang="en-US" sz="1800" u="sng" dirty="0">
                <a:solidFill>
                  <a:schemeClr val="tx1"/>
                </a:solidFill>
              </a:rPr>
              <a:t>decoder</a:t>
            </a:r>
          </a:p>
        </p:txBody>
      </p:sp>
      <p:cxnSp>
        <p:nvCxnSpPr>
          <p:cNvPr id="171" name="Straight Connector 170"/>
          <p:cNvCxnSpPr/>
          <p:nvPr/>
        </p:nvCxnSpPr>
        <p:spPr bwMode="auto">
          <a:xfrm>
            <a:off x="4378769" y="1638287"/>
            <a:ext cx="0" cy="4672429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1115914" y="1064774"/>
            <a:ext cx="7046232" cy="582606"/>
          </a:xfrm>
          <a:prstGeom prst="rect">
            <a:avLst/>
          </a:prstGeom>
          <a:noFill/>
        </p:spPr>
        <p:txBody>
          <a:bodyPr wrap="square" lIns="89291" tIns="44646" rIns="89291" bIns="44646" rtlCol="0">
            <a:spAutoFit/>
          </a:bodyPr>
          <a:lstStyle/>
          <a:p>
            <a:pPr marL="279035" indent="-279035">
              <a:buFontTx/>
              <a:buChar char="-"/>
            </a:pPr>
            <a:r>
              <a:rPr lang="en-US" sz="1600" dirty="0">
                <a:solidFill>
                  <a:srgbClr val="00B050"/>
                </a:solidFill>
              </a:rPr>
              <a:t>Re-use of the 11ad decoding machine wrapped with MUX and Memory</a:t>
            </a:r>
          </a:p>
          <a:p>
            <a:pPr marL="279035" indent="-279035">
              <a:buFontTx/>
              <a:buChar char="-"/>
            </a:pPr>
            <a:r>
              <a:rPr lang="en-US" sz="1600" dirty="0">
                <a:solidFill>
                  <a:srgbClr val="00B050"/>
                </a:solidFill>
              </a:rPr>
              <a:t>Only 4% increase in area due to the extra MUXs (excluding the memory)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681" y="5965895"/>
            <a:ext cx="3901062" cy="397941"/>
          </a:xfrm>
          <a:prstGeom prst="rect">
            <a:avLst/>
          </a:prstGeom>
          <a:noFill/>
        </p:spPr>
        <p:txBody>
          <a:bodyPr wrap="square" lIns="89291" tIns="44646" rIns="89291" bIns="44646" rtlCol="0">
            <a:spAutoFit/>
          </a:bodyPr>
          <a:lstStyle/>
          <a:p>
            <a:r>
              <a:rPr lang="en-US" sz="1000" dirty="0" smtClean="0">
                <a:solidFill>
                  <a:srgbClr val="00B050"/>
                </a:solidFill>
              </a:rPr>
              <a:t>* 1x </a:t>
            </a:r>
            <a:r>
              <a:rPr lang="en-US" sz="1000" dirty="0">
                <a:solidFill>
                  <a:srgbClr val="00B050"/>
                </a:solidFill>
              </a:rPr>
              <a:t>throughput relative to 11ad machine assuming same number of iterations.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2016</a:t>
            </a:r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Shadi Abu-Surra, Samsung Electronics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95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roup 180"/>
          <p:cNvGrpSpPr/>
          <p:nvPr/>
        </p:nvGrpSpPr>
        <p:grpSpPr>
          <a:xfrm>
            <a:off x="2355899" y="1462654"/>
            <a:ext cx="4050673" cy="3513154"/>
            <a:chOff x="42619" y="2059382"/>
            <a:chExt cx="4147720" cy="3597730"/>
          </a:xfrm>
        </p:grpSpPr>
        <p:grpSp>
          <p:nvGrpSpPr>
            <p:cNvPr id="182" name="Group 181"/>
            <p:cNvGrpSpPr/>
            <p:nvPr/>
          </p:nvGrpSpPr>
          <p:grpSpPr>
            <a:xfrm>
              <a:off x="42619" y="2059382"/>
              <a:ext cx="4147720" cy="2846713"/>
              <a:chOff x="42617" y="2059382"/>
              <a:chExt cx="4147720" cy="2846713"/>
            </a:xfrm>
          </p:grpSpPr>
          <p:sp>
            <p:nvSpPr>
              <p:cNvPr id="187" name="Rectangle 186"/>
              <p:cNvSpPr/>
              <p:nvPr/>
            </p:nvSpPr>
            <p:spPr bwMode="auto">
              <a:xfrm>
                <a:off x="42617" y="2059382"/>
                <a:ext cx="4147720" cy="2846713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38649"/>
                <a:r>
                  <a:rPr lang="en-US" sz="1400" dirty="0">
                    <a:solidFill>
                      <a:schemeClr val="tx1"/>
                    </a:solidFill>
                  </a:rPr>
                  <a:t> 11ad machine</a:t>
                </a:r>
              </a:p>
            </p:txBody>
          </p:sp>
          <p:sp>
            <p:nvSpPr>
              <p:cNvPr id="188" name="Rectangle 187"/>
              <p:cNvSpPr/>
              <p:nvPr/>
            </p:nvSpPr>
            <p:spPr bwMode="auto">
              <a:xfrm>
                <a:off x="701841" y="2310817"/>
                <a:ext cx="3179135" cy="233916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38649"/>
                <a:r>
                  <a:rPr lang="en-US" sz="1400" dirty="0"/>
                  <a:t>Check Node 41 (degree 16)</a:t>
                </a:r>
              </a:p>
            </p:txBody>
          </p:sp>
          <p:sp>
            <p:nvSpPr>
              <p:cNvPr id="189" name="Rectangle 188"/>
              <p:cNvSpPr/>
              <p:nvPr/>
            </p:nvSpPr>
            <p:spPr bwMode="auto">
              <a:xfrm>
                <a:off x="216284" y="2711310"/>
                <a:ext cx="3179135" cy="233916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38649"/>
                <a:r>
                  <a:rPr lang="en-US" sz="1400" dirty="0"/>
                  <a:t>Check Node 0 (degree 16)</a:t>
                </a:r>
              </a:p>
            </p:txBody>
          </p:sp>
          <p:sp>
            <p:nvSpPr>
              <p:cNvPr id="211" name="Rectangle 210"/>
              <p:cNvSpPr/>
              <p:nvPr/>
            </p:nvSpPr>
            <p:spPr bwMode="auto">
              <a:xfrm>
                <a:off x="145398" y="3363439"/>
                <a:ext cx="836428" cy="4784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38649"/>
                <a:r>
                  <a:rPr lang="en-US" sz="1400" dirty="0">
                    <a:solidFill>
                      <a:schemeClr val="tx1"/>
                    </a:solidFill>
                  </a:rPr>
                  <a:t>42 Shifter</a:t>
                </a:r>
              </a:p>
            </p:txBody>
          </p:sp>
          <p:sp>
            <p:nvSpPr>
              <p:cNvPr id="212" name="Rectangle 211"/>
              <p:cNvSpPr/>
              <p:nvPr/>
            </p:nvSpPr>
            <p:spPr bwMode="auto">
              <a:xfrm>
                <a:off x="3108346" y="3363439"/>
                <a:ext cx="836428" cy="4784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38649"/>
                <a:r>
                  <a:rPr lang="en-US" sz="1400" dirty="0">
                    <a:solidFill>
                      <a:schemeClr val="tx1"/>
                    </a:solidFill>
                  </a:rPr>
                  <a:t>42 Shifter</a:t>
                </a:r>
              </a:p>
            </p:txBody>
          </p:sp>
          <p:sp>
            <p:nvSpPr>
              <p:cNvPr id="213" name="TextBox 212"/>
              <p:cNvSpPr txBox="1"/>
              <p:nvPr/>
            </p:nvSpPr>
            <p:spPr>
              <a:xfrm>
                <a:off x="1307897" y="3454237"/>
                <a:ext cx="1509823" cy="378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chemeClr val="tx1"/>
                    </a:solidFill>
                  </a:rPr>
                  <a:t>…</a:t>
                </a:r>
                <a:r>
                  <a:rPr lang="en-US" sz="1400" dirty="0">
                    <a:solidFill>
                      <a:schemeClr val="tx1"/>
                    </a:solidFill>
                  </a:rPr>
                  <a:t> 16x </a:t>
                </a:r>
                <a:r>
                  <a:rPr lang="en-US" sz="1800" b="1" dirty="0">
                    <a:solidFill>
                      <a:schemeClr val="tx1"/>
                    </a:solidFill>
                  </a:rPr>
                  <a:t>…</a:t>
                </a:r>
              </a:p>
            </p:txBody>
          </p:sp>
          <p:sp>
            <p:nvSpPr>
              <p:cNvPr id="214" name="Rectangle 213"/>
              <p:cNvSpPr/>
              <p:nvPr/>
            </p:nvSpPr>
            <p:spPr bwMode="auto">
              <a:xfrm>
                <a:off x="163119" y="4281383"/>
                <a:ext cx="836428" cy="47846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38649"/>
                <a:r>
                  <a:rPr lang="en-US" sz="1400" dirty="0"/>
                  <a:t>Gamma</a:t>
                </a:r>
              </a:p>
              <a:p>
                <a:pPr algn="ctr" defTabSz="438649"/>
                <a:r>
                  <a:rPr lang="en-US" sz="1400" dirty="0"/>
                  <a:t>Proc.</a:t>
                </a:r>
              </a:p>
            </p:txBody>
          </p:sp>
          <p:sp>
            <p:nvSpPr>
              <p:cNvPr id="215" name="Rectangle 214"/>
              <p:cNvSpPr/>
              <p:nvPr/>
            </p:nvSpPr>
            <p:spPr bwMode="auto">
              <a:xfrm>
                <a:off x="3108346" y="4288470"/>
                <a:ext cx="836428" cy="47846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38649"/>
                <a:r>
                  <a:rPr lang="en-US" sz="1400" dirty="0"/>
                  <a:t>Gamma</a:t>
                </a:r>
              </a:p>
              <a:p>
                <a:pPr algn="ctr" defTabSz="438649"/>
                <a:r>
                  <a:rPr lang="en-US" sz="1400" dirty="0"/>
                  <a:t>Proc.</a:t>
                </a:r>
              </a:p>
            </p:txBody>
          </p:sp>
          <p:sp>
            <p:nvSpPr>
              <p:cNvPr id="216" name="TextBox 215"/>
              <p:cNvSpPr txBox="1"/>
              <p:nvPr/>
            </p:nvSpPr>
            <p:spPr>
              <a:xfrm>
                <a:off x="1318530" y="4356886"/>
                <a:ext cx="1509823" cy="378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chemeClr val="tx1"/>
                    </a:solidFill>
                  </a:rPr>
                  <a:t>…</a:t>
                </a:r>
                <a:r>
                  <a:rPr lang="en-US" sz="1400" dirty="0">
                    <a:solidFill>
                      <a:schemeClr val="tx1"/>
                    </a:solidFill>
                  </a:rPr>
                  <a:t> 16x </a:t>
                </a:r>
                <a:r>
                  <a:rPr lang="en-US" sz="1800" b="1" dirty="0">
                    <a:solidFill>
                      <a:schemeClr val="tx1"/>
                    </a:solidFill>
                  </a:rPr>
                  <a:t>…</a:t>
                </a:r>
              </a:p>
            </p:txBody>
          </p:sp>
          <p:cxnSp>
            <p:nvCxnSpPr>
              <p:cNvPr id="217" name="Straight Arrow Connector 216"/>
              <p:cNvCxnSpPr/>
              <p:nvPr/>
            </p:nvCxnSpPr>
            <p:spPr bwMode="auto">
              <a:xfrm flipV="1">
                <a:off x="265900" y="2945226"/>
                <a:ext cx="0" cy="418213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18" name="Straight Arrow Connector 217"/>
              <p:cNvCxnSpPr/>
              <p:nvPr/>
            </p:nvCxnSpPr>
            <p:spPr bwMode="auto">
              <a:xfrm flipV="1">
                <a:off x="769174" y="2544733"/>
                <a:ext cx="0" cy="818707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19" name="Straight Arrow Connector 218"/>
              <p:cNvCxnSpPr/>
              <p:nvPr/>
            </p:nvCxnSpPr>
            <p:spPr bwMode="auto">
              <a:xfrm>
                <a:off x="404124" y="2954086"/>
                <a:ext cx="0" cy="1334384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20" name="Straight Arrow Connector 219"/>
              <p:cNvCxnSpPr/>
              <p:nvPr/>
            </p:nvCxnSpPr>
            <p:spPr bwMode="auto">
              <a:xfrm>
                <a:off x="886134" y="2558904"/>
                <a:ext cx="0" cy="1733341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21" name="Straight Arrow Connector 220"/>
              <p:cNvCxnSpPr>
                <a:stCxn id="214" idx="0"/>
              </p:cNvCxnSpPr>
              <p:nvPr/>
            </p:nvCxnSpPr>
            <p:spPr bwMode="auto">
              <a:xfrm flipV="1">
                <a:off x="581333" y="3841904"/>
                <a:ext cx="0" cy="439479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22" name="Straight Arrow Connector 221"/>
              <p:cNvCxnSpPr/>
              <p:nvPr/>
            </p:nvCxnSpPr>
            <p:spPr bwMode="auto">
              <a:xfrm flipV="1">
                <a:off x="3193513" y="2959397"/>
                <a:ext cx="0" cy="418213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23" name="Straight Arrow Connector 222"/>
              <p:cNvCxnSpPr/>
              <p:nvPr/>
            </p:nvCxnSpPr>
            <p:spPr bwMode="auto">
              <a:xfrm flipV="1">
                <a:off x="3696787" y="2558904"/>
                <a:ext cx="0" cy="818707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24" name="Straight Arrow Connector 223"/>
              <p:cNvCxnSpPr/>
              <p:nvPr/>
            </p:nvCxnSpPr>
            <p:spPr bwMode="auto">
              <a:xfrm>
                <a:off x="3331737" y="2968257"/>
                <a:ext cx="0" cy="1334384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25" name="Straight Arrow Connector 224"/>
              <p:cNvCxnSpPr/>
              <p:nvPr/>
            </p:nvCxnSpPr>
            <p:spPr bwMode="auto">
              <a:xfrm>
                <a:off x="3813747" y="2558904"/>
                <a:ext cx="0" cy="1747512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26" name="Straight Arrow Connector 225"/>
              <p:cNvCxnSpPr/>
              <p:nvPr/>
            </p:nvCxnSpPr>
            <p:spPr bwMode="auto">
              <a:xfrm flipV="1">
                <a:off x="3487680" y="3856075"/>
                <a:ext cx="0" cy="439479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cxnSp>
          <p:nvCxnSpPr>
            <p:cNvPr id="183" name="Straight Arrow Connector 182"/>
            <p:cNvCxnSpPr/>
            <p:nvPr/>
          </p:nvCxnSpPr>
          <p:spPr bwMode="auto">
            <a:xfrm flipV="1">
              <a:off x="684697" y="4765722"/>
              <a:ext cx="0" cy="891390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4" name="Straight Arrow Connector 183"/>
            <p:cNvCxnSpPr/>
            <p:nvPr/>
          </p:nvCxnSpPr>
          <p:spPr bwMode="auto">
            <a:xfrm flipH="1">
              <a:off x="473234" y="4765722"/>
              <a:ext cx="5316" cy="891390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5" name="Straight Arrow Connector 184"/>
            <p:cNvCxnSpPr/>
            <p:nvPr/>
          </p:nvCxnSpPr>
          <p:spPr bwMode="auto">
            <a:xfrm flipV="1">
              <a:off x="3601677" y="4769260"/>
              <a:ext cx="0" cy="887852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6" name="Straight Arrow Connector 185"/>
            <p:cNvCxnSpPr/>
            <p:nvPr/>
          </p:nvCxnSpPr>
          <p:spPr bwMode="auto">
            <a:xfrm>
              <a:off x="3395528" y="4769260"/>
              <a:ext cx="3057" cy="887852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97" y="381000"/>
            <a:ext cx="8696325" cy="1143000"/>
          </a:xfrm>
        </p:spPr>
        <p:txBody>
          <a:bodyPr/>
          <a:lstStyle/>
          <a:p>
            <a:r>
              <a:rPr lang="en-US" sz="2700" dirty="0"/>
              <a:t>Layer Decoder: Architectures </a:t>
            </a:r>
            <a:r>
              <a:rPr lang="en-US" sz="2700" dirty="0" smtClean="0"/>
              <a:t>(2x Throughput*)</a:t>
            </a:r>
            <a:endParaRPr lang="en-US" sz="27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69" name="TextBox 168"/>
          <p:cNvSpPr txBox="1"/>
          <p:nvPr/>
        </p:nvSpPr>
        <p:spPr>
          <a:xfrm>
            <a:off x="1503802" y="1050370"/>
            <a:ext cx="5510806" cy="367153"/>
          </a:xfrm>
          <a:prstGeom prst="rect">
            <a:avLst/>
          </a:prstGeom>
          <a:noFill/>
        </p:spPr>
        <p:txBody>
          <a:bodyPr wrap="square" lIns="89279" tIns="44641" rIns="89279" bIns="44641" rtlCol="0">
            <a:spAutoFit/>
          </a:bodyPr>
          <a:lstStyle/>
          <a:p>
            <a:pPr algn="ctr"/>
            <a:r>
              <a:rPr lang="en-US" sz="1800" u="sng" dirty="0">
                <a:solidFill>
                  <a:schemeClr val="tx1"/>
                </a:solidFill>
              </a:rPr>
              <a:t>11ad + </a:t>
            </a:r>
            <a:r>
              <a:rPr lang="en-US" sz="1800" u="sng" dirty="0" smtClean="0">
                <a:solidFill>
                  <a:schemeClr val="tx1"/>
                </a:solidFill>
              </a:rPr>
              <a:t>2-step </a:t>
            </a:r>
            <a:r>
              <a:rPr lang="en-US" sz="1800" u="sng" dirty="0">
                <a:solidFill>
                  <a:schemeClr val="tx1"/>
                </a:solidFill>
              </a:rPr>
              <a:t>1344 </a:t>
            </a:r>
            <a:r>
              <a:rPr lang="en-US" sz="1800" u="sng" dirty="0" smtClean="0">
                <a:solidFill>
                  <a:schemeClr val="tx1"/>
                </a:solidFill>
              </a:rPr>
              <a:t>shared LDPC </a:t>
            </a:r>
            <a:r>
              <a:rPr lang="en-US" sz="1800" u="sng" dirty="0">
                <a:solidFill>
                  <a:schemeClr val="tx1"/>
                </a:solidFill>
              </a:rPr>
              <a:t>decoder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622045" y="2058086"/>
            <a:ext cx="4050673" cy="2779792"/>
            <a:chOff x="42617" y="2059382"/>
            <a:chExt cx="4147720" cy="2846713"/>
          </a:xfrm>
        </p:grpSpPr>
        <p:sp>
          <p:nvSpPr>
            <p:cNvPr id="157" name="Rectangle 156"/>
            <p:cNvSpPr/>
            <p:nvPr/>
          </p:nvSpPr>
          <p:spPr bwMode="auto">
            <a:xfrm>
              <a:off x="42617" y="2059382"/>
              <a:ext cx="4147720" cy="2846713"/>
            </a:xfrm>
            <a:prstGeom prst="rect">
              <a:avLst/>
            </a:prstGeom>
            <a:solidFill>
              <a:srgbClr val="92D050">
                <a:alpha val="9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defTabSz="438649"/>
              <a:r>
                <a:rPr lang="en-US" sz="1400" dirty="0">
                  <a:solidFill>
                    <a:schemeClr val="tx1"/>
                  </a:solidFill>
                </a:rPr>
                <a:t> 11ad machine</a:t>
              </a: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701841" y="2310817"/>
              <a:ext cx="3179135" cy="233916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38649"/>
              <a:r>
                <a:rPr lang="en-US" sz="1400" dirty="0"/>
                <a:t>Check Node 41 (degree 16)</a:t>
              </a: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216284" y="2711310"/>
              <a:ext cx="3179135" cy="233916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38649"/>
              <a:r>
                <a:rPr lang="en-US" sz="1400" dirty="0"/>
                <a:t>Check Node 0 (degree 16)</a:t>
              </a:r>
            </a:p>
          </p:txBody>
        </p:sp>
        <p:sp>
          <p:nvSpPr>
            <p:cNvPr id="160" name="Rectangle 159"/>
            <p:cNvSpPr/>
            <p:nvPr/>
          </p:nvSpPr>
          <p:spPr bwMode="auto">
            <a:xfrm>
              <a:off x="145398" y="3363439"/>
              <a:ext cx="836428" cy="4784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38649"/>
              <a:r>
                <a:rPr lang="en-US" sz="1400" dirty="0">
                  <a:solidFill>
                    <a:schemeClr val="tx1"/>
                  </a:solidFill>
                </a:rPr>
                <a:t>42 Shifter</a:t>
              </a:r>
            </a:p>
          </p:txBody>
        </p:sp>
        <p:sp>
          <p:nvSpPr>
            <p:cNvPr id="161" name="Rectangle 160"/>
            <p:cNvSpPr/>
            <p:nvPr/>
          </p:nvSpPr>
          <p:spPr bwMode="auto">
            <a:xfrm>
              <a:off x="3108346" y="3363439"/>
              <a:ext cx="836428" cy="4784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38649"/>
              <a:r>
                <a:rPr lang="en-US" sz="1400" dirty="0">
                  <a:solidFill>
                    <a:schemeClr val="tx1"/>
                  </a:solidFill>
                </a:rPr>
                <a:t>42 Shifter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1307897" y="3454237"/>
              <a:ext cx="1509823" cy="378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</a:rPr>
                <a:t>…</a:t>
              </a:r>
              <a:r>
                <a:rPr lang="en-US" sz="1400" dirty="0">
                  <a:solidFill>
                    <a:schemeClr val="tx1"/>
                  </a:solidFill>
                </a:rPr>
                <a:t> 16x </a:t>
              </a:r>
              <a:r>
                <a:rPr lang="en-US" sz="1800" b="1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63" name="Rectangle 162"/>
            <p:cNvSpPr/>
            <p:nvPr/>
          </p:nvSpPr>
          <p:spPr bwMode="auto">
            <a:xfrm>
              <a:off x="163119" y="4281383"/>
              <a:ext cx="836428" cy="47846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38649"/>
              <a:r>
                <a:rPr lang="en-US" sz="1400" dirty="0"/>
                <a:t>Gamma</a:t>
              </a:r>
            </a:p>
            <a:p>
              <a:pPr algn="ctr" defTabSz="438649"/>
              <a:r>
                <a:rPr lang="en-US" sz="1400" dirty="0"/>
                <a:t>Proc.</a:t>
              </a:r>
            </a:p>
          </p:txBody>
        </p:sp>
        <p:sp>
          <p:nvSpPr>
            <p:cNvPr id="166" name="Rectangle 165"/>
            <p:cNvSpPr/>
            <p:nvPr/>
          </p:nvSpPr>
          <p:spPr bwMode="auto">
            <a:xfrm>
              <a:off x="3108346" y="4288470"/>
              <a:ext cx="836428" cy="47846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38649"/>
              <a:r>
                <a:rPr lang="en-US" sz="1400" dirty="0"/>
                <a:t>Gamma</a:t>
              </a:r>
            </a:p>
            <a:p>
              <a:pPr algn="ctr" defTabSz="438649"/>
              <a:r>
                <a:rPr lang="en-US" sz="1400" dirty="0"/>
                <a:t>Proc.</a:t>
              </a: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1318530" y="4356886"/>
              <a:ext cx="1509823" cy="378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</a:rPr>
                <a:t>…</a:t>
              </a:r>
              <a:r>
                <a:rPr lang="en-US" sz="1400" dirty="0">
                  <a:solidFill>
                    <a:schemeClr val="tx1"/>
                  </a:solidFill>
                </a:rPr>
                <a:t> 16x </a:t>
              </a:r>
              <a:r>
                <a:rPr lang="en-US" sz="1800" b="1" dirty="0">
                  <a:solidFill>
                    <a:schemeClr val="tx1"/>
                  </a:solidFill>
                </a:rPr>
                <a:t>…</a:t>
              </a:r>
            </a:p>
          </p:txBody>
        </p:sp>
        <p:cxnSp>
          <p:nvCxnSpPr>
            <p:cNvPr id="170" name="Straight Arrow Connector 169"/>
            <p:cNvCxnSpPr/>
            <p:nvPr/>
          </p:nvCxnSpPr>
          <p:spPr bwMode="auto">
            <a:xfrm flipV="1">
              <a:off x="265900" y="2945226"/>
              <a:ext cx="0" cy="418213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2" name="Straight Arrow Connector 171"/>
            <p:cNvCxnSpPr/>
            <p:nvPr/>
          </p:nvCxnSpPr>
          <p:spPr bwMode="auto">
            <a:xfrm flipV="1">
              <a:off x="769174" y="2544733"/>
              <a:ext cx="0" cy="818707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3" name="Straight Arrow Connector 172"/>
            <p:cNvCxnSpPr/>
            <p:nvPr/>
          </p:nvCxnSpPr>
          <p:spPr bwMode="auto">
            <a:xfrm>
              <a:off x="404124" y="2954086"/>
              <a:ext cx="0" cy="1334384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4" name="Straight Arrow Connector 173"/>
            <p:cNvCxnSpPr/>
            <p:nvPr/>
          </p:nvCxnSpPr>
          <p:spPr bwMode="auto">
            <a:xfrm>
              <a:off x="886134" y="2558904"/>
              <a:ext cx="0" cy="1733341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5" name="Straight Arrow Connector 174"/>
            <p:cNvCxnSpPr>
              <a:stCxn id="163" idx="0"/>
            </p:cNvCxnSpPr>
            <p:nvPr/>
          </p:nvCxnSpPr>
          <p:spPr bwMode="auto">
            <a:xfrm flipV="1">
              <a:off x="581333" y="3841904"/>
              <a:ext cx="0" cy="439479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6" name="Straight Arrow Connector 175"/>
            <p:cNvCxnSpPr/>
            <p:nvPr/>
          </p:nvCxnSpPr>
          <p:spPr bwMode="auto">
            <a:xfrm flipV="1">
              <a:off x="3193513" y="2959397"/>
              <a:ext cx="0" cy="418213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7" name="Straight Arrow Connector 176"/>
            <p:cNvCxnSpPr/>
            <p:nvPr/>
          </p:nvCxnSpPr>
          <p:spPr bwMode="auto">
            <a:xfrm flipV="1">
              <a:off x="3696787" y="2558904"/>
              <a:ext cx="0" cy="818707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8" name="Straight Arrow Connector 177"/>
            <p:cNvCxnSpPr/>
            <p:nvPr/>
          </p:nvCxnSpPr>
          <p:spPr bwMode="auto">
            <a:xfrm>
              <a:off x="3331737" y="2968257"/>
              <a:ext cx="0" cy="1334384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9" name="Straight Arrow Connector 178"/>
            <p:cNvCxnSpPr/>
            <p:nvPr/>
          </p:nvCxnSpPr>
          <p:spPr bwMode="auto">
            <a:xfrm>
              <a:off x="3813747" y="2558904"/>
              <a:ext cx="0" cy="1747512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0" name="Straight Arrow Connector 179"/>
            <p:cNvCxnSpPr/>
            <p:nvPr/>
          </p:nvCxnSpPr>
          <p:spPr bwMode="auto">
            <a:xfrm flipV="1">
              <a:off x="3487680" y="3856075"/>
              <a:ext cx="0" cy="439479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96" name="Rectangle 95"/>
          <p:cNvSpPr/>
          <p:nvPr/>
        </p:nvSpPr>
        <p:spPr bwMode="auto">
          <a:xfrm>
            <a:off x="2306832" y="5653157"/>
            <a:ext cx="816857" cy="467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4641" rIns="0" bIns="44641" numCol="1" rtlCol="0" anchor="ctr" anchorCtr="0" compatLnSpc="1">
            <a:prstTxWarp prst="textNoShape">
              <a:avLst/>
            </a:prstTxWarp>
          </a:bodyPr>
          <a:lstStyle/>
          <a:p>
            <a:pPr algn="ctr" defTabSz="438649"/>
            <a:r>
              <a:rPr lang="en-US" sz="1400" dirty="0">
                <a:solidFill>
                  <a:schemeClr val="tx1"/>
                </a:solidFill>
              </a:rPr>
              <a:t>LLR</a:t>
            </a:r>
          </a:p>
          <a:p>
            <a:pPr algn="ctr" defTabSz="438649"/>
            <a:r>
              <a:rPr lang="en-US" sz="1400" dirty="0">
                <a:solidFill>
                  <a:schemeClr val="tx1"/>
                </a:solidFill>
              </a:rPr>
              <a:t>Mem.</a:t>
            </a:r>
          </a:p>
        </p:txBody>
      </p:sp>
      <p:cxnSp>
        <p:nvCxnSpPr>
          <p:cNvPr id="97" name="Straight Arrow Connector 96"/>
          <p:cNvCxnSpPr/>
          <p:nvPr/>
        </p:nvCxnSpPr>
        <p:spPr bwMode="auto">
          <a:xfrm>
            <a:off x="2296446" y="6202284"/>
            <a:ext cx="81685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98" name="TextBox 97"/>
          <p:cNvSpPr txBox="1"/>
          <p:nvPr/>
        </p:nvSpPr>
        <p:spPr>
          <a:xfrm>
            <a:off x="2255023" y="6201454"/>
            <a:ext cx="1204518" cy="305597"/>
          </a:xfrm>
          <a:prstGeom prst="rect">
            <a:avLst/>
          </a:prstGeom>
          <a:noFill/>
        </p:spPr>
        <p:txBody>
          <a:bodyPr wrap="square" lIns="89279" tIns="44641" rIns="89279" bIns="44641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42 values</a:t>
            </a:r>
          </a:p>
        </p:txBody>
      </p:sp>
      <p:sp>
        <p:nvSpPr>
          <p:cNvPr id="102" name="Trapezoid 101"/>
          <p:cNvSpPr/>
          <p:nvPr/>
        </p:nvSpPr>
        <p:spPr bwMode="auto">
          <a:xfrm>
            <a:off x="837660" y="4969578"/>
            <a:ext cx="2378890" cy="322931"/>
          </a:xfrm>
          <a:prstGeom prst="trapezoid">
            <a:avLst>
              <a:gd name="adj" fmla="val 40754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279" tIns="44641" rIns="89279" bIns="44641" numCol="1" rtlCol="0" anchor="ctr" anchorCtr="0" compatLnSpc="1">
            <a:prstTxWarp prst="textNoShape">
              <a:avLst/>
            </a:prstTxWarp>
          </a:bodyPr>
          <a:lstStyle/>
          <a:p>
            <a:pPr algn="ctr" defTabSz="438649"/>
            <a:r>
              <a:rPr lang="en-US" sz="1600" dirty="0">
                <a:solidFill>
                  <a:schemeClr val="tx1"/>
                </a:solidFill>
              </a:rPr>
              <a:t>MUX</a:t>
            </a:r>
          </a:p>
        </p:txBody>
      </p:sp>
      <p:cxnSp>
        <p:nvCxnSpPr>
          <p:cNvPr id="104" name="Straight Arrow Connector 103"/>
          <p:cNvCxnSpPr/>
          <p:nvPr/>
        </p:nvCxnSpPr>
        <p:spPr bwMode="auto">
          <a:xfrm flipV="1">
            <a:off x="2812487" y="5292746"/>
            <a:ext cx="0" cy="36732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/>
          <p:nvPr/>
        </p:nvCxnSpPr>
        <p:spPr bwMode="auto">
          <a:xfrm flipH="1">
            <a:off x="2600778" y="5292746"/>
            <a:ext cx="10383" cy="36732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7" name="TextBox 106"/>
          <p:cNvSpPr txBox="1"/>
          <p:nvPr/>
        </p:nvSpPr>
        <p:spPr>
          <a:xfrm>
            <a:off x="2756461" y="5249780"/>
            <a:ext cx="1474497" cy="305597"/>
          </a:xfrm>
          <a:prstGeom prst="rect">
            <a:avLst/>
          </a:prstGeom>
          <a:noFill/>
        </p:spPr>
        <p:txBody>
          <a:bodyPr wrap="square" lIns="89279" tIns="44641" rIns="89279" bIns="44641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…</a:t>
            </a:r>
            <a:r>
              <a:rPr lang="en-US" sz="1100" dirty="0">
                <a:solidFill>
                  <a:schemeClr val="tx1"/>
                </a:solidFill>
              </a:rPr>
              <a:t> 16x </a:t>
            </a:r>
            <a:r>
              <a:rPr lang="en-US" sz="1400" b="1" dirty="0">
                <a:solidFill>
                  <a:schemeClr val="tx1"/>
                </a:solidFill>
              </a:rPr>
              <a:t>…</a:t>
            </a:r>
          </a:p>
        </p:txBody>
      </p:sp>
      <p:cxnSp>
        <p:nvCxnSpPr>
          <p:cNvPr id="108" name="Straight Arrow Connector 107"/>
          <p:cNvCxnSpPr/>
          <p:nvPr/>
        </p:nvCxnSpPr>
        <p:spPr bwMode="auto">
          <a:xfrm flipV="1">
            <a:off x="1244485" y="4695609"/>
            <a:ext cx="0" cy="27396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Straight Arrow Connector 108"/>
          <p:cNvCxnSpPr/>
          <p:nvPr/>
        </p:nvCxnSpPr>
        <p:spPr bwMode="auto">
          <a:xfrm flipH="1">
            <a:off x="1043378" y="4714749"/>
            <a:ext cx="9087" cy="254827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/>
          <p:nvPr/>
        </p:nvCxnSpPr>
        <p:spPr bwMode="auto">
          <a:xfrm flipV="1">
            <a:off x="4145176" y="4694077"/>
            <a:ext cx="0" cy="27396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1" name="Straight Arrow Connector 110"/>
          <p:cNvCxnSpPr/>
          <p:nvPr/>
        </p:nvCxnSpPr>
        <p:spPr bwMode="auto">
          <a:xfrm flipH="1">
            <a:off x="3944069" y="4713217"/>
            <a:ext cx="9087" cy="254827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2" name="Rectangle 111"/>
          <p:cNvSpPr/>
          <p:nvPr/>
        </p:nvSpPr>
        <p:spPr bwMode="auto">
          <a:xfrm>
            <a:off x="1118609" y="5663287"/>
            <a:ext cx="816857" cy="467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4641" rIns="0" bIns="44641" numCol="1" rtlCol="0" anchor="ctr" anchorCtr="0" compatLnSpc="1">
            <a:prstTxWarp prst="textNoShape">
              <a:avLst/>
            </a:prstTxWarp>
          </a:bodyPr>
          <a:lstStyle/>
          <a:p>
            <a:pPr algn="ctr" defTabSz="438649"/>
            <a:r>
              <a:rPr lang="en-US" sz="1400" dirty="0">
                <a:solidFill>
                  <a:schemeClr val="tx1"/>
                </a:solidFill>
              </a:rPr>
              <a:t>LLR</a:t>
            </a:r>
          </a:p>
          <a:p>
            <a:pPr algn="ctr" defTabSz="438649"/>
            <a:r>
              <a:rPr lang="en-US" sz="1400" dirty="0">
                <a:solidFill>
                  <a:schemeClr val="tx1"/>
                </a:solidFill>
              </a:rPr>
              <a:t>Mem.</a:t>
            </a:r>
          </a:p>
        </p:txBody>
      </p:sp>
      <p:cxnSp>
        <p:nvCxnSpPr>
          <p:cNvPr id="113" name="Straight Arrow Connector 112"/>
          <p:cNvCxnSpPr/>
          <p:nvPr/>
        </p:nvCxnSpPr>
        <p:spPr bwMode="auto">
          <a:xfrm>
            <a:off x="1108223" y="6212414"/>
            <a:ext cx="81685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4" name="TextBox 113"/>
          <p:cNvSpPr txBox="1"/>
          <p:nvPr/>
        </p:nvSpPr>
        <p:spPr>
          <a:xfrm>
            <a:off x="1066800" y="6211584"/>
            <a:ext cx="1204518" cy="305597"/>
          </a:xfrm>
          <a:prstGeom prst="rect">
            <a:avLst/>
          </a:prstGeom>
          <a:noFill/>
        </p:spPr>
        <p:txBody>
          <a:bodyPr wrap="square" lIns="89279" tIns="44641" rIns="89279" bIns="44641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42 values</a:t>
            </a:r>
          </a:p>
        </p:txBody>
      </p:sp>
      <p:cxnSp>
        <p:nvCxnSpPr>
          <p:cNvPr id="115" name="Straight Arrow Connector 114"/>
          <p:cNvCxnSpPr/>
          <p:nvPr/>
        </p:nvCxnSpPr>
        <p:spPr bwMode="auto">
          <a:xfrm flipV="1">
            <a:off x="1624264" y="5302876"/>
            <a:ext cx="0" cy="36732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/>
          <p:nvPr/>
        </p:nvCxnSpPr>
        <p:spPr bwMode="auto">
          <a:xfrm flipH="1">
            <a:off x="1412555" y="5302876"/>
            <a:ext cx="10383" cy="36732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7" name="Rectangle 116"/>
          <p:cNvSpPr/>
          <p:nvPr/>
        </p:nvSpPr>
        <p:spPr bwMode="auto">
          <a:xfrm>
            <a:off x="5144537" y="5663524"/>
            <a:ext cx="816857" cy="467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4641" rIns="0" bIns="44641" numCol="1" rtlCol="0" anchor="ctr" anchorCtr="0" compatLnSpc="1">
            <a:prstTxWarp prst="textNoShape">
              <a:avLst/>
            </a:prstTxWarp>
          </a:bodyPr>
          <a:lstStyle/>
          <a:p>
            <a:pPr algn="ctr" defTabSz="438649"/>
            <a:r>
              <a:rPr lang="en-US" sz="1400" dirty="0">
                <a:solidFill>
                  <a:schemeClr val="tx1"/>
                </a:solidFill>
              </a:rPr>
              <a:t>LLR</a:t>
            </a:r>
          </a:p>
          <a:p>
            <a:pPr algn="ctr" defTabSz="438649"/>
            <a:r>
              <a:rPr lang="en-US" sz="1400" dirty="0">
                <a:solidFill>
                  <a:schemeClr val="tx1"/>
                </a:solidFill>
              </a:rPr>
              <a:t>Mem.</a:t>
            </a:r>
          </a:p>
        </p:txBody>
      </p:sp>
      <p:cxnSp>
        <p:nvCxnSpPr>
          <p:cNvPr id="118" name="Straight Arrow Connector 117"/>
          <p:cNvCxnSpPr/>
          <p:nvPr/>
        </p:nvCxnSpPr>
        <p:spPr bwMode="auto">
          <a:xfrm>
            <a:off x="5134151" y="6212651"/>
            <a:ext cx="81685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9" name="TextBox 118"/>
          <p:cNvSpPr txBox="1"/>
          <p:nvPr/>
        </p:nvSpPr>
        <p:spPr>
          <a:xfrm>
            <a:off x="5092728" y="6211821"/>
            <a:ext cx="1204518" cy="305597"/>
          </a:xfrm>
          <a:prstGeom prst="rect">
            <a:avLst/>
          </a:prstGeom>
          <a:noFill/>
        </p:spPr>
        <p:txBody>
          <a:bodyPr wrap="square" lIns="89279" tIns="44641" rIns="89279" bIns="44641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42 values</a:t>
            </a:r>
          </a:p>
        </p:txBody>
      </p:sp>
      <p:sp>
        <p:nvSpPr>
          <p:cNvPr id="132" name="Trapezoid 131"/>
          <p:cNvSpPr/>
          <p:nvPr/>
        </p:nvSpPr>
        <p:spPr bwMode="auto">
          <a:xfrm>
            <a:off x="3675365" y="4979946"/>
            <a:ext cx="2378890" cy="322931"/>
          </a:xfrm>
          <a:prstGeom prst="trapezoid">
            <a:avLst>
              <a:gd name="adj" fmla="val 40754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279" tIns="44641" rIns="89279" bIns="44641" numCol="1" rtlCol="0" anchor="ctr" anchorCtr="0" compatLnSpc="1">
            <a:prstTxWarp prst="textNoShape">
              <a:avLst/>
            </a:prstTxWarp>
          </a:bodyPr>
          <a:lstStyle/>
          <a:p>
            <a:pPr algn="ctr" defTabSz="438649"/>
            <a:r>
              <a:rPr lang="en-US" sz="1600" dirty="0">
                <a:solidFill>
                  <a:schemeClr val="tx1"/>
                </a:solidFill>
              </a:rPr>
              <a:t>MUX</a:t>
            </a:r>
          </a:p>
        </p:txBody>
      </p:sp>
      <p:cxnSp>
        <p:nvCxnSpPr>
          <p:cNvPr id="134" name="Straight Arrow Connector 133"/>
          <p:cNvCxnSpPr/>
          <p:nvPr/>
        </p:nvCxnSpPr>
        <p:spPr bwMode="auto">
          <a:xfrm flipV="1">
            <a:off x="5650192" y="5303113"/>
            <a:ext cx="0" cy="36732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5" name="Straight Arrow Connector 134"/>
          <p:cNvCxnSpPr/>
          <p:nvPr/>
        </p:nvCxnSpPr>
        <p:spPr bwMode="auto">
          <a:xfrm flipH="1">
            <a:off x="5438483" y="5303113"/>
            <a:ext cx="10383" cy="36732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7" name="Rectangle 136"/>
          <p:cNvSpPr/>
          <p:nvPr/>
        </p:nvSpPr>
        <p:spPr bwMode="auto">
          <a:xfrm>
            <a:off x="3785609" y="5673655"/>
            <a:ext cx="816857" cy="467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4641" rIns="0" bIns="44641" numCol="1" rtlCol="0" anchor="ctr" anchorCtr="0" compatLnSpc="1">
            <a:prstTxWarp prst="textNoShape">
              <a:avLst/>
            </a:prstTxWarp>
          </a:bodyPr>
          <a:lstStyle/>
          <a:p>
            <a:pPr algn="ctr" defTabSz="438649"/>
            <a:r>
              <a:rPr lang="en-US" sz="1400" dirty="0">
                <a:solidFill>
                  <a:schemeClr val="tx1"/>
                </a:solidFill>
              </a:rPr>
              <a:t>LLR</a:t>
            </a:r>
          </a:p>
          <a:p>
            <a:pPr algn="ctr" defTabSz="438649"/>
            <a:r>
              <a:rPr lang="en-US" sz="1400" dirty="0">
                <a:solidFill>
                  <a:schemeClr val="tx1"/>
                </a:solidFill>
              </a:rPr>
              <a:t>Mem.</a:t>
            </a:r>
          </a:p>
        </p:txBody>
      </p:sp>
      <p:cxnSp>
        <p:nvCxnSpPr>
          <p:cNvPr id="139" name="Straight Arrow Connector 138"/>
          <p:cNvCxnSpPr/>
          <p:nvPr/>
        </p:nvCxnSpPr>
        <p:spPr bwMode="auto">
          <a:xfrm>
            <a:off x="3775223" y="6222781"/>
            <a:ext cx="81685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54" name="TextBox 153"/>
          <p:cNvSpPr txBox="1"/>
          <p:nvPr/>
        </p:nvSpPr>
        <p:spPr>
          <a:xfrm>
            <a:off x="3733800" y="6221952"/>
            <a:ext cx="1204518" cy="305597"/>
          </a:xfrm>
          <a:prstGeom prst="rect">
            <a:avLst/>
          </a:prstGeom>
          <a:noFill/>
        </p:spPr>
        <p:txBody>
          <a:bodyPr wrap="square" lIns="89279" tIns="44641" rIns="89279" bIns="44641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42 values</a:t>
            </a:r>
          </a:p>
        </p:txBody>
      </p:sp>
      <p:cxnSp>
        <p:nvCxnSpPr>
          <p:cNvPr id="155" name="Straight Arrow Connector 154"/>
          <p:cNvCxnSpPr/>
          <p:nvPr/>
        </p:nvCxnSpPr>
        <p:spPr bwMode="auto">
          <a:xfrm flipV="1">
            <a:off x="4291264" y="5313244"/>
            <a:ext cx="0" cy="36732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6" name="Straight Arrow Connector 155"/>
          <p:cNvCxnSpPr/>
          <p:nvPr/>
        </p:nvCxnSpPr>
        <p:spPr bwMode="auto">
          <a:xfrm flipH="1">
            <a:off x="4079556" y="5313244"/>
            <a:ext cx="10383" cy="36732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7" name="TextBox 226"/>
          <p:cNvSpPr txBox="1"/>
          <p:nvPr/>
        </p:nvSpPr>
        <p:spPr>
          <a:xfrm>
            <a:off x="6583824" y="1799297"/>
            <a:ext cx="2500475" cy="1475159"/>
          </a:xfrm>
          <a:prstGeom prst="rect">
            <a:avLst/>
          </a:prstGeom>
          <a:noFill/>
        </p:spPr>
        <p:txBody>
          <a:bodyPr wrap="square" lIns="0" tIns="44646" rIns="0" bIns="44646" rtlCol="0">
            <a:spAutoFit/>
          </a:bodyPr>
          <a:lstStyle/>
          <a:p>
            <a:r>
              <a:rPr lang="en-US" sz="1800" b="1" dirty="0">
                <a:solidFill>
                  <a:srgbClr val="00B050"/>
                </a:solidFill>
              </a:rPr>
              <a:t>Scalable Architecture in throughput increase, </a:t>
            </a:r>
            <a:r>
              <a:rPr lang="en-US" sz="1800" dirty="0">
                <a:solidFill>
                  <a:srgbClr val="00B050"/>
                </a:solidFill>
              </a:rPr>
              <a:t>which reuse the 11ad machine</a:t>
            </a:r>
          </a:p>
          <a:p>
            <a:endParaRPr lang="en-US" sz="1800" b="1" dirty="0">
              <a:solidFill>
                <a:srgbClr val="00B05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858000" y="5542761"/>
            <a:ext cx="2133600" cy="551829"/>
          </a:xfrm>
          <a:prstGeom prst="rect">
            <a:avLst/>
          </a:prstGeom>
          <a:noFill/>
        </p:spPr>
        <p:txBody>
          <a:bodyPr wrap="square" lIns="89291" tIns="44646" rIns="89291" bIns="44646" rtlCol="0">
            <a:spAutoFit/>
          </a:bodyPr>
          <a:lstStyle/>
          <a:p>
            <a:r>
              <a:rPr lang="en-US" sz="1000" dirty="0" smtClean="0">
                <a:solidFill>
                  <a:srgbClr val="00B050"/>
                </a:solidFill>
              </a:rPr>
              <a:t>* 2x </a:t>
            </a:r>
            <a:r>
              <a:rPr lang="en-US" sz="1000" dirty="0">
                <a:solidFill>
                  <a:srgbClr val="00B050"/>
                </a:solidFill>
              </a:rPr>
              <a:t>throughput relative to 11ad machine assuming same number of iterations.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2016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Shadi Abu-Surra, Samsung Electronics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210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Channel bonding and MIMO are core features of 11ay specification.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To realize the 20Gbps+ throughput goal specified in the PAR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In this presentation, </a:t>
            </a:r>
            <a:r>
              <a:rPr lang="en-US" sz="2000" dirty="0" smtClean="0"/>
              <a:t>we propose enhancements </a:t>
            </a:r>
            <a:r>
              <a:rPr lang="en-US" sz="2000" dirty="0"/>
              <a:t>to the 11ad channel coding </a:t>
            </a:r>
            <a:r>
              <a:rPr lang="en-US" sz="2000" dirty="0" smtClean="0"/>
              <a:t>scheme that </a:t>
            </a:r>
            <a:r>
              <a:rPr lang="en-US" sz="2000" dirty="0"/>
              <a:t>can provide “significant” PER performance </a:t>
            </a:r>
            <a:r>
              <a:rPr lang="en-US" sz="2000" dirty="0" smtClean="0"/>
              <a:t>improvement when large packets are to be transmitted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We propose the use of a longer length LDPC code for 11ay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11ad had defined 672 length LDPC codes.  We investigate a LDPC code design that is twice  that length – i.e., length 1344 LDPC code.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~1dB gain over 11ad LDPC codes</a:t>
            </a:r>
          </a:p>
          <a:p>
            <a:pPr marL="914400" lvl="2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Shadi Abu-Surra, Samsung Electronics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0357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770813" cy="1065213"/>
          </a:xfrm>
        </p:spPr>
        <p:txBody>
          <a:bodyPr/>
          <a:lstStyle/>
          <a:p>
            <a:r>
              <a:rPr lang="en-US" dirty="0" smtClean="0"/>
              <a:t>Appendix III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Shadi Abu-Surra, Samsung Electronics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588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Theoretical </a:t>
            </a:r>
            <a:r>
              <a:rPr lang="en-US" sz="2400" dirty="0" smtClean="0"/>
              <a:t>comparison: Proposed L1344, 11ad codes with Z=84 (instead of Z =42), and </a:t>
            </a:r>
            <a:r>
              <a:rPr lang="en-US" sz="2400" dirty="0"/>
              <a:t>L672 in 11ad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Shadi Abu-Surra, Samsung Electronics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2016</a:t>
            </a:r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783020"/>
              </p:ext>
            </p:extLst>
          </p:nvPr>
        </p:nvGraphicFramePr>
        <p:xfrm>
          <a:off x="2444750" y="1905000"/>
          <a:ext cx="4711700" cy="1228725"/>
        </p:xfrm>
        <a:graphic>
          <a:graphicData uri="http://schemas.openxmlformats.org/drawingml/2006/table">
            <a:tbl>
              <a:tblPr/>
              <a:tblGrid>
                <a:gridCol w="1320416"/>
                <a:gridCol w="1130428"/>
                <a:gridCol w="1130428"/>
                <a:gridCol w="1130428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minimum distance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L1344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11ad w/ Z =84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L672 (11ad)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5/8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3/4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13/16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762595"/>
              </p:ext>
            </p:extLst>
          </p:nvPr>
        </p:nvGraphicFramePr>
        <p:xfrm>
          <a:off x="2438400" y="3276600"/>
          <a:ext cx="4711700" cy="1190625"/>
        </p:xfrm>
        <a:graphic>
          <a:graphicData uri="http://schemas.openxmlformats.org/drawingml/2006/table">
            <a:tbl>
              <a:tblPr/>
              <a:tblGrid>
                <a:gridCol w="1320416"/>
                <a:gridCol w="1130428"/>
                <a:gridCol w="1130428"/>
                <a:gridCol w="1130428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6-cycles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L1344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11ad w/ Z =84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L672 (11ad)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5/8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3/4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13/16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  <p:sp>
        <p:nvSpPr>
          <p:cNvPr id="12" name="Content Placeholder 4"/>
          <p:cNvSpPr txBox="1">
            <a:spLocks/>
          </p:cNvSpPr>
          <p:nvPr/>
        </p:nvSpPr>
        <p:spPr>
          <a:xfrm>
            <a:off x="609600" y="4724400"/>
            <a:ext cx="7924800" cy="1600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dirty="0" smtClean="0">
                <a:solidFill>
                  <a:sysClr val="windowText" lastClr="000000"/>
                </a:solidFill>
                <a:latin typeface="Calibri"/>
              </a:rPr>
              <a:t>Proposed L1344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Two-step code set has larger minimum distances than the 11ad w/ Z-84 codes.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minimum cycle-size of any code in both sets is 6.</a:t>
            </a:r>
          </a:p>
          <a:p>
            <a:pPr lvl="1" fontAlgn="auto">
              <a:spcAft>
                <a:spcPts val="0"/>
              </a:spcAft>
              <a:buClrTx/>
              <a:buSzTx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Proposed two-step lifting codes have significantly lower number of 6-cycles than that in the </a:t>
            </a:r>
            <a:r>
              <a:rPr lang="en-US" sz="1400" dirty="0">
                <a:solidFill>
                  <a:sysClr val="windowText" lastClr="000000"/>
                </a:solidFill>
                <a:latin typeface="Calibri"/>
              </a:rPr>
              <a:t>11ad w/ Z-84 codes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35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comparison: Proposed L1344 vs </a:t>
            </a:r>
            <a:r>
              <a:rPr lang="en-US" dirty="0"/>
              <a:t>11ad codes with Z=84 (instead of Z =42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Shadi Abu-Surra, Samsung Electronics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32</a:t>
            </a:fld>
            <a:endParaRPr lang="en-GB" dirty="0"/>
          </a:p>
        </p:txBody>
      </p:sp>
      <p:pic>
        <p:nvPicPr>
          <p:cNvPr id="1946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4752706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743200"/>
            <a:ext cx="4746517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62000" y="1905000"/>
            <a:ext cx="7772400" cy="705717"/>
          </a:xfrm>
          <a:prstGeom prst="rect">
            <a:avLst/>
          </a:prstGeom>
          <a:solidFill>
            <a:schemeClr val="bg1"/>
          </a:solidFill>
        </p:spPr>
        <p:txBody>
          <a:bodyPr wrap="square" lIns="89291" tIns="44646" rIns="89291" bIns="44646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Proposed codes provides about [0.1,  0.2, 0.2, 0.6] dB gain over AWGN channel, and up to 0.9 dB gain over Conference Room channel.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14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Length 1344 LDPC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We propose new </a:t>
            </a:r>
            <a:r>
              <a:rPr lang="en-US" sz="2000" dirty="0"/>
              <a:t>longer block LDPC block based on 11ad </a:t>
            </a:r>
            <a:r>
              <a:rPr lang="en-US" sz="2000" dirty="0" smtClean="0"/>
              <a:t>codes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Two-step lifting </a:t>
            </a:r>
            <a:r>
              <a:rPr lang="en-US" dirty="0"/>
              <a:t>matrices with in-place property.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11ad codes are in-place.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Designed in-place 2</a:t>
            </a:r>
            <a:r>
              <a:rPr lang="en-US" baseline="30000" dirty="0">
                <a:solidFill>
                  <a:schemeClr val="tx1"/>
                </a:solidFill>
              </a:rPr>
              <a:t>nd</a:t>
            </a:r>
            <a:r>
              <a:rPr lang="en-US" dirty="0">
                <a:solidFill>
                  <a:schemeClr val="tx1"/>
                </a:solidFill>
              </a:rPr>
              <a:t> lifting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 The larger codes are also in-place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Architecture </a:t>
            </a:r>
            <a:r>
              <a:rPr lang="en-US" sz="2000" dirty="0"/>
              <a:t>advantages for the </a:t>
            </a:r>
            <a:r>
              <a:rPr lang="en-US" sz="2000" i="1" dirty="0">
                <a:solidFill>
                  <a:schemeClr val="tx1"/>
                </a:solidFill>
              </a:rPr>
              <a:t>two-step lifting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/>
              <a:t>design.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Allow </a:t>
            </a:r>
            <a:r>
              <a:rPr lang="en-US" sz="1600" b="1" dirty="0">
                <a:solidFill>
                  <a:schemeClr val="tx1"/>
                </a:solidFill>
              </a:rPr>
              <a:t>re-use of the 11ad decoding machine </a:t>
            </a:r>
            <a:r>
              <a:rPr lang="en-US" sz="1600" dirty="0"/>
              <a:t>wrapped with MUX and Memory.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Facilitate </a:t>
            </a:r>
            <a:r>
              <a:rPr lang="en-US" sz="1600" b="1" dirty="0">
                <a:solidFill>
                  <a:schemeClr val="tx1"/>
                </a:solidFill>
              </a:rPr>
              <a:t>scalable architectures </a:t>
            </a:r>
            <a:r>
              <a:rPr lang="en-US" sz="1600" dirty="0"/>
              <a:t>(easy to support 2x, 3x, …)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Provide </a:t>
            </a:r>
            <a:r>
              <a:rPr lang="en-US" sz="1600" b="1" dirty="0">
                <a:solidFill>
                  <a:schemeClr val="tx1"/>
                </a:solidFill>
              </a:rPr>
              <a:t>better granularity </a:t>
            </a:r>
            <a:r>
              <a:rPr lang="en-US" sz="1600" b="1" dirty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en-US" sz="1600" b="1" dirty="0">
                <a:solidFill>
                  <a:schemeClr val="tx1"/>
                </a:solidFill>
              </a:rPr>
              <a:t>higher efficiency.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00B05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Shadi Abu-Surra, Samsung Electronics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1819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Proposed rate-13/16</a:t>
            </a: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357818" y="6475414"/>
            <a:ext cx="3184520" cy="180975"/>
          </a:xfrm>
          <a:prstGeom prst="rect">
            <a:avLst/>
          </a:prstGeom>
        </p:spPr>
        <p:txBody>
          <a:bodyPr lIns="89291" tIns="44646" rIns="89291" bIns="4464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09" indent="-28569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80" indent="-2285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893" indent="-2285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05" indent="-2285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118" indent="-2285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30" indent="-2285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42" indent="-2285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53" indent="-2285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3287B5-CD2A-4C56-A710-1E9A3586FCBF}" type="slidenum">
              <a:rPr lang="en-US" altLang="en-US">
                <a:solidFill>
                  <a:srgbClr val="000000"/>
                </a:solidFill>
              </a:rPr>
              <a:pPr eaLnBrk="1" hangingPunct="1"/>
              <a:t>5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4583" name="TextBox 10"/>
          <p:cNvSpPr txBox="1">
            <a:spLocks noChangeArrowheads="1"/>
          </p:cNvSpPr>
          <p:nvPr/>
        </p:nvSpPr>
        <p:spPr bwMode="auto">
          <a:xfrm>
            <a:off x="1" y="2248863"/>
            <a:ext cx="1219199" cy="101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3" tIns="45711" rIns="91423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22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dirty="0">
                <a:solidFill>
                  <a:srgbClr val="000000"/>
                </a:solidFill>
              </a:rPr>
              <a:t>The lifting matrix above are applied on this 11ad base matrix.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143122"/>
              </p:ext>
            </p:extLst>
          </p:nvPr>
        </p:nvGraphicFramePr>
        <p:xfrm>
          <a:off x="1295399" y="2371533"/>
          <a:ext cx="7315200" cy="609600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20320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206016"/>
              </p:ext>
            </p:extLst>
          </p:nvPr>
        </p:nvGraphicFramePr>
        <p:xfrm>
          <a:off x="1295399" y="1476343"/>
          <a:ext cx="7315200" cy="609600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2032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803076"/>
              </p:ext>
            </p:extLst>
          </p:nvPr>
        </p:nvGraphicFramePr>
        <p:xfrm>
          <a:off x="1994788" y="677771"/>
          <a:ext cx="504668" cy="372044"/>
        </p:xfrm>
        <a:graphic>
          <a:graphicData uri="http://schemas.openxmlformats.org/drawingml/2006/table">
            <a:tbl>
              <a:tblPr/>
              <a:tblGrid>
                <a:gridCol w="252334"/>
                <a:gridCol w="252334"/>
              </a:tblGrid>
              <a:tr h="1860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60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380176"/>
              </p:ext>
            </p:extLst>
          </p:nvPr>
        </p:nvGraphicFramePr>
        <p:xfrm>
          <a:off x="6553200" y="912193"/>
          <a:ext cx="504668" cy="372044"/>
        </p:xfrm>
        <a:graphic>
          <a:graphicData uri="http://schemas.openxmlformats.org/drawingml/2006/table">
            <a:tbl>
              <a:tblPr/>
              <a:tblGrid>
                <a:gridCol w="252334"/>
                <a:gridCol w="252334"/>
              </a:tblGrid>
              <a:tr h="1860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0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 bwMode="auto">
          <a:xfrm flipV="1">
            <a:off x="1600200" y="1012361"/>
            <a:ext cx="397171" cy="56018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1691898" y="1143000"/>
            <a:ext cx="213102" cy="128616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Arrow Connector 12"/>
          <p:cNvCxnSpPr>
            <a:endCxn id="9" idx="1"/>
          </p:cNvCxnSpPr>
          <p:nvPr/>
        </p:nvCxnSpPr>
        <p:spPr bwMode="auto">
          <a:xfrm flipV="1">
            <a:off x="5334000" y="1098215"/>
            <a:ext cx="1219200" cy="85272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5367651" y="1257876"/>
            <a:ext cx="956949" cy="163813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3" name="Group 32"/>
          <p:cNvGrpSpPr/>
          <p:nvPr/>
        </p:nvGrpSpPr>
        <p:grpSpPr>
          <a:xfrm>
            <a:off x="381000" y="3429000"/>
            <a:ext cx="7986793" cy="1003983"/>
            <a:chOff x="799454" y="3612739"/>
            <a:chExt cx="7986793" cy="100398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3651484"/>
              <a:ext cx="7948047" cy="932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ounded Rectangle 22"/>
            <p:cNvSpPr/>
            <p:nvPr/>
          </p:nvSpPr>
          <p:spPr bwMode="auto">
            <a:xfrm>
              <a:off x="799454" y="3612739"/>
              <a:ext cx="556647" cy="385628"/>
            </a:xfrm>
            <a:prstGeom prst="round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9" name="Rounded Rectangle 28"/>
            <p:cNvSpPr/>
            <p:nvPr/>
          </p:nvSpPr>
          <p:spPr bwMode="auto">
            <a:xfrm>
              <a:off x="4777353" y="4231094"/>
              <a:ext cx="556647" cy="385628"/>
            </a:xfrm>
            <a:prstGeom prst="round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24" name="Down Arrow 23"/>
          <p:cNvSpPr/>
          <p:nvPr/>
        </p:nvSpPr>
        <p:spPr bwMode="auto">
          <a:xfrm>
            <a:off x="4674676" y="3122713"/>
            <a:ext cx="381000" cy="306288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0" y="4563070"/>
            <a:ext cx="8587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The lifting factor, Z, is 42 in both length-672 (11ad) and length-1344 proposed codes.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Both codes share the same set of shifters.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Simplify designing shared decoder for 11ad + length-1344 codes </a:t>
            </a:r>
            <a:r>
              <a:rPr lang="en-US" sz="1400" dirty="0" smtClean="0">
                <a:solidFill>
                  <a:schemeClr val="tx1"/>
                </a:solidFill>
              </a:rPr>
              <a:t>(See, Appendix II) 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526651" y="157254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</a:rPr>
              <a:t>2</a:t>
            </a:r>
            <a:r>
              <a:rPr lang="en-US" sz="1200" baseline="30000" dirty="0" smtClean="0">
                <a:solidFill>
                  <a:srgbClr val="00B050"/>
                </a:solidFill>
              </a:rPr>
              <a:t>nd</a:t>
            </a:r>
            <a:r>
              <a:rPr lang="en-US" sz="1200" dirty="0" smtClean="0">
                <a:solidFill>
                  <a:srgbClr val="00B050"/>
                </a:solidFill>
              </a:rPr>
              <a:t> lifting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587352" y="2475166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</a:rPr>
              <a:t>11ad code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1001" y="5638800"/>
            <a:ext cx="84730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Note: If the 2</a:t>
            </a:r>
            <a:r>
              <a:rPr lang="en-US" sz="1400" baseline="30000" dirty="0" smtClean="0">
                <a:solidFill>
                  <a:schemeClr val="tx1"/>
                </a:solidFill>
              </a:rPr>
              <a:t>nd</a:t>
            </a:r>
            <a:r>
              <a:rPr lang="en-US" sz="1400" dirty="0" smtClean="0">
                <a:solidFill>
                  <a:schemeClr val="tx1"/>
                </a:solidFill>
              </a:rPr>
              <a:t> lifting is all ‘0’s (or, all ‘1’s), then the length-1344 codes is an interleaving of two length-672 codes (No coding gain). It is the optimized mix of ‘0’s and ‘1’s in the 2</a:t>
            </a:r>
            <a:r>
              <a:rPr lang="en-US" sz="1400" baseline="30000" dirty="0" smtClean="0">
                <a:solidFill>
                  <a:schemeClr val="tx1"/>
                </a:solidFill>
              </a:rPr>
              <a:t>nd</a:t>
            </a:r>
            <a:r>
              <a:rPr lang="en-US" sz="1400" dirty="0" smtClean="0">
                <a:solidFill>
                  <a:schemeClr val="tx1"/>
                </a:solidFill>
              </a:rPr>
              <a:t> lifting that gives the coding gain. Also, it is clear that a decoding machine with programmable 2</a:t>
            </a:r>
            <a:r>
              <a:rPr lang="en-US" sz="1400" baseline="30000" dirty="0" smtClean="0">
                <a:solidFill>
                  <a:schemeClr val="tx1"/>
                </a:solidFill>
              </a:rPr>
              <a:t>nd</a:t>
            </a:r>
            <a:r>
              <a:rPr lang="en-US" sz="1400" dirty="0" smtClean="0">
                <a:solidFill>
                  <a:schemeClr val="tx1"/>
                </a:solidFill>
              </a:rPr>
              <a:t> lifting allow decoding one length-1344 or two length-672 codes.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91593" y="3726201"/>
            <a:ext cx="928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</a:rPr>
              <a:t>length-1344 code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34" name="Date Placeholder 3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2016</a:t>
            </a:r>
            <a:endParaRPr lang="en-GB" dirty="0"/>
          </a:p>
        </p:txBody>
      </p:sp>
      <p:sp>
        <p:nvSpPr>
          <p:cNvPr id="35" name="Footer Placeholder 3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Shadi Abu-Surra, Samsung Electronics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342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Proposed rate-3/4 code</a:t>
            </a: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357818" y="6475414"/>
            <a:ext cx="3184520" cy="180975"/>
          </a:xfrm>
          <a:prstGeom prst="rect">
            <a:avLst/>
          </a:prstGeom>
        </p:spPr>
        <p:txBody>
          <a:bodyPr lIns="89291" tIns="44646" rIns="89291" bIns="4464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09" indent="-28569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80" indent="-2285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893" indent="-2285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05" indent="-2285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118" indent="-2285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30" indent="-2285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42" indent="-2285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53" indent="-2285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5FB67D-005A-42B4-AABC-3D917386639A}" type="slidenum">
              <a:rPr lang="en-US" altLang="en-US">
                <a:solidFill>
                  <a:srgbClr val="000000"/>
                </a:solidFill>
              </a:rPr>
              <a:pPr eaLnBrk="1" hangingPunct="1"/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557" name="TextBox 8"/>
          <p:cNvSpPr txBox="1">
            <a:spLocks noChangeArrowheads="1"/>
          </p:cNvSpPr>
          <p:nvPr/>
        </p:nvSpPr>
        <p:spPr bwMode="auto">
          <a:xfrm>
            <a:off x="304803" y="3115448"/>
            <a:ext cx="99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22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>
                <a:solidFill>
                  <a:srgbClr val="000000"/>
                </a:solidFill>
              </a:rPr>
              <a:t>N=1344</a:t>
            </a:r>
          </a:p>
          <a:p>
            <a:pPr defTabSz="91422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 err="1">
                <a:solidFill>
                  <a:srgbClr val="000000"/>
                </a:solidFill>
              </a:rPr>
              <a:t>Z</a:t>
            </a:r>
            <a:r>
              <a:rPr lang="en-US" altLang="en-US" sz="1800" baseline="-25000" dirty="0" err="1">
                <a:solidFill>
                  <a:srgbClr val="000000"/>
                </a:solidFill>
              </a:rPr>
              <a:t>p</a:t>
            </a:r>
            <a:r>
              <a:rPr lang="en-US" altLang="en-US" sz="1800" dirty="0">
                <a:solidFill>
                  <a:srgbClr val="000000"/>
                </a:solidFill>
              </a:rPr>
              <a:t> = 2</a:t>
            </a:r>
          </a:p>
        </p:txBody>
      </p:sp>
      <p:sp>
        <p:nvSpPr>
          <p:cNvPr id="23559" name="TextBox 10"/>
          <p:cNvSpPr txBox="1">
            <a:spLocks noChangeArrowheads="1"/>
          </p:cNvSpPr>
          <p:nvPr/>
        </p:nvSpPr>
        <p:spPr bwMode="auto">
          <a:xfrm>
            <a:off x="152400" y="4217276"/>
            <a:ext cx="1143000" cy="101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22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dirty="0">
                <a:solidFill>
                  <a:srgbClr val="000000"/>
                </a:solidFill>
              </a:rPr>
              <a:t>The lifting matrix above are applied on this 11ad base matrix</a:t>
            </a:r>
            <a:r>
              <a:rPr lang="en-US" altLang="en-US" sz="1200" dirty="0" smtClean="0">
                <a:solidFill>
                  <a:srgbClr val="000000"/>
                </a:solidFill>
              </a:rPr>
              <a:t>.</a:t>
            </a:r>
            <a:endParaRPr lang="en-US" altLang="en-US" sz="1200" dirty="0">
              <a:solidFill>
                <a:srgbClr val="000000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521611"/>
              </p:ext>
            </p:extLst>
          </p:nvPr>
        </p:nvGraphicFramePr>
        <p:xfrm>
          <a:off x="1371600" y="4329991"/>
          <a:ext cx="7315200" cy="714527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17359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375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9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9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760031"/>
              </p:ext>
            </p:extLst>
          </p:nvPr>
        </p:nvGraphicFramePr>
        <p:xfrm>
          <a:off x="1371600" y="3191647"/>
          <a:ext cx="7315200" cy="762001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18221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534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21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21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Shadi Abu-Surra, Samsung Electronics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759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Proposed rate-5/8 code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357818" y="6475414"/>
            <a:ext cx="3184520" cy="180975"/>
          </a:xfrm>
          <a:prstGeom prst="rect">
            <a:avLst/>
          </a:prstGeom>
        </p:spPr>
        <p:txBody>
          <a:bodyPr lIns="89291" tIns="44646" rIns="89291" bIns="4464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09" indent="-28569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80" indent="-2285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893" indent="-2285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05" indent="-2285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118" indent="-2285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30" indent="-2285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42" indent="-2285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53" indent="-2285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1CF215-B042-4B2E-A57A-357282E595D5}" type="slidenum">
              <a:rPr lang="en-US" altLang="en-US">
                <a:solidFill>
                  <a:srgbClr val="000000"/>
                </a:solidFill>
              </a:rPr>
              <a:pPr eaLnBrk="1" hangingPunct="1"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2533" name="TextBox 8"/>
          <p:cNvSpPr txBox="1">
            <a:spLocks noChangeArrowheads="1"/>
          </p:cNvSpPr>
          <p:nvPr/>
        </p:nvSpPr>
        <p:spPr bwMode="auto">
          <a:xfrm>
            <a:off x="304803" y="2316539"/>
            <a:ext cx="99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22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>
                <a:solidFill>
                  <a:srgbClr val="000000"/>
                </a:solidFill>
              </a:rPr>
              <a:t>N=1344</a:t>
            </a:r>
          </a:p>
          <a:p>
            <a:pPr defTabSz="91422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 err="1">
                <a:solidFill>
                  <a:srgbClr val="000000"/>
                </a:solidFill>
              </a:rPr>
              <a:t>Z</a:t>
            </a:r>
            <a:r>
              <a:rPr lang="en-US" altLang="en-US" sz="1800" baseline="-25000" dirty="0" err="1">
                <a:solidFill>
                  <a:srgbClr val="000000"/>
                </a:solidFill>
              </a:rPr>
              <a:t>p</a:t>
            </a:r>
            <a:r>
              <a:rPr lang="en-US" altLang="en-US" sz="1800" dirty="0">
                <a:solidFill>
                  <a:srgbClr val="000000"/>
                </a:solidFill>
              </a:rPr>
              <a:t> = 2</a:t>
            </a:r>
          </a:p>
        </p:txBody>
      </p:sp>
      <p:sp>
        <p:nvSpPr>
          <p:cNvPr id="22535" name="TextBox 10"/>
          <p:cNvSpPr txBox="1">
            <a:spLocks noChangeArrowheads="1"/>
          </p:cNvSpPr>
          <p:nvPr/>
        </p:nvSpPr>
        <p:spPr bwMode="auto">
          <a:xfrm>
            <a:off x="152400" y="3668993"/>
            <a:ext cx="1143000" cy="101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22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dirty="0">
                <a:solidFill>
                  <a:srgbClr val="000000"/>
                </a:solidFill>
              </a:rPr>
              <a:t>The lifting matrix above are applied on this 11ad base matrix</a:t>
            </a:r>
            <a:r>
              <a:rPr lang="en-US" altLang="en-US" sz="1200" dirty="0" smtClean="0">
                <a:solidFill>
                  <a:srgbClr val="000000"/>
                </a:solidFill>
              </a:rPr>
              <a:t>.</a:t>
            </a:r>
            <a:endParaRPr lang="en-US" altLang="en-US" sz="1200" dirty="0">
              <a:solidFill>
                <a:srgbClr val="000000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022461"/>
              </p:ext>
            </p:extLst>
          </p:nvPr>
        </p:nvGraphicFramePr>
        <p:xfrm>
          <a:off x="1371600" y="3781709"/>
          <a:ext cx="7315200" cy="1071835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17359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9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9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9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9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388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291253"/>
              </p:ext>
            </p:extLst>
          </p:nvPr>
        </p:nvGraphicFramePr>
        <p:xfrm>
          <a:off x="1371600" y="2468936"/>
          <a:ext cx="7315200" cy="1089596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17715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5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5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5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5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0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Shadi Abu-Surra, Samsung Electronics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646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Proposed rate-1/2 code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357818" y="6475414"/>
            <a:ext cx="3184520" cy="180975"/>
          </a:xfrm>
          <a:prstGeom prst="rect">
            <a:avLst/>
          </a:prstGeom>
        </p:spPr>
        <p:txBody>
          <a:bodyPr lIns="89291" tIns="44646" rIns="89291" bIns="4464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09" indent="-28569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80" indent="-2285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893" indent="-2285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05" indent="-2285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118" indent="-2285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30" indent="-2285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42" indent="-2285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53" indent="-2285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6DDC36-140B-4F34-97A1-49BB37B206A9}" type="slidenum">
              <a:rPr lang="en-US" altLang="en-US">
                <a:solidFill>
                  <a:srgbClr val="000000"/>
                </a:solidFill>
              </a:rPr>
              <a:pPr eaLnBrk="1" hangingPunct="1"/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611407"/>
              </p:ext>
            </p:extLst>
          </p:nvPr>
        </p:nvGraphicFramePr>
        <p:xfrm>
          <a:off x="1371600" y="2551513"/>
          <a:ext cx="7315200" cy="1417640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17720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0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0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0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0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0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0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0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0362196"/>
              </p:ext>
            </p:extLst>
          </p:nvPr>
        </p:nvGraphicFramePr>
        <p:xfrm>
          <a:off x="1371600" y="4138431"/>
          <a:ext cx="7315200" cy="1411460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17522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522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522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522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522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522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04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04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1974" name="TextBox 8"/>
          <p:cNvSpPr txBox="1">
            <a:spLocks noChangeArrowheads="1"/>
          </p:cNvSpPr>
          <p:nvPr/>
        </p:nvSpPr>
        <p:spPr bwMode="auto">
          <a:xfrm>
            <a:off x="304803" y="2551517"/>
            <a:ext cx="99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22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>
                <a:solidFill>
                  <a:srgbClr val="000000"/>
                </a:solidFill>
              </a:rPr>
              <a:t>N=1344</a:t>
            </a:r>
          </a:p>
          <a:p>
            <a:pPr defTabSz="91422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 err="1">
                <a:solidFill>
                  <a:srgbClr val="000000"/>
                </a:solidFill>
              </a:rPr>
              <a:t>Z</a:t>
            </a:r>
            <a:r>
              <a:rPr lang="en-US" altLang="en-US" sz="1800" baseline="-25000" dirty="0" err="1">
                <a:solidFill>
                  <a:srgbClr val="000000"/>
                </a:solidFill>
              </a:rPr>
              <a:t>p</a:t>
            </a:r>
            <a:r>
              <a:rPr lang="en-US" altLang="en-US" sz="1800" dirty="0">
                <a:solidFill>
                  <a:srgbClr val="000000"/>
                </a:solidFill>
              </a:rPr>
              <a:t> = 2</a:t>
            </a:r>
          </a:p>
        </p:txBody>
      </p:sp>
      <p:sp>
        <p:nvSpPr>
          <p:cNvPr id="21976" name="TextBox 10"/>
          <p:cNvSpPr txBox="1">
            <a:spLocks noChangeArrowheads="1"/>
          </p:cNvSpPr>
          <p:nvPr/>
        </p:nvSpPr>
        <p:spPr bwMode="auto">
          <a:xfrm>
            <a:off x="152400" y="4178119"/>
            <a:ext cx="1143000" cy="101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22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dirty="0">
                <a:solidFill>
                  <a:srgbClr val="000000"/>
                </a:solidFill>
              </a:rPr>
              <a:t>The lifting </a:t>
            </a:r>
            <a:r>
              <a:rPr lang="en-US" altLang="en-US" sz="1200" dirty="0" smtClean="0">
                <a:solidFill>
                  <a:srgbClr val="000000"/>
                </a:solidFill>
              </a:rPr>
              <a:t>matrix </a:t>
            </a:r>
            <a:r>
              <a:rPr lang="en-US" altLang="en-US" sz="1200" dirty="0">
                <a:solidFill>
                  <a:srgbClr val="000000"/>
                </a:solidFill>
              </a:rPr>
              <a:t>above are applied on this 11ad base matrix.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Shadi Abu-Surra, Samsung Electronics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147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rate-7/8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Rate-7/8 length-1248 is derived by puncturing the first 96 parity bits of the rate-13/16 length-1344 code</a:t>
            </a:r>
            <a:r>
              <a:rPr lang="en-US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As is currently done in 11ad (adopted recently in </a:t>
            </a:r>
            <a:r>
              <a:rPr lang="en-US" dirty="0" err="1" smtClean="0"/>
              <a:t>Revmc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Shadi Abu-Surra, Samsung Electronics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821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-Length 1344 LDPC codes for 11ay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802-11-Submission-Length 1344 LDPC codes for 11ay</Template>
  <TotalTime>1759</TotalTime>
  <Words>3249</Words>
  <Application>Microsoft Office PowerPoint</Application>
  <PresentationFormat>On-screen Show (4:3)</PresentationFormat>
  <Paragraphs>1456</Paragraphs>
  <Slides>32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 Unicode MS</vt:lpstr>
      <vt:lpstr>MS Gothic</vt:lpstr>
      <vt:lpstr>Arial</vt:lpstr>
      <vt:lpstr>Calibri</vt:lpstr>
      <vt:lpstr>Times New Roman</vt:lpstr>
      <vt:lpstr>Wingdings</vt:lpstr>
      <vt:lpstr>802-11-Submission-Length 1344 LDPC codes for 11ay</vt:lpstr>
      <vt:lpstr>Document</vt:lpstr>
      <vt:lpstr>Length 1344 LDPC codes for 11ay</vt:lpstr>
      <vt:lpstr>Abstract</vt:lpstr>
      <vt:lpstr>Introduction</vt:lpstr>
      <vt:lpstr>Length 1344 LDPC codes</vt:lpstr>
      <vt:lpstr>Proposed rate-13/16</vt:lpstr>
      <vt:lpstr>Proposed rate-3/4 code</vt:lpstr>
      <vt:lpstr>Proposed rate-5/8 code</vt:lpstr>
      <vt:lpstr>Proposed rate-1/2 code</vt:lpstr>
      <vt:lpstr>Proposed rate-7/8 code</vt:lpstr>
      <vt:lpstr>1344 lifting matrices are in-place</vt:lpstr>
      <vt:lpstr>Simulation setup</vt:lpstr>
      <vt:lpstr>In-place two-step lifting performance: QPSK</vt:lpstr>
      <vt:lpstr>In-place two-step lifting performance: QPSK</vt:lpstr>
      <vt:lpstr>In-place two-step lifting performance: 16-QAM</vt:lpstr>
      <vt:lpstr>In-place two-step lifting performance: 16-QAM</vt:lpstr>
      <vt:lpstr>In-place two-step lifting performance: 64-QAM</vt:lpstr>
      <vt:lpstr>In-place two-step lifting performance: 64-QAM</vt:lpstr>
      <vt:lpstr>Theoretical improvement of the proposed L1344 over the L672 in 11ad</vt:lpstr>
      <vt:lpstr>Summary</vt:lpstr>
      <vt:lpstr>Straw Poll</vt:lpstr>
      <vt:lpstr>References</vt:lpstr>
      <vt:lpstr>Appendix I</vt:lpstr>
      <vt:lpstr>OFDM parameters for 2x channel bonding (only for simulation purpose)</vt:lpstr>
      <vt:lpstr>Simulation setup</vt:lpstr>
      <vt:lpstr>Simulation setup</vt:lpstr>
      <vt:lpstr>Simulation setup</vt:lpstr>
      <vt:lpstr>Appendix II</vt:lpstr>
      <vt:lpstr>Layered Decoder: Architectures (1x Throughput*)</vt:lpstr>
      <vt:lpstr>Layer Decoder: Architectures (2x Throughput*)</vt:lpstr>
      <vt:lpstr>Appendix III</vt:lpstr>
      <vt:lpstr>Theoretical comparison: Proposed L1344, 11ad codes with Z=84 (instead of Z =42), and L672 in 11ad</vt:lpstr>
      <vt:lpstr>Performance comparison: Proposed L1344 vs 11ad codes with Z=84 (instead of Z =42)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Shadi Abu-Surra</dc:creator>
  <cp:lastModifiedBy>Kaushik Josiam</cp:lastModifiedBy>
  <cp:revision>78</cp:revision>
  <cp:lastPrinted>1601-01-01T00:00:00Z</cp:lastPrinted>
  <dcterms:created xsi:type="dcterms:W3CDTF">2016-05-04T18:30:53Z</dcterms:created>
  <dcterms:modified xsi:type="dcterms:W3CDTF">2016-05-17T16:51:07Z</dcterms:modified>
</cp:coreProperties>
</file>