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84" r:id="rId4"/>
    <p:sldId id="285" r:id="rId5"/>
    <p:sldId id="296" r:id="rId6"/>
    <p:sldId id="286" r:id="rId7"/>
    <p:sldId id="297" r:id="rId8"/>
    <p:sldId id="298" r:id="rId9"/>
    <p:sldId id="299" r:id="rId10"/>
    <p:sldId id="300" r:id="rId11"/>
    <p:sldId id="287" r:id="rId12"/>
    <p:sldId id="289" r:id="rId13"/>
    <p:sldId id="267" r:id="rId14"/>
    <p:sldId id="292" r:id="rId15"/>
    <p:sldId id="272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70975" autoAdjust="0"/>
  </p:normalViewPr>
  <p:slideViewPr>
    <p:cSldViewPr>
      <p:cViewPr varScale="1">
        <p:scale>
          <a:sx n="76" d="100"/>
          <a:sy n="76" d="100"/>
        </p:scale>
        <p:origin x="9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56D34-EFA9-4B83-8732-04B33BA44248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65E3A-86EF-4978-A412-709A342BBB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6289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481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742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8815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722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722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2856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4889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8615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999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080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5119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802.11-16/0673r0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_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Multi-User EDCA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2016-05-15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524367"/>
              </p:ext>
            </p:extLst>
          </p:nvPr>
        </p:nvGraphicFramePr>
        <p:xfrm>
          <a:off x="515938" y="2822575"/>
          <a:ext cx="7793037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Document" r:id="rId4" imgW="8249468" imgH="2999233" progId="Word.Document.8">
                  <p:embed/>
                </p:oleObj>
              </mc:Choice>
              <mc:Fallback>
                <p:oleObj name="Document" r:id="rId4" imgW="8249468" imgH="29992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2575"/>
                        <a:ext cx="7793037" cy="294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</a:t>
            </a:r>
            <a:r>
              <a:rPr lang="en-US" altLang="ko-KR" dirty="0"/>
              <a:t>Access for Trigger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083816"/>
            <a:ext cx="8229600" cy="2513535"/>
          </a:xfrm>
        </p:spPr>
        <p:txBody>
          <a:bodyPr/>
          <a:lstStyle/>
          <a:p>
            <a:r>
              <a:rPr lang="en-US" altLang="ko-KR" sz="2000" dirty="0" smtClean="0"/>
              <a:t>When AC_MU wins the virtual contention, Trigger frame is transmitted with </a:t>
            </a:r>
            <a:r>
              <a:rPr lang="en-US" altLang="ko-KR" sz="2000" dirty="0"/>
              <a:t>Trigger frame access </a:t>
            </a:r>
            <a:r>
              <a:rPr lang="en-US" altLang="ko-KR" sz="2000" dirty="0" smtClean="0"/>
              <a:t>category (</a:t>
            </a:r>
            <a:r>
              <a:rPr lang="en-US" altLang="ko-KR" sz="2000" dirty="0"/>
              <a:t>AC_MU)</a:t>
            </a:r>
            <a:r>
              <a:rPr lang="en-US" altLang="ko-KR" sz="2000" dirty="0" smtClean="0"/>
              <a:t> EDCA parameters</a:t>
            </a:r>
          </a:p>
          <a:p>
            <a:r>
              <a:rPr lang="en-US" altLang="ko-KR" sz="2000" dirty="0" smtClean="0"/>
              <a:t>EDCA parameters for Trigger frame access category (AC_MU) needs to be defined</a:t>
            </a:r>
          </a:p>
          <a:p>
            <a:pPr lvl="1"/>
            <a:r>
              <a:rPr lang="en-US" altLang="ko-KR" sz="1800" dirty="0" smtClean="0"/>
              <a:t>Not only fixed value, but also variable value which is based on queue length could be considered (</a:t>
            </a:r>
            <a:r>
              <a:rPr lang="en-US" altLang="ko-KR" sz="1800" dirty="0"/>
              <a:t>L</a:t>
            </a:r>
            <a:r>
              <a:rPr lang="en-US" altLang="ko-KR" sz="1800" dirty="0" smtClean="0"/>
              <a:t>egacy ACs could be reused for AC_MU, e.g., AC_VI)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61" name="그룹 60"/>
          <p:cNvGrpSpPr/>
          <p:nvPr/>
        </p:nvGrpSpPr>
        <p:grpSpPr>
          <a:xfrm>
            <a:off x="1475656" y="1503286"/>
            <a:ext cx="6365875" cy="2717802"/>
            <a:chOff x="1187624" y="1454094"/>
            <a:chExt cx="6365875" cy="2717802"/>
          </a:xfrm>
        </p:grpSpPr>
        <p:grpSp>
          <p:nvGrpSpPr>
            <p:cNvPr id="57" name="그룹 56"/>
            <p:cNvGrpSpPr/>
            <p:nvPr/>
          </p:nvGrpSpPr>
          <p:grpSpPr>
            <a:xfrm>
              <a:off x="1187624" y="1454094"/>
              <a:ext cx="6365875" cy="2717802"/>
              <a:chOff x="1187624" y="1454094"/>
              <a:chExt cx="6365875" cy="2717802"/>
            </a:xfrm>
          </p:grpSpPr>
          <p:grpSp>
            <p:nvGrpSpPr>
              <p:cNvPr id="6" name="Group 4"/>
              <p:cNvGrpSpPr>
                <a:grpSpLocks noChangeAspect="1"/>
              </p:cNvGrpSpPr>
              <p:nvPr/>
            </p:nvGrpSpPr>
            <p:grpSpPr bwMode="auto">
              <a:xfrm>
                <a:off x="1187624" y="1454094"/>
                <a:ext cx="6365875" cy="2717802"/>
                <a:chOff x="875" y="791"/>
                <a:chExt cx="4010" cy="1712"/>
              </a:xfrm>
            </p:grpSpPr>
            <p:sp>
              <p:nvSpPr>
                <p:cNvPr id="7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875" y="890"/>
                  <a:ext cx="4010" cy="1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" name="Line 5"/>
                <p:cNvSpPr>
                  <a:spLocks noChangeShapeType="1"/>
                </p:cNvSpPr>
                <p:nvPr/>
              </p:nvSpPr>
              <p:spPr bwMode="auto">
                <a:xfrm flipH="1">
                  <a:off x="1661" y="2095"/>
                  <a:ext cx="3197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661" y="1030"/>
                  <a:ext cx="3197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0" name="Freeform 7"/>
                <p:cNvSpPr>
                  <a:spLocks/>
                </p:cNvSpPr>
                <p:nvPr/>
              </p:nvSpPr>
              <p:spPr bwMode="auto">
                <a:xfrm>
                  <a:off x="2054" y="1030"/>
                  <a:ext cx="167" cy="237"/>
                </a:xfrm>
                <a:custGeom>
                  <a:avLst/>
                  <a:gdLst>
                    <a:gd name="T0" fmla="*/ 0 w 167"/>
                    <a:gd name="T1" fmla="*/ 0 h 237"/>
                    <a:gd name="T2" fmla="*/ 111 w 167"/>
                    <a:gd name="T3" fmla="*/ 0 h 237"/>
                    <a:gd name="T4" fmla="*/ 167 w 167"/>
                    <a:gd name="T5" fmla="*/ 237 h 237"/>
                    <a:gd name="T6" fmla="*/ 55 w 167"/>
                    <a:gd name="T7" fmla="*/ 237 h 237"/>
                    <a:gd name="T8" fmla="*/ 0 w 167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7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7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1" name="Freeform 8"/>
                <p:cNvSpPr>
                  <a:spLocks/>
                </p:cNvSpPr>
                <p:nvPr/>
              </p:nvSpPr>
              <p:spPr bwMode="auto">
                <a:xfrm>
                  <a:off x="2054" y="1030"/>
                  <a:ext cx="167" cy="237"/>
                </a:xfrm>
                <a:custGeom>
                  <a:avLst/>
                  <a:gdLst>
                    <a:gd name="T0" fmla="*/ 0 w 167"/>
                    <a:gd name="T1" fmla="*/ 0 h 237"/>
                    <a:gd name="T2" fmla="*/ 111 w 167"/>
                    <a:gd name="T3" fmla="*/ 0 h 237"/>
                    <a:gd name="T4" fmla="*/ 167 w 167"/>
                    <a:gd name="T5" fmla="*/ 237 h 237"/>
                    <a:gd name="T6" fmla="*/ 55 w 167"/>
                    <a:gd name="T7" fmla="*/ 237 h 237"/>
                    <a:gd name="T8" fmla="*/ 0 w 167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7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7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635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2" name="Freeform 9"/>
                <p:cNvSpPr>
                  <a:spLocks/>
                </p:cNvSpPr>
                <p:nvPr/>
              </p:nvSpPr>
              <p:spPr bwMode="auto">
                <a:xfrm>
                  <a:off x="1943" y="1030"/>
                  <a:ext cx="166" cy="237"/>
                </a:xfrm>
                <a:custGeom>
                  <a:avLst/>
                  <a:gdLst>
                    <a:gd name="T0" fmla="*/ 0 w 166"/>
                    <a:gd name="T1" fmla="*/ 0 h 237"/>
                    <a:gd name="T2" fmla="*/ 111 w 166"/>
                    <a:gd name="T3" fmla="*/ 0 h 237"/>
                    <a:gd name="T4" fmla="*/ 166 w 166"/>
                    <a:gd name="T5" fmla="*/ 237 h 237"/>
                    <a:gd name="T6" fmla="*/ 55 w 166"/>
                    <a:gd name="T7" fmla="*/ 237 h 237"/>
                    <a:gd name="T8" fmla="*/ 0 w 166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6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6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3" name="Freeform 10"/>
                <p:cNvSpPr>
                  <a:spLocks/>
                </p:cNvSpPr>
                <p:nvPr/>
              </p:nvSpPr>
              <p:spPr bwMode="auto">
                <a:xfrm>
                  <a:off x="1943" y="1030"/>
                  <a:ext cx="166" cy="237"/>
                </a:xfrm>
                <a:custGeom>
                  <a:avLst/>
                  <a:gdLst>
                    <a:gd name="T0" fmla="*/ 0 w 166"/>
                    <a:gd name="T1" fmla="*/ 0 h 237"/>
                    <a:gd name="T2" fmla="*/ 111 w 166"/>
                    <a:gd name="T3" fmla="*/ 0 h 237"/>
                    <a:gd name="T4" fmla="*/ 166 w 166"/>
                    <a:gd name="T5" fmla="*/ 237 h 237"/>
                    <a:gd name="T6" fmla="*/ 55 w 166"/>
                    <a:gd name="T7" fmla="*/ 237 h 237"/>
                    <a:gd name="T8" fmla="*/ 0 w 166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6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6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635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4" name="Rectangle 11"/>
                <p:cNvSpPr>
                  <a:spLocks noChangeArrowheads="1"/>
                </p:cNvSpPr>
                <p:nvPr/>
              </p:nvSpPr>
              <p:spPr bwMode="auto">
                <a:xfrm>
                  <a:off x="2845" y="1858"/>
                  <a:ext cx="947" cy="23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5" name="Rectangle 12"/>
                <p:cNvSpPr>
                  <a:spLocks noChangeArrowheads="1"/>
                </p:cNvSpPr>
                <p:nvPr/>
              </p:nvSpPr>
              <p:spPr bwMode="auto">
                <a:xfrm>
                  <a:off x="2845" y="1858"/>
                  <a:ext cx="947" cy="237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6" name="Rectangle 13"/>
                <p:cNvSpPr>
                  <a:spLocks noChangeArrowheads="1"/>
                </p:cNvSpPr>
                <p:nvPr/>
              </p:nvSpPr>
              <p:spPr bwMode="auto">
                <a:xfrm>
                  <a:off x="2962" y="1898"/>
                  <a:ext cx="269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STA 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" name="Rectangle 14"/>
                <p:cNvSpPr>
                  <a:spLocks noChangeArrowheads="1"/>
                </p:cNvSpPr>
                <p:nvPr/>
              </p:nvSpPr>
              <p:spPr bwMode="auto">
                <a:xfrm>
                  <a:off x="3175" y="1898"/>
                  <a:ext cx="144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3 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Rectangle 15"/>
                <p:cNvSpPr>
                  <a:spLocks noChangeArrowheads="1"/>
                </p:cNvSpPr>
                <p:nvPr/>
              </p:nvSpPr>
              <p:spPr bwMode="auto">
                <a:xfrm>
                  <a:off x="3262" y="1898"/>
                  <a:ext cx="483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UL PPDU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1" name="Rectangle 16"/>
                <p:cNvSpPr>
                  <a:spLocks noChangeArrowheads="1"/>
                </p:cNvSpPr>
                <p:nvPr/>
              </p:nvSpPr>
              <p:spPr bwMode="auto">
                <a:xfrm>
                  <a:off x="2845" y="1622"/>
                  <a:ext cx="947" cy="23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2" name="Rectangle 17"/>
                <p:cNvSpPr>
                  <a:spLocks noChangeArrowheads="1"/>
                </p:cNvSpPr>
                <p:nvPr/>
              </p:nvSpPr>
              <p:spPr bwMode="auto">
                <a:xfrm>
                  <a:off x="2845" y="1622"/>
                  <a:ext cx="947" cy="23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3" name="Rectangle 18"/>
                <p:cNvSpPr>
                  <a:spLocks noChangeArrowheads="1"/>
                </p:cNvSpPr>
                <p:nvPr/>
              </p:nvSpPr>
              <p:spPr bwMode="auto">
                <a:xfrm>
                  <a:off x="2962" y="1666"/>
                  <a:ext cx="269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STA 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" name="Rectangle 19"/>
                <p:cNvSpPr>
                  <a:spLocks noChangeArrowheads="1"/>
                </p:cNvSpPr>
                <p:nvPr/>
              </p:nvSpPr>
              <p:spPr bwMode="auto">
                <a:xfrm>
                  <a:off x="3175" y="1666"/>
                  <a:ext cx="144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2 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" name="Rectangle 20"/>
                <p:cNvSpPr>
                  <a:spLocks noChangeArrowheads="1"/>
                </p:cNvSpPr>
                <p:nvPr/>
              </p:nvSpPr>
              <p:spPr bwMode="auto">
                <a:xfrm>
                  <a:off x="3262" y="1666"/>
                  <a:ext cx="483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UL PPDU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6" name="Rectangle 21"/>
                <p:cNvSpPr>
                  <a:spLocks noChangeArrowheads="1"/>
                </p:cNvSpPr>
                <p:nvPr/>
              </p:nvSpPr>
              <p:spPr bwMode="auto">
                <a:xfrm>
                  <a:off x="2845" y="1385"/>
                  <a:ext cx="947" cy="23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7" name="Rectangle 22"/>
                <p:cNvSpPr>
                  <a:spLocks noChangeArrowheads="1"/>
                </p:cNvSpPr>
                <p:nvPr/>
              </p:nvSpPr>
              <p:spPr bwMode="auto">
                <a:xfrm>
                  <a:off x="2845" y="1385"/>
                  <a:ext cx="947" cy="237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8" name="Rectangle 23"/>
                <p:cNvSpPr>
                  <a:spLocks noChangeArrowheads="1"/>
                </p:cNvSpPr>
                <p:nvPr/>
              </p:nvSpPr>
              <p:spPr bwMode="auto">
                <a:xfrm>
                  <a:off x="2962" y="1429"/>
                  <a:ext cx="269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STA 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9" name="Rectangle 24"/>
                <p:cNvSpPr>
                  <a:spLocks noChangeArrowheads="1"/>
                </p:cNvSpPr>
                <p:nvPr/>
              </p:nvSpPr>
              <p:spPr bwMode="auto">
                <a:xfrm>
                  <a:off x="3175" y="1429"/>
                  <a:ext cx="144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1 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" name="Rectangle 25"/>
                <p:cNvSpPr>
                  <a:spLocks noChangeArrowheads="1"/>
                </p:cNvSpPr>
                <p:nvPr/>
              </p:nvSpPr>
              <p:spPr bwMode="auto">
                <a:xfrm>
                  <a:off x="3262" y="1429"/>
                  <a:ext cx="483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UL PPDU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4029" y="1030"/>
                  <a:ext cx="310" cy="71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29" y="1030"/>
                  <a:ext cx="310" cy="710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3" name="Rectangle 28"/>
                <p:cNvSpPr>
                  <a:spLocks noChangeArrowheads="1"/>
                </p:cNvSpPr>
                <p:nvPr/>
              </p:nvSpPr>
              <p:spPr bwMode="auto">
                <a:xfrm>
                  <a:off x="4077" y="1321"/>
                  <a:ext cx="125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M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4" name="Rectangle 29"/>
                <p:cNvSpPr>
                  <a:spLocks noChangeArrowheads="1"/>
                </p:cNvSpPr>
                <p:nvPr/>
              </p:nvSpPr>
              <p:spPr bwMode="auto">
                <a:xfrm>
                  <a:off x="4152" y="1321"/>
                  <a:ext cx="81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-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5" name="Rectangle 30"/>
                <p:cNvSpPr>
                  <a:spLocks noChangeArrowheads="1"/>
                </p:cNvSpPr>
                <p:nvPr/>
              </p:nvSpPr>
              <p:spPr bwMode="auto">
                <a:xfrm>
                  <a:off x="4190" y="1321"/>
                  <a:ext cx="150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BA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" name="Rectangle 31"/>
                <p:cNvSpPr>
                  <a:spLocks noChangeArrowheads="1"/>
                </p:cNvSpPr>
                <p:nvPr/>
              </p:nvSpPr>
              <p:spPr bwMode="auto">
                <a:xfrm>
                  <a:off x="2205" y="1030"/>
                  <a:ext cx="403" cy="71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7" name="Rectangle 32"/>
                <p:cNvSpPr>
                  <a:spLocks noChangeArrowheads="1"/>
                </p:cNvSpPr>
                <p:nvPr/>
              </p:nvSpPr>
              <p:spPr bwMode="auto">
                <a:xfrm>
                  <a:off x="2205" y="1030"/>
                  <a:ext cx="403" cy="710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8" name="Rectangle 33"/>
                <p:cNvSpPr>
                  <a:spLocks noChangeArrowheads="1"/>
                </p:cNvSpPr>
                <p:nvPr/>
              </p:nvSpPr>
              <p:spPr bwMode="auto">
                <a:xfrm>
                  <a:off x="2272" y="1271"/>
                  <a:ext cx="326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Trigger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9" name="Rectangle 34"/>
                <p:cNvSpPr>
                  <a:spLocks noChangeArrowheads="1"/>
                </p:cNvSpPr>
                <p:nvPr/>
              </p:nvSpPr>
              <p:spPr bwMode="auto">
                <a:xfrm>
                  <a:off x="2291" y="1371"/>
                  <a:ext cx="288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Frame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0" name="Rectangle 35"/>
                <p:cNvSpPr>
                  <a:spLocks noChangeArrowheads="1"/>
                </p:cNvSpPr>
                <p:nvPr/>
              </p:nvSpPr>
              <p:spPr bwMode="auto">
                <a:xfrm>
                  <a:off x="1458" y="965"/>
                  <a:ext cx="182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AP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" name="Rectangle 36"/>
                <p:cNvSpPr>
                  <a:spLocks noChangeArrowheads="1"/>
                </p:cNvSpPr>
                <p:nvPr/>
              </p:nvSpPr>
              <p:spPr bwMode="auto">
                <a:xfrm>
                  <a:off x="1408" y="2029"/>
                  <a:ext cx="288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STAs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4" name="Line 39"/>
                <p:cNvSpPr>
                  <a:spLocks noChangeShapeType="1"/>
                </p:cNvSpPr>
                <p:nvPr/>
              </p:nvSpPr>
              <p:spPr bwMode="auto">
                <a:xfrm>
                  <a:off x="1779" y="1132"/>
                  <a:ext cx="165" cy="0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5" name="Freeform 40"/>
                <p:cNvSpPr>
                  <a:spLocks/>
                </p:cNvSpPr>
                <p:nvPr/>
              </p:nvSpPr>
              <p:spPr bwMode="auto">
                <a:xfrm>
                  <a:off x="1779" y="1109"/>
                  <a:ext cx="23" cy="47"/>
                </a:xfrm>
                <a:custGeom>
                  <a:avLst/>
                  <a:gdLst>
                    <a:gd name="T0" fmla="*/ 23 w 23"/>
                    <a:gd name="T1" fmla="*/ 0 h 47"/>
                    <a:gd name="T2" fmla="*/ 0 w 23"/>
                    <a:gd name="T3" fmla="*/ 23 h 47"/>
                    <a:gd name="T4" fmla="*/ 23 w 23"/>
                    <a:gd name="T5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47">
                      <a:moveTo>
                        <a:pt x="23" y="0"/>
                      </a:moveTo>
                      <a:lnTo>
                        <a:pt x="0" y="23"/>
                      </a:lnTo>
                      <a:lnTo>
                        <a:pt x="23" y="47"/>
                      </a:lnTo>
                    </a:path>
                  </a:pathLst>
                </a:cu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6" name="Freeform 41"/>
                <p:cNvSpPr>
                  <a:spLocks/>
                </p:cNvSpPr>
                <p:nvPr/>
              </p:nvSpPr>
              <p:spPr bwMode="auto">
                <a:xfrm>
                  <a:off x="1921" y="1109"/>
                  <a:ext cx="23" cy="47"/>
                </a:xfrm>
                <a:custGeom>
                  <a:avLst/>
                  <a:gdLst>
                    <a:gd name="T0" fmla="*/ 0 w 23"/>
                    <a:gd name="T1" fmla="*/ 47 h 47"/>
                    <a:gd name="T2" fmla="*/ 23 w 23"/>
                    <a:gd name="T3" fmla="*/ 23 h 47"/>
                    <a:gd name="T4" fmla="*/ 0 w 23"/>
                    <a:gd name="T5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47">
                      <a:moveTo>
                        <a:pt x="0" y="47"/>
                      </a:moveTo>
                      <a:lnTo>
                        <a:pt x="23" y="2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7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1945" y="1029"/>
                  <a:ext cx="0" cy="214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8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1779" y="1030"/>
                  <a:ext cx="0" cy="214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9" name="Rectangle 44"/>
                <p:cNvSpPr>
                  <a:spLocks noChangeArrowheads="1"/>
                </p:cNvSpPr>
                <p:nvPr/>
              </p:nvSpPr>
              <p:spPr bwMode="auto">
                <a:xfrm>
                  <a:off x="1502" y="1332"/>
                  <a:ext cx="665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AIFS</a:t>
                  </a:r>
                  <a:r>
                    <a:rPr lang="en-US" altLang="ko-KR" sz="13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(AC_MU</a:t>
                  </a:r>
                  <a:r>
                    <a:rPr lang="en-US" altLang="ko-KR" sz="13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)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2" name="Rectangle 47"/>
                <p:cNvSpPr>
                  <a:spLocks noChangeArrowheads="1"/>
                </p:cNvSpPr>
                <p:nvPr/>
              </p:nvSpPr>
              <p:spPr bwMode="auto">
                <a:xfrm>
                  <a:off x="2014" y="791"/>
                  <a:ext cx="1187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BO=[</a:t>
                  </a:r>
                  <a:r>
                    <a:rPr kumimoji="0" lang="en-US" altLang="ko-KR" sz="13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MinBO</a:t>
                  </a:r>
                  <a:r>
                    <a:rPr kumimoji="0" lang="en-US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,</a:t>
                  </a:r>
                  <a:r>
                    <a:rPr kumimoji="0" lang="en-US" altLang="ko-KR" sz="130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CW]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5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077" y="915"/>
                  <a:ext cx="9" cy="4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6" name="Freeform 46"/>
                <p:cNvSpPr>
                  <a:spLocks/>
                </p:cNvSpPr>
                <p:nvPr/>
              </p:nvSpPr>
              <p:spPr bwMode="auto">
                <a:xfrm flipV="1">
                  <a:off x="2050" y="941"/>
                  <a:ext cx="54" cy="83"/>
                </a:xfrm>
                <a:custGeom>
                  <a:avLst/>
                  <a:gdLst>
                    <a:gd name="T0" fmla="*/ 0 w 54"/>
                    <a:gd name="T1" fmla="*/ 83 h 83"/>
                    <a:gd name="T2" fmla="*/ 21 w 54"/>
                    <a:gd name="T3" fmla="*/ 0 h 83"/>
                    <a:gd name="T4" fmla="*/ 54 w 54"/>
                    <a:gd name="T5" fmla="*/ 79 h 83"/>
                    <a:gd name="T6" fmla="*/ 0 w 54"/>
                    <a:gd name="T7" fmla="*/ 83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4" h="83">
                      <a:moveTo>
                        <a:pt x="0" y="83"/>
                      </a:moveTo>
                      <a:lnTo>
                        <a:pt x="21" y="0"/>
                      </a:lnTo>
                      <a:lnTo>
                        <a:pt x="54" y="79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2" name="Rectangle 44"/>
                <p:cNvSpPr>
                  <a:spLocks noChangeArrowheads="1"/>
                </p:cNvSpPr>
                <p:nvPr/>
              </p:nvSpPr>
              <p:spPr bwMode="auto">
                <a:xfrm>
                  <a:off x="3051" y="2259"/>
                  <a:ext cx="712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TXOP</a:t>
                  </a:r>
                  <a:r>
                    <a:rPr lang="en-US" altLang="ko-KR" sz="13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(AC_MU</a:t>
                  </a:r>
                  <a:r>
                    <a:rPr lang="en-US" altLang="ko-KR" sz="13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)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cxnSp>
            <p:nvCxnSpPr>
              <p:cNvPr id="5" name="직선 연결선 4"/>
              <p:cNvCxnSpPr/>
              <p:nvPr/>
            </p:nvCxnSpPr>
            <p:spPr>
              <a:xfrm>
                <a:off x="3347864" y="3717032"/>
                <a:ext cx="338437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직선 연결선 58"/>
            <p:cNvCxnSpPr/>
            <p:nvPr/>
          </p:nvCxnSpPr>
          <p:spPr>
            <a:xfrm>
              <a:off x="3347864" y="3645024"/>
              <a:ext cx="0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>
            <a:xfrm>
              <a:off x="6732240" y="3645024"/>
              <a:ext cx="0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328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Revisit: DL MU channel access procedure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45195"/>
          </a:xfrm>
        </p:spPr>
        <p:txBody>
          <a:bodyPr/>
          <a:lstStyle/>
          <a:p>
            <a:r>
              <a:rPr lang="en-US" altLang="ko-KR" dirty="0" smtClean="0"/>
              <a:t>We could have two options of DL MU</a:t>
            </a:r>
          </a:p>
          <a:p>
            <a:pPr lvl="1"/>
            <a:r>
              <a:rPr lang="en-US" altLang="ko-KR" dirty="0" smtClean="0"/>
              <a:t>Opt.1 : Using sharing a TXOP method for both DL-MU MIMO and DL-MU-OFDMA</a:t>
            </a:r>
          </a:p>
          <a:p>
            <a:pPr lvl="1"/>
            <a:r>
              <a:rPr lang="en-US" altLang="ko-KR" dirty="0" smtClean="0"/>
              <a:t>Opt.2 : Using virtual DL_MU queue similar to virtual UL_MU queue</a:t>
            </a:r>
          </a:p>
          <a:p>
            <a:r>
              <a:rPr lang="en-US" altLang="ko-KR" dirty="0" smtClean="0"/>
              <a:t>Opt.1 is simple but it has some regulations</a:t>
            </a:r>
          </a:p>
          <a:p>
            <a:pPr lvl="1"/>
            <a:r>
              <a:rPr lang="en-US" altLang="ko-KR" dirty="0" smtClean="0"/>
              <a:t>Since the failure of Primary transmission is regarded as the transmission failure, an inefficient procedure should be taken, i.e., CW should be doubled</a:t>
            </a:r>
          </a:p>
          <a:p>
            <a:pPr lvl="1"/>
            <a:r>
              <a:rPr lang="en-US" altLang="ko-KR" dirty="0" smtClean="0"/>
              <a:t>Multi-TID cannot be used for Primary transmission</a:t>
            </a:r>
          </a:p>
          <a:p>
            <a:r>
              <a:rPr lang="en-US" altLang="ko-KR" dirty="0" smtClean="0"/>
              <a:t>Opt.2 requires new procedure but it could be more flexible</a:t>
            </a:r>
          </a:p>
          <a:p>
            <a:pPr lvl="1"/>
            <a:r>
              <a:rPr lang="en-US" altLang="ko-KR" dirty="0" smtClean="0"/>
              <a:t>Transmission success can be more properly defined (e.g. Only one response of DL MU transmission can be considered as a success)</a:t>
            </a:r>
          </a:p>
          <a:p>
            <a:pPr lvl="1"/>
            <a:r>
              <a:rPr lang="en-US" altLang="ko-KR" dirty="0" smtClean="0"/>
              <a:t>Multi-TID A-MPDU could be utilized for DL MU as well</a:t>
            </a:r>
            <a:endParaRPr lang="en-US" altLang="ko-K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9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Discussion on MU Channel Access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45195"/>
          </a:xfrm>
        </p:spPr>
        <p:txBody>
          <a:bodyPr/>
          <a:lstStyle/>
          <a:p>
            <a:r>
              <a:rPr lang="en-US" altLang="ko-KR" dirty="0" smtClean="0"/>
              <a:t>We need more discussion whether “sharing a TXOP” is efficient and only option for DL MU channel access.</a:t>
            </a:r>
          </a:p>
          <a:p>
            <a:r>
              <a:rPr lang="en-US" altLang="ko-KR" dirty="0" smtClean="0"/>
              <a:t>Specific parameters for contention need to be defined.</a:t>
            </a:r>
          </a:p>
          <a:p>
            <a:pPr lvl="1"/>
            <a:r>
              <a:rPr lang="en-US" altLang="ko-KR" dirty="0" smtClean="0"/>
              <a:t>Min BO, Max BO(=CW), TXOP, AIFSN</a:t>
            </a:r>
          </a:p>
          <a:p>
            <a:pPr lvl="1"/>
            <a:r>
              <a:rPr lang="en-US" altLang="ko-KR" dirty="0" smtClean="0"/>
              <a:t>Whether parameters are variable or fixed</a:t>
            </a:r>
          </a:p>
          <a:p>
            <a:r>
              <a:rPr lang="en-US" altLang="ko-KR" dirty="0" smtClean="0"/>
              <a:t>If other Trigger variant frames need to be transmitted with contention based channel access, Trigger variant frames’ channel access methods need to be defined.</a:t>
            </a:r>
          </a:p>
          <a:p>
            <a:pPr lvl="1"/>
            <a:r>
              <a:rPr lang="en-US" altLang="ko-KR" dirty="0" smtClean="0"/>
              <a:t>MU-RTS may follow EDCA of the following channel access procedure of MU data transmission.</a:t>
            </a:r>
          </a:p>
          <a:p>
            <a:pPr lvl="1"/>
            <a:r>
              <a:rPr lang="en-US" altLang="ko-KR" dirty="0" smtClean="0"/>
              <a:t>UL MU for </a:t>
            </a:r>
            <a:r>
              <a:rPr lang="en-US" altLang="ko-KR" dirty="0"/>
              <a:t>m</a:t>
            </a:r>
            <a:r>
              <a:rPr lang="en-US" altLang="ko-KR" dirty="0" smtClean="0"/>
              <a:t>anagement frames including BSR procedure may use different mechanism and UL MU parameters.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4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 UL virtual queue based </a:t>
            </a:r>
            <a:r>
              <a:rPr lang="en-US" altLang="ko-KR" dirty="0"/>
              <a:t>on BSR </a:t>
            </a:r>
            <a:r>
              <a:rPr lang="en-US" altLang="ko-KR" dirty="0" smtClean="0"/>
              <a:t>information could be a solution for 11ax EDCA</a:t>
            </a:r>
          </a:p>
          <a:p>
            <a:r>
              <a:rPr lang="en-US" altLang="ko-KR" dirty="0" smtClean="0"/>
              <a:t>Variable virtual contention parameters for AC_MU could control when and how often </a:t>
            </a:r>
            <a:r>
              <a:rPr lang="en-US" altLang="ko-KR" dirty="0"/>
              <a:t>T</a:t>
            </a:r>
            <a:r>
              <a:rPr lang="en-US" altLang="ko-KR" dirty="0" smtClean="0"/>
              <a:t>rigger frames are transmitted</a:t>
            </a:r>
          </a:p>
          <a:p>
            <a:r>
              <a:rPr lang="en-US" altLang="ko-KR" dirty="0" smtClean="0"/>
              <a:t>Although BSR procedure is considered for UL MU transmission, actual UL PPDU could be a Multi-TID A-MPDU and its Access Category is hard to known to AP</a:t>
            </a:r>
          </a:p>
          <a:p>
            <a:pPr lvl="1"/>
            <a:r>
              <a:rPr lang="en-US" altLang="ko-KR" dirty="0" smtClean="0"/>
              <a:t>AP cannot determine which access category shall be adopted for channel access parameters</a:t>
            </a:r>
          </a:p>
          <a:p>
            <a:pPr lvl="1"/>
            <a:r>
              <a:rPr lang="en-US" altLang="ko-KR" dirty="0" smtClean="0"/>
              <a:t>Regardless of UL PPDU contents, Trigger frame always need to be transmitted following AC_MU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TG Specification Frame work document?</a:t>
            </a:r>
          </a:p>
          <a:p>
            <a:pPr lvl="1"/>
            <a:r>
              <a:rPr lang="en-US" altLang="ko-KR" dirty="0" err="1" smtClean="0"/>
              <a:t>x.y.z</a:t>
            </a:r>
            <a:r>
              <a:rPr lang="en-US" altLang="ko-KR" dirty="0" smtClean="0"/>
              <a:t>. Spec shall define a virtual queue for UL MU contention based channel access procedure and its EDCA parameters (TBD) for trigger frame channel access</a:t>
            </a:r>
          </a:p>
          <a:p>
            <a:pPr lvl="2"/>
            <a:r>
              <a:rPr lang="en-US" altLang="ko-KR" dirty="0" smtClean="0"/>
              <a:t>Y</a:t>
            </a:r>
          </a:p>
          <a:p>
            <a:pPr lvl="2"/>
            <a:r>
              <a:rPr lang="en-US" altLang="ko-KR" dirty="0" smtClean="0"/>
              <a:t>N</a:t>
            </a:r>
          </a:p>
          <a:p>
            <a:pPr lvl="2"/>
            <a:r>
              <a:rPr lang="en-US" altLang="ko-KR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3739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Draft P802.11REVmc_D5.0 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11-16/0535r03 “Comments on </a:t>
            </a:r>
            <a:r>
              <a:rPr lang="en-US" altLang="ko-KR" sz="2000" dirty="0" err="1" smtClean="0"/>
              <a:t>TGax</a:t>
            </a:r>
            <a:r>
              <a:rPr lang="en-US" altLang="ko-KR" sz="2000" dirty="0" smtClean="0"/>
              <a:t> D0.1”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</a:t>
            </a:r>
            <a:r>
              <a:rPr lang="en-US" altLang="ko-KR" sz="2000" dirty="0" smtClean="0"/>
              <a:t>] 11-15/0132r16 “Spec Framework”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MU DL is defined for MU-MIMO procedure in </a:t>
            </a:r>
            <a:r>
              <a:rPr lang="en-US" altLang="ko-KR" dirty="0" smtClean="0"/>
              <a:t>11ac[1]</a:t>
            </a:r>
            <a:endParaRPr lang="en-US" altLang="ko-KR" dirty="0"/>
          </a:p>
          <a:p>
            <a:pPr lvl="1"/>
            <a:r>
              <a:rPr lang="en-US" altLang="ko-KR" dirty="0"/>
              <a:t>Sharing a TXOP is </a:t>
            </a:r>
            <a:r>
              <a:rPr lang="en-US" altLang="ko-KR" dirty="0" smtClean="0"/>
              <a:t>a channel </a:t>
            </a:r>
            <a:r>
              <a:rPr lang="en-US" altLang="ko-KR" dirty="0"/>
              <a:t>access scheme for MU-MIMO</a:t>
            </a:r>
          </a:p>
          <a:p>
            <a:pPr lvl="1"/>
            <a:r>
              <a:rPr lang="en-US" altLang="ko-KR" dirty="0"/>
              <a:t>Channel Access follows </a:t>
            </a:r>
            <a:r>
              <a:rPr lang="en-US" altLang="ko-KR" dirty="0" smtClean="0"/>
              <a:t>the rules for the Access </a:t>
            </a:r>
            <a:r>
              <a:rPr lang="en-US" altLang="ko-KR" dirty="0"/>
              <a:t>Category of Primary Access Category</a:t>
            </a:r>
          </a:p>
          <a:p>
            <a:pPr lvl="1"/>
            <a:r>
              <a:rPr lang="en-US" altLang="ko-KR" dirty="0"/>
              <a:t>Transmission success is judged by Primary transmission </a:t>
            </a:r>
            <a:r>
              <a:rPr lang="en-US" altLang="ko-KR" dirty="0" smtClean="0"/>
              <a:t>only</a:t>
            </a:r>
          </a:p>
          <a:p>
            <a:r>
              <a:rPr lang="en-US" altLang="ko-KR" dirty="0" smtClean="0"/>
              <a:t>802.11ax MU UL channel access has not been defined yet</a:t>
            </a:r>
          </a:p>
          <a:p>
            <a:r>
              <a:rPr lang="en-US" altLang="ko-KR" dirty="0" smtClean="0"/>
              <a:t>Many comments are related to </a:t>
            </a:r>
            <a:r>
              <a:rPr lang="en-US" altLang="ko-KR" dirty="0"/>
              <a:t>Access Category and channel </a:t>
            </a:r>
            <a:r>
              <a:rPr lang="en-US" altLang="ko-KR" dirty="0" smtClean="0"/>
              <a:t>access of </a:t>
            </a:r>
            <a:r>
              <a:rPr lang="en-US" altLang="ko-KR" dirty="0"/>
              <a:t>UL MU </a:t>
            </a:r>
            <a:r>
              <a:rPr lang="en-US" altLang="ko-KR" dirty="0" smtClean="0"/>
              <a:t>transmission[2]</a:t>
            </a:r>
          </a:p>
          <a:p>
            <a:pPr lvl="1"/>
            <a:r>
              <a:rPr lang="en-US" altLang="ko-KR" dirty="0"/>
              <a:t>CID 158, 799, 809, 814, 815, 816, 1646, 2173, 2271, 2638, 2644, </a:t>
            </a:r>
            <a:r>
              <a:rPr lang="en-US" altLang="ko-KR" dirty="0" smtClean="0"/>
              <a:t>2656</a:t>
            </a:r>
          </a:p>
          <a:p>
            <a:r>
              <a:rPr lang="en-US" altLang="ko-KR" dirty="0" smtClean="0"/>
              <a:t>In this contribution, virtual queue for UL MU transmission to remove the ambiguities regarding UL MU is discussed.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Review – </a:t>
            </a:r>
            <a:r>
              <a:rPr lang="en-US" altLang="ko-KR" dirty="0" smtClean="0"/>
              <a:t>DL MU-MIMO transmission[1]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655261"/>
            <a:ext cx="8229600" cy="1816951"/>
          </a:xfrm>
        </p:spPr>
        <p:txBody>
          <a:bodyPr/>
          <a:lstStyle/>
          <a:p>
            <a:r>
              <a:rPr lang="en-US" altLang="ko-KR" dirty="0" smtClean="0"/>
              <a:t>TXOP Initiator = TX Data</a:t>
            </a:r>
          </a:p>
          <a:p>
            <a:r>
              <a:rPr lang="en-US" altLang="ko-KR" dirty="0" smtClean="0"/>
              <a:t>Multiple AC could exist on DL Data</a:t>
            </a:r>
          </a:p>
          <a:p>
            <a:r>
              <a:rPr lang="en-US" altLang="ko-KR" dirty="0" smtClean="0"/>
              <a:t>Choose Primary AC by virtual contention</a:t>
            </a:r>
          </a:p>
          <a:p>
            <a:r>
              <a:rPr lang="en-US" altLang="ko-KR" dirty="0" smtClean="0"/>
              <a:t>DL OFDMA may reuse this scheme[3]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74" name="개체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538588"/>
              </p:ext>
            </p:extLst>
          </p:nvPr>
        </p:nvGraphicFramePr>
        <p:xfrm>
          <a:off x="323528" y="1412776"/>
          <a:ext cx="8496944" cy="3223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6" name="Visio" r:id="rId4" imgW="9772731" imgH="3705072" progId="Visio.Drawing.15">
                  <p:embed/>
                </p:oleObj>
              </mc:Choice>
              <mc:Fallback>
                <p:oleObj name="Visio" r:id="rId4" imgW="9772731" imgH="3705072" progId="Visio.Drawing.15">
                  <p:embed/>
                  <p:pic>
                    <p:nvPicPr>
                      <p:cNvPr id="0" name="Object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8496944" cy="32234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151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</a:t>
            </a:r>
            <a:r>
              <a:rPr lang="en-US" altLang="ko-KR" dirty="0"/>
              <a:t>Access for Trigger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648163"/>
            <a:ext cx="8229600" cy="1949189"/>
          </a:xfrm>
        </p:spPr>
        <p:txBody>
          <a:bodyPr/>
          <a:lstStyle/>
          <a:p>
            <a:r>
              <a:rPr lang="en-US" altLang="ko-KR" sz="2000" dirty="0" smtClean="0"/>
              <a:t>MU UL begins with Trigger Frame transmitted by AP</a:t>
            </a:r>
          </a:p>
          <a:p>
            <a:r>
              <a:rPr lang="en-US" altLang="ko-KR" sz="2000" dirty="0" smtClean="0"/>
              <a:t>Need to define a procedure whether to transmit DL data or to transmit Trigger Frame</a:t>
            </a:r>
          </a:p>
          <a:p>
            <a:r>
              <a:rPr lang="en-US" altLang="ko-KR" sz="2000" dirty="0" smtClean="0"/>
              <a:t>Hard to know which EDCA parameters are appropriate for UL transmission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1187624" y="1699233"/>
            <a:ext cx="7104064" cy="2809887"/>
            <a:chOff x="875" y="752"/>
            <a:chExt cx="4475" cy="1770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875" y="890"/>
              <a:ext cx="4010" cy="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1661" y="2095"/>
              <a:ext cx="3197" cy="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1661" y="1030"/>
              <a:ext cx="3197" cy="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2054" y="1030"/>
              <a:ext cx="167" cy="237"/>
            </a:xfrm>
            <a:custGeom>
              <a:avLst/>
              <a:gdLst>
                <a:gd name="T0" fmla="*/ 0 w 167"/>
                <a:gd name="T1" fmla="*/ 0 h 237"/>
                <a:gd name="T2" fmla="*/ 111 w 167"/>
                <a:gd name="T3" fmla="*/ 0 h 237"/>
                <a:gd name="T4" fmla="*/ 167 w 167"/>
                <a:gd name="T5" fmla="*/ 237 h 237"/>
                <a:gd name="T6" fmla="*/ 55 w 167"/>
                <a:gd name="T7" fmla="*/ 237 h 237"/>
                <a:gd name="T8" fmla="*/ 0 w 167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37">
                  <a:moveTo>
                    <a:pt x="0" y="0"/>
                  </a:moveTo>
                  <a:lnTo>
                    <a:pt x="111" y="0"/>
                  </a:lnTo>
                  <a:lnTo>
                    <a:pt x="167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054" y="1030"/>
              <a:ext cx="167" cy="237"/>
            </a:xfrm>
            <a:custGeom>
              <a:avLst/>
              <a:gdLst>
                <a:gd name="T0" fmla="*/ 0 w 167"/>
                <a:gd name="T1" fmla="*/ 0 h 237"/>
                <a:gd name="T2" fmla="*/ 111 w 167"/>
                <a:gd name="T3" fmla="*/ 0 h 237"/>
                <a:gd name="T4" fmla="*/ 167 w 167"/>
                <a:gd name="T5" fmla="*/ 237 h 237"/>
                <a:gd name="T6" fmla="*/ 55 w 167"/>
                <a:gd name="T7" fmla="*/ 237 h 237"/>
                <a:gd name="T8" fmla="*/ 0 w 167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37">
                  <a:moveTo>
                    <a:pt x="0" y="0"/>
                  </a:moveTo>
                  <a:lnTo>
                    <a:pt x="111" y="0"/>
                  </a:lnTo>
                  <a:lnTo>
                    <a:pt x="167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1943" y="1030"/>
              <a:ext cx="166" cy="237"/>
            </a:xfrm>
            <a:custGeom>
              <a:avLst/>
              <a:gdLst>
                <a:gd name="T0" fmla="*/ 0 w 166"/>
                <a:gd name="T1" fmla="*/ 0 h 237"/>
                <a:gd name="T2" fmla="*/ 111 w 166"/>
                <a:gd name="T3" fmla="*/ 0 h 237"/>
                <a:gd name="T4" fmla="*/ 166 w 166"/>
                <a:gd name="T5" fmla="*/ 237 h 237"/>
                <a:gd name="T6" fmla="*/ 55 w 166"/>
                <a:gd name="T7" fmla="*/ 237 h 237"/>
                <a:gd name="T8" fmla="*/ 0 w 166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237">
                  <a:moveTo>
                    <a:pt x="0" y="0"/>
                  </a:moveTo>
                  <a:lnTo>
                    <a:pt x="111" y="0"/>
                  </a:lnTo>
                  <a:lnTo>
                    <a:pt x="166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1943" y="1030"/>
              <a:ext cx="166" cy="237"/>
            </a:xfrm>
            <a:custGeom>
              <a:avLst/>
              <a:gdLst>
                <a:gd name="T0" fmla="*/ 0 w 166"/>
                <a:gd name="T1" fmla="*/ 0 h 237"/>
                <a:gd name="T2" fmla="*/ 111 w 166"/>
                <a:gd name="T3" fmla="*/ 0 h 237"/>
                <a:gd name="T4" fmla="*/ 166 w 166"/>
                <a:gd name="T5" fmla="*/ 237 h 237"/>
                <a:gd name="T6" fmla="*/ 55 w 166"/>
                <a:gd name="T7" fmla="*/ 237 h 237"/>
                <a:gd name="T8" fmla="*/ 0 w 166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237">
                  <a:moveTo>
                    <a:pt x="0" y="0"/>
                  </a:moveTo>
                  <a:lnTo>
                    <a:pt x="111" y="0"/>
                  </a:lnTo>
                  <a:lnTo>
                    <a:pt x="166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845" y="1858"/>
              <a:ext cx="947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845" y="1858"/>
              <a:ext cx="947" cy="23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962" y="1898"/>
              <a:ext cx="269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175" y="1898"/>
              <a:ext cx="14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3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262" y="1898"/>
              <a:ext cx="48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UL PPDU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845" y="1622"/>
              <a:ext cx="947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845" y="1622"/>
              <a:ext cx="947" cy="23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962" y="1666"/>
              <a:ext cx="269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 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175" y="1666"/>
              <a:ext cx="14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2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3262" y="1666"/>
              <a:ext cx="48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UL PPDU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2845" y="1385"/>
              <a:ext cx="947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2845" y="1385"/>
              <a:ext cx="947" cy="23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2962" y="1429"/>
              <a:ext cx="269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3175" y="1429"/>
              <a:ext cx="14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3262" y="1429"/>
              <a:ext cx="48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UL PPDU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4029" y="1030"/>
              <a:ext cx="310" cy="7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4029" y="1030"/>
              <a:ext cx="310" cy="71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4077" y="1321"/>
              <a:ext cx="1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M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4152" y="1321"/>
              <a:ext cx="8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-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4190" y="1321"/>
              <a:ext cx="15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BA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2205" y="1030"/>
              <a:ext cx="403" cy="7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205" y="1030"/>
              <a:ext cx="403" cy="71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2272" y="1271"/>
              <a:ext cx="32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Trigger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2291" y="1371"/>
              <a:ext cx="28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Frame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458" y="965"/>
              <a:ext cx="18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1408" y="2029"/>
              <a:ext cx="28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 flipH="1" flipV="1">
              <a:off x="1850" y="1449"/>
              <a:ext cx="138" cy="84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1824" y="1375"/>
              <a:ext cx="54" cy="85"/>
            </a:xfrm>
            <a:custGeom>
              <a:avLst/>
              <a:gdLst>
                <a:gd name="T0" fmla="*/ 0 w 54"/>
                <a:gd name="T1" fmla="*/ 85 h 85"/>
                <a:gd name="T2" fmla="*/ 14 w 54"/>
                <a:gd name="T3" fmla="*/ 0 h 85"/>
                <a:gd name="T4" fmla="*/ 54 w 54"/>
                <a:gd name="T5" fmla="*/ 76 h 85"/>
                <a:gd name="T6" fmla="*/ 0 w 54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85">
                  <a:moveTo>
                    <a:pt x="0" y="85"/>
                  </a:moveTo>
                  <a:lnTo>
                    <a:pt x="14" y="0"/>
                  </a:lnTo>
                  <a:lnTo>
                    <a:pt x="54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Line 39"/>
            <p:cNvSpPr>
              <a:spLocks noChangeShapeType="1"/>
            </p:cNvSpPr>
            <p:nvPr/>
          </p:nvSpPr>
          <p:spPr bwMode="auto">
            <a:xfrm>
              <a:off x="1779" y="1132"/>
              <a:ext cx="165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1779" y="1109"/>
              <a:ext cx="23" cy="47"/>
            </a:xfrm>
            <a:custGeom>
              <a:avLst/>
              <a:gdLst>
                <a:gd name="T0" fmla="*/ 23 w 23"/>
                <a:gd name="T1" fmla="*/ 0 h 47"/>
                <a:gd name="T2" fmla="*/ 0 w 23"/>
                <a:gd name="T3" fmla="*/ 23 h 47"/>
                <a:gd name="T4" fmla="*/ 23 w 23"/>
                <a:gd name="T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47">
                  <a:moveTo>
                    <a:pt x="23" y="0"/>
                  </a:moveTo>
                  <a:lnTo>
                    <a:pt x="0" y="23"/>
                  </a:lnTo>
                  <a:lnTo>
                    <a:pt x="23" y="47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1921" y="1109"/>
              <a:ext cx="23" cy="47"/>
            </a:xfrm>
            <a:custGeom>
              <a:avLst/>
              <a:gdLst>
                <a:gd name="T0" fmla="*/ 0 w 23"/>
                <a:gd name="T1" fmla="*/ 47 h 47"/>
                <a:gd name="T2" fmla="*/ 23 w 23"/>
                <a:gd name="T3" fmla="*/ 23 h 47"/>
                <a:gd name="T4" fmla="*/ 0 w 23"/>
                <a:gd name="T5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47">
                  <a:moveTo>
                    <a:pt x="0" y="47"/>
                  </a:moveTo>
                  <a:lnTo>
                    <a:pt x="23" y="23"/>
                  </a:ln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 flipV="1">
              <a:off x="1945" y="1029"/>
              <a:ext cx="0" cy="214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 flipV="1">
              <a:off x="1779" y="1030"/>
              <a:ext cx="0" cy="214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752" y="1234"/>
              <a:ext cx="27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AIFS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 flipH="1" flipV="1">
              <a:off x="2080" y="1342"/>
              <a:ext cx="71" cy="94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2054" y="1267"/>
              <a:ext cx="54" cy="83"/>
            </a:xfrm>
            <a:custGeom>
              <a:avLst/>
              <a:gdLst>
                <a:gd name="T0" fmla="*/ 0 w 54"/>
                <a:gd name="T1" fmla="*/ 83 h 83"/>
                <a:gd name="T2" fmla="*/ 21 w 54"/>
                <a:gd name="T3" fmla="*/ 0 h 83"/>
                <a:gd name="T4" fmla="*/ 54 w 54"/>
                <a:gd name="T5" fmla="*/ 79 h 83"/>
                <a:gd name="T6" fmla="*/ 0 w 54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83">
                  <a:moveTo>
                    <a:pt x="0" y="83"/>
                  </a:moveTo>
                  <a:lnTo>
                    <a:pt x="21" y="0"/>
                  </a:lnTo>
                  <a:lnTo>
                    <a:pt x="54" y="79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1383" y="2348"/>
              <a:ext cx="351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Which EDCA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parameters</a:t>
              </a: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should T</a:t>
              </a:r>
              <a:r>
                <a:rPr kumimoji="0" lang="ko-KR" altLang="ko-KR" b="1" i="0" u="none" strike="noStrike" cap="none" normalizeH="0" baseline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rigger</a:t>
              </a: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ko-KR" altLang="ko-KR" b="1" i="0" u="none" strike="noStrike" cap="none" normalizeH="0" baseline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Frame</a:t>
              </a: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ko-KR" altLang="ko-KR" b="1" i="0" u="none" strike="noStrike" cap="none" normalizeH="0" baseline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follow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?</a:t>
              </a:r>
              <a:endParaRPr kumimoji="0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54" name="Rectangle 47"/>
            <p:cNvSpPr>
              <a:spLocks noChangeArrowheads="1"/>
            </p:cNvSpPr>
            <p:nvPr/>
          </p:nvSpPr>
          <p:spPr bwMode="auto">
            <a:xfrm>
              <a:off x="1661" y="752"/>
              <a:ext cx="368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latinLnBrk="0"/>
              <a:r>
                <a:rPr lang="en-US" altLang="ko-KR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When or How often </a:t>
              </a:r>
              <a:r>
                <a:rPr lang="en-US" altLang="ko-KR" b="1" dirty="0" smtClean="0">
                  <a:solidFill>
                    <a:srgbClr val="0070C0"/>
                  </a:solidFill>
                  <a:latin typeface="Times New Roman" panose="02020603050405020304" pitchFamily="18" charset="0"/>
                </a:rPr>
                <a:t>Trigger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Frames should</a:t>
              </a:r>
              <a:r>
                <a:rPr kumimoji="0" lang="en-US" altLang="ko-KR" b="1" i="0" u="none" strike="noStrike" cap="none" normalizeH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be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transmitted?</a:t>
              </a:r>
              <a:endParaRPr kumimoji="0" lang="ko-KR" altLang="ko-K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55" name="Line 45"/>
            <p:cNvSpPr>
              <a:spLocks noChangeShapeType="1"/>
            </p:cNvSpPr>
            <p:nvPr/>
          </p:nvSpPr>
          <p:spPr bwMode="auto">
            <a:xfrm flipV="1">
              <a:off x="2408" y="928"/>
              <a:ext cx="9" cy="4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46"/>
            <p:cNvSpPr>
              <a:spLocks/>
            </p:cNvSpPr>
            <p:nvPr/>
          </p:nvSpPr>
          <p:spPr bwMode="auto">
            <a:xfrm flipV="1">
              <a:off x="2381" y="954"/>
              <a:ext cx="54" cy="83"/>
            </a:xfrm>
            <a:custGeom>
              <a:avLst/>
              <a:gdLst>
                <a:gd name="T0" fmla="*/ 0 w 54"/>
                <a:gd name="T1" fmla="*/ 83 h 83"/>
                <a:gd name="T2" fmla="*/ 21 w 54"/>
                <a:gd name="T3" fmla="*/ 0 h 83"/>
                <a:gd name="T4" fmla="*/ 54 w 54"/>
                <a:gd name="T5" fmla="*/ 79 h 83"/>
                <a:gd name="T6" fmla="*/ 0 w 54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83">
                  <a:moveTo>
                    <a:pt x="0" y="83"/>
                  </a:moveTo>
                  <a:lnTo>
                    <a:pt x="21" y="0"/>
                  </a:lnTo>
                  <a:lnTo>
                    <a:pt x="54" y="79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48888" y="1668562"/>
            <a:ext cx="1642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Ambiguity</a:t>
            </a:r>
            <a:r>
              <a:rPr lang="en-US" altLang="ko-KR" b="1" dirty="0" smtClean="0">
                <a:solidFill>
                  <a:srgbClr val="FF0000"/>
                </a:solidFill>
              </a:rPr>
              <a:t> 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1403" y="4186341"/>
            <a:ext cx="1926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Ambiguity</a:t>
            </a:r>
            <a:r>
              <a:rPr lang="en-US" altLang="ko-KR" b="1" dirty="0" smtClean="0">
                <a:solidFill>
                  <a:srgbClr val="FF0000"/>
                </a:solidFill>
              </a:rPr>
              <a:t> 2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8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for Trigger Frame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5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Buffer Status Report (BSR) Procedure was adopted for 802.11ax MU UL and it should be used for AP to determine UL transmission scheduling</a:t>
            </a:r>
          </a:p>
          <a:p>
            <a:pPr lvl="1"/>
            <a:r>
              <a:rPr lang="en-US" altLang="ko-KR" dirty="0" smtClean="0"/>
              <a:t>DL transmission or UL transmission</a:t>
            </a:r>
          </a:p>
          <a:p>
            <a:pPr lvl="1"/>
            <a:r>
              <a:rPr lang="en-US" altLang="ko-KR" dirty="0" smtClean="0"/>
              <a:t>UL Trigger Frame transmission timing</a:t>
            </a:r>
          </a:p>
          <a:p>
            <a:r>
              <a:rPr lang="en-US" altLang="ko-KR" dirty="0" smtClean="0"/>
              <a:t>Although Buffer Status Report Procedure is defined, Access Category or TID of UL data can not be regulated for MU UL transmission</a:t>
            </a:r>
          </a:p>
          <a:p>
            <a:pPr lvl="1"/>
            <a:r>
              <a:rPr lang="en-US" altLang="ko-KR" dirty="0" smtClean="0"/>
              <a:t> Trigger Frame can not restrict transmission of any AC or TID of STAs</a:t>
            </a:r>
          </a:p>
          <a:p>
            <a:r>
              <a:rPr lang="en-US" altLang="ko-KR" dirty="0" smtClean="0"/>
              <a:t>Therefore, applying </a:t>
            </a:r>
            <a:r>
              <a:rPr lang="en-US" altLang="ko-KR" dirty="0"/>
              <a:t>legacy access category </a:t>
            </a:r>
            <a:r>
              <a:rPr lang="en-US" altLang="ko-KR" dirty="0" smtClean="0"/>
              <a:t>scheme including ‘sharing a TXOP scheme’ </a:t>
            </a:r>
            <a:r>
              <a:rPr lang="en-US" altLang="ko-KR" dirty="0"/>
              <a:t>for Trigger Frame Channel Access is not </a:t>
            </a:r>
            <a:r>
              <a:rPr lang="en-US" altLang="ko-KR" dirty="0" smtClean="0"/>
              <a:t>feasible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9576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access category for </a:t>
            </a:r>
            <a:r>
              <a:rPr lang="en-US" altLang="ko-KR" dirty="0"/>
              <a:t>Trigger Frame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438204"/>
            <a:ext cx="6547055" cy="2854892"/>
          </a:xfrm>
          <a:prstGeom prst="rect">
            <a:avLst/>
          </a:prstGeom>
        </p:spPr>
      </p:pic>
      <p:sp>
        <p:nvSpPr>
          <p:cNvPr id="8" name="내용 개체 틀 3"/>
          <p:cNvSpPr txBox="1">
            <a:spLocks/>
          </p:cNvSpPr>
          <p:nvPr/>
        </p:nvSpPr>
        <p:spPr bwMode="auto">
          <a:xfrm>
            <a:off x="457200" y="4358741"/>
            <a:ext cx="8229600" cy="2238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UL </a:t>
            </a:r>
            <a:r>
              <a:rPr lang="en-US" altLang="ko-KR" sz="2000" dirty="0"/>
              <a:t>MU Access Category and </a:t>
            </a:r>
            <a:r>
              <a:rPr lang="en-US" altLang="ko-KR" sz="2000" dirty="0" smtClean="0"/>
              <a:t>UL MU virtual </a:t>
            </a:r>
            <a:r>
              <a:rPr lang="en-US" altLang="ko-KR" sz="2000" dirty="0"/>
              <a:t>queue </a:t>
            </a:r>
            <a:r>
              <a:rPr lang="en-US" altLang="ko-KR" sz="2000" dirty="0" smtClean="0"/>
              <a:t>can clarify the two ambiguities of UL </a:t>
            </a:r>
            <a:r>
              <a:rPr lang="en-US" altLang="ko-KR" sz="2000" dirty="0"/>
              <a:t>MU channel </a:t>
            </a:r>
            <a:r>
              <a:rPr lang="en-US" altLang="ko-KR" sz="2000" dirty="0" smtClean="0"/>
              <a:t>Access</a:t>
            </a:r>
          </a:p>
          <a:p>
            <a:pPr lvl="1"/>
            <a:r>
              <a:rPr lang="en-US" altLang="ko-KR" sz="1800" dirty="0" smtClean="0"/>
              <a:t>When or how often Trigger Frames should be transmitted ?</a:t>
            </a:r>
          </a:p>
          <a:p>
            <a:pPr lvl="1"/>
            <a:r>
              <a:rPr lang="en-US" altLang="ko-KR" sz="1800" dirty="0" smtClean="0"/>
              <a:t>Which EDCA parameters should Trigger Frame follow ? </a:t>
            </a:r>
            <a:endParaRPr lang="en-US" altLang="ko-KR" sz="1800" dirty="0"/>
          </a:p>
          <a:p>
            <a:r>
              <a:rPr lang="en-US" altLang="ko-KR" sz="2000" dirty="0"/>
              <a:t>Queue size of AC_MU is </a:t>
            </a:r>
            <a:r>
              <a:rPr lang="en-US" altLang="ko-KR" sz="2000" dirty="0" smtClean="0"/>
              <a:t>determined with </a:t>
            </a:r>
            <a:r>
              <a:rPr lang="en-US" altLang="ko-KR" sz="2000" dirty="0"/>
              <a:t>cumulated Buffer Status Report </a:t>
            </a:r>
            <a:r>
              <a:rPr lang="en-US" altLang="ko-KR" sz="2000" dirty="0" smtClean="0"/>
              <a:t>information and STAs SU transmission status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8877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access category for </a:t>
            </a:r>
            <a:r>
              <a:rPr lang="en-US" altLang="ko-KR" dirty="0"/>
              <a:t>Trigger Frame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170219" y="1763688"/>
            <a:ext cx="4670941" cy="4570347"/>
          </a:xfrm>
        </p:spPr>
        <p:txBody>
          <a:bodyPr/>
          <a:lstStyle/>
          <a:p>
            <a:r>
              <a:rPr lang="en-US" altLang="ko-KR" dirty="0"/>
              <a:t>For internal contention, </a:t>
            </a:r>
            <a:r>
              <a:rPr lang="en-US" altLang="ko-KR" dirty="0" smtClean="0"/>
              <a:t>UL MU </a:t>
            </a:r>
            <a:r>
              <a:rPr lang="en-US" altLang="ko-KR" dirty="0"/>
              <a:t>virtual contention </a:t>
            </a:r>
            <a:r>
              <a:rPr lang="en-US" altLang="ko-KR" dirty="0" smtClean="0"/>
              <a:t>parameters controlled </a:t>
            </a:r>
            <a:r>
              <a:rPr lang="en-US" altLang="ko-KR" dirty="0"/>
              <a:t>by </a:t>
            </a:r>
            <a:r>
              <a:rPr lang="en-US" altLang="ko-KR" dirty="0" smtClean="0"/>
              <a:t>virtual </a:t>
            </a:r>
            <a:r>
              <a:rPr lang="en-US" altLang="ko-KR" dirty="0"/>
              <a:t>queue size</a:t>
            </a:r>
          </a:p>
          <a:p>
            <a:pPr lvl="1"/>
            <a:r>
              <a:rPr lang="en-US" altLang="ko-KR" dirty="0"/>
              <a:t>Large </a:t>
            </a:r>
            <a:r>
              <a:rPr lang="en-US" altLang="ko-KR" dirty="0" smtClean="0"/>
              <a:t>virtual </a:t>
            </a:r>
            <a:r>
              <a:rPr lang="en-US" altLang="ko-KR" dirty="0"/>
              <a:t>queue </a:t>
            </a:r>
            <a:r>
              <a:rPr lang="en-US" altLang="ko-KR" dirty="0" smtClean="0"/>
              <a:t>size should provide a high </a:t>
            </a:r>
            <a:r>
              <a:rPr lang="en-US" altLang="ko-KR" dirty="0"/>
              <a:t>probability of channel </a:t>
            </a:r>
            <a:r>
              <a:rPr lang="en-US" altLang="ko-KR" dirty="0" smtClean="0"/>
              <a:t>access </a:t>
            </a:r>
            <a:r>
              <a:rPr lang="en-US" altLang="ko-KR" dirty="0" smtClean="0">
                <a:sym typeface="Wingdings" panose="05000000000000000000" pitchFamily="2" charset="2"/>
              </a:rPr>
              <a:t> </a:t>
            </a:r>
            <a:r>
              <a:rPr lang="en-US" altLang="ko-KR" dirty="0" smtClean="0"/>
              <a:t>small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(BO) value</a:t>
            </a:r>
          </a:p>
          <a:p>
            <a:r>
              <a:rPr lang="en-US" altLang="ko-KR" dirty="0" smtClean="0"/>
              <a:t>If AC_MU wins the internal contention, trigger frame follows the channel access parameters of AC_MU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07885"/>
            <a:ext cx="3558659" cy="455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0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access category for </a:t>
            </a:r>
            <a:r>
              <a:rPr lang="en-US" altLang="ko-KR" dirty="0"/>
              <a:t>Trigger Frame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44293"/>
          </a:xfrm>
        </p:spPr>
        <p:txBody>
          <a:bodyPr/>
          <a:lstStyle/>
          <a:p>
            <a:r>
              <a:rPr lang="en-US" altLang="ko-KR" sz="2000" dirty="0" err="1" smtClean="0"/>
              <a:t>Backoff</a:t>
            </a:r>
            <a:r>
              <a:rPr lang="en-US" altLang="ko-KR" sz="2000" dirty="0" smtClean="0"/>
              <a:t> (BO) values should be controlled depending on the AC_MU queue size</a:t>
            </a:r>
          </a:p>
          <a:p>
            <a:pPr lvl="1"/>
            <a:r>
              <a:rPr lang="en-US" altLang="ko-KR" sz="1800" dirty="0" smtClean="0"/>
              <a:t>BO values should be controlled with Contention Window (CW) size </a:t>
            </a:r>
          </a:p>
          <a:p>
            <a:pPr lvl="1"/>
            <a:r>
              <a:rPr lang="en-US" altLang="ko-KR" sz="1800" dirty="0" smtClean="0"/>
              <a:t>Unlike the conventional BO, minimum(Min) BO should be regulated to solicit large number of STAs.</a:t>
            </a:r>
            <a:endParaRPr lang="en-US" altLang="ko-KR" sz="18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425" y="1542099"/>
            <a:ext cx="3096655" cy="32707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1400" y="1542099"/>
            <a:ext cx="3096655" cy="327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37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UL MU Contention Control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57200" y="4177901"/>
            <a:ext cx="8229600" cy="2347443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AC_MU gets virtual back-off values in the range of [Min BO, CW] instead of [0,CW]</a:t>
            </a:r>
          </a:p>
          <a:p>
            <a:r>
              <a:rPr lang="en-US" altLang="ko-KR" dirty="0" smtClean="0"/>
              <a:t>If the queue length of AC_MU(UL) is smaller than certain threshold value, trigger frame cannot get a transmission opportunity due to its large minimum back off number</a:t>
            </a:r>
          </a:p>
          <a:p>
            <a:r>
              <a:rPr lang="en-US" altLang="ko-KR" dirty="0" smtClean="0"/>
              <a:t>Either fixed CW or variable CW can be used </a:t>
            </a:r>
          </a:p>
          <a:p>
            <a:pPr lvl="1"/>
            <a:r>
              <a:rPr lang="en-US" altLang="ko-KR" dirty="0" smtClean="0"/>
              <a:t>N&gt;1 : variable CW</a:t>
            </a:r>
          </a:p>
          <a:p>
            <a:pPr lvl="1"/>
            <a:r>
              <a:rPr lang="en-US" altLang="ko-KR" dirty="0" smtClean="0"/>
              <a:t>N=1 : fixed CW with UL MU threshold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40679"/>
              </p:ext>
            </p:extLst>
          </p:nvPr>
        </p:nvGraphicFramePr>
        <p:xfrm>
          <a:off x="431540" y="1628800"/>
          <a:ext cx="8280920" cy="2495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4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1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Queue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Length(Q)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CW(Max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(Hold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Q&lt;Th_1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 (Hold)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 (Hold)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Th_1≤Q&lt;Th_2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Th_2≤Q&lt;Th_3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⁞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⁞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⁞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N+1 (N≥1)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Th_n≤Q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3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12894</TotalTime>
  <Words>1135</Words>
  <Application>Microsoft Office PowerPoint</Application>
  <PresentationFormat>화면 슬라이드 쇼(4:3)</PresentationFormat>
  <Paragraphs>164</Paragraphs>
  <Slides>15</Slides>
  <Notes>15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MS Gothic</vt:lpstr>
      <vt:lpstr>맑은 고딕</vt:lpstr>
      <vt:lpstr>Arial</vt:lpstr>
      <vt:lpstr>Times New Roman</vt:lpstr>
      <vt:lpstr>Wingdings</vt:lpstr>
      <vt:lpstr>2_Office 테마</vt:lpstr>
      <vt:lpstr>Document</vt:lpstr>
      <vt:lpstr>Visio</vt:lpstr>
      <vt:lpstr>PowerPoint 프레젠테이션</vt:lpstr>
      <vt:lpstr>Introduction</vt:lpstr>
      <vt:lpstr>Review – DL MU-MIMO transmission[1]</vt:lpstr>
      <vt:lpstr>Channel Access for Trigger Frame</vt:lpstr>
      <vt:lpstr>Channel Access for Trigger Frame</vt:lpstr>
      <vt:lpstr>UL MU access category for Trigger Frame</vt:lpstr>
      <vt:lpstr>UL MU access category for Trigger Frame</vt:lpstr>
      <vt:lpstr>UL MU access category for Trigger Frame</vt:lpstr>
      <vt:lpstr>Example of UL MU Contention Control</vt:lpstr>
      <vt:lpstr>Channel Access for Trigger Frame</vt:lpstr>
      <vt:lpstr>Revisit: DL MU channel access procedure</vt:lpstr>
      <vt:lpstr>Further Discussion on MU Channel Access</vt:lpstr>
      <vt:lpstr>Conclusion</vt:lpstr>
      <vt:lpstr>StrawPoll 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안진수</cp:lastModifiedBy>
  <cp:revision>181</cp:revision>
  <dcterms:created xsi:type="dcterms:W3CDTF">2015-04-24T00:57:35Z</dcterms:created>
  <dcterms:modified xsi:type="dcterms:W3CDTF">2016-05-16T19:52:44Z</dcterms:modified>
</cp:coreProperties>
</file>