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312" r:id="rId6"/>
    <p:sldId id="313" r:id="rId7"/>
    <p:sldId id="309" r:id="rId8"/>
    <p:sldId id="283" r:id="rId9"/>
    <p:sldId id="280" r:id="rId10"/>
    <p:sldId id="279" r:id="rId11"/>
    <p:sldId id="281" r:id="rId12"/>
    <p:sldId id="277" r:id="rId13"/>
    <p:sldId id="276" r:id="rId14"/>
    <p:sldId id="275" r:id="rId15"/>
    <p:sldId id="292" r:id="rId16"/>
    <p:sldId id="310" r:id="rId17"/>
    <p:sldId id="311" r:id="rId18"/>
    <p:sldId id="273" r:id="rId19"/>
    <p:sldId id="293" r:id="rId20"/>
    <p:sldId id="294" r:id="rId21"/>
    <p:sldId id="295" r:id="rId22"/>
    <p:sldId id="300" r:id="rId23"/>
    <p:sldId id="301" r:id="rId24"/>
    <p:sldId id="308" r:id="rId25"/>
    <p:sldId id="303" r:id="rId2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14" autoAdjust="0"/>
    <p:restoredTop sz="94660"/>
  </p:normalViewPr>
  <p:slideViewPr>
    <p:cSldViewPr>
      <p:cViewPr varScale="1">
        <p:scale>
          <a:sx n="84" d="100"/>
          <a:sy n="84" d="100"/>
        </p:scale>
        <p:origin x="-37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5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7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Doe, Panasonic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Xxx </a:t>
            </a:r>
            <a:r>
              <a:rPr lang="en-GB" dirty="0" err="1" smtClean="0"/>
              <a:t>xxx</a:t>
            </a:r>
            <a:r>
              <a:rPr lang="en-GB" dirty="0" smtClean="0"/>
              <a:t>, Panasonic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802.11-16/0669r0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9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dirty="0" smtClean="0">
                <a:latin typeface="Calibri" panose="020F0502020204030204" pitchFamily="34" charset="0"/>
              </a:rPr>
              <a:t>Open </a:t>
            </a:r>
            <a:r>
              <a:rPr lang="en-US" altLang="ja-JP" dirty="0">
                <a:latin typeface="Calibri" panose="020F0502020204030204" pitchFamily="34" charset="0"/>
              </a:rPr>
              <a:t>Loop Spatial Multiplexing </a:t>
            </a:r>
            <a:r>
              <a:rPr lang="en-US" altLang="ja-JP" dirty="0" smtClean="0">
                <a:latin typeface="Calibri" panose="020F0502020204030204" pitchFamily="34" charset="0"/>
              </a:rPr>
              <a:t/>
            </a:r>
            <a:br>
              <a:rPr lang="en-US" altLang="ja-JP" dirty="0" smtClean="0">
                <a:latin typeface="Calibri" panose="020F0502020204030204" pitchFamily="34" charset="0"/>
              </a:rPr>
            </a:br>
            <a:r>
              <a:rPr lang="en-US" altLang="ja-JP" dirty="0" smtClean="0">
                <a:latin typeface="Calibri" panose="020F0502020204030204" pitchFamily="34" charset="0"/>
              </a:rPr>
              <a:t>with Phase Hopping for 11ay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52005"/>
            <a:ext cx="91440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2016-05-16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201670"/>
              </p:ext>
            </p:extLst>
          </p:nvPr>
        </p:nvGraphicFramePr>
        <p:xfrm>
          <a:off x="534988" y="3274167"/>
          <a:ext cx="8062912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Document" r:id="rId5" imgW="8516151" imgH="3456792" progId="Word.Document.8">
                  <p:embed/>
                </p:oleObj>
              </mc:Choice>
              <mc:Fallback>
                <p:oleObj name="Document" r:id="rId5" imgW="8516151" imgH="345679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3274167"/>
                        <a:ext cx="8062912" cy="3267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60058" y="278092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Benefits of PH (2/2)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107504" y="1509762"/>
            <a:ext cx="8967493" cy="515959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18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No precoding with PH:</a:t>
            </a:r>
            <a:endParaRPr lang="en-US" altLang="ja-JP" sz="1800" b="1" u="sng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19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1900" dirty="0" smtClean="0">
                <a:solidFill>
                  <a:prstClr val="black"/>
                </a:solidFill>
                <a:latin typeface="Calibri"/>
                <a:ea typeface="ＭＳ Ｐゴシック"/>
              </a:rPr>
              <a:t>The receiver </a:t>
            </a:r>
            <a:r>
              <a:rPr lang="en-US" altLang="ja-JP" sz="1900" i="1" dirty="0" smtClean="0">
                <a:solidFill>
                  <a:prstClr val="black"/>
                </a:solidFill>
                <a:latin typeface="Calibri"/>
                <a:ea typeface="ＭＳ Ｐゴシック"/>
              </a:rPr>
              <a:t>avoids </a:t>
            </a:r>
            <a:r>
              <a:rPr lang="en-US" altLang="ja-JP" sz="1900" i="1" dirty="0">
                <a:solidFill>
                  <a:prstClr val="black"/>
                </a:solidFill>
                <a:latin typeface="Calibri"/>
                <a:ea typeface="ＭＳ Ｐゴシック"/>
              </a:rPr>
              <a:t>to fall into </a:t>
            </a:r>
            <a:r>
              <a:rPr lang="en-US" altLang="ja-JP" sz="1900" i="1" dirty="0" smtClean="0">
                <a:solidFill>
                  <a:prstClr val="black"/>
                </a:solidFill>
                <a:latin typeface="Calibri"/>
                <a:ea typeface="ＭＳ Ｐゴシック"/>
              </a:rPr>
              <a:t>destructive interference</a:t>
            </a:r>
            <a:r>
              <a:rPr lang="en-US" altLang="ja-JP" sz="1900" dirty="0" smtClean="0">
                <a:solidFill>
                  <a:prstClr val="black"/>
                </a:solidFill>
                <a:latin typeface="Calibri"/>
                <a:ea typeface="ＭＳ Ｐゴシック"/>
              </a:rPr>
              <a:t> (</a:t>
            </a:r>
            <a:r>
              <a:rPr lang="en-US" altLang="ja-JP" sz="1900" i="1" dirty="0" smtClean="0">
                <a:solidFill>
                  <a:prstClr val="black"/>
                </a:solidFill>
                <a:latin typeface="Calibri"/>
                <a:ea typeface="ＭＳ Ｐゴシック"/>
              </a:rPr>
              <a:t>constellation </a:t>
            </a:r>
            <a:r>
              <a:rPr lang="en-US" altLang="ja-JP" sz="1900" i="1" dirty="0">
                <a:solidFill>
                  <a:prstClr val="black"/>
                </a:solidFill>
                <a:latin typeface="Calibri"/>
                <a:ea typeface="ＭＳ Ｐゴシック"/>
              </a:rPr>
              <a:t>degeneracy</a:t>
            </a:r>
            <a:r>
              <a:rPr lang="en-US" altLang="ja-JP" sz="1900" dirty="0">
                <a:solidFill>
                  <a:prstClr val="black"/>
                </a:solidFill>
                <a:latin typeface="Calibri"/>
                <a:ea typeface="ＭＳ Ｐゴシック"/>
              </a:rPr>
              <a:t>) in LOS environment by </a:t>
            </a:r>
            <a:r>
              <a:rPr lang="en-US" altLang="ja-JP" sz="1900" dirty="0" smtClean="0">
                <a:solidFill>
                  <a:prstClr val="black"/>
                </a:solidFill>
                <a:latin typeface="Calibri"/>
                <a:ea typeface="ＭＳ Ｐゴシック"/>
              </a:rPr>
              <a:t>PH (scattering </a:t>
            </a:r>
            <a:r>
              <a:rPr lang="en-US" altLang="ja-JP" sz="1900" dirty="0">
                <a:solidFill>
                  <a:prstClr val="black"/>
                </a:solidFill>
                <a:latin typeface="Calibri"/>
                <a:ea typeface="ＭＳ Ｐゴシック"/>
              </a:rPr>
              <a:t>the channel </a:t>
            </a:r>
            <a:r>
              <a:rPr lang="en-US" altLang="ja-JP" sz="1900" dirty="0" smtClean="0">
                <a:solidFill>
                  <a:prstClr val="black"/>
                </a:solidFill>
                <a:latin typeface="Calibri"/>
                <a:ea typeface="ＭＳ Ｐゴシック"/>
              </a:rPr>
              <a:t>phase).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Circuit cost is negligible, because transmitter </a:t>
            </a:r>
            <a:r>
              <a:rPr lang="en-US" altLang="ja-JP" sz="18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and receiver need to add only the phase </a:t>
            </a:r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changer.</a:t>
            </a:r>
            <a:endParaRPr lang="en-US" altLang="ja-JP" sz="18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4684940" y="1850162"/>
            <a:ext cx="4279548" cy="2857045"/>
          </a:xfrm>
          <a:prstGeom prst="roundRect">
            <a:avLst>
              <a:gd name="adj" fmla="val 4635"/>
            </a:avLst>
          </a:prstGeom>
          <a:solidFill>
            <a:srgbClr val="99FF99">
              <a:alpha val="3882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220444" y="1872790"/>
            <a:ext cx="4279548" cy="2834417"/>
          </a:xfrm>
          <a:prstGeom prst="roundRect">
            <a:avLst>
              <a:gd name="adj" fmla="val 4635"/>
            </a:avLst>
          </a:prstGeom>
          <a:solidFill>
            <a:srgbClr val="4F81BD">
              <a:alpha val="3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79512" y="204059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s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1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79512" y="323281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s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2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644008" y="2040595"/>
            <a:ext cx="94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Rx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1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644008" y="3120715"/>
            <a:ext cx="94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Rx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2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51520" y="1832721"/>
            <a:ext cx="247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Transmitter</a:t>
            </a:r>
            <a:endParaRPr kumimoji="1" lang="ja-JP" altLang="en-US" sz="1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705237" y="1832721"/>
            <a:ext cx="123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Receiver</a:t>
            </a:r>
            <a:endParaRPr kumimoji="1" lang="ja-JP" altLang="en-US" sz="1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683568" y="4384921"/>
            <a:ext cx="3024336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8" name="テキスト ボックス 77"/>
          <p:cNvSpPr txBox="1"/>
          <p:nvPr/>
        </p:nvSpPr>
        <p:spPr>
          <a:xfrm>
            <a:off x="3707904" y="424257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symbol</a:t>
            </a:r>
            <a:endParaRPr kumimoji="1"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79" name="直線矢印コネクタ 78"/>
          <p:cNvCxnSpPr/>
          <p:nvPr/>
        </p:nvCxnSpPr>
        <p:spPr>
          <a:xfrm>
            <a:off x="5148064" y="4384921"/>
            <a:ext cx="3024336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0" name="テキスト ボックス 79"/>
          <p:cNvSpPr txBox="1"/>
          <p:nvPr/>
        </p:nvSpPr>
        <p:spPr>
          <a:xfrm>
            <a:off x="8172400" y="419038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symbol</a:t>
            </a:r>
            <a:endParaRPr kumimoji="1"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971600" y="4374487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#0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051720" y="4381495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#1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167844" y="4386590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#2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580112" y="4368653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#0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60232" y="4381495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#1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668344" y="4386590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#2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cxnSp>
        <p:nvCxnSpPr>
          <p:cNvPr id="87" name="直線コネクタ 86"/>
          <p:cNvCxnSpPr/>
          <p:nvPr/>
        </p:nvCxnSpPr>
        <p:spPr>
          <a:xfrm>
            <a:off x="8460432" y="2768825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88" name="直線コネクタ 87"/>
          <p:cNvCxnSpPr/>
          <p:nvPr/>
        </p:nvCxnSpPr>
        <p:spPr>
          <a:xfrm>
            <a:off x="8460432" y="3776937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89" name="直線コネクタ 88"/>
          <p:cNvCxnSpPr/>
          <p:nvPr/>
        </p:nvCxnSpPr>
        <p:spPr>
          <a:xfrm>
            <a:off x="3995936" y="2768825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90" name="直線コネクタ 89"/>
          <p:cNvCxnSpPr/>
          <p:nvPr/>
        </p:nvCxnSpPr>
        <p:spPr>
          <a:xfrm>
            <a:off x="3995936" y="3776937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pic>
        <p:nvPicPr>
          <p:cNvPr id="91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3" y="3305825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3" y="227512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32" y="227512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512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49922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93600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:\Users\3960289\Desktop\NG60\1605F2F提案\PH_constellations\PH_constellation_tx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31" y="3305703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C:\Users\3960289\Desktop\NG60\1605F2F提案\PH_constellations\PH_constellation_tx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305825"/>
            <a:ext cx="989529" cy="98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5" descr="C:\Users\3960289\Desktop\NG60\1605F2F提案\PH_constellations\PH_constellation_rx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17" y="3304899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5" descr="C:\Users\3960289\Desktop\NG60\1605F2F提案\PH_constellations\PH_constellation_rx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21" y="225466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 descr="C:\Users\3960289\Desktop\NG60\1605F2F提案\PH_constellations\PH_constellation_rx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67" y="2254667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C:\Users\3960289\Desktop\NG60\1605F2F提案\PH_constellations\PH_constellation_rx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67" y="3308560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テキスト ボックス 102"/>
          <p:cNvSpPr txBox="1"/>
          <p:nvPr/>
        </p:nvSpPr>
        <p:spPr>
          <a:xfrm>
            <a:off x="2051720" y="2276880"/>
            <a:ext cx="540042" cy="72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r=2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p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*1/7</a:t>
            </a:r>
            <a:endParaRPr kumimoji="1" lang="ja-JP" altLang="en-US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3153209" y="2276872"/>
            <a:ext cx="540042" cy="72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r=2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p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*2/7</a:t>
            </a:r>
            <a:endParaRPr kumimoji="1" lang="ja-JP" altLang="en-US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6413378" y="1582877"/>
            <a:ext cx="2767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800" b="1" i="1" dirty="0" smtClean="0">
                <a:solidFill>
                  <a:prstClr val="black"/>
                </a:solidFill>
                <a:latin typeface="Calibri"/>
                <a:ea typeface="ＭＳ Ｐゴシック"/>
              </a:rPr>
              <a:t>Received state is </a:t>
            </a:r>
            <a:r>
              <a:rPr kumimoji="1" lang="en-US" altLang="ja-JP" sz="1800" b="1" i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varying</a:t>
            </a:r>
            <a:endParaRPr kumimoji="1" lang="ja-JP" altLang="en-US" sz="1800" b="1" i="1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683568" y="3289998"/>
            <a:ext cx="3816424" cy="1005956"/>
          </a:xfrm>
          <a:prstGeom prst="roundRect">
            <a:avLst>
              <a:gd name="adj" fmla="val 5860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3990764" y="3243567"/>
            <a:ext cx="58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PH</a:t>
            </a:r>
            <a:endParaRPr kumimoji="1" lang="ja-JP" altLang="en-US" sz="1600" b="1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77612" y="189784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4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S1(</a:t>
            </a:r>
            <a:r>
              <a:rPr kumimoji="1" lang="en-US" altLang="ja-JP" sz="1400" b="1" dirty="0" err="1" smtClean="0">
                <a:solidFill>
                  <a:srgbClr val="0000FF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14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) and S2(</a:t>
            </a:r>
            <a:r>
              <a:rPr kumimoji="1" lang="en-US" altLang="ja-JP" sz="1400" b="1" dirty="0" err="1" smtClean="0">
                <a:solidFill>
                  <a:srgbClr val="0000FF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14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) : QPSK</a:t>
            </a:r>
            <a:endParaRPr kumimoji="1" lang="ja-JP" altLang="en-US" sz="1400" b="1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0825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548680"/>
            <a:ext cx="77724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Simulation Conditions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68485" y="1440558"/>
            <a:ext cx="8964488" cy="393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MIMO                    : 2x2 OLSM no precoding with PH/without PH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 Period of PH is 7*.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Modulation set    : (BPSK,BPSK),(QPSK,QPSK)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Channel model     : LOS model #1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 </a:t>
            </a:r>
            <a:r>
              <a:rPr lang="en-US" altLang="ja-JP" sz="2800" kern="0" dirty="0" smtClean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=-5dB, -10dB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</a:t>
            </a:r>
            <a:r>
              <a:rPr lang="en-US" altLang="ja-JP" sz="19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(P</a:t>
            </a:r>
            <a:r>
              <a:rPr lang="en-US" altLang="ja-JP" sz="19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ower </a:t>
            </a:r>
            <a:r>
              <a:rPr lang="en-US" altLang="ja-JP" sz="1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attenuation coefficient of cross-link </a:t>
            </a:r>
            <a:r>
              <a:rPr lang="en-US" altLang="ja-JP" sz="19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terms)</a:t>
            </a:r>
            <a:endParaRPr lang="en-US" altLang="ja-JP" sz="1900" kern="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FEC                          : 11ad LDPC codes (</a:t>
            </a:r>
            <a:r>
              <a:rPr lang="en-US" altLang="ja-JP" sz="2800" kern="0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</a:t>
            </a:r>
            <a:r>
              <a:rPr lang="en-US" altLang="ja-JP" sz="2800" kern="0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odeword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size=672 bits)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Detection               : ML (Maximum Likelihood)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 </a:t>
            </a:r>
            <a:r>
              <a:rPr lang="en-US" altLang="ja-JP" sz="9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ZF (Zero Forcing)  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9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                                                                           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MMSE (Minimum Mean Square Error) </a:t>
            </a:r>
            <a:endParaRPr lang="en-US" altLang="ja-JP" sz="2000" kern="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-180528" y="5460240"/>
                <a:ext cx="6768752" cy="777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𝑇𝑥</m:t>
                                    </m:r>
                                  </m:e>
                                  <m:sub>
                                    <m:r>
                                      <a:rPr kumimoji="1" lang="en-US" altLang="ja-JP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𝑇𝑥</m:t>
                                    </m:r>
                                  </m:e>
                                  <m:sub>
                                    <m:r>
                                      <a:rPr kumimoji="1" lang="en-US" altLang="ja-JP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kumimoji="1" lang="en-US" altLang="ja-JP" sz="1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ja-JP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kumimoji="1" lang="ja-JP" alt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  <m:r>
                                          <a:rPr kumimoji="1" lang="en-US" altLang="ja-JP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  <m:r>
                                          <a:rPr kumimoji="1" lang="en-US" altLang="ja-JP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𝑚𝑜𝑑</m:t>
                                        </m:r>
                                        <m:r>
                                          <a:rPr kumimoji="1" lang="en-US" altLang="ja-JP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  <m:r>
                                          <a:rPr kumimoji="1" lang="en-US" altLang="ja-JP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kumimoji="1" lang="en-US" altLang="ja-JP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14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5460240"/>
                <a:ext cx="6768752" cy="777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179512" y="5157192"/>
            <a:ext cx="8964488" cy="5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0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*Equation for no precoding with PH is expressed as</a:t>
            </a:r>
            <a:endParaRPr lang="en-US" altLang="ja-JP" sz="2000" kern="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330027" y="6093296"/>
            <a:ext cx="8850485" cy="5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0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where p is a period of PH.</a:t>
            </a:r>
            <a:endParaRPr lang="en-US" altLang="ja-JP" sz="2000" kern="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21592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6871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8661" y="620688"/>
            <a:ext cx="777240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Comparison between PH and no PH (R=1/2)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4674" y="2518445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-2760" y="4834576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702315" y="1222301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6302715" y="1222301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pic>
        <p:nvPicPr>
          <p:cNvPr id="16" name="Picture 2" descr="\\fs-minami4.japan.gds.panasonic.com\FAVC-S24$\DTV-std\【秘】技術情報\NG60\PH提案\sim結果\compDet\SC_LOS1_NG60_detcomp_SM_Nbps2_X5dB_CR01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79" y="1589461"/>
            <a:ext cx="3220804" cy="241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\\fs-minami4.japan.gds.panasonic.com\FAVC-S24$\DTV-std\【秘】技術情報\NG60\PH提案\sim結果\compDet\SC_LOS1_NG60_detcomp_SM_Nbps2_X10dB_CR01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87" y="1589462"/>
            <a:ext cx="3220803" cy="24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\\fs-minami4.japan.gds.panasonic.com\FAVC-S24$\DTV-std\【秘】技術情報\NG60\PH提案\sim結果\compDet\SC_LOS1_NG60_detcomp_SM_Nbps4_X5dB_CR01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27" y="3861047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\\fs-minami4.japan.gds.panasonic.com\FAVC-S24$\DTV-std\【秘】技術情報\NG60\PH提案\sim結果\compDet\SC_LOS1_NG60_detcomp_SM_Nbps4_X10dB_CR01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35" y="386104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282749" y="6093296"/>
            <a:ext cx="9257803" cy="694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- In (BPSK,BPSK), PH has gain, compared with no PH when using ML and MMSE.</a:t>
            </a: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1" name="円/楕円 20"/>
          <p:cNvSpPr/>
          <p:nvPr/>
        </p:nvSpPr>
        <p:spPr>
          <a:xfrm rot="19767787">
            <a:off x="2489865" y="2505352"/>
            <a:ext cx="496908" cy="149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19767787">
            <a:off x="3058555" y="3210365"/>
            <a:ext cx="496908" cy="149713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19767787">
            <a:off x="6556530" y="3566706"/>
            <a:ext cx="248454" cy="7485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19767787">
            <a:off x="6310952" y="2643653"/>
            <a:ext cx="235831" cy="96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339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Comparison between PH and no PH (R=3/4)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7260" y="2636912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9826" y="5097059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714901" y="1268760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315301" y="1268760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pic>
        <p:nvPicPr>
          <p:cNvPr id="17" name="Picture 2" descr="\\fs-minami4.japan.gds.panasonic.com\FAVC-S24$\DTV-std\【秘】技術情報\NG60\PH提案\sim結果\compDet\SC_LOS1_NG60_detcomp_SM_Nbps2_X5dB_CR03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41" y="1747267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fs-minami4.japan.gds.panasonic.com\FAVC-S24$\DTV-std\【秘】技術情報\NG60\PH提案\sim結果\compDet\SC_LOS1_NG60_detcomp_SM_Nbps2_X10dB_CR03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29" y="1698927"/>
            <a:ext cx="3168351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\\fs-minami4.japan.gds.panasonic.com\FAVC-S24$\DTV-std\【秘】技術情報\NG60\PH提案\sim結果\compDet\SC_LOS1_NG60_detcomp_SM_Nbps4_X5dB_CR03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14" y="4023797"/>
            <a:ext cx="3205320" cy="24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\\fs-minami4.japan.gds.panasonic.com\FAVC-S24$\DTV-std\【秘】技術情報\NG60\PH提案\sim結果\compDet\SC_LOS1_NG60_detcomp_SM_Nbps4_X10dB_CR0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29" y="4026851"/>
            <a:ext cx="3225251" cy="24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円/楕円 20"/>
          <p:cNvSpPr/>
          <p:nvPr/>
        </p:nvSpPr>
        <p:spPr>
          <a:xfrm rot="19767787">
            <a:off x="2647455" y="3021407"/>
            <a:ext cx="559607" cy="1127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 rot="19767787">
            <a:off x="3204278" y="2957943"/>
            <a:ext cx="496908" cy="14971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 rot="19767787">
            <a:off x="6713132" y="2863405"/>
            <a:ext cx="248454" cy="748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 rot="19767787">
            <a:off x="6600833" y="3307683"/>
            <a:ext cx="235831" cy="9679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 rot="19767787">
            <a:off x="2870904" y="5902013"/>
            <a:ext cx="330779" cy="864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56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Comparison between PH and no PH (R=5/8)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2151" y="2446438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-5283" y="4690560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699792" y="1150293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300192" y="1150293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pic>
        <p:nvPicPr>
          <p:cNvPr id="17" name="Picture 2" descr="\\fs-minami4.japan.gds.panasonic.com\FAVC-S24$\DTV-std\【秘】技術情報\NG60\PH提案\sim結果\compDet\SC_LOS1_NG60_detcomp_SM_Nbps2_X5dB_CR05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63" y="148478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fs-minami4.japan.gds.panasonic.com\FAVC-S24$\DTV-std\【秘】技術情報\NG60\PH提案\sim結果\compDet\SC_LOS1_NG60_detcomp_SM_Nbps2_X10dB_CR05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183479" cy="238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\\fs-minami4.japan.gds.panasonic.com\FAVC-S24$\DTV-std\【秘】技術情報\NG60\PH提案\sim結果\compDet\SC_LOS1_NG60_detcomp_SM_Nbps4_X5dB_CR05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63" y="3789040"/>
            <a:ext cx="3173958" cy="23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\\fs-minami4.japan.gds.panasonic.com\FAVC-S24$\DTV-std\【秘】技術情報\NG60\PH提案\sim結果\compDet\SC_LOS1_NG60_detcomp_SM_Nbps4_X10dB_CR050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35" y="3836376"/>
            <a:ext cx="3105237" cy="2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676138" y="6093296"/>
            <a:ext cx="7776864" cy="40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- In (QPSK,QPSK), PH has gain, compared with no PH when using ML.</a:t>
            </a: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2" name="円/楕円 21"/>
          <p:cNvSpPr/>
          <p:nvPr/>
        </p:nvSpPr>
        <p:spPr>
          <a:xfrm rot="19767787">
            <a:off x="2767006" y="2683578"/>
            <a:ext cx="559607" cy="1127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 rot="19767787">
            <a:off x="3362135" y="2980757"/>
            <a:ext cx="403506" cy="16632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 rot="19767787">
            <a:off x="6626015" y="2766849"/>
            <a:ext cx="248454" cy="748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 rot="19767787">
            <a:off x="6509242" y="3350638"/>
            <a:ext cx="324531" cy="1503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 rot="19767787">
            <a:off x="2770820" y="5568782"/>
            <a:ext cx="330779" cy="864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162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395536" y="620688"/>
            <a:ext cx="8424936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Comparison between PH and no PH (R=13/16)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2151" y="2564904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-5283" y="4834576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699792" y="1196752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300192" y="1196752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pic>
        <p:nvPicPr>
          <p:cNvPr id="17" name="Picture 2" descr="\\fs-minami4.japan.gds.panasonic.com\FAVC-S24$\DTV-std\【秘】技術情報\NG60\PH提案\sim結果\compDet\SC_LOS1_NG60_detcomp_SM_Nbps2_X5dB_CR13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2369"/>
            <a:ext cx="3046851" cy="22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fs-minami4.japan.gds.panasonic.com\FAVC-S24$\DTV-std\【秘】技術情報\NG60\PH提案\sim結果\compDet\SC_LOS1_NG60_detcomp_SM_Nbps2_X10dB_CR13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36" y="1635363"/>
            <a:ext cx="3125536" cy="234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\\fs-minami4.japan.gds.panasonic.com\FAVC-S24$\DTV-std\【秘】技術情報\NG60\PH提案\sim結果\compDet\SC_LOS1_NG60_detcomp_SM_Nbps4_X5dB_CR13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00" y="3861048"/>
            <a:ext cx="3059886" cy="229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\\fs-minami4.japan.gds.panasonic.com\FAVC-S24$\DTV-std\【秘】技術情報\NG60\PH提案\sim結果\compDet\SC_LOS1_NG60_detcomp_SM_Nbps4_X10dB_CR13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16024" y="6165304"/>
            <a:ext cx="882047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- In all coding rates, there are no difference of performance between PH and no PH when using ZF.</a:t>
            </a: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2" name="円/楕円 21"/>
          <p:cNvSpPr/>
          <p:nvPr/>
        </p:nvSpPr>
        <p:spPr>
          <a:xfrm rot="19767787">
            <a:off x="3667436" y="3171617"/>
            <a:ext cx="311214" cy="15299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19767787">
            <a:off x="6965550" y="3418918"/>
            <a:ext cx="311214" cy="15299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19767787">
            <a:off x="3494541" y="5370867"/>
            <a:ext cx="311214" cy="15299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19767787">
            <a:off x="6619764" y="4903028"/>
            <a:ext cx="311214" cy="15299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65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16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8032" y="836712"/>
            <a:ext cx="7772400" cy="64807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anose="020F0502020204030204" pitchFamily="34" charset="0"/>
              </a:rPr>
              <a:t>Discussion of PH period (1/2)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528" y="1916832"/>
            <a:ext cx="8628424" cy="432048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The </a:t>
            </a:r>
            <a:r>
              <a:rPr lang="en-US" altLang="ja-JP" sz="2200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codeword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size of  LDPC codes in 11ad is 672(= 2</a:t>
            </a:r>
            <a:r>
              <a:rPr lang="en-US" altLang="ja-JP" sz="2200" baseline="30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5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x3x</a:t>
            </a:r>
            <a:r>
              <a:rPr lang="en-US" altLang="ja-JP" sz="22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/>
              </a:rPr>
              <a:t>7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)bits 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When a</a:t>
            </a:r>
            <a:r>
              <a:rPr lang="ja-JP" altLang="en-US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period of phase hopping is 7, the following slots are required for transmission of 1 </a:t>
            </a:r>
            <a:r>
              <a:rPr lang="en-US" altLang="ja-JP" sz="2200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codeword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. 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(BPSK,BPSK)             : 336 slots(=48 periods)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(QPSK,QPSK)            : 168 slots(=24 periods)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(QPSK, 16-QAM)     : 112 slots(=16 periods) 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(16-QAM,16-QAM) : 84 slots(=12 periods)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(64-QAM,64-QAM) : 56 slots(=8 periods)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These slots can be defined by multiplying integer and a PH period of 7.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22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However, evaluation of the relationship between a PH period and PER (packet error rate) performance is necessary. In order to clarify the relationship between a PH period and PER performance, simulation results of PER performance with a PH period of 7, 8, 16 and 32 are shown.</a:t>
            </a:r>
            <a:endParaRPr lang="en-US" altLang="ja-JP" sz="22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5986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Simulation Conditions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08072" y="2132856"/>
            <a:ext cx="8412400" cy="403244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3200" b="1" u="sng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179512" y="2304654"/>
            <a:ext cx="8964488" cy="342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MIMO                    : 2x2 no precoding with PH/without PH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 Period of PH is 7, 8, 16, 32 and 64.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Modulation set    : (BPSK,BPSK),(QPSK,QPSK)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Channel model     : LOS model #1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 </a:t>
            </a:r>
            <a:r>
              <a:rPr lang="en-US" altLang="ja-JP" sz="2800" kern="0" dirty="0" smtClean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=-5dB, -10dB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</a:t>
            </a:r>
            <a:r>
              <a:rPr lang="en-US" altLang="ja-JP" sz="19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(P</a:t>
            </a:r>
            <a:r>
              <a:rPr lang="en-US" altLang="ja-JP" sz="19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ower </a:t>
            </a:r>
            <a:r>
              <a:rPr lang="en-US" altLang="ja-JP" sz="1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attenuation coefficient of cross-link </a:t>
            </a:r>
            <a:r>
              <a:rPr lang="en-US" altLang="ja-JP" sz="19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terms)</a:t>
            </a:r>
            <a:endParaRPr lang="en-US" altLang="ja-JP" sz="1900" kern="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FEC                          : 11ad LDPC codes (</a:t>
            </a:r>
            <a:r>
              <a:rPr lang="en-US" altLang="ja-JP" sz="2800" kern="0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</a:t>
            </a:r>
            <a:r>
              <a:rPr lang="en-US" altLang="ja-JP" sz="2800" kern="0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odeword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size=672 bits)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Detection               : ML (Maximum Likelihood)</a:t>
            </a:r>
            <a:endParaRPr lang="en-US" altLang="ja-JP" sz="2000" kern="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9904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 bwMode="auto">
          <a:xfrm>
            <a:off x="676138" y="548680"/>
            <a:ext cx="77724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Results of Period 7, 8, 16, 32 and 64 (R=1/2)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pic>
        <p:nvPicPr>
          <p:cNvPr id="16" name="Picture 2" descr="C:\Users\3960289\Desktop\NG60\1605F2F提案\simulation\SC_LOS1_NG60_PHcomp_SM_Nbps2_CR0102_X5dB_M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0814"/>
            <a:ext cx="3413293" cy="255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3960289\Desktop\NG60\1605F2F提案\simulation\SC_LOS1_NG60_PHcomp_SM_Nbps2_CR0102_X10dB_M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19" y="1416600"/>
            <a:ext cx="3451286" cy="25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3960289\Desktop\NG60\1605F2F提案\simulation\SC_LOS1_NG60_PHcomp_SM_Nbps4_CR0102_X5dB_M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42" y="386104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3960289\Desktop\NG60\1605F2F提案\simulation\SC_LOS1_NG60_PHcomp_SM_Nbps4_CR0102_X10dB_M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426109" cy="256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22151" y="2398569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-5283" y="4906584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2699792" y="1078285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6300192" y="1078285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61975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 bwMode="auto">
          <a:xfrm>
            <a:off x="676138" y="548680"/>
            <a:ext cx="77724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Results of Period 7, 8, 16, 32 and 64 (R=3/4)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pic>
        <p:nvPicPr>
          <p:cNvPr id="16" name="Picture 2" descr="C:\Users\3960289\Desktop\NG60\1605F2F提案\simulation\SC_LOS1_NG60_PHcomp_SM_Nbps2_CR0304_X5dB_M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11" y="1478118"/>
            <a:ext cx="3369261" cy="252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3960289\Desktop\NG60\1605F2F提案\simulation\SC_LOS1_NG60_PHcomp_SM_Nbps2_CR0304_X10dB_M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33" y="1473554"/>
            <a:ext cx="3313031" cy="248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3960289\Desktop\NG60\1605F2F提案\simulation\SC_LOS1_NG60_PHcomp_SM_Nbps4_CR0304_X5dB_M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78669"/>
            <a:ext cx="3432889" cy="257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3960289\Desktop\NG60\1605F2F提案\simulation\SC_LOS1_NG60_PHcomp_SM_Nbps4_CR0304_X10dB_M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48" y="3929283"/>
            <a:ext cx="3297916" cy="24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22151" y="2388664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-5283" y="4927157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2699792" y="1124744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6300192" y="1124744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93816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7772400" cy="798984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anose="020F0502020204030204" pitchFamily="34" charset="0"/>
              </a:rPr>
              <a:t>Introduction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95536" y="1988840"/>
            <a:ext cx="835292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Several MIMO scenarios for 11ay have been proposed [1], and this contribution focuses on SU-MIMO scenario for open loop spatial multiplexing (OLSM).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presentation details a SU-MIMO scenario using OLSM and covers 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OLSM scenario </a:t>
            </a:r>
          </a:p>
          <a:p>
            <a:pPr marL="0" indent="0">
              <a:buNone/>
            </a:pP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- Proposal of OLSM + Phase Hopping (PH)     </a:t>
            </a:r>
            <a:endParaRPr lang="en-US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- Benefits of PH</a:t>
            </a:r>
          </a:p>
          <a:p>
            <a:pPr marL="0" indent="0">
              <a:buNone/>
            </a:pP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- Simulation results  </a:t>
            </a:r>
            <a:endParaRPr lang="en-US" altLang="ja-JP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Results of Period 7, 8, 16, 32 and 64 (R=5/8)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pic>
        <p:nvPicPr>
          <p:cNvPr id="10" name="Picture 2" descr="C:\Users\3960289\Desktop\NG60\1605F2F提案\simulation\SC_LOS1_NG60_PHcomp_SM_Nbps2_CR0508_X5dB_M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48781"/>
            <a:ext cx="3376821" cy="253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3960289\Desktop\NG60\1605F2F提案\simulation\SC_LOS1_NG60_PHcomp_SM_Nbps2_CR0508_X10dB_M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466782"/>
            <a:ext cx="3384377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3960289\Desktop\NG60\1605F2F提案\simulation\SC_LOS1_NG60_PHcomp_SM_Nbps4_CR0508_X5dB_M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403"/>
            <a:ext cx="3376821" cy="25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3960289\Desktop\NG60\1605F2F提案\simulation\SC_LOS1_NG60_PHcomp_SM_Nbps4_CR0508_X10dB_M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2151" y="2363096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-5283" y="4906584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771800" y="1124744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6300192" y="1150293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0131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539552" y="620688"/>
            <a:ext cx="8136904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Results of Period 7, 8, 16, 32 and 64 (R=13/16)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pic>
        <p:nvPicPr>
          <p:cNvPr id="9" name="Picture 2" descr="C:\Users\3960289\Desktop\NG60\1605F2F提案\simulation\SC_LOS1_NG60_PHcomp_SM_Nbps2_CR1316_X5dB_M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0123"/>
            <a:ext cx="3273255" cy="24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3960289\Desktop\NG60\1605F2F提案\simulation\SC_LOS1_NG60_PHcomp_SM_Nbps2_CR1316_X10dB_M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41" y="1550123"/>
            <a:ext cx="3273254" cy="24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3960289\Desktop\NG60\1605F2F提案\simulation\SC_LOS1_NG60_PHcomp_SM_Nbps4_CR1316_X5dB_M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56" y="3933056"/>
            <a:ext cx="3177245" cy="238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3960289\Desktop\NG60\1605F2F提案\simulation\SC_LOS1_NG60_PHcomp_SM_Nbps4_CR1316_X10dB_M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41" y="3861048"/>
            <a:ext cx="3273253" cy="245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2151" y="2511777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-5283" y="4869160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99792" y="1150293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6300192" y="1150293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56636" y="6165304"/>
            <a:ext cx="7343755" cy="360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- PER performances with period of 7, 8, 16, 32 and 64 are close.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Tx/>
              <a:buSzTx/>
              <a:buFont typeface="Wingdings" panose="05000000000000000000" pitchFamily="2" charset="2"/>
              <a:buChar char="ü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3387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764704"/>
            <a:ext cx="77724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Summary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7504" y="1988840"/>
            <a:ext cx="8892480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OLSM is defined for SU-MIMO scenario and in consideration of performance in LOS environments, OLSM + PH is proposed.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en-US" altLang="ja-JP" sz="8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PH helps avoidance of static destructive interference (constellation degeneracy) in LOS environments in the receivers.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en-US" altLang="ja-JP" sz="8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In no precoding + PH with (BPSK, BPSK), PER performance is good when using ML and MMSE.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en-US" altLang="ja-JP" sz="8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In 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no precoding 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+ PH 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with (QPSK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, 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QPSK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), PER performance is good when using 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ML.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en-US" altLang="ja-JP" sz="8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In no precoding case, there are no difference of PER performance between PH and no PH when receivers use ZF.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en-US" altLang="ja-JP" sz="28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PER </a:t>
            </a:r>
            <a:r>
              <a:rPr lang="en-US" altLang="ja-JP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performances with period of 7, 8, </a:t>
            </a: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16, 32 </a:t>
            </a:r>
            <a:r>
              <a:rPr lang="en-US" altLang="ja-JP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and </a:t>
            </a: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64 </a:t>
            </a:r>
            <a:r>
              <a:rPr lang="en-US" altLang="ja-JP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are close</a:t>
            </a: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. Therefore, a period of PH can be set to 7, 8, 16, 32 and 64.</a:t>
            </a:r>
            <a:endParaRPr lang="en-US" altLang="ja-JP" sz="28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37342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23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692696"/>
            <a:ext cx="77724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Straw poll 1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9974" y="1772816"/>
            <a:ext cx="878497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Do you agree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to insert the following in clause 7 of the SFD: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“The 11ay specification shall support SU-MIMO with 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predetermined and/or no precoding matrices.”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0219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Straw poll 2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-129662" y="1700808"/>
            <a:ext cx="9310174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Do you agree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to insert the following in clause 7 of the SFD: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     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“The 11ay specification shall define SU-MIMO transmission  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with and without phase hopping of EDMG-PPDU for EDMG OFDM PHY. 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 An EDMG STA may support transmission and reception of SU-MIMO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with phase hopping.”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 - “with/without precoding” 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is TBD. 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- Period of phase hopping is TBD.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2657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764704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References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76138" y="1988840"/>
            <a:ext cx="7772400" cy="4176464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altLang="zh-CN" sz="1800" dirty="0">
                <a:latin typeface="Calibri" panose="020F0502020204030204" pitchFamily="34" charset="0"/>
                <a:ea typeface="宋体" charset="-122"/>
              </a:rPr>
              <a:t>11-15-0334-01-ng60-mimo-framework</a:t>
            </a:r>
          </a:p>
          <a:p>
            <a:pPr eaLnBrk="0" hangingPunct="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altLang="zh-CN" sz="1800" dirty="0">
                <a:latin typeface="Calibri" panose="020F0502020204030204" pitchFamily="34" charset="0"/>
                <a:ea typeface="宋体" charset="-122"/>
              </a:rPr>
              <a:t>D. Vargas, D. </a:t>
            </a:r>
            <a:r>
              <a:rPr lang="en-US" altLang="zh-CN" sz="1800" dirty="0" err="1">
                <a:latin typeface="Calibri" panose="020F0502020204030204" pitchFamily="34" charset="0"/>
                <a:ea typeface="宋体" charset="-122"/>
              </a:rPr>
              <a:t>Goz</a:t>
            </a:r>
            <a:r>
              <a:rPr lang="en-US" altLang="ja-JP" sz="1800" dirty="0" err="1">
                <a:latin typeface="Calibri" panose="020F0502020204030204" pitchFamily="34" charset="0"/>
                <a:ea typeface="宋体" charset="-122"/>
              </a:rPr>
              <a:t>álvez</a:t>
            </a:r>
            <a:r>
              <a:rPr lang="en-US" altLang="ja-JP" sz="1800" dirty="0">
                <a:latin typeface="Calibri" panose="020F0502020204030204" pitchFamily="34" charset="0"/>
                <a:ea typeface="宋体" charset="-122"/>
              </a:rPr>
              <a:t>, D. Gómez-</a:t>
            </a:r>
            <a:r>
              <a:rPr lang="en-US" altLang="ja-JP" sz="1800" dirty="0" err="1">
                <a:latin typeface="Calibri" panose="020F0502020204030204" pitchFamily="34" charset="0"/>
                <a:ea typeface="宋体" charset="-122"/>
              </a:rPr>
              <a:t>Barquero</a:t>
            </a:r>
            <a:r>
              <a:rPr lang="en-US" altLang="ja-JP" sz="1800" dirty="0">
                <a:latin typeface="Calibri" panose="020F0502020204030204" pitchFamily="34" charset="0"/>
                <a:ea typeface="宋体" charset="-122"/>
              </a:rPr>
              <a:t>, and N. Cardona, “MIMO for DVB-NGH, the next generation mobile TV broadcasting,” IEEE </a:t>
            </a:r>
            <a:r>
              <a:rPr lang="en-US" altLang="ja-JP" sz="1800" dirty="0" err="1">
                <a:latin typeface="Calibri" panose="020F0502020204030204" pitchFamily="34" charset="0"/>
                <a:ea typeface="宋体" charset="-122"/>
              </a:rPr>
              <a:t>Commun</a:t>
            </a:r>
            <a:r>
              <a:rPr lang="en-US" altLang="ja-JP" sz="1800" dirty="0">
                <a:latin typeface="Calibri" panose="020F0502020204030204" pitchFamily="34" charset="0"/>
                <a:ea typeface="宋体" charset="-122"/>
              </a:rPr>
              <a:t>. Mag., vol.57, no.7, pp.130-137, July 2013.</a:t>
            </a:r>
            <a:endParaRPr lang="en-US" altLang="zh-CN" sz="1800" dirty="0">
              <a:latin typeface="Calibri" panose="020F0502020204030204" pitchFamily="34" charset="0"/>
              <a:ea typeface="宋体" charset="-122"/>
            </a:endParaRPr>
          </a:p>
          <a:p>
            <a:pPr eaLnBrk="0" hangingPunct="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altLang="zh-CN" sz="1800" dirty="0" smtClean="0">
                <a:latin typeface="Calibri" panose="020F0502020204030204" pitchFamily="34" charset="0"/>
                <a:ea typeface="宋体" charset="-122"/>
              </a:rPr>
              <a:t>S. Moon, W.-S. </a:t>
            </a:r>
            <a:r>
              <a:rPr lang="en-US" altLang="zh-CN" sz="1800" dirty="0" err="1" smtClean="0">
                <a:latin typeface="Calibri" panose="020F0502020204030204" pitchFamily="34" charset="0"/>
                <a:ea typeface="宋体" charset="-122"/>
              </a:rPr>
              <a:t>Ko</a:t>
            </a:r>
            <a:r>
              <a:rPr lang="en-US" altLang="zh-CN" sz="1800" dirty="0" smtClean="0">
                <a:latin typeface="Calibri" panose="020F0502020204030204" pitchFamily="34" charset="0"/>
                <a:ea typeface="宋体" charset="-122"/>
              </a:rPr>
              <a:t>, D. Vargas, </a:t>
            </a:r>
            <a:r>
              <a:rPr lang="en-US" altLang="ja-JP" sz="1800" dirty="0" smtClean="0">
                <a:latin typeface="Calibri" panose="020F0502020204030204" pitchFamily="34" charset="0"/>
                <a:ea typeface="宋体" charset="-122"/>
              </a:rPr>
              <a:t>M. D. </a:t>
            </a:r>
            <a:r>
              <a:rPr lang="en-US" altLang="ja-JP" sz="1800" dirty="0" err="1" smtClean="0">
                <a:latin typeface="Calibri" panose="020F0502020204030204" pitchFamily="34" charset="0"/>
                <a:ea typeface="宋体" charset="-122"/>
              </a:rPr>
              <a:t>Nisar</a:t>
            </a:r>
            <a:r>
              <a:rPr lang="en-US" altLang="ja-JP" sz="1800" dirty="0" smtClean="0">
                <a:latin typeface="Calibri" panose="020F0502020204030204" pitchFamily="34" charset="0"/>
                <a:ea typeface="宋体" charset="-122"/>
              </a:rPr>
              <a:t>,</a:t>
            </a:r>
            <a:r>
              <a:rPr lang="ja-JP" altLang="en-US" sz="1800" dirty="0" smtClean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en-US" altLang="ja-JP" sz="1800" dirty="0" smtClean="0">
                <a:latin typeface="Calibri" panose="020F0502020204030204" pitchFamily="34" charset="0"/>
                <a:ea typeface="宋体" charset="-122"/>
              </a:rPr>
              <a:t>and V. Pauli, “Enhanced spatial multiplexing for rate-2 MIMO of DVB-NGH system,” </a:t>
            </a:r>
            <a:r>
              <a:rPr lang="en-US" altLang="zh-CN" sz="1800" dirty="0" smtClean="0">
                <a:latin typeface="Calibri" panose="020F0502020204030204" pitchFamily="34" charset="0"/>
                <a:ea typeface="宋体" charset="-122"/>
              </a:rPr>
              <a:t> 19th International conference on Telecommunication, 2012.</a:t>
            </a:r>
          </a:p>
          <a:p>
            <a:pPr eaLnBrk="0" hangingPunct="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altLang="zh-CN" sz="1800" dirty="0" smtClean="0">
                <a:latin typeface="Calibri" panose="020F0502020204030204" pitchFamily="34" charset="0"/>
                <a:ea typeface="宋体" charset="-122"/>
              </a:rPr>
              <a:t>11-16-0388-00-00ay-performance-analysis-of-open-loop-su-mimo-receivers-for-ieee-802-11ay</a:t>
            </a:r>
          </a:p>
          <a:p>
            <a:pPr eaLnBrk="0" hangingPunct="0">
              <a:lnSpc>
                <a:spcPct val="150000"/>
              </a:lnSpc>
              <a:buFont typeface="+mj-lt"/>
              <a:buAutoNum type="arabicParenR"/>
              <a:defRPr/>
            </a:pPr>
            <a:endParaRPr lang="en-US" altLang="zh-CN" sz="1800" dirty="0">
              <a:latin typeface="Calibri" panose="020F050202020403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8847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8032" y="778024"/>
            <a:ext cx="7772400" cy="1066800"/>
          </a:xfrm>
          <a:ln/>
        </p:spPr>
        <p:txBody>
          <a:bodyPr/>
          <a:lstStyle/>
          <a:p>
            <a:r>
              <a:rPr lang="en-US" altLang="ja-JP" dirty="0" smtClean="0">
                <a:latin typeface="Calibri" panose="020F0502020204030204" pitchFamily="34" charset="0"/>
              </a:rPr>
              <a:t>SU-MIMO </a:t>
            </a:r>
            <a:r>
              <a:rPr lang="en-US" altLang="ja-JP" dirty="0">
                <a:latin typeface="Calibri" panose="020F0502020204030204" pitchFamily="34" charset="0"/>
              </a:rPr>
              <a:t>Scenario: Open Loop Spatial Multiplexing (OLSM</a:t>
            </a:r>
            <a:r>
              <a:rPr lang="en-US" altLang="ja-JP" dirty="0" smtClean="0">
                <a:latin typeface="Calibri" panose="020F0502020204030204" pitchFamily="34" charset="0"/>
              </a:rPr>
              <a:t>) (1/2)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11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20" name="正方形/長方形 119"/>
          <p:cNvSpPr/>
          <p:nvPr/>
        </p:nvSpPr>
        <p:spPr>
          <a:xfrm>
            <a:off x="2051719" y="4077072"/>
            <a:ext cx="720081" cy="2232247"/>
          </a:xfrm>
          <a:prstGeom prst="rect">
            <a:avLst/>
          </a:prstGeom>
          <a:noFill/>
          <a:ln w="25400" cap="flat" cmpd="sng" algn="ctr">
            <a:solidFill>
              <a:srgbClr val="BBE0E3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827584" y="4581128"/>
            <a:ext cx="576064" cy="1296144"/>
          </a:xfrm>
          <a:prstGeom prst="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 rot="16200000">
            <a:off x="467544" y="4967590"/>
            <a:ext cx="1296144" cy="523220"/>
          </a:xfrm>
          <a:prstGeom prst="rect">
            <a:avLst/>
          </a:prstGeom>
          <a:noFill/>
          <a:ln>
            <a:solidFill>
              <a:srgbClr val="BBE0E3">
                <a:lumMod val="2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2-stream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Encoder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cxnSp>
        <p:nvCxnSpPr>
          <p:cNvPr id="123" name="直線矢印コネクタ 122"/>
          <p:cNvCxnSpPr/>
          <p:nvPr/>
        </p:nvCxnSpPr>
        <p:spPr>
          <a:xfrm>
            <a:off x="1403648" y="4869160"/>
            <a:ext cx="64807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24" name="直線矢印コネクタ 123"/>
          <p:cNvCxnSpPr/>
          <p:nvPr/>
        </p:nvCxnSpPr>
        <p:spPr>
          <a:xfrm>
            <a:off x="1403648" y="5589240"/>
            <a:ext cx="64807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25" name="テキスト ボックス 124"/>
          <p:cNvSpPr txBox="1"/>
          <p:nvPr/>
        </p:nvSpPr>
        <p:spPr>
          <a:xfrm rot="16200000">
            <a:off x="1376935" y="4931587"/>
            <a:ext cx="208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Spatial </a:t>
            </a: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Multiplexing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or Pre-coder</a:t>
            </a:r>
            <a:endParaRPr kumimoji="1" lang="ja-JP" altLang="en-US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3021912" y="4643263"/>
            <a:ext cx="720081" cy="468053"/>
          </a:xfrm>
          <a:prstGeom prst="rect">
            <a:avLst/>
          </a:prstGeom>
          <a:noFill/>
          <a:ln w="25400" cap="flat" cmpd="sng" algn="ctr">
            <a:solidFill>
              <a:srgbClr val="BBE0E3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877896" y="473153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RF</a:t>
            </a:r>
            <a:endParaRPr kumimoji="1" lang="ja-JP" altLang="en-US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cxnSp>
        <p:nvCxnSpPr>
          <p:cNvPr id="128" name="直線矢印コネクタ 127"/>
          <p:cNvCxnSpPr/>
          <p:nvPr/>
        </p:nvCxnSpPr>
        <p:spPr>
          <a:xfrm>
            <a:off x="2771800" y="4885419"/>
            <a:ext cx="25011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29" name="正方形/長方形 128"/>
          <p:cNvSpPr/>
          <p:nvPr/>
        </p:nvSpPr>
        <p:spPr>
          <a:xfrm>
            <a:off x="3036125" y="5427221"/>
            <a:ext cx="720081" cy="468053"/>
          </a:xfrm>
          <a:prstGeom prst="rect">
            <a:avLst/>
          </a:prstGeom>
          <a:noFill/>
          <a:ln w="25400" cap="flat" cmpd="sng" algn="ctr">
            <a:solidFill>
              <a:srgbClr val="BBE0E3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2892109" y="551548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RF</a:t>
            </a:r>
            <a:endParaRPr kumimoji="1" lang="ja-JP" altLang="en-US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cxnSp>
        <p:nvCxnSpPr>
          <p:cNvPr id="131" name="直線矢印コネクタ 130"/>
          <p:cNvCxnSpPr/>
          <p:nvPr/>
        </p:nvCxnSpPr>
        <p:spPr>
          <a:xfrm>
            <a:off x="2786013" y="5661248"/>
            <a:ext cx="25011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32" name="正方形/長方形 131"/>
          <p:cNvSpPr/>
          <p:nvPr/>
        </p:nvSpPr>
        <p:spPr>
          <a:xfrm>
            <a:off x="6310574" y="4077073"/>
            <a:ext cx="720081" cy="2232247"/>
          </a:xfrm>
          <a:prstGeom prst="rect">
            <a:avLst/>
          </a:prstGeom>
          <a:noFill/>
          <a:ln w="25400" cap="flat" cmpd="sng" algn="ctr">
            <a:solidFill>
              <a:srgbClr val="BBE0E3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7668344" y="4653136"/>
            <a:ext cx="576064" cy="1296144"/>
          </a:xfrm>
          <a:prstGeom prst="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 rot="16200000">
            <a:off x="7308304" y="5039598"/>
            <a:ext cx="1296144" cy="523220"/>
          </a:xfrm>
          <a:prstGeom prst="rect">
            <a:avLst/>
          </a:prstGeom>
          <a:noFill/>
          <a:ln>
            <a:solidFill>
              <a:srgbClr val="BBE0E3">
                <a:lumMod val="2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2-stream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Decoder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cxnSp>
        <p:nvCxnSpPr>
          <p:cNvPr id="135" name="直線矢印コネクタ 134"/>
          <p:cNvCxnSpPr/>
          <p:nvPr/>
        </p:nvCxnSpPr>
        <p:spPr>
          <a:xfrm flipV="1">
            <a:off x="7030655" y="4885419"/>
            <a:ext cx="64807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36" name="直線矢印コネクタ 135"/>
          <p:cNvCxnSpPr/>
          <p:nvPr/>
        </p:nvCxnSpPr>
        <p:spPr>
          <a:xfrm flipV="1">
            <a:off x="7030655" y="5605499"/>
            <a:ext cx="64807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37" name="テキスト ボックス 136"/>
          <p:cNvSpPr txBox="1"/>
          <p:nvPr/>
        </p:nvSpPr>
        <p:spPr>
          <a:xfrm rot="16200000">
            <a:off x="5635790" y="4931588"/>
            <a:ext cx="208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Spatial </a:t>
            </a: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De-Multiplexing</a:t>
            </a:r>
            <a:endParaRPr kumimoji="1" lang="en-US" altLang="ja-JP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or Pre-coder decoding</a:t>
            </a:r>
            <a:endParaRPr kumimoji="1" lang="ja-JP" altLang="en-US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138" name="正方形/長方形 137"/>
          <p:cNvSpPr/>
          <p:nvPr/>
        </p:nvSpPr>
        <p:spPr>
          <a:xfrm flipH="1">
            <a:off x="5326168" y="4625261"/>
            <a:ext cx="720081" cy="468053"/>
          </a:xfrm>
          <a:prstGeom prst="rect">
            <a:avLst/>
          </a:prstGeom>
          <a:noFill/>
          <a:ln w="25400" cap="flat" cmpd="sng" algn="ctr">
            <a:solidFill>
              <a:srgbClr val="BBE0E3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 flipH="1">
            <a:off x="5182152" y="471352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RF</a:t>
            </a:r>
            <a:endParaRPr kumimoji="1" lang="ja-JP" altLang="en-US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cxnSp>
        <p:nvCxnSpPr>
          <p:cNvPr id="140" name="直線矢印コネクタ 139"/>
          <p:cNvCxnSpPr/>
          <p:nvPr/>
        </p:nvCxnSpPr>
        <p:spPr>
          <a:xfrm>
            <a:off x="6046249" y="4867417"/>
            <a:ext cx="25011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41" name="正方形/長方形 140"/>
          <p:cNvSpPr/>
          <p:nvPr/>
        </p:nvSpPr>
        <p:spPr>
          <a:xfrm flipH="1">
            <a:off x="5340381" y="5445224"/>
            <a:ext cx="720081" cy="468053"/>
          </a:xfrm>
          <a:prstGeom prst="rect">
            <a:avLst/>
          </a:prstGeom>
          <a:noFill/>
          <a:ln w="25400" cap="flat" cmpd="sng" algn="ctr">
            <a:solidFill>
              <a:srgbClr val="BBE0E3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 flipH="1">
            <a:off x="5196365" y="551723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RF</a:t>
            </a:r>
            <a:endParaRPr kumimoji="1" lang="ja-JP" altLang="en-US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cxnSp>
        <p:nvCxnSpPr>
          <p:cNvPr id="143" name="直線矢印コネクタ 142"/>
          <p:cNvCxnSpPr/>
          <p:nvPr/>
        </p:nvCxnSpPr>
        <p:spPr>
          <a:xfrm>
            <a:off x="6060462" y="5661248"/>
            <a:ext cx="25011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grpSp>
        <p:nvGrpSpPr>
          <p:cNvPr id="144" name="Group 37"/>
          <p:cNvGrpSpPr/>
          <p:nvPr/>
        </p:nvGrpSpPr>
        <p:grpSpPr>
          <a:xfrm>
            <a:off x="3739140" y="4458324"/>
            <a:ext cx="327186" cy="694454"/>
            <a:chOff x="3578020" y="4332617"/>
            <a:chExt cx="327186" cy="694454"/>
          </a:xfrm>
        </p:grpSpPr>
        <p:grpSp>
          <p:nvGrpSpPr>
            <p:cNvPr id="145" name="Group 38"/>
            <p:cNvGrpSpPr/>
            <p:nvPr/>
          </p:nvGrpSpPr>
          <p:grpSpPr>
            <a:xfrm>
              <a:off x="3685758" y="4332617"/>
              <a:ext cx="219448" cy="694454"/>
              <a:chOff x="332742" y="1"/>
              <a:chExt cx="257198" cy="519440"/>
            </a:xfrm>
          </p:grpSpPr>
          <p:sp>
            <p:nvSpPr>
              <p:cNvPr id="147" name="Flowchart: Merge 40"/>
              <p:cNvSpPr/>
              <p:nvPr/>
            </p:nvSpPr>
            <p:spPr>
              <a:xfrm rot="5400000">
                <a:off x="455990" y="12941"/>
                <a:ext cx="146649" cy="120769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Times New Roman"/>
                  </a:rPr>
                  <a:t> </a:t>
                </a:r>
                <a:endParaRPr kumimoji="1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148" name="Flowchart: Merge 41"/>
              <p:cNvSpPr/>
              <p:nvPr/>
            </p:nvSpPr>
            <p:spPr>
              <a:xfrm rot="5400000">
                <a:off x="456590" y="386090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  <p:cxnSp>
            <p:nvCxnSpPr>
              <p:cNvPr id="149" name="Elbow Connector 42"/>
              <p:cNvCxnSpPr/>
              <p:nvPr/>
            </p:nvCxnSpPr>
            <p:spPr>
              <a:xfrm rot="10800000" flipH="1" flipV="1">
                <a:off x="468932" y="73325"/>
                <a:ext cx="359" cy="373090"/>
              </a:xfrm>
              <a:prstGeom prst="bentConnector3">
                <a:avLst>
                  <a:gd name="adj1" fmla="val -37510306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150" name="Straight Connector 43"/>
              <p:cNvCxnSpPr/>
              <p:nvPr/>
            </p:nvCxnSpPr>
            <p:spPr>
              <a:xfrm>
                <a:off x="332742" y="261563"/>
                <a:ext cx="13471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51" name="Flowchart: Merge 44"/>
              <p:cNvSpPr/>
              <p:nvPr/>
            </p:nvSpPr>
            <p:spPr>
              <a:xfrm rot="5400000">
                <a:off x="454761" y="200915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</p:grpSp>
        <p:cxnSp>
          <p:nvCxnSpPr>
            <p:cNvPr id="146" name="Straight Connector 39"/>
            <p:cNvCxnSpPr/>
            <p:nvPr/>
          </p:nvCxnSpPr>
          <p:spPr>
            <a:xfrm flipV="1">
              <a:off x="3578020" y="4682487"/>
              <a:ext cx="111341" cy="200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grpSp>
        <p:nvGrpSpPr>
          <p:cNvPr id="152" name="Group 45"/>
          <p:cNvGrpSpPr/>
          <p:nvPr/>
        </p:nvGrpSpPr>
        <p:grpSpPr>
          <a:xfrm>
            <a:off x="3740758" y="5326834"/>
            <a:ext cx="327186" cy="694454"/>
            <a:chOff x="3579638" y="5258775"/>
            <a:chExt cx="327186" cy="694454"/>
          </a:xfrm>
        </p:grpSpPr>
        <p:grpSp>
          <p:nvGrpSpPr>
            <p:cNvPr id="153" name="Group 46"/>
            <p:cNvGrpSpPr/>
            <p:nvPr/>
          </p:nvGrpSpPr>
          <p:grpSpPr>
            <a:xfrm>
              <a:off x="3687376" y="5258775"/>
              <a:ext cx="219448" cy="694454"/>
              <a:chOff x="332742" y="1"/>
              <a:chExt cx="257198" cy="519440"/>
            </a:xfrm>
          </p:grpSpPr>
          <p:sp>
            <p:nvSpPr>
              <p:cNvPr id="155" name="Flowchart: Merge 48"/>
              <p:cNvSpPr/>
              <p:nvPr/>
            </p:nvSpPr>
            <p:spPr>
              <a:xfrm rot="5400000">
                <a:off x="455990" y="12941"/>
                <a:ext cx="146649" cy="120769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Times New Roman"/>
                  </a:rPr>
                  <a:t> </a:t>
                </a:r>
                <a:endParaRPr kumimoji="1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156" name="Flowchart: Merge 49"/>
              <p:cNvSpPr/>
              <p:nvPr/>
            </p:nvSpPr>
            <p:spPr>
              <a:xfrm rot="5400000">
                <a:off x="456590" y="386090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  <p:cxnSp>
            <p:nvCxnSpPr>
              <p:cNvPr id="157" name="Elbow Connector 50"/>
              <p:cNvCxnSpPr/>
              <p:nvPr/>
            </p:nvCxnSpPr>
            <p:spPr>
              <a:xfrm rot="10800000" flipH="1" flipV="1">
                <a:off x="468932" y="73325"/>
                <a:ext cx="359" cy="373090"/>
              </a:xfrm>
              <a:prstGeom prst="bentConnector3">
                <a:avLst>
                  <a:gd name="adj1" fmla="val -37510306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158" name="Straight Connector 51"/>
              <p:cNvCxnSpPr/>
              <p:nvPr/>
            </p:nvCxnSpPr>
            <p:spPr>
              <a:xfrm>
                <a:off x="332742" y="261563"/>
                <a:ext cx="13471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59" name="Flowchart: Merge 52"/>
              <p:cNvSpPr/>
              <p:nvPr/>
            </p:nvSpPr>
            <p:spPr>
              <a:xfrm rot="5400000">
                <a:off x="454761" y="200915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</p:grpSp>
        <p:cxnSp>
          <p:nvCxnSpPr>
            <p:cNvPr id="154" name="Straight Connector 47"/>
            <p:cNvCxnSpPr/>
            <p:nvPr/>
          </p:nvCxnSpPr>
          <p:spPr>
            <a:xfrm>
              <a:off x="3579638" y="5608845"/>
              <a:ext cx="107738" cy="0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grpSp>
        <p:nvGrpSpPr>
          <p:cNvPr id="160" name="Group 53"/>
          <p:cNvGrpSpPr/>
          <p:nvPr/>
        </p:nvGrpSpPr>
        <p:grpSpPr>
          <a:xfrm flipH="1">
            <a:off x="5004048" y="4516445"/>
            <a:ext cx="327186" cy="694454"/>
            <a:chOff x="3578020" y="4332617"/>
            <a:chExt cx="327186" cy="694454"/>
          </a:xfrm>
        </p:grpSpPr>
        <p:grpSp>
          <p:nvGrpSpPr>
            <p:cNvPr id="161" name="Group 54"/>
            <p:cNvGrpSpPr/>
            <p:nvPr/>
          </p:nvGrpSpPr>
          <p:grpSpPr>
            <a:xfrm>
              <a:off x="3685758" y="4332617"/>
              <a:ext cx="219448" cy="694454"/>
              <a:chOff x="332742" y="1"/>
              <a:chExt cx="257198" cy="519440"/>
            </a:xfrm>
          </p:grpSpPr>
          <p:sp>
            <p:nvSpPr>
              <p:cNvPr id="163" name="Flowchart: Merge 56"/>
              <p:cNvSpPr/>
              <p:nvPr/>
            </p:nvSpPr>
            <p:spPr>
              <a:xfrm rot="5400000">
                <a:off x="455990" y="12941"/>
                <a:ext cx="146649" cy="120769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Times New Roman"/>
                  </a:rPr>
                  <a:t> </a:t>
                </a:r>
                <a:endParaRPr kumimoji="1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164" name="Flowchart: Merge 57"/>
              <p:cNvSpPr/>
              <p:nvPr/>
            </p:nvSpPr>
            <p:spPr>
              <a:xfrm rot="5400000">
                <a:off x="456590" y="386090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  <p:cxnSp>
            <p:nvCxnSpPr>
              <p:cNvPr id="165" name="Elbow Connector 58"/>
              <p:cNvCxnSpPr/>
              <p:nvPr/>
            </p:nvCxnSpPr>
            <p:spPr>
              <a:xfrm rot="10800000" flipH="1" flipV="1">
                <a:off x="468932" y="73325"/>
                <a:ext cx="359" cy="373090"/>
              </a:xfrm>
              <a:prstGeom prst="bentConnector3">
                <a:avLst>
                  <a:gd name="adj1" fmla="val -37510306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166" name="Straight Connector 59"/>
              <p:cNvCxnSpPr/>
              <p:nvPr/>
            </p:nvCxnSpPr>
            <p:spPr>
              <a:xfrm>
                <a:off x="332742" y="261563"/>
                <a:ext cx="13471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67" name="Flowchart: Merge 60"/>
              <p:cNvSpPr/>
              <p:nvPr/>
            </p:nvSpPr>
            <p:spPr>
              <a:xfrm rot="5400000">
                <a:off x="454761" y="200915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</p:grpSp>
        <p:cxnSp>
          <p:nvCxnSpPr>
            <p:cNvPr id="162" name="Straight Connector 55"/>
            <p:cNvCxnSpPr/>
            <p:nvPr/>
          </p:nvCxnSpPr>
          <p:spPr>
            <a:xfrm flipV="1">
              <a:off x="3578020" y="4682487"/>
              <a:ext cx="111341" cy="200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grpSp>
        <p:nvGrpSpPr>
          <p:cNvPr id="168" name="Group 61"/>
          <p:cNvGrpSpPr/>
          <p:nvPr/>
        </p:nvGrpSpPr>
        <p:grpSpPr>
          <a:xfrm flipH="1">
            <a:off x="5005666" y="5326834"/>
            <a:ext cx="327186" cy="694454"/>
            <a:chOff x="3579638" y="5258775"/>
            <a:chExt cx="327186" cy="694454"/>
          </a:xfrm>
        </p:grpSpPr>
        <p:grpSp>
          <p:nvGrpSpPr>
            <p:cNvPr id="169" name="Group 62"/>
            <p:cNvGrpSpPr/>
            <p:nvPr/>
          </p:nvGrpSpPr>
          <p:grpSpPr>
            <a:xfrm>
              <a:off x="3687376" y="5258775"/>
              <a:ext cx="219448" cy="694454"/>
              <a:chOff x="332742" y="1"/>
              <a:chExt cx="257198" cy="519440"/>
            </a:xfrm>
          </p:grpSpPr>
          <p:sp>
            <p:nvSpPr>
              <p:cNvPr id="171" name="Flowchart: Merge 64"/>
              <p:cNvSpPr/>
              <p:nvPr/>
            </p:nvSpPr>
            <p:spPr>
              <a:xfrm rot="5400000">
                <a:off x="455990" y="12941"/>
                <a:ext cx="146649" cy="120769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Times New Roman"/>
                  </a:rPr>
                  <a:t> </a:t>
                </a:r>
                <a:endParaRPr kumimoji="1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172" name="Flowchart: Merge 65"/>
              <p:cNvSpPr/>
              <p:nvPr/>
            </p:nvSpPr>
            <p:spPr>
              <a:xfrm rot="5400000">
                <a:off x="456590" y="386090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  <p:cxnSp>
            <p:nvCxnSpPr>
              <p:cNvPr id="173" name="Elbow Connector 66"/>
              <p:cNvCxnSpPr/>
              <p:nvPr/>
            </p:nvCxnSpPr>
            <p:spPr>
              <a:xfrm rot="10800000" flipH="1" flipV="1">
                <a:off x="468932" y="73325"/>
                <a:ext cx="359" cy="373090"/>
              </a:xfrm>
              <a:prstGeom prst="bentConnector3">
                <a:avLst>
                  <a:gd name="adj1" fmla="val -37510306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174" name="Straight Connector 67"/>
              <p:cNvCxnSpPr/>
              <p:nvPr/>
            </p:nvCxnSpPr>
            <p:spPr>
              <a:xfrm>
                <a:off x="332742" y="261563"/>
                <a:ext cx="13471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75" name="Flowchart: Merge 68"/>
              <p:cNvSpPr/>
              <p:nvPr/>
            </p:nvSpPr>
            <p:spPr>
              <a:xfrm rot="5400000">
                <a:off x="454761" y="200915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</p:grpSp>
        <p:cxnSp>
          <p:nvCxnSpPr>
            <p:cNvPr id="170" name="Straight Connector 63"/>
            <p:cNvCxnSpPr/>
            <p:nvPr/>
          </p:nvCxnSpPr>
          <p:spPr>
            <a:xfrm>
              <a:off x="3579638" y="5608845"/>
              <a:ext cx="107738" cy="0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sp>
        <p:nvSpPr>
          <p:cNvPr id="176" name="Rectangle 2"/>
          <p:cNvSpPr txBox="1">
            <a:spLocks noChangeArrowheads="1"/>
          </p:cNvSpPr>
          <p:nvPr/>
        </p:nvSpPr>
        <p:spPr>
          <a:xfrm>
            <a:off x="107504" y="2204864"/>
            <a:ext cx="8892480" cy="18002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SzPct val="50000"/>
              <a:buFont typeface="Wingdings" panose="05000000000000000000" pitchFamily="2" charset="2"/>
              <a:buChar char="l"/>
            </a:pPr>
            <a:r>
              <a:rPr lang="en-US" altLang="ja-JP" sz="2800" dirty="0" smtClean="0">
                <a:latin typeface="Calibri" panose="020F0502020204030204" pitchFamily="34" charset="0"/>
              </a:rPr>
              <a:t>Two or more streams are transmitted by using spatial multiplexing  to increase data throughput.</a:t>
            </a:r>
            <a:endParaRPr lang="en-US" altLang="ja-JP" sz="2000" dirty="0" smtClean="0">
              <a:latin typeface="Calibri" panose="020F0502020204030204" pitchFamily="34" charset="0"/>
            </a:endParaRPr>
          </a:p>
          <a:p>
            <a:pPr marL="342900" lvl="2" indent="-342900">
              <a:buSzPct val="50000"/>
              <a:buFont typeface="Wingdings" panose="05000000000000000000" pitchFamily="2" charset="2"/>
              <a:buChar char="l"/>
            </a:pPr>
            <a:r>
              <a:rPr lang="en-US" altLang="ja-JP" sz="2800" dirty="0" smtClean="0">
                <a:latin typeface="Calibri" panose="020F0502020204030204" pitchFamily="34" charset="0"/>
              </a:rPr>
              <a:t>  2x2 OLSM MIMO system has 2 TX array antennas and 2 RX array/quasi-</a:t>
            </a:r>
            <a:r>
              <a:rPr lang="en-US" altLang="ja-JP" sz="2800" dirty="0" err="1" smtClean="0">
                <a:latin typeface="Calibri" panose="020F0502020204030204" pitchFamily="34" charset="0"/>
              </a:rPr>
              <a:t>omni</a:t>
            </a:r>
            <a:r>
              <a:rPr lang="en-US" altLang="ja-JP" sz="2800" dirty="0" smtClean="0">
                <a:latin typeface="Calibri" panose="020F0502020204030204" pitchFamily="34" charset="0"/>
              </a:rPr>
              <a:t>    </a:t>
            </a:r>
          </a:p>
          <a:p>
            <a:pPr marL="0" lvl="2" indent="0">
              <a:buSzPct val="50000"/>
              <a:buNone/>
            </a:pPr>
            <a:r>
              <a:rPr lang="en-US" altLang="ja-JP" sz="2800" dirty="0">
                <a:latin typeface="Calibri" panose="020F0502020204030204" pitchFamily="34" charset="0"/>
              </a:rPr>
              <a:t> </a:t>
            </a:r>
            <a:r>
              <a:rPr lang="en-US" altLang="ja-JP" sz="2800" dirty="0" smtClean="0">
                <a:latin typeface="Calibri" panose="020F0502020204030204" pitchFamily="34" charset="0"/>
              </a:rPr>
              <a:t>       antennas. </a:t>
            </a:r>
          </a:p>
          <a:p>
            <a:pPr marL="342900" lvl="2" indent="-342900">
              <a:buSzPct val="50000"/>
              <a:buFont typeface="Wingdings" panose="05000000000000000000" pitchFamily="2" charset="2"/>
              <a:buChar char="l"/>
            </a:pPr>
            <a:r>
              <a:rPr lang="en-US" altLang="ja-JP" sz="2800" dirty="0" smtClean="0">
                <a:latin typeface="Calibri" panose="020F0502020204030204" pitchFamily="34" charset="0"/>
              </a:rPr>
              <a:t>  Introduction of interference cancellation in RX is possible.</a:t>
            </a:r>
          </a:p>
          <a:p>
            <a:pPr marL="342900" lvl="2" indent="-342900">
              <a:buSzPct val="50000"/>
              <a:buFont typeface="Wingdings" panose="05000000000000000000" pitchFamily="2" charset="2"/>
              <a:buChar char="l"/>
            </a:pPr>
            <a:r>
              <a:rPr lang="en-US" altLang="ja-JP" sz="2800" dirty="0" smtClean="0">
                <a:latin typeface="Calibri" panose="020F0502020204030204" pitchFamily="34" charset="0"/>
              </a:rPr>
              <a:t>  OLSM can operate with long range by including basic beamforming (BF) training.</a:t>
            </a:r>
            <a:endParaRPr lang="en-US" altLang="ja-JP" dirty="0" smtClean="0">
              <a:latin typeface="Calibri" panose="020F0502020204030204" pitchFamily="34" charset="0"/>
            </a:endParaRPr>
          </a:p>
          <a:p>
            <a:pPr marL="0" lvl="2" indent="0">
              <a:buSzPct val="50000"/>
              <a:buNone/>
            </a:pPr>
            <a:endParaRPr lang="en-US" altLang="ja-JP" sz="1700" dirty="0" smtClean="0">
              <a:latin typeface="Calibri" panose="020F0502020204030204" pitchFamily="34" charset="0"/>
            </a:endParaRPr>
          </a:p>
          <a:p>
            <a:pPr marL="457200" lvl="2" indent="-457200">
              <a:buSzPct val="50000"/>
            </a:pPr>
            <a:endParaRPr lang="en-US" altLang="ja-JP" sz="35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4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34008"/>
            <a:ext cx="7772400" cy="1066800"/>
          </a:xfrm>
          <a:ln/>
        </p:spPr>
        <p:txBody>
          <a:bodyPr/>
          <a:lstStyle/>
          <a:p>
            <a:r>
              <a:rPr lang="en-US" altLang="ja-JP" dirty="0" smtClean="0">
                <a:latin typeface="Calibri" panose="020F0502020204030204" pitchFamily="34" charset="0"/>
              </a:rPr>
              <a:t>SU-MIMO </a:t>
            </a:r>
            <a:r>
              <a:rPr lang="en-US" altLang="ja-JP" dirty="0">
                <a:latin typeface="Calibri" panose="020F0502020204030204" pitchFamily="34" charset="0"/>
              </a:rPr>
              <a:t>Scenario: </a:t>
            </a:r>
            <a:r>
              <a:rPr lang="en-US" altLang="ja-JP" dirty="0" smtClean="0">
                <a:latin typeface="Calibri" panose="020F0502020204030204" pitchFamily="34" charset="0"/>
              </a:rPr>
              <a:t>OLSM (2/2)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36064" y="1628800"/>
            <a:ext cx="8412400" cy="223224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SzPct val="50000"/>
              <a:buNone/>
            </a:pPr>
            <a:r>
              <a:rPr lang="en-US" altLang="ja-JP" sz="3300" b="1" u="sng" dirty="0" smtClean="0">
                <a:latin typeface="Calibri" panose="020F0502020204030204" pitchFamily="34" charset="0"/>
              </a:rPr>
              <a:t>Definition of OLSM:</a:t>
            </a:r>
          </a:p>
          <a:p>
            <a:pPr marL="0" lvl="2" indent="0">
              <a:buSzPct val="50000"/>
              <a:buNone/>
            </a:pPr>
            <a:endParaRPr lang="en-US" altLang="ja-JP" sz="1600" dirty="0" smtClean="0">
              <a:latin typeface="Calibri" panose="020F0502020204030204" pitchFamily="34" charset="0"/>
            </a:endParaRPr>
          </a:p>
          <a:p>
            <a:pPr marL="457200" lvl="2" indent="-457200">
              <a:buSzPct val="50000"/>
              <a:buFont typeface="Wingdings" panose="05000000000000000000" pitchFamily="2" charset="2"/>
              <a:buChar char="l"/>
            </a:pPr>
            <a:r>
              <a:rPr lang="en-US" altLang="ja-JP" sz="2800" dirty="0" smtClean="0">
                <a:latin typeface="Calibri" panose="020F0502020204030204" pitchFamily="34" charset="0"/>
              </a:rPr>
              <a:t>No Sounding except for BF</a:t>
            </a:r>
          </a:p>
          <a:p>
            <a:pPr marL="0" lvl="2" indent="0">
              <a:buSzPct val="50000"/>
              <a:buNone/>
            </a:pPr>
            <a:r>
              <a:rPr lang="en-US" altLang="ja-JP" dirty="0" smtClean="0">
                <a:latin typeface="Calibri" panose="020F0502020204030204" pitchFamily="34" charset="0"/>
              </a:rPr>
              <a:t>    </a:t>
            </a:r>
            <a:r>
              <a:rPr lang="en-US" altLang="ja-JP" sz="2000" dirty="0" smtClean="0">
                <a:latin typeface="Calibri" panose="020F0502020204030204" pitchFamily="34" charset="0"/>
              </a:rPr>
              <a:t>- OLSM is one of  suitable SU-MIMO scenarios at a mobile case. </a:t>
            </a:r>
          </a:p>
          <a:p>
            <a:pPr marL="0" lvl="2" indent="0">
              <a:buSzPct val="50000"/>
              <a:buNone/>
            </a:pPr>
            <a:r>
              <a:rPr lang="en-US" altLang="ja-JP" sz="2000" dirty="0">
                <a:latin typeface="Calibri" panose="020F0502020204030204" pitchFamily="34" charset="0"/>
              </a:rPr>
              <a:t> </a:t>
            </a:r>
            <a:r>
              <a:rPr lang="en-US" altLang="ja-JP" sz="2000" dirty="0" smtClean="0">
                <a:latin typeface="Calibri" panose="020F0502020204030204" pitchFamily="34" charset="0"/>
              </a:rPr>
              <a:t> </a:t>
            </a:r>
            <a:r>
              <a:rPr lang="ja-JP" altLang="en-US" sz="2000" dirty="0" smtClean="0">
                <a:latin typeface="Calibri" panose="020F0502020204030204" pitchFamily="34" charset="0"/>
              </a:rPr>
              <a:t>→    </a:t>
            </a:r>
            <a:r>
              <a:rPr lang="en-US" altLang="ja-JP" sz="2000" dirty="0" smtClean="0">
                <a:latin typeface="Calibri" panose="020F0502020204030204" pitchFamily="34" charset="0"/>
              </a:rPr>
              <a:t>In MIMO scenarios with sounding, performance become worse </a:t>
            </a:r>
          </a:p>
          <a:p>
            <a:pPr marL="0" lvl="2" indent="0">
              <a:buSzPct val="50000"/>
              <a:buNone/>
            </a:pPr>
            <a:r>
              <a:rPr lang="ja-JP" altLang="en-US" sz="2000" dirty="0">
                <a:latin typeface="Calibri" panose="020F0502020204030204" pitchFamily="34" charset="0"/>
              </a:rPr>
              <a:t> </a:t>
            </a:r>
            <a:r>
              <a:rPr lang="ja-JP" altLang="en-US" sz="2000" dirty="0" smtClean="0">
                <a:latin typeface="Calibri" panose="020F0502020204030204" pitchFamily="34" charset="0"/>
              </a:rPr>
              <a:t>         </a:t>
            </a:r>
            <a:r>
              <a:rPr lang="en-US" altLang="ja-JP" sz="2000" dirty="0" smtClean="0">
                <a:latin typeface="Calibri" panose="020F0502020204030204" pitchFamily="34" charset="0"/>
              </a:rPr>
              <a:t>by feedback delay of sounding.</a:t>
            </a:r>
          </a:p>
          <a:p>
            <a:pPr marL="342900" lvl="2" indent="-342900">
              <a:buSzPct val="50000"/>
              <a:buFont typeface="Wingdings" panose="05000000000000000000" pitchFamily="2" charset="2"/>
              <a:buChar char="l"/>
            </a:pPr>
            <a:r>
              <a:rPr lang="en-US" altLang="ja-JP" sz="2800" dirty="0" smtClean="0">
                <a:latin typeface="Calibri" panose="020F0502020204030204" pitchFamily="34" charset="0"/>
              </a:rPr>
              <a:t>OLSM uses predetermined or no precoding matrices.</a:t>
            </a:r>
          </a:p>
          <a:p>
            <a:pPr marL="0" lvl="2" indent="0">
              <a:buSzPct val="50000"/>
              <a:buNone/>
            </a:pPr>
            <a:endParaRPr lang="en-US" altLang="ja-JP" dirty="0">
              <a:latin typeface="Calibri" panose="020F0502020204030204" pitchFamily="34" charset="0"/>
            </a:endParaRPr>
          </a:p>
          <a:p>
            <a:pPr marL="0" lvl="2" indent="0">
              <a:buSzPct val="50000"/>
              <a:buNone/>
            </a:pPr>
            <a:endParaRPr lang="en-US" altLang="ja-JP" dirty="0" smtClean="0">
              <a:latin typeface="Calibri" panose="020F0502020204030204" pitchFamily="34" charset="0"/>
            </a:endParaRPr>
          </a:p>
          <a:p>
            <a:pPr marL="0" lvl="2" indent="0">
              <a:buSzPct val="50000"/>
              <a:buNone/>
            </a:pPr>
            <a:endParaRPr lang="en-US" altLang="ja-JP" sz="1700" dirty="0" smtClean="0">
              <a:latin typeface="Calibri" panose="020F0502020204030204" pitchFamily="34" charset="0"/>
            </a:endParaRPr>
          </a:p>
          <a:p>
            <a:pPr marL="457200" lvl="2" indent="-457200">
              <a:buSzPct val="50000"/>
            </a:pPr>
            <a:endParaRPr lang="en-US" altLang="ja-JP" sz="3500" dirty="0" smtClean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7662"/>
            <a:ext cx="8291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5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8032" y="620688"/>
            <a:ext cx="7772400" cy="1066800"/>
          </a:xfrm>
          <a:ln/>
        </p:spPr>
        <p:txBody>
          <a:bodyPr/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Example #1: OLSM with TX and RX BF</a:t>
            </a:r>
            <a:endParaRPr lang="ja-JP" altLang="en-US" sz="2800" baseline="30000" dirty="0">
              <a:latin typeface="Calibri" panose="020F0502020204030204" pitchFamily="34" charset="0"/>
            </a:endParaRPr>
          </a:p>
        </p:txBody>
      </p:sp>
      <p:sp>
        <p:nvSpPr>
          <p:cNvPr id="26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266" name="Rectangle 2"/>
          <p:cNvSpPr txBox="1">
            <a:spLocks noChangeArrowheads="1"/>
          </p:cNvSpPr>
          <p:nvPr/>
        </p:nvSpPr>
        <p:spPr>
          <a:xfrm>
            <a:off x="544016" y="1666490"/>
            <a:ext cx="7772400" cy="151216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SzPct val="50000"/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Calibri" panose="020F0502020204030204" pitchFamily="34" charset="0"/>
              </a:rPr>
              <a:t>Both TX and RX BF training is required.</a:t>
            </a:r>
          </a:p>
          <a:p>
            <a:pPr marL="0" lvl="2" indent="0">
              <a:buSzPct val="50000"/>
              <a:buNone/>
            </a:pPr>
            <a:r>
              <a:rPr lang="en-US" altLang="ja-JP" sz="2000" dirty="0">
                <a:latin typeface="Calibri" panose="020F0502020204030204" pitchFamily="34" charset="0"/>
              </a:rPr>
              <a:t> </a:t>
            </a:r>
            <a:r>
              <a:rPr lang="en-US" altLang="ja-JP" sz="2000" dirty="0" smtClean="0">
                <a:latin typeface="Calibri" panose="020F0502020204030204" pitchFamily="34" charset="0"/>
              </a:rPr>
              <a:t>  - Long range can be covered.</a:t>
            </a:r>
          </a:p>
        </p:txBody>
      </p:sp>
      <p:pic>
        <p:nvPicPr>
          <p:cNvPr id="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32879"/>
            <a:ext cx="2592288" cy="74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30586"/>
            <a:ext cx="2448272" cy="183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05771"/>
            <a:ext cx="2396067" cy="163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1" name="直線矢印コネクタ 270"/>
          <p:cNvCxnSpPr/>
          <p:nvPr/>
        </p:nvCxnSpPr>
        <p:spPr>
          <a:xfrm>
            <a:off x="3995936" y="5157192"/>
            <a:ext cx="0" cy="100811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矢印コネクタ 271"/>
          <p:cNvCxnSpPr/>
          <p:nvPr/>
        </p:nvCxnSpPr>
        <p:spPr>
          <a:xfrm>
            <a:off x="6156176" y="5589240"/>
            <a:ext cx="0" cy="5899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Rectangle 2"/>
          <p:cNvSpPr txBox="1">
            <a:spLocks noChangeArrowheads="1"/>
          </p:cNvSpPr>
          <p:nvPr/>
        </p:nvSpPr>
        <p:spPr>
          <a:xfrm>
            <a:off x="544016" y="4077072"/>
            <a:ext cx="8348464" cy="252028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SzPct val="50000"/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Calibri" panose="020F0502020204030204" pitchFamily="34" charset="0"/>
              </a:rPr>
              <a:t>Low latency</a:t>
            </a:r>
          </a:p>
          <a:p>
            <a:pPr marL="0" lvl="2" indent="0">
              <a:buSzPct val="50000"/>
              <a:buNone/>
            </a:pPr>
            <a:r>
              <a:rPr lang="en-US" altLang="ja-JP" sz="2000" dirty="0" smtClean="0">
                <a:latin typeface="Calibri" panose="020F0502020204030204" pitchFamily="34" charset="0"/>
              </a:rPr>
              <a:t>   - Symbols for sounding is NOT required. </a:t>
            </a:r>
          </a:p>
          <a:p>
            <a:pPr marL="457200" lvl="2" indent="-457200">
              <a:buSzPct val="50000"/>
            </a:pPr>
            <a:endParaRPr lang="en-US" altLang="ja-JP" sz="3500" dirty="0" smtClean="0">
              <a:latin typeface="Calibri" panose="020F0502020204030204" pitchFamily="34" charset="0"/>
            </a:endParaRPr>
          </a:p>
        </p:txBody>
      </p:sp>
      <p:sp>
        <p:nvSpPr>
          <p:cNvPr id="281" name="テキスト ボックス 280"/>
          <p:cNvSpPr txBox="1"/>
          <p:nvPr/>
        </p:nvSpPr>
        <p:spPr>
          <a:xfrm>
            <a:off x="3223169" y="609329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unnecessary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2" name="テキスト ボックス 281"/>
          <p:cNvSpPr txBox="1"/>
          <p:nvPr/>
        </p:nvSpPr>
        <p:spPr>
          <a:xfrm>
            <a:off x="5436096" y="607554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unnecessary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80" y="5012779"/>
            <a:ext cx="5448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88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756221"/>
            <a:ext cx="7772400" cy="728563"/>
          </a:xfrm>
          <a:ln/>
        </p:spPr>
        <p:txBody>
          <a:bodyPr lIns="90000" tIns="46800" rIns="90000" bIns="46800"/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Example #2: OLSM with TX BF</a:t>
            </a:r>
            <a:endParaRPr lang="en-US" sz="28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8012" y="3717032"/>
            <a:ext cx="8348464" cy="244827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SzPct val="50000"/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Calibri" panose="020F0502020204030204" pitchFamily="34" charset="0"/>
              </a:rPr>
              <a:t>Very low latency</a:t>
            </a:r>
          </a:p>
          <a:p>
            <a:pPr marL="0" lvl="2" indent="0">
              <a:buSzPct val="50000"/>
              <a:buNone/>
            </a:pPr>
            <a:r>
              <a:rPr lang="en-US" altLang="ja-JP" sz="2200" dirty="0" smtClean="0">
                <a:latin typeface="Calibri" panose="020F0502020204030204" pitchFamily="34" charset="0"/>
              </a:rPr>
              <a:t>   </a:t>
            </a:r>
            <a:r>
              <a:rPr lang="en-US" altLang="ja-JP" sz="2000" dirty="0" smtClean="0">
                <a:latin typeface="Calibri" panose="020F0502020204030204" pitchFamily="34" charset="0"/>
              </a:rPr>
              <a:t>- Symbols for sounding and RX BF training is NOT required. 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4067944" y="4942320"/>
            <a:ext cx="0" cy="9407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228184" y="5553918"/>
            <a:ext cx="0" cy="34813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563888" y="579713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unnecessary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3347864" y="4942320"/>
            <a:ext cx="0" cy="1223196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5508104" y="5553918"/>
            <a:ext cx="0" cy="643324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860032" y="6125234"/>
            <a:ext cx="2632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unnecessary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67544" y="1700808"/>
            <a:ext cx="8708504" cy="151216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SzPct val="50000"/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Calibri" panose="020F0502020204030204" pitchFamily="34" charset="0"/>
              </a:rPr>
              <a:t>Only TX BF training is required. (No RX BF training)</a:t>
            </a:r>
          </a:p>
          <a:p>
            <a:pPr marL="0" lvl="2" indent="0">
              <a:buSzPct val="50000"/>
              <a:buNone/>
            </a:pPr>
            <a:r>
              <a:rPr lang="ja-JP" altLang="en-US" sz="2200" dirty="0" smtClean="0">
                <a:latin typeface="Calibri" panose="020F0502020204030204" pitchFamily="34" charset="0"/>
              </a:rPr>
              <a:t>  → </a:t>
            </a:r>
            <a:r>
              <a:rPr lang="en-US" altLang="ja-JP" sz="2200" dirty="0" smtClean="0">
                <a:latin typeface="Calibri" panose="020F0502020204030204" pitchFamily="34" charset="0"/>
              </a:rPr>
              <a:t>Simple STAs can be provided.</a:t>
            </a:r>
            <a:r>
              <a:rPr lang="ja-JP" altLang="en-US" sz="2200" dirty="0" smtClean="0">
                <a:latin typeface="Calibri" panose="020F0502020204030204" pitchFamily="34" charset="0"/>
              </a:rPr>
              <a:t> </a:t>
            </a:r>
            <a:endParaRPr lang="en-US" altLang="ja-JP" sz="2200" dirty="0" smtClean="0">
              <a:latin typeface="Calibri" panose="020F0502020204030204" pitchFamily="34" charset="0"/>
            </a:endParaRPr>
          </a:p>
          <a:p>
            <a:pPr marL="0" lvl="2" indent="0">
              <a:buSzPct val="50000"/>
              <a:buNone/>
            </a:pPr>
            <a:endParaRPr lang="en-US" altLang="ja-JP" dirty="0" smtClean="0">
              <a:latin typeface="Calibri" panose="020F0502020204030204" pitchFamily="34" charset="0"/>
            </a:endParaRPr>
          </a:p>
          <a:p>
            <a:pPr marL="457200" lvl="2" indent="-457200">
              <a:buFont typeface="Wingdings" panose="05000000000000000000" pitchFamily="2" charset="2"/>
              <a:buChar char="q"/>
            </a:pPr>
            <a:endParaRPr lang="en-US" altLang="ja-JP" dirty="0" smtClean="0">
              <a:latin typeface="Calibri" panose="020F050202020403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33" y="2708920"/>
            <a:ext cx="34575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1115616" y="267930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Only TX BF</a:t>
            </a:r>
            <a:endParaRPr kumimoji="1" lang="ja-JP" altLang="en-US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51548" y="612523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unnecessary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868144" y="580641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unnecessary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84" y="4725899"/>
            <a:ext cx="5448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161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7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>
            <a:spLocks noGrp="1" noChangeArrowheads="1"/>
          </p:cNvSpPr>
          <p:nvPr>
            <p:ph type="title"/>
          </p:nvPr>
        </p:nvSpPr>
        <p:spPr>
          <a:xfrm>
            <a:off x="608371" y="634008"/>
            <a:ext cx="8068085" cy="562744"/>
          </a:xfrm>
          <a:ln/>
        </p:spPr>
        <p:txBody>
          <a:bodyPr/>
          <a:lstStyle/>
          <a:p>
            <a:r>
              <a:rPr lang="en-US" altLang="ja-JP" dirty="0" smtClean="0">
                <a:latin typeface="Calibri" panose="020F0502020204030204" pitchFamily="34" charset="0"/>
              </a:rPr>
              <a:t>Proposed Phase Hopping (PH) for OLSM [2][3]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8" name="AutoShape 17"/>
          <p:cNvSpPr>
            <a:spLocks noChangeAspect="1" noChangeArrowheads="1" noTextEdit="1"/>
          </p:cNvSpPr>
          <p:nvPr/>
        </p:nvSpPr>
        <p:spPr bwMode="auto">
          <a:xfrm>
            <a:off x="117607" y="1196752"/>
            <a:ext cx="884237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6000881" y="1936528"/>
            <a:ext cx="3119439" cy="3036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17607" y="1245965"/>
            <a:ext cx="5834361" cy="377568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47313" y="1211040"/>
            <a:ext cx="5832648" cy="3762376"/>
          </a:xfrm>
          <a:prstGeom prst="rect">
            <a:avLst/>
          </a:prstGeom>
          <a:solidFill>
            <a:srgbClr val="92C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19320" y="1249140"/>
            <a:ext cx="146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Precoding + PH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54135" y="1703165"/>
            <a:ext cx="4356102" cy="308451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219210" y="1668240"/>
            <a:ext cx="4356102" cy="3084513"/>
          </a:xfrm>
          <a:prstGeom prst="rect">
            <a:avLst/>
          </a:prstGeom>
          <a:solidFill>
            <a:srgbClr val="FBD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95410" y="1703165"/>
            <a:ext cx="93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Precoding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343035" y="2160365"/>
            <a:ext cx="3104986" cy="22018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306523" y="2125440"/>
            <a:ext cx="3097160" cy="2214563"/>
          </a:xfrm>
          <a:prstGeom prst="rect">
            <a:avLst/>
          </a:prstGeom>
          <a:solidFill>
            <a:srgbClr val="DDD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377960" y="2163540"/>
            <a:ext cx="12668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No precoding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2590936" y="3935191"/>
            <a:ext cx="444501" cy="333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2563950" y="3406145"/>
            <a:ext cx="471488" cy="857658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2495585" y="3373314"/>
            <a:ext cx="528512" cy="8476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2495585" y="3373314"/>
            <a:ext cx="528511" cy="847626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2495584" y="3726483"/>
            <a:ext cx="5285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sz="1200" kern="0" dirty="0">
                <a:solidFill>
                  <a:srgbClr val="000000"/>
                </a:solidFill>
                <a:latin typeface="Calibri" pitchFamily="34" charset="0"/>
              </a:rPr>
              <a:t>Mapper</a:t>
            </a:r>
            <a:endParaRPr lang="ja-JP" altLang="ja-JP" sz="12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3503694" y="3408141"/>
            <a:ext cx="1019229" cy="877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3503695" y="3408141"/>
            <a:ext cx="1019228" cy="877888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3503695" y="3373216"/>
            <a:ext cx="984303" cy="877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3503695" y="3373216"/>
            <a:ext cx="984304" cy="877888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Rectangle 45"/>
          <p:cNvSpPr>
            <a:spLocks noChangeArrowheads="1"/>
          </p:cNvSpPr>
          <p:nvPr/>
        </p:nvSpPr>
        <p:spPr bwMode="auto">
          <a:xfrm>
            <a:off x="3575704" y="3696286"/>
            <a:ext cx="8207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Pre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-</a:t>
            </a:r>
            <a:r>
              <a:rPr kumimoji="1" lang="ja-JP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cod</a:t>
            </a:r>
            <a:r>
              <a:rPr kumimoji="1" lang="en-US" altLang="ja-JP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er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2" name="Freeform 46"/>
          <p:cNvSpPr>
            <a:spLocks/>
          </p:cNvSpPr>
          <p:nvPr/>
        </p:nvSpPr>
        <p:spPr bwMode="auto">
          <a:xfrm>
            <a:off x="5037275" y="4009803"/>
            <a:ext cx="288925" cy="288925"/>
          </a:xfrm>
          <a:custGeom>
            <a:avLst/>
            <a:gdLst>
              <a:gd name="T0" fmla="*/ 512 w 623"/>
              <a:gd name="T1" fmla="*/ 111 h 622"/>
              <a:gd name="T2" fmla="*/ 111 w 623"/>
              <a:gd name="T3" fmla="*/ 111 h 622"/>
              <a:gd name="T4" fmla="*/ 111 w 623"/>
              <a:gd name="T5" fmla="*/ 512 h 622"/>
              <a:gd name="T6" fmla="*/ 512 w 623"/>
              <a:gd name="T7" fmla="*/ 512 h 622"/>
              <a:gd name="T8" fmla="*/ 512 w 623"/>
              <a:gd name="T9" fmla="*/ 111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622">
                <a:moveTo>
                  <a:pt x="512" y="111"/>
                </a:moveTo>
                <a:cubicBezTo>
                  <a:pt x="401" y="0"/>
                  <a:pt x="222" y="0"/>
                  <a:pt x="111" y="111"/>
                </a:cubicBezTo>
                <a:cubicBezTo>
                  <a:pt x="0" y="221"/>
                  <a:pt x="0" y="401"/>
                  <a:pt x="111" y="512"/>
                </a:cubicBezTo>
                <a:cubicBezTo>
                  <a:pt x="222" y="622"/>
                  <a:pt x="401" y="622"/>
                  <a:pt x="512" y="512"/>
                </a:cubicBezTo>
                <a:cubicBezTo>
                  <a:pt x="623" y="401"/>
                  <a:pt x="623" y="221"/>
                  <a:pt x="512" y="111"/>
                </a:cubicBez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Freeform 47"/>
          <p:cNvSpPr>
            <a:spLocks/>
          </p:cNvSpPr>
          <p:nvPr/>
        </p:nvSpPr>
        <p:spPr bwMode="auto">
          <a:xfrm>
            <a:off x="5037275" y="4009803"/>
            <a:ext cx="288925" cy="288925"/>
          </a:xfrm>
          <a:custGeom>
            <a:avLst/>
            <a:gdLst>
              <a:gd name="T0" fmla="*/ 150 w 182"/>
              <a:gd name="T1" fmla="*/ 33 h 182"/>
              <a:gd name="T2" fmla="*/ 32 w 182"/>
              <a:gd name="T3" fmla="*/ 33 h 182"/>
              <a:gd name="T4" fmla="*/ 32 w 182"/>
              <a:gd name="T5" fmla="*/ 150 h 182"/>
              <a:gd name="T6" fmla="*/ 150 w 182"/>
              <a:gd name="T7" fmla="*/ 150 h 182"/>
              <a:gd name="T8" fmla="*/ 150 w 182"/>
              <a:gd name="T9" fmla="*/ 33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82">
                <a:moveTo>
                  <a:pt x="150" y="33"/>
                </a:moveTo>
                <a:cubicBezTo>
                  <a:pt x="117" y="0"/>
                  <a:pt x="65" y="0"/>
                  <a:pt x="32" y="33"/>
                </a:cubicBezTo>
                <a:cubicBezTo>
                  <a:pt x="0" y="65"/>
                  <a:pt x="0" y="118"/>
                  <a:pt x="32" y="150"/>
                </a:cubicBezTo>
                <a:cubicBezTo>
                  <a:pt x="65" y="182"/>
                  <a:pt x="117" y="182"/>
                  <a:pt x="150" y="150"/>
                </a:cubicBezTo>
                <a:cubicBezTo>
                  <a:pt x="182" y="118"/>
                  <a:pt x="182" y="65"/>
                  <a:pt x="150" y="33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4" name="Freeform 48"/>
          <p:cNvSpPr>
            <a:spLocks/>
          </p:cNvSpPr>
          <p:nvPr/>
        </p:nvSpPr>
        <p:spPr bwMode="auto">
          <a:xfrm>
            <a:off x="5002350" y="3974878"/>
            <a:ext cx="288925" cy="288925"/>
          </a:xfrm>
          <a:custGeom>
            <a:avLst/>
            <a:gdLst>
              <a:gd name="T0" fmla="*/ 511 w 622"/>
              <a:gd name="T1" fmla="*/ 111 h 623"/>
              <a:gd name="T2" fmla="*/ 111 w 622"/>
              <a:gd name="T3" fmla="*/ 111 h 623"/>
              <a:gd name="T4" fmla="*/ 111 w 622"/>
              <a:gd name="T5" fmla="*/ 512 h 623"/>
              <a:gd name="T6" fmla="*/ 511 w 622"/>
              <a:gd name="T7" fmla="*/ 512 h 623"/>
              <a:gd name="T8" fmla="*/ 511 w 622"/>
              <a:gd name="T9" fmla="*/ 111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3">
                <a:moveTo>
                  <a:pt x="511" y="111"/>
                </a:moveTo>
                <a:cubicBezTo>
                  <a:pt x="401" y="0"/>
                  <a:pt x="221" y="0"/>
                  <a:pt x="111" y="111"/>
                </a:cubicBezTo>
                <a:cubicBezTo>
                  <a:pt x="0" y="222"/>
                  <a:pt x="0" y="401"/>
                  <a:pt x="111" y="512"/>
                </a:cubicBezTo>
                <a:cubicBezTo>
                  <a:pt x="221" y="623"/>
                  <a:pt x="401" y="623"/>
                  <a:pt x="511" y="512"/>
                </a:cubicBezTo>
                <a:cubicBezTo>
                  <a:pt x="622" y="401"/>
                  <a:pt x="622" y="222"/>
                  <a:pt x="511" y="111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5" name="Freeform 49"/>
          <p:cNvSpPr>
            <a:spLocks/>
          </p:cNvSpPr>
          <p:nvPr/>
        </p:nvSpPr>
        <p:spPr bwMode="auto">
          <a:xfrm>
            <a:off x="5002350" y="3974878"/>
            <a:ext cx="288925" cy="288925"/>
          </a:xfrm>
          <a:custGeom>
            <a:avLst/>
            <a:gdLst>
              <a:gd name="T0" fmla="*/ 149 w 182"/>
              <a:gd name="T1" fmla="*/ 32 h 182"/>
              <a:gd name="T2" fmla="*/ 32 w 182"/>
              <a:gd name="T3" fmla="*/ 32 h 182"/>
              <a:gd name="T4" fmla="*/ 32 w 182"/>
              <a:gd name="T5" fmla="*/ 150 h 182"/>
              <a:gd name="T6" fmla="*/ 149 w 182"/>
              <a:gd name="T7" fmla="*/ 150 h 182"/>
              <a:gd name="T8" fmla="*/ 149 w 182"/>
              <a:gd name="T9" fmla="*/ 3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82">
                <a:moveTo>
                  <a:pt x="149" y="32"/>
                </a:moveTo>
                <a:cubicBezTo>
                  <a:pt x="117" y="0"/>
                  <a:pt x="64" y="0"/>
                  <a:pt x="32" y="32"/>
                </a:cubicBezTo>
                <a:cubicBezTo>
                  <a:pt x="0" y="65"/>
                  <a:pt x="0" y="117"/>
                  <a:pt x="32" y="150"/>
                </a:cubicBezTo>
                <a:cubicBezTo>
                  <a:pt x="64" y="182"/>
                  <a:pt x="117" y="182"/>
                  <a:pt x="149" y="150"/>
                </a:cubicBezTo>
                <a:cubicBezTo>
                  <a:pt x="182" y="117"/>
                  <a:pt x="182" y="65"/>
                  <a:pt x="149" y="32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6" name="Line 50"/>
          <p:cNvSpPr>
            <a:spLocks noChangeShapeType="1"/>
          </p:cNvSpPr>
          <p:nvPr/>
        </p:nvSpPr>
        <p:spPr bwMode="auto">
          <a:xfrm flipV="1">
            <a:off x="5053150" y="4025678"/>
            <a:ext cx="185738" cy="187325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5053150" y="4025678"/>
            <a:ext cx="185738" cy="187325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8" name="Line 52"/>
          <p:cNvSpPr>
            <a:spLocks noChangeShapeType="1"/>
          </p:cNvSpPr>
          <p:nvPr/>
        </p:nvSpPr>
        <p:spPr bwMode="auto">
          <a:xfrm flipH="1">
            <a:off x="4486412" y="4117753"/>
            <a:ext cx="452438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9" name="Freeform 53"/>
          <p:cNvSpPr>
            <a:spLocks/>
          </p:cNvSpPr>
          <p:nvPr/>
        </p:nvSpPr>
        <p:spPr bwMode="auto">
          <a:xfrm>
            <a:off x="4915037" y="4066953"/>
            <a:ext cx="100013" cy="100013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0 w 215"/>
              <a:gd name="T7" fmla="*/ 0 h 214"/>
              <a:gd name="T8" fmla="*/ 215 w 215"/>
              <a:gd name="T9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0" y="0"/>
                </a:ln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0" name="Line 54"/>
          <p:cNvSpPr>
            <a:spLocks noChangeShapeType="1"/>
          </p:cNvSpPr>
          <p:nvPr/>
        </p:nvSpPr>
        <p:spPr bwMode="auto">
          <a:xfrm>
            <a:off x="5291275" y="4114577"/>
            <a:ext cx="444923" cy="1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Line 55"/>
          <p:cNvSpPr>
            <a:spLocks noChangeShapeType="1"/>
          </p:cNvSpPr>
          <p:nvPr/>
        </p:nvSpPr>
        <p:spPr bwMode="auto">
          <a:xfrm>
            <a:off x="4487998" y="3547841"/>
            <a:ext cx="126404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1476408" y="3408141"/>
            <a:ext cx="703263" cy="877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1476408" y="3408141"/>
            <a:ext cx="703263" cy="877888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1441483" y="3373216"/>
            <a:ext cx="701675" cy="877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1441483" y="3373216"/>
            <a:ext cx="701675" cy="877888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1655795" y="3436716"/>
            <a:ext cx="3270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Bit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1871695" y="3436716"/>
            <a:ext cx="1635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-</a:t>
            </a:r>
            <a:endParaRPr kumimoji="1" lang="ja-JP" altLang="ja-JP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8" name="Rectangle 62"/>
          <p:cNvSpPr>
            <a:spLocks noChangeArrowheads="1"/>
          </p:cNvSpPr>
          <p:nvPr/>
        </p:nvSpPr>
        <p:spPr bwMode="auto">
          <a:xfrm>
            <a:off x="1566895" y="3674841"/>
            <a:ext cx="4905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inter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1952658" y="3674841"/>
            <a:ext cx="1635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-</a:t>
            </a:r>
            <a:endParaRPr kumimoji="1" lang="ja-JP" altLang="ja-JP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1544670" y="3912966"/>
            <a:ext cx="6096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leaver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1" name="Line 69"/>
          <p:cNvSpPr>
            <a:spLocks noChangeShapeType="1"/>
          </p:cNvSpPr>
          <p:nvPr/>
        </p:nvSpPr>
        <p:spPr bwMode="auto">
          <a:xfrm flipH="1">
            <a:off x="1036670" y="3811366"/>
            <a:ext cx="32861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2" name="Freeform 70"/>
          <p:cNvSpPr>
            <a:spLocks/>
          </p:cNvSpPr>
          <p:nvPr/>
        </p:nvSpPr>
        <p:spPr bwMode="auto">
          <a:xfrm>
            <a:off x="1341470" y="3762153"/>
            <a:ext cx="100013" cy="100013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0 w 215"/>
              <a:gd name="T7" fmla="*/ 0 h 214"/>
              <a:gd name="T8" fmla="*/ 215 w 215"/>
              <a:gd name="T9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0" y="0"/>
                </a:ln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Line 71"/>
          <p:cNvSpPr>
            <a:spLocks noChangeShapeType="1"/>
          </p:cNvSpPr>
          <p:nvPr/>
        </p:nvSpPr>
        <p:spPr bwMode="auto">
          <a:xfrm flipV="1">
            <a:off x="3035436" y="3547839"/>
            <a:ext cx="396251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4" name="Freeform 72"/>
          <p:cNvSpPr>
            <a:spLocks/>
          </p:cNvSpPr>
          <p:nvPr/>
        </p:nvSpPr>
        <p:spPr bwMode="auto">
          <a:xfrm>
            <a:off x="3403683" y="3498628"/>
            <a:ext cx="100013" cy="100013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0 w 214"/>
              <a:gd name="T7" fmla="*/ 0 h 214"/>
              <a:gd name="T8" fmla="*/ 214 w 214"/>
              <a:gd name="T9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3" y="147"/>
                  <a:pt x="33" y="68"/>
                  <a:pt x="0" y="0"/>
                </a:cubicBezTo>
                <a:lnTo>
                  <a:pt x="0" y="0"/>
                </a:ln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Line 73"/>
          <p:cNvSpPr>
            <a:spLocks noChangeShapeType="1"/>
          </p:cNvSpPr>
          <p:nvPr/>
        </p:nvSpPr>
        <p:spPr bwMode="auto">
          <a:xfrm>
            <a:off x="3035435" y="4077070"/>
            <a:ext cx="396252" cy="1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6" name="Freeform 74"/>
          <p:cNvSpPr>
            <a:spLocks/>
          </p:cNvSpPr>
          <p:nvPr/>
        </p:nvSpPr>
        <p:spPr bwMode="auto">
          <a:xfrm>
            <a:off x="3403683" y="4025678"/>
            <a:ext cx="100013" cy="100013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214 w 214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3" y="147"/>
                  <a:pt x="33" y="67"/>
                  <a:pt x="0" y="0"/>
                </a:cubicBez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7" name="Line 75"/>
          <p:cNvSpPr>
            <a:spLocks noChangeShapeType="1"/>
          </p:cNvSpPr>
          <p:nvPr/>
        </p:nvSpPr>
        <p:spPr bwMode="auto">
          <a:xfrm>
            <a:off x="5151575" y="4327303"/>
            <a:ext cx="0" cy="23971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8" name="Freeform 76"/>
          <p:cNvSpPr>
            <a:spLocks/>
          </p:cNvSpPr>
          <p:nvPr/>
        </p:nvSpPr>
        <p:spPr bwMode="auto">
          <a:xfrm>
            <a:off x="5102362" y="4251103"/>
            <a:ext cx="100013" cy="100013"/>
          </a:xfrm>
          <a:custGeom>
            <a:avLst/>
            <a:gdLst>
              <a:gd name="T0" fmla="*/ 107 w 215"/>
              <a:gd name="T1" fmla="*/ 0 h 214"/>
              <a:gd name="T2" fmla="*/ 215 w 215"/>
              <a:gd name="T3" fmla="*/ 214 h 214"/>
              <a:gd name="T4" fmla="*/ 0 w 215"/>
              <a:gd name="T5" fmla="*/ 214 h 214"/>
              <a:gd name="T6" fmla="*/ 107 w 215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" h="214">
                <a:moveTo>
                  <a:pt x="107" y="0"/>
                </a:moveTo>
                <a:lnTo>
                  <a:pt x="215" y="214"/>
                </a:lnTo>
                <a:cubicBezTo>
                  <a:pt x="147" y="180"/>
                  <a:pt x="68" y="180"/>
                  <a:pt x="0" y="214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9" name="Line 77"/>
          <p:cNvSpPr>
            <a:spLocks noChangeShapeType="1"/>
          </p:cNvSpPr>
          <p:nvPr/>
        </p:nvSpPr>
        <p:spPr bwMode="auto">
          <a:xfrm flipV="1">
            <a:off x="2784611" y="2674715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0" name="Freeform 78"/>
          <p:cNvSpPr>
            <a:spLocks/>
          </p:cNvSpPr>
          <p:nvPr/>
        </p:nvSpPr>
        <p:spPr bwMode="auto">
          <a:xfrm>
            <a:off x="2733811" y="2598515"/>
            <a:ext cx="100013" cy="100013"/>
          </a:xfrm>
          <a:custGeom>
            <a:avLst/>
            <a:gdLst>
              <a:gd name="T0" fmla="*/ 108 w 215"/>
              <a:gd name="T1" fmla="*/ 0 h 215"/>
              <a:gd name="T2" fmla="*/ 215 w 215"/>
              <a:gd name="T3" fmla="*/ 215 h 215"/>
              <a:gd name="T4" fmla="*/ 0 w 215"/>
              <a:gd name="T5" fmla="*/ 215 h 215"/>
              <a:gd name="T6" fmla="*/ 0 w 215"/>
              <a:gd name="T7" fmla="*/ 215 h 215"/>
              <a:gd name="T8" fmla="*/ 108 w 215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5">
                <a:moveTo>
                  <a:pt x="108" y="0"/>
                </a:moveTo>
                <a:lnTo>
                  <a:pt x="215" y="215"/>
                </a:lnTo>
                <a:cubicBezTo>
                  <a:pt x="147" y="181"/>
                  <a:pt x="68" y="181"/>
                  <a:pt x="0" y="215"/>
                </a:cubicBezTo>
                <a:lnTo>
                  <a:pt x="0" y="215"/>
                </a:lnTo>
                <a:lnTo>
                  <a:pt x="10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1" name="Line 79"/>
          <p:cNvSpPr>
            <a:spLocks noChangeShapeType="1"/>
          </p:cNvSpPr>
          <p:nvPr/>
        </p:nvSpPr>
        <p:spPr bwMode="auto">
          <a:xfrm>
            <a:off x="2432186" y="2950940"/>
            <a:ext cx="6270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2" name="Freeform 80"/>
          <p:cNvSpPr>
            <a:spLocks/>
          </p:cNvSpPr>
          <p:nvPr/>
        </p:nvSpPr>
        <p:spPr bwMode="auto">
          <a:xfrm>
            <a:off x="3035436" y="2901728"/>
            <a:ext cx="100013" cy="98425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214 w 214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3" name="Oval 81"/>
          <p:cNvSpPr>
            <a:spLocks noChangeArrowheads="1"/>
          </p:cNvSpPr>
          <p:nvPr/>
        </p:nvSpPr>
        <p:spPr bwMode="auto">
          <a:xfrm>
            <a:off x="2563949" y="2731865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4" name="Oval 82"/>
          <p:cNvSpPr>
            <a:spLocks noChangeArrowheads="1"/>
          </p:cNvSpPr>
          <p:nvPr/>
        </p:nvSpPr>
        <p:spPr bwMode="auto">
          <a:xfrm>
            <a:off x="2916374" y="2731865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5" name="Oval 83"/>
          <p:cNvSpPr>
            <a:spLocks noChangeArrowheads="1"/>
          </p:cNvSpPr>
          <p:nvPr/>
        </p:nvSpPr>
        <p:spPr bwMode="auto">
          <a:xfrm>
            <a:off x="2563949" y="30827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6" name="Oval 84"/>
          <p:cNvSpPr>
            <a:spLocks noChangeArrowheads="1"/>
          </p:cNvSpPr>
          <p:nvPr/>
        </p:nvSpPr>
        <p:spPr bwMode="auto">
          <a:xfrm>
            <a:off x="2916374" y="3082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7" name="Line 85"/>
          <p:cNvSpPr>
            <a:spLocks noChangeShapeType="1"/>
          </p:cNvSpPr>
          <p:nvPr/>
        </p:nvSpPr>
        <p:spPr bwMode="auto">
          <a:xfrm flipV="1">
            <a:off x="3972062" y="2674715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8" name="Freeform 86"/>
          <p:cNvSpPr>
            <a:spLocks/>
          </p:cNvSpPr>
          <p:nvPr/>
        </p:nvSpPr>
        <p:spPr bwMode="auto">
          <a:xfrm>
            <a:off x="3921262" y="2598515"/>
            <a:ext cx="100013" cy="100013"/>
          </a:xfrm>
          <a:custGeom>
            <a:avLst/>
            <a:gdLst>
              <a:gd name="T0" fmla="*/ 108 w 215"/>
              <a:gd name="T1" fmla="*/ 0 h 215"/>
              <a:gd name="T2" fmla="*/ 215 w 215"/>
              <a:gd name="T3" fmla="*/ 215 h 215"/>
              <a:gd name="T4" fmla="*/ 0 w 215"/>
              <a:gd name="T5" fmla="*/ 215 h 215"/>
              <a:gd name="T6" fmla="*/ 0 w 215"/>
              <a:gd name="T7" fmla="*/ 215 h 215"/>
              <a:gd name="T8" fmla="*/ 108 w 215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5">
                <a:moveTo>
                  <a:pt x="108" y="0"/>
                </a:moveTo>
                <a:lnTo>
                  <a:pt x="215" y="215"/>
                </a:lnTo>
                <a:cubicBezTo>
                  <a:pt x="147" y="181"/>
                  <a:pt x="68" y="181"/>
                  <a:pt x="0" y="215"/>
                </a:cubicBezTo>
                <a:lnTo>
                  <a:pt x="0" y="215"/>
                </a:lnTo>
                <a:lnTo>
                  <a:pt x="10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9" name="Line 87"/>
          <p:cNvSpPr>
            <a:spLocks noChangeShapeType="1"/>
          </p:cNvSpPr>
          <p:nvPr/>
        </p:nvSpPr>
        <p:spPr bwMode="auto">
          <a:xfrm>
            <a:off x="3619637" y="2950940"/>
            <a:ext cx="6270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0" name="Freeform 88"/>
          <p:cNvSpPr>
            <a:spLocks/>
          </p:cNvSpPr>
          <p:nvPr/>
        </p:nvSpPr>
        <p:spPr bwMode="auto">
          <a:xfrm>
            <a:off x="4222887" y="2901728"/>
            <a:ext cx="100013" cy="98425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214 w 214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1" name="Oval 89"/>
          <p:cNvSpPr>
            <a:spLocks noChangeArrowheads="1"/>
          </p:cNvSpPr>
          <p:nvPr/>
        </p:nvSpPr>
        <p:spPr bwMode="auto">
          <a:xfrm>
            <a:off x="3813312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2" name="Oval 90"/>
          <p:cNvSpPr>
            <a:spLocks noChangeArrowheads="1"/>
          </p:cNvSpPr>
          <p:nvPr/>
        </p:nvSpPr>
        <p:spPr bwMode="auto">
          <a:xfrm>
            <a:off x="3619637" y="28287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3" name="Oval 91"/>
          <p:cNvSpPr>
            <a:spLocks noChangeArrowheads="1"/>
          </p:cNvSpPr>
          <p:nvPr/>
        </p:nvSpPr>
        <p:spPr bwMode="auto">
          <a:xfrm>
            <a:off x="3619637" y="2625503"/>
            <a:ext cx="88900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4" name="Oval 92"/>
          <p:cNvSpPr>
            <a:spLocks noChangeArrowheads="1"/>
          </p:cNvSpPr>
          <p:nvPr/>
        </p:nvSpPr>
        <p:spPr bwMode="auto">
          <a:xfrm>
            <a:off x="3813312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5" name="Oval 93"/>
          <p:cNvSpPr>
            <a:spLocks noChangeArrowheads="1"/>
          </p:cNvSpPr>
          <p:nvPr/>
        </p:nvSpPr>
        <p:spPr bwMode="auto">
          <a:xfrm>
            <a:off x="4249874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6" name="Oval 94"/>
          <p:cNvSpPr>
            <a:spLocks noChangeArrowheads="1"/>
          </p:cNvSpPr>
          <p:nvPr/>
        </p:nvSpPr>
        <p:spPr bwMode="auto">
          <a:xfrm>
            <a:off x="4056199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7" name="Oval 95"/>
          <p:cNvSpPr>
            <a:spLocks noChangeArrowheads="1"/>
          </p:cNvSpPr>
          <p:nvPr/>
        </p:nvSpPr>
        <p:spPr bwMode="auto">
          <a:xfrm>
            <a:off x="4056199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8" name="Oval 96"/>
          <p:cNvSpPr>
            <a:spLocks noChangeArrowheads="1"/>
          </p:cNvSpPr>
          <p:nvPr/>
        </p:nvSpPr>
        <p:spPr bwMode="auto">
          <a:xfrm>
            <a:off x="4249874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9" name="Oval 97"/>
          <p:cNvSpPr>
            <a:spLocks noChangeArrowheads="1"/>
          </p:cNvSpPr>
          <p:nvPr/>
        </p:nvSpPr>
        <p:spPr bwMode="auto">
          <a:xfrm>
            <a:off x="3813312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0" name="Oval 98"/>
          <p:cNvSpPr>
            <a:spLocks noChangeArrowheads="1"/>
          </p:cNvSpPr>
          <p:nvPr/>
        </p:nvSpPr>
        <p:spPr bwMode="auto">
          <a:xfrm>
            <a:off x="3619637" y="3214466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1" name="Oval 99"/>
          <p:cNvSpPr>
            <a:spLocks noChangeArrowheads="1"/>
          </p:cNvSpPr>
          <p:nvPr/>
        </p:nvSpPr>
        <p:spPr bwMode="auto">
          <a:xfrm>
            <a:off x="3619637" y="30128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2" name="Oval 100"/>
          <p:cNvSpPr>
            <a:spLocks noChangeArrowheads="1"/>
          </p:cNvSpPr>
          <p:nvPr/>
        </p:nvSpPr>
        <p:spPr bwMode="auto">
          <a:xfrm>
            <a:off x="3813312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3" name="Oval 101"/>
          <p:cNvSpPr>
            <a:spLocks noChangeArrowheads="1"/>
          </p:cNvSpPr>
          <p:nvPr/>
        </p:nvSpPr>
        <p:spPr bwMode="auto">
          <a:xfrm>
            <a:off x="4249874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4" name="Oval 102"/>
          <p:cNvSpPr>
            <a:spLocks noChangeArrowheads="1"/>
          </p:cNvSpPr>
          <p:nvPr/>
        </p:nvSpPr>
        <p:spPr bwMode="auto">
          <a:xfrm>
            <a:off x="4056199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5" name="Oval 103"/>
          <p:cNvSpPr>
            <a:spLocks noChangeArrowheads="1"/>
          </p:cNvSpPr>
          <p:nvPr/>
        </p:nvSpPr>
        <p:spPr bwMode="auto">
          <a:xfrm>
            <a:off x="4056199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6" name="Oval 104"/>
          <p:cNvSpPr>
            <a:spLocks noChangeArrowheads="1"/>
          </p:cNvSpPr>
          <p:nvPr/>
        </p:nvSpPr>
        <p:spPr bwMode="auto">
          <a:xfrm>
            <a:off x="4249874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7" name="Rectangle 105"/>
          <p:cNvSpPr>
            <a:spLocks noChangeArrowheads="1"/>
          </p:cNvSpPr>
          <p:nvPr/>
        </p:nvSpPr>
        <p:spPr bwMode="auto">
          <a:xfrm>
            <a:off x="404845" y="3390678"/>
            <a:ext cx="703263" cy="877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8" name="Rectangle 106"/>
          <p:cNvSpPr>
            <a:spLocks noChangeArrowheads="1"/>
          </p:cNvSpPr>
          <p:nvPr/>
        </p:nvSpPr>
        <p:spPr bwMode="auto">
          <a:xfrm>
            <a:off x="404845" y="3390678"/>
            <a:ext cx="703263" cy="877888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9" name="Rectangle 107"/>
          <p:cNvSpPr>
            <a:spLocks noChangeArrowheads="1"/>
          </p:cNvSpPr>
          <p:nvPr/>
        </p:nvSpPr>
        <p:spPr bwMode="auto">
          <a:xfrm>
            <a:off x="369920" y="3354166"/>
            <a:ext cx="703263" cy="879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0" name="Rectangle 108"/>
          <p:cNvSpPr>
            <a:spLocks noChangeArrowheads="1"/>
          </p:cNvSpPr>
          <p:nvPr/>
        </p:nvSpPr>
        <p:spPr bwMode="auto">
          <a:xfrm>
            <a:off x="369920" y="3354166"/>
            <a:ext cx="703263" cy="879475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1" name="Rectangle 109"/>
          <p:cNvSpPr>
            <a:spLocks noChangeArrowheads="1"/>
          </p:cNvSpPr>
          <p:nvPr/>
        </p:nvSpPr>
        <p:spPr bwMode="auto">
          <a:xfrm>
            <a:off x="511207" y="3658966"/>
            <a:ext cx="5207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LDPC</a:t>
            </a:r>
            <a:endParaRPr kumimoji="1" lang="ja-JP" altLang="ja-JP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92" name="Line 110"/>
          <p:cNvSpPr>
            <a:spLocks noChangeShapeType="1"/>
          </p:cNvSpPr>
          <p:nvPr/>
        </p:nvSpPr>
        <p:spPr bwMode="auto">
          <a:xfrm flipV="1">
            <a:off x="535123" y="2674715"/>
            <a:ext cx="0" cy="276225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3" name="Freeform 111"/>
          <p:cNvSpPr>
            <a:spLocks/>
          </p:cNvSpPr>
          <p:nvPr/>
        </p:nvSpPr>
        <p:spPr bwMode="auto">
          <a:xfrm>
            <a:off x="485910" y="2598515"/>
            <a:ext cx="100013" cy="100013"/>
          </a:xfrm>
          <a:custGeom>
            <a:avLst/>
            <a:gdLst>
              <a:gd name="T0" fmla="*/ 107 w 214"/>
              <a:gd name="T1" fmla="*/ 0 h 215"/>
              <a:gd name="T2" fmla="*/ 214 w 214"/>
              <a:gd name="T3" fmla="*/ 215 h 215"/>
              <a:gd name="T4" fmla="*/ 0 w 214"/>
              <a:gd name="T5" fmla="*/ 215 h 215"/>
              <a:gd name="T6" fmla="*/ 107 w 214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5">
                <a:moveTo>
                  <a:pt x="107" y="0"/>
                </a:moveTo>
                <a:lnTo>
                  <a:pt x="214" y="215"/>
                </a:lnTo>
                <a:cubicBezTo>
                  <a:pt x="146" y="181"/>
                  <a:pt x="67" y="181"/>
                  <a:pt x="0" y="215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4" name="Oval 112"/>
          <p:cNvSpPr>
            <a:spLocks noChangeArrowheads="1"/>
          </p:cNvSpPr>
          <p:nvPr/>
        </p:nvSpPr>
        <p:spPr bwMode="auto">
          <a:xfrm>
            <a:off x="624023" y="26890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5" name="Oval 113"/>
          <p:cNvSpPr>
            <a:spLocks noChangeArrowheads="1"/>
          </p:cNvSpPr>
          <p:nvPr/>
        </p:nvSpPr>
        <p:spPr bwMode="auto">
          <a:xfrm>
            <a:off x="1044710" y="26890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6" name="Oval 114"/>
          <p:cNvSpPr>
            <a:spLocks noChangeArrowheads="1"/>
          </p:cNvSpPr>
          <p:nvPr/>
        </p:nvSpPr>
        <p:spPr bwMode="auto">
          <a:xfrm>
            <a:off x="754198" y="26890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7" name="Oval 115"/>
          <p:cNvSpPr>
            <a:spLocks noChangeArrowheads="1"/>
          </p:cNvSpPr>
          <p:nvPr/>
        </p:nvSpPr>
        <p:spPr bwMode="auto">
          <a:xfrm>
            <a:off x="905010" y="31271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8" name="Line 116"/>
          <p:cNvSpPr>
            <a:spLocks noChangeShapeType="1"/>
          </p:cNvSpPr>
          <p:nvPr/>
        </p:nvSpPr>
        <p:spPr bwMode="auto">
          <a:xfrm>
            <a:off x="666885" y="2733453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9" name="Line 117"/>
          <p:cNvSpPr>
            <a:spLocks noChangeShapeType="1"/>
          </p:cNvSpPr>
          <p:nvPr/>
        </p:nvSpPr>
        <p:spPr bwMode="auto">
          <a:xfrm>
            <a:off x="797060" y="2733453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0" name="Line 118"/>
          <p:cNvSpPr>
            <a:spLocks noChangeShapeType="1"/>
          </p:cNvSpPr>
          <p:nvPr/>
        </p:nvSpPr>
        <p:spPr bwMode="auto">
          <a:xfrm>
            <a:off x="1089160" y="2733453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1" name="Line 119"/>
          <p:cNvSpPr>
            <a:spLocks noChangeShapeType="1"/>
          </p:cNvSpPr>
          <p:nvPr/>
        </p:nvSpPr>
        <p:spPr bwMode="auto">
          <a:xfrm>
            <a:off x="947873" y="2952528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2" name="Oval 120"/>
          <p:cNvSpPr>
            <a:spLocks noChangeArrowheads="1"/>
          </p:cNvSpPr>
          <p:nvPr/>
        </p:nvSpPr>
        <p:spPr bwMode="auto">
          <a:xfrm>
            <a:off x="1193935" y="31271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3" name="Line 121"/>
          <p:cNvSpPr>
            <a:spLocks noChangeShapeType="1"/>
          </p:cNvSpPr>
          <p:nvPr/>
        </p:nvSpPr>
        <p:spPr bwMode="auto">
          <a:xfrm>
            <a:off x="1238386" y="2952528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4" name="Oval 122"/>
          <p:cNvSpPr>
            <a:spLocks noChangeArrowheads="1"/>
          </p:cNvSpPr>
          <p:nvPr/>
        </p:nvSpPr>
        <p:spPr bwMode="auto">
          <a:xfrm>
            <a:off x="1352686" y="31271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5" name="Line 123"/>
          <p:cNvSpPr>
            <a:spLocks noChangeShapeType="1"/>
          </p:cNvSpPr>
          <p:nvPr/>
        </p:nvSpPr>
        <p:spPr bwMode="auto">
          <a:xfrm>
            <a:off x="1397136" y="2952528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6" name="Oval 124"/>
          <p:cNvSpPr>
            <a:spLocks noChangeArrowheads="1"/>
          </p:cNvSpPr>
          <p:nvPr/>
        </p:nvSpPr>
        <p:spPr bwMode="auto">
          <a:xfrm>
            <a:off x="1509848" y="31271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7" name="Line 125"/>
          <p:cNvSpPr>
            <a:spLocks noChangeShapeType="1"/>
          </p:cNvSpPr>
          <p:nvPr/>
        </p:nvSpPr>
        <p:spPr bwMode="auto">
          <a:xfrm>
            <a:off x="1554298" y="2952528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8" name="Oval 126"/>
          <p:cNvSpPr>
            <a:spLocks noChangeArrowheads="1"/>
          </p:cNvSpPr>
          <p:nvPr/>
        </p:nvSpPr>
        <p:spPr bwMode="auto">
          <a:xfrm>
            <a:off x="1660661" y="26890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9" name="Line 127"/>
          <p:cNvSpPr>
            <a:spLocks noChangeShapeType="1"/>
          </p:cNvSpPr>
          <p:nvPr/>
        </p:nvSpPr>
        <p:spPr bwMode="auto">
          <a:xfrm>
            <a:off x="1703523" y="2733453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0" name="Oval 128"/>
          <p:cNvSpPr>
            <a:spLocks noChangeArrowheads="1"/>
          </p:cNvSpPr>
          <p:nvPr/>
        </p:nvSpPr>
        <p:spPr bwMode="auto">
          <a:xfrm>
            <a:off x="1800361" y="31271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1" name="Line 129"/>
          <p:cNvSpPr>
            <a:spLocks noChangeShapeType="1"/>
          </p:cNvSpPr>
          <p:nvPr/>
        </p:nvSpPr>
        <p:spPr bwMode="auto">
          <a:xfrm>
            <a:off x="1844811" y="2952528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2" name="Line 130"/>
          <p:cNvSpPr>
            <a:spLocks noChangeShapeType="1"/>
          </p:cNvSpPr>
          <p:nvPr/>
        </p:nvSpPr>
        <p:spPr bwMode="auto">
          <a:xfrm>
            <a:off x="535123" y="2950940"/>
            <a:ext cx="0" cy="28098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3" name="Line 131"/>
          <p:cNvSpPr>
            <a:spLocks noChangeShapeType="1"/>
          </p:cNvSpPr>
          <p:nvPr/>
        </p:nvSpPr>
        <p:spPr bwMode="auto">
          <a:xfrm>
            <a:off x="535123" y="2950940"/>
            <a:ext cx="1470026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4" name="Freeform 132"/>
          <p:cNvSpPr>
            <a:spLocks/>
          </p:cNvSpPr>
          <p:nvPr/>
        </p:nvSpPr>
        <p:spPr bwMode="auto">
          <a:xfrm>
            <a:off x="1981336" y="2901728"/>
            <a:ext cx="100013" cy="98425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215 w 215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5" name="Line 133"/>
          <p:cNvSpPr>
            <a:spLocks noChangeShapeType="1"/>
          </p:cNvSpPr>
          <p:nvPr/>
        </p:nvSpPr>
        <p:spPr bwMode="auto">
          <a:xfrm flipV="1">
            <a:off x="6488521" y="2674715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6" name="Freeform 134"/>
          <p:cNvSpPr>
            <a:spLocks/>
          </p:cNvSpPr>
          <p:nvPr/>
        </p:nvSpPr>
        <p:spPr bwMode="auto">
          <a:xfrm>
            <a:off x="6439309" y="2598515"/>
            <a:ext cx="98425" cy="100013"/>
          </a:xfrm>
          <a:custGeom>
            <a:avLst/>
            <a:gdLst>
              <a:gd name="T0" fmla="*/ 107 w 214"/>
              <a:gd name="T1" fmla="*/ 0 h 215"/>
              <a:gd name="T2" fmla="*/ 214 w 214"/>
              <a:gd name="T3" fmla="*/ 215 h 215"/>
              <a:gd name="T4" fmla="*/ 0 w 214"/>
              <a:gd name="T5" fmla="*/ 215 h 215"/>
              <a:gd name="T6" fmla="*/ 107 w 214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5">
                <a:moveTo>
                  <a:pt x="107" y="0"/>
                </a:moveTo>
                <a:lnTo>
                  <a:pt x="214" y="215"/>
                </a:lnTo>
                <a:cubicBezTo>
                  <a:pt x="147" y="181"/>
                  <a:pt x="67" y="181"/>
                  <a:pt x="0" y="215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7" name="Line 135"/>
          <p:cNvSpPr>
            <a:spLocks noChangeShapeType="1"/>
          </p:cNvSpPr>
          <p:nvPr/>
        </p:nvSpPr>
        <p:spPr bwMode="auto">
          <a:xfrm>
            <a:off x="6137684" y="2950940"/>
            <a:ext cx="625475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8" name="Freeform 136"/>
          <p:cNvSpPr>
            <a:spLocks/>
          </p:cNvSpPr>
          <p:nvPr/>
        </p:nvSpPr>
        <p:spPr bwMode="auto">
          <a:xfrm>
            <a:off x="6739346" y="2901728"/>
            <a:ext cx="100013" cy="98425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215 w 215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9" name="Oval 137"/>
          <p:cNvSpPr>
            <a:spLocks noChangeArrowheads="1"/>
          </p:cNvSpPr>
          <p:nvPr/>
        </p:nvSpPr>
        <p:spPr bwMode="auto">
          <a:xfrm>
            <a:off x="6329771" y="28287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0" name="Oval 138"/>
          <p:cNvSpPr>
            <a:spLocks noChangeArrowheads="1"/>
          </p:cNvSpPr>
          <p:nvPr/>
        </p:nvSpPr>
        <p:spPr bwMode="auto">
          <a:xfrm>
            <a:off x="6137684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1" name="Oval 139"/>
          <p:cNvSpPr>
            <a:spLocks noChangeArrowheads="1"/>
          </p:cNvSpPr>
          <p:nvPr/>
        </p:nvSpPr>
        <p:spPr bwMode="auto">
          <a:xfrm>
            <a:off x="6137684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2" name="Oval 140"/>
          <p:cNvSpPr>
            <a:spLocks noChangeArrowheads="1"/>
          </p:cNvSpPr>
          <p:nvPr/>
        </p:nvSpPr>
        <p:spPr bwMode="auto">
          <a:xfrm>
            <a:off x="6329771" y="2625503"/>
            <a:ext cx="88900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3" name="Oval 141"/>
          <p:cNvSpPr>
            <a:spLocks noChangeArrowheads="1"/>
          </p:cNvSpPr>
          <p:nvPr/>
        </p:nvSpPr>
        <p:spPr bwMode="auto">
          <a:xfrm>
            <a:off x="6766334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4" name="Oval 142"/>
          <p:cNvSpPr>
            <a:spLocks noChangeArrowheads="1"/>
          </p:cNvSpPr>
          <p:nvPr/>
        </p:nvSpPr>
        <p:spPr bwMode="auto">
          <a:xfrm>
            <a:off x="6572659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5" name="Oval 143"/>
          <p:cNvSpPr>
            <a:spLocks noChangeArrowheads="1"/>
          </p:cNvSpPr>
          <p:nvPr/>
        </p:nvSpPr>
        <p:spPr bwMode="auto">
          <a:xfrm>
            <a:off x="6572659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6" name="Oval 144"/>
          <p:cNvSpPr>
            <a:spLocks noChangeArrowheads="1"/>
          </p:cNvSpPr>
          <p:nvPr/>
        </p:nvSpPr>
        <p:spPr bwMode="auto">
          <a:xfrm>
            <a:off x="6766334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7" name="Oval 145"/>
          <p:cNvSpPr>
            <a:spLocks noChangeArrowheads="1"/>
          </p:cNvSpPr>
          <p:nvPr/>
        </p:nvSpPr>
        <p:spPr bwMode="auto">
          <a:xfrm>
            <a:off x="6329771" y="3214466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8" name="Oval 146"/>
          <p:cNvSpPr>
            <a:spLocks noChangeArrowheads="1"/>
          </p:cNvSpPr>
          <p:nvPr/>
        </p:nvSpPr>
        <p:spPr bwMode="auto">
          <a:xfrm>
            <a:off x="6137684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9" name="Oval 147"/>
          <p:cNvSpPr>
            <a:spLocks noChangeArrowheads="1"/>
          </p:cNvSpPr>
          <p:nvPr/>
        </p:nvSpPr>
        <p:spPr bwMode="auto">
          <a:xfrm>
            <a:off x="6137684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0" name="Oval 148"/>
          <p:cNvSpPr>
            <a:spLocks noChangeArrowheads="1"/>
          </p:cNvSpPr>
          <p:nvPr/>
        </p:nvSpPr>
        <p:spPr bwMode="auto">
          <a:xfrm>
            <a:off x="6329771" y="30128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1" name="Oval 149"/>
          <p:cNvSpPr>
            <a:spLocks noChangeArrowheads="1"/>
          </p:cNvSpPr>
          <p:nvPr/>
        </p:nvSpPr>
        <p:spPr bwMode="auto">
          <a:xfrm>
            <a:off x="6766334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2" name="Oval 150"/>
          <p:cNvSpPr>
            <a:spLocks noChangeArrowheads="1"/>
          </p:cNvSpPr>
          <p:nvPr/>
        </p:nvSpPr>
        <p:spPr bwMode="auto">
          <a:xfrm>
            <a:off x="6572659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3" name="Oval 151"/>
          <p:cNvSpPr>
            <a:spLocks noChangeArrowheads="1"/>
          </p:cNvSpPr>
          <p:nvPr/>
        </p:nvSpPr>
        <p:spPr bwMode="auto">
          <a:xfrm>
            <a:off x="6572659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4" name="Oval 152"/>
          <p:cNvSpPr>
            <a:spLocks noChangeArrowheads="1"/>
          </p:cNvSpPr>
          <p:nvPr/>
        </p:nvSpPr>
        <p:spPr bwMode="auto">
          <a:xfrm>
            <a:off x="6766334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5" name="Line 153"/>
          <p:cNvSpPr>
            <a:spLocks noChangeShapeType="1"/>
          </p:cNvSpPr>
          <p:nvPr/>
        </p:nvSpPr>
        <p:spPr bwMode="auto">
          <a:xfrm flipV="1">
            <a:off x="7542622" y="2674715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6" name="Freeform 154"/>
          <p:cNvSpPr>
            <a:spLocks/>
          </p:cNvSpPr>
          <p:nvPr/>
        </p:nvSpPr>
        <p:spPr bwMode="auto">
          <a:xfrm>
            <a:off x="7491822" y="2598515"/>
            <a:ext cx="100013" cy="100013"/>
          </a:xfrm>
          <a:custGeom>
            <a:avLst/>
            <a:gdLst>
              <a:gd name="T0" fmla="*/ 108 w 215"/>
              <a:gd name="T1" fmla="*/ 0 h 215"/>
              <a:gd name="T2" fmla="*/ 215 w 215"/>
              <a:gd name="T3" fmla="*/ 215 h 215"/>
              <a:gd name="T4" fmla="*/ 0 w 215"/>
              <a:gd name="T5" fmla="*/ 215 h 215"/>
              <a:gd name="T6" fmla="*/ 0 w 215"/>
              <a:gd name="T7" fmla="*/ 215 h 215"/>
              <a:gd name="T8" fmla="*/ 108 w 215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5">
                <a:moveTo>
                  <a:pt x="108" y="0"/>
                </a:moveTo>
                <a:lnTo>
                  <a:pt x="215" y="215"/>
                </a:lnTo>
                <a:cubicBezTo>
                  <a:pt x="147" y="181"/>
                  <a:pt x="68" y="181"/>
                  <a:pt x="0" y="215"/>
                </a:cubicBezTo>
                <a:lnTo>
                  <a:pt x="0" y="215"/>
                </a:lnTo>
                <a:lnTo>
                  <a:pt x="10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7" name="Line 155"/>
          <p:cNvSpPr>
            <a:spLocks noChangeShapeType="1"/>
          </p:cNvSpPr>
          <p:nvPr/>
        </p:nvSpPr>
        <p:spPr bwMode="auto">
          <a:xfrm>
            <a:off x="7190197" y="2950940"/>
            <a:ext cx="6270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8" name="Freeform 156"/>
          <p:cNvSpPr>
            <a:spLocks/>
          </p:cNvSpPr>
          <p:nvPr/>
        </p:nvSpPr>
        <p:spPr bwMode="auto">
          <a:xfrm>
            <a:off x="7793447" y="2901728"/>
            <a:ext cx="100013" cy="98425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214 w 214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9" name="Oval 157"/>
          <p:cNvSpPr>
            <a:spLocks noChangeArrowheads="1"/>
          </p:cNvSpPr>
          <p:nvPr/>
        </p:nvSpPr>
        <p:spPr bwMode="auto">
          <a:xfrm>
            <a:off x="7383872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0" name="Oval 158"/>
          <p:cNvSpPr>
            <a:spLocks noChangeArrowheads="1"/>
          </p:cNvSpPr>
          <p:nvPr/>
        </p:nvSpPr>
        <p:spPr bwMode="auto">
          <a:xfrm>
            <a:off x="7190197" y="28287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1" name="Oval 159"/>
          <p:cNvSpPr>
            <a:spLocks noChangeArrowheads="1"/>
          </p:cNvSpPr>
          <p:nvPr/>
        </p:nvSpPr>
        <p:spPr bwMode="auto">
          <a:xfrm>
            <a:off x="7190197" y="2625503"/>
            <a:ext cx="88900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2" name="Oval 160"/>
          <p:cNvSpPr>
            <a:spLocks noChangeArrowheads="1"/>
          </p:cNvSpPr>
          <p:nvPr/>
        </p:nvSpPr>
        <p:spPr bwMode="auto">
          <a:xfrm>
            <a:off x="7383872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3" name="Oval 161"/>
          <p:cNvSpPr>
            <a:spLocks noChangeArrowheads="1"/>
          </p:cNvSpPr>
          <p:nvPr/>
        </p:nvSpPr>
        <p:spPr bwMode="auto">
          <a:xfrm>
            <a:off x="7820434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4" name="Oval 162"/>
          <p:cNvSpPr>
            <a:spLocks noChangeArrowheads="1"/>
          </p:cNvSpPr>
          <p:nvPr/>
        </p:nvSpPr>
        <p:spPr bwMode="auto">
          <a:xfrm>
            <a:off x="7626759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5" name="Oval 163"/>
          <p:cNvSpPr>
            <a:spLocks noChangeArrowheads="1"/>
          </p:cNvSpPr>
          <p:nvPr/>
        </p:nvSpPr>
        <p:spPr bwMode="auto">
          <a:xfrm>
            <a:off x="7626759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6" name="Oval 164"/>
          <p:cNvSpPr>
            <a:spLocks noChangeArrowheads="1"/>
          </p:cNvSpPr>
          <p:nvPr/>
        </p:nvSpPr>
        <p:spPr bwMode="auto">
          <a:xfrm>
            <a:off x="7820434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7" name="Oval 165"/>
          <p:cNvSpPr>
            <a:spLocks noChangeArrowheads="1"/>
          </p:cNvSpPr>
          <p:nvPr/>
        </p:nvSpPr>
        <p:spPr bwMode="auto">
          <a:xfrm>
            <a:off x="7383872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8" name="Oval 166"/>
          <p:cNvSpPr>
            <a:spLocks noChangeArrowheads="1"/>
          </p:cNvSpPr>
          <p:nvPr/>
        </p:nvSpPr>
        <p:spPr bwMode="auto">
          <a:xfrm>
            <a:off x="7190197" y="3214466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9" name="Oval 167"/>
          <p:cNvSpPr>
            <a:spLocks noChangeArrowheads="1"/>
          </p:cNvSpPr>
          <p:nvPr/>
        </p:nvSpPr>
        <p:spPr bwMode="auto">
          <a:xfrm>
            <a:off x="7190197" y="30128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0" name="Oval 168"/>
          <p:cNvSpPr>
            <a:spLocks noChangeArrowheads="1"/>
          </p:cNvSpPr>
          <p:nvPr/>
        </p:nvSpPr>
        <p:spPr bwMode="auto">
          <a:xfrm>
            <a:off x="7383872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1" name="Oval 169"/>
          <p:cNvSpPr>
            <a:spLocks noChangeArrowheads="1"/>
          </p:cNvSpPr>
          <p:nvPr/>
        </p:nvSpPr>
        <p:spPr bwMode="auto">
          <a:xfrm>
            <a:off x="7820434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2" name="Oval 170"/>
          <p:cNvSpPr>
            <a:spLocks noChangeArrowheads="1"/>
          </p:cNvSpPr>
          <p:nvPr/>
        </p:nvSpPr>
        <p:spPr bwMode="auto">
          <a:xfrm>
            <a:off x="7626759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3" name="Oval 171"/>
          <p:cNvSpPr>
            <a:spLocks noChangeArrowheads="1"/>
          </p:cNvSpPr>
          <p:nvPr/>
        </p:nvSpPr>
        <p:spPr bwMode="auto">
          <a:xfrm>
            <a:off x="7626759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4" name="Oval 172"/>
          <p:cNvSpPr>
            <a:spLocks noChangeArrowheads="1"/>
          </p:cNvSpPr>
          <p:nvPr/>
        </p:nvSpPr>
        <p:spPr bwMode="auto">
          <a:xfrm>
            <a:off x="7820434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5" name="Line 173"/>
          <p:cNvSpPr>
            <a:spLocks noChangeShapeType="1"/>
          </p:cNvSpPr>
          <p:nvPr/>
        </p:nvSpPr>
        <p:spPr bwMode="auto">
          <a:xfrm flipV="1">
            <a:off x="8582435" y="2674715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6" name="Freeform 174"/>
          <p:cNvSpPr>
            <a:spLocks/>
          </p:cNvSpPr>
          <p:nvPr/>
        </p:nvSpPr>
        <p:spPr bwMode="auto">
          <a:xfrm>
            <a:off x="8531635" y="2598515"/>
            <a:ext cx="100013" cy="100013"/>
          </a:xfrm>
          <a:custGeom>
            <a:avLst/>
            <a:gdLst>
              <a:gd name="T0" fmla="*/ 107 w 214"/>
              <a:gd name="T1" fmla="*/ 0 h 215"/>
              <a:gd name="T2" fmla="*/ 214 w 214"/>
              <a:gd name="T3" fmla="*/ 215 h 215"/>
              <a:gd name="T4" fmla="*/ 0 w 214"/>
              <a:gd name="T5" fmla="*/ 215 h 215"/>
              <a:gd name="T6" fmla="*/ 107 w 214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5">
                <a:moveTo>
                  <a:pt x="107" y="0"/>
                </a:moveTo>
                <a:lnTo>
                  <a:pt x="214" y="215"/>
                </a:lnTo>
                <a:cubicBezTo>
                  <a:pt x="147" y="181"/>
                  <a:pt x="67" y="181"/>
                  <a:pt x="0" y="215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7" name="Line 175"/>
          <p:cNvSpPr>
            <a:spLocks noChangeShapeType="1"/>
          </p:cNvSpPr>
          <p:nvPr/>
        </p:nvSpPr>
        <p:spPr bwMode="auto">
          <a:xfrm>
            <a:off x="8230010" y="2950940"/>
            <a:ext cx="628650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8" name="Freeform 176"/>
          <p:cNvSpPr>
            <a:spLocks/>
          </p:cNvSpPr>
          <p:nvPr/>
        </p:nvSpPr>
        <p:spPr bwMode="auto">
          <a:xfrm>
            <a:off x="8833260" y="2901728"/>
            <a:ext cx="100013" cy="98425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215 w 215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9" name="Oval 177"/>
          <p:cNvSpPr>
            <a:spLocks noChangeArrowheads="1"/>
          </p:cNvSpPr>
          <p:nvPr/>
        </p:nvSpPr>
        <p:spPr bwMode="auto">
          <a:xfrm>
            <a:off x="8423685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0" name="Oval 178"/>
          <p:cNvSpPr>
            <a:spLocks noChangeArrowheads="1"/>
          </p:cNvSpPr>
          <p:nvPr/>
        </p:nvSpPr>
        <p:spPr bwMode="auto">
          <a:xfrm>
            <a:off x="8230010" y="28287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1" name="Oval 179"/>
          <p:cNvSpPr>
            <a:spLocks noChangeArrowheads="1"/>
          </p:cNvSpPr>
          <p:nvPr/>
        </p:nvSpPr>
        <p:spPr bwMode="auto">
          <a:xfrm>
            <a:off x="8230010" y="2625503"/>
            <a:ext cx="88900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2" name="Oval 180"/>
          <p:cNvSpPr>
            <a:spLocks noChangeArrowheads="1"/>
          </p:cNvSpPr>
          <p:nvPr/>
        </p:nvSpPr>
        <p:spPr bwMode="auto">
          <a:xfrm>
            <a:off x="8423685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3" name="Oval 181"/>
          <p:cNvSpPr>
            <a:spLocks noChangeArrowheads="1"/>
          </p:cNvSpPr>
          <p:nvPr/>
        </p:nvSpPr>
        <p:spPr bwMode="auto">
          <a:xfrm>
            <a:off x="8858660" y="28287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4" name="Oval 182"/>
          <p:cNvSpPr>
            <a:spLocks noChangeArrowheads="1"/>
          </p:cNvSpPr>
          <p:nvPr/>
        </p:nvSpPr>
        <p:spPr bwMode="auto">
          <a:xfrm>
            <a:off x="8666572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5" name="Oval 183"/>
          <p:cNvSpPr>
            <a:spLocks noChangeArrowheads="1"/>
          </p:cNvSpPr>
          <p:nvPr/>
        </p:nvSpPr>
        <p:spPr bwMode="auto">
          <a:xfrm>
            <a:off x="8666572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6" name="Oval 184"/>
          <p:cNvSpPr>
            <a:spLocks noChangeArrowheads="1"/>
          </p:cNvSpPr>
          <p:nvPr/>
        </p:nvSpPr>
        <p:spPr bwMode="auto">
          <a:xfrm>
            <a:off x="8858660" y="2625503"/>
            <a:ext cx="88900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7" name="Oval 185"/>
          <p:cNvSpPr>
            <a:spLocks noChangeArrowheads="1"/>
          </p:cNvSpPr>
          <p:nvPr/>
        </p:nvSpPr>
        <p:spPr bwMode="auto">
          <a:xfrm>
            <a:off x="8423685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8" name="Oval 186"/>
          <p:cNvSpPr>
            <a:spLocks noChangeArrowheads="1"/>
          </p:cNvSpPr>
          <p:nvPr/>
        </p:nvSpPr>
        <p:spPr bwMode="auto">
          <a:xfrm>
            <a:off x="8230010" y="3214466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9" name="Oval 187"/>
          <p:cNvSpPr>
            <a:spLocks noChangeArrowheads="1"/>
          </p:cNvSpPr>
          <p:nvPr/>
        </p:nvSpPr>
        <p:spPr bwMode="auto">
          <a:xfrm>
            <a:off x="8230010" y="30128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0" name="Oval 188"/>
          <p:cNvSpPr>
            <a:spLocks noChangeArrowheads="1"/>
          </p:cNvSpPr>
          <p:nvPr/>
        </p:nvSpPr>
        <p:spPr bwMode="auto">
          <a:xfrm>
            <a:off x="8423685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1" name="Oval 189"/>
          <p:cNvSpPr>
            <a:spLocks noChangeArrowheads="1"/>
          </p:cNvSpPr>
          <p:nvPr/>
        </p:nvSpPr>
        <p:spPr bwMode="auto">
          <a:xfrm>
            <a:off x="8858660" y="3214466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2" name="Oval 190"/>
          <p:cNvSpPr>
            <a:spLocks noChangeArrowheads="1"/>
          </p:cNvSpPr>
          <p:nvPr/>
        </p:nvSpPr>
        <p:spPr bwMode="auto">
          <a:xfrm>
            <a:off x="8666572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3" name="Oval 191"/>
          <p:cNvSpPr>
            <a:spLocks noChangeArrowheads="1"/>
          </p:cNvSpPr>
          <p:nvPr/>
        </p:nvSpPr>
        <p:spPr bwMode="auto">
          <a:xfrm>
            <a:off x="8666572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4" name="Oval 192"/>
          <p:cNvSpPr>
            <a:spLocks noChangeArrowheads="1"/>
          </p:cNvSpPr>
          <p:nvPr/>
        </p:nvSpPr>
        <p:spPr bwMode="auto">
          <a:xfrm>
            <a:off x="8858660" y="30128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5" name="Line 193"/>
          <p:cNvSpPr>
            <a:spLocks noChangeShapeType="1"/>
          </p:cNvSpPr>
          <p:nvPr/>
        </p:nvSpPr>
        <p:spPr bwMode="auto">
          <a:xfrm flipV="1">
            <a:off x="6488521" y="4151091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6" name="Freeform 194"/>
          <p:cNvSpPr>
            <a:spLocks/>
          </p:cNvSpPr>
          <p:nvPr/>
        </p:nvSpPr>
        <p:spPr bwMode="auto">
          <a:xfrm>
            <a:off x="6439309" y="4076478"/>
            <a:ext cx="98425" cy="98425"/>
          </a:xfrm>
          <a:custGeom>
            <a:avLst/>
            <a:gdLst>
              <a:gd name="T0" fmla="*/ 107 w 214"/>
              <a:gd name="T1" fmla="*/ 0 h 214"/>
              <a:gd name="T2" fmla="*/ 214 w 214"/>
              <a:gd name="T3" fmla="*/ 214 h 214"/>
              <a:gd name="T4" fmla="*/ 0 w 214"/>
              <a:gd name="T5" fmla="*/ 214 h 214"/>
              <a:gd name="T6" fmla="*/ 107 w 214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107" y="0"/>
                </a:moveTo>
                <a:lnTo>
                  <a:pt x="214" y="214"/>
                </a:lnTo>
                <a:cubicBezTo>
                  <a:pt x="147" y="181"/>
                  <a:pt x="67" y="181"/>
                  <a:pt x="0" y="214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7" name="Line 195"/>
          <p:cNvSpPr>
            <a:spLocks noChangeShapeType="1"/>
          </p:cNvSpPr>
          <p:nvPr/>
        </p:nvSpPr>
        <p:spPr bwMode="auto">
          <a:xfrm>
            <a:off x="6137684" y="4427316"/>
            <a:ext cx="625475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8" name="Freeform 196"/>
          <p:cNvSpPr>
            <a:spLocks/>
          </p:cNvSpPr>
          <p:nvPr/>
        </p:nvSpPr>
        <p:spPr bwMode="auto">
          <a:xfrm>
            <a:off x="6739346" y="4378103"/>
            <a:ext cx="100013" cy="98425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215 w 215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9" name="Oval 197"/>
          <p:cNvSpPr>
            <a:spLocks noChangeArrowheads="1"/>
          </p:cNvSpPr>
          <p:nvPr/>
        </p:nvSpPr>
        <p:spPr bwMode="auto">
          <a:xfrm>
            <a:off x="6329771" y="4303491"/>
            <a:ext cx="88900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0" name="Oval 198"/>
          <p:cNvSpPr>
            <a:spLocks noChangeArrowheads="1"/>
          </p:cNvSpPr>
          <p:nvPr/>
        </p:nvSpPr>
        <p:spPr bwMode="auto">
          <a:xfrm>
            <a:off x="6137684" y="4303491"/>
            <a:ext cx="87313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1" name="Oval 199"/>
          <p:cNvSpPr>
            <a:spLocks noChangeArrowheads="1"/>
          </p:cNvSpPr>
          <p:nvPr/>
        </p:nvSpPr>
        <p:spPr bwMode="auto">
          <a:xfrm>
            <a:off x="6137684" y="4101878"/>
            <a:ext cx="87313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2" name="Oval 200"/>
          <p:cNvSpPr>
            <a:spLocks noChangeArrowheads="1"/>
          </p:cNvSpPr>
          <p:nvPr/>
        </p:nvSpPr>
        <p:spPr bwMode="auto">
          <a:xfrm>
            <a:off x="6329771" y="4101878"/>
            <a:ext cx="88900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3" name="Oval 201"/>
          <p:cNvSpPr>
            <a:spLocks noChangeArrowheads="1"/>
          </p:cNvSpPr>
          <p:nvPr/>
        </p:nvSpPr>
        <p:spPr bwMode="auto">
          <a:xfrm>
            <a:off x="6766334" y="4303491"/>
            <a:ext cx="87313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4" name="Oval 202"/>
          <p:cNvSpPr>
            <a:spLocks noChangeArrowheads="1"/>
          </p:cNvSpPr>
          <p:nvPr/>
        </p:nvSpPr>
        <p:spPr bwMode="auto">
          <a:xfrm>
            <a:off x="6572659" y="4303491"/>
            <a:ext cx="87313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5" name="Oval 203"/>
          <p:cNvSpPr>
            <a:spLocks noChangeArrowheads="1"/>
          </p:cNvSpPr>
          <p:nvPr/>
        </p:nvSpPr>
        <p:spPr bwMode="auto">
          <a:xfrm>
            <a:off x="6572659" y="4101878"/>
            <a:ext cx="87313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6" name="Oval 204"/>
          <p:cNvSpPr>
            <a:spLocks noChangeArrowheads="1"/>
          </p:cNvSpPr>
          <p:nvPr/>
        </p:nvSpPr>
        <p:spPr bwMode="auto">
          <a:xfrm>
            <a:off x="6766334" y="4101878"/>
            <a:ext cx="87313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7" name="Oval 205"/>
          <p:cNvSpPr>
            <a:spLocks noChangeArrowheads="1"/>
          </p:cNvSpPr>
          <p:nvPr/>
        </p:nvSpPr>
        <p:spPr bwMode="auto">
          <a:xfrm>
            <a:off x="6329771" y="4690841"/>
            <a:ext cx="88900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8" name="Oval 206"/>
          <p:cNvSpPr>
            <a:spLocks noChangeArrowheads="1"/>
          </p:cNvSpPr>
          <p:nvPr/>
        </p:nvSpPr>
        <p:spPr bwMode="auto">
          <a:xfrm>
            <a:off x="6137684" y="4690841"/>
            <a:ext cx="87313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9" name="Oval 207"/>
          <p:cNvSpPr>
            <a:spLocks noChangeArrowheads="1"/>
          </p:cNvSpPr>
          <p:nvPr/>
        </p:nvSpPr>
        <p:spPr bwMode="auto">
          <a:xfrm>
            <a:off x="6137684" y="4489228"/>
            <a:ext cx="87313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0" name="Oval 208"/>
          <p:cNvSpPr>
            <a:spLocks noChangeArrowheads="1"/>
          </p:cNvSpPr>
          <p:nvPr/>
        </p:nvSpPr>
        <p:spPr bwMode="auto">
          <a:xfrm>
            <a:off x="6329771" y="4489228"/>
            <a:ext cx="88900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1" name="Oval 209"/>
          <p:cNvSpPr>
            <a:spLocks noChangeArrowheads="1"/>
          </p:cNvSpPr>
          <p:nvPr/>
        </p:nvSpPr>
        <p:spPr bwMode="auto">
          <a:xfrm>
            <a:off x="6766334" y="4690841"/>
            <a:ext cx="87313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2" name="Oval 210"/>
          <p:cNvSpPr>
            <a:spLocks noChangeArrowheads="1"/>
          </p:cNvSpPr>
          <p:nvPr/>
        </p:nvSpPr>
        <p:spPr bwMode="auto">
          <a:xfrm>
            <a:off x="6572659" y="4690841"/>
            <a:ext cx="87313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3" name="Oval 211"/>
          <p:cNvSpPr>
            <a:spLocks noChangeArrowheads="1"/>
          </p:cNvSpPr>
          <p:nvPr/>
        </p:nvSpPr>
        <p:spPr bwMode="auto">
          <a:xfrm>
            <a:off x="6572659" y="4489228"/>
            <a:ext cx="87313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4" name="Oval 212"/>
          <p:cNvSpPr>
            <a:spLocks noChangeArrowheads="1"/>
          </p:cNvSpPr>
          <p:nvPr/>
        </p:nvSpPr>
        <p:spPr bwMode="auto">
          <a:xfrm>
            <a:off x="6766334" y="4489228"/>
            <a:ext cx="87313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5" name="Line 213"/>
          <p:cNvSpPr>
            <a:spLocks noChangeShapeType="1"/>
          </p:cNvSpPr>
          <p:nvPr/>
        </p:nvSpPr>
        <p:spPr bwMode="auto">
          <a:xfrm flipV="1">
            <a:off x="7542622" y="4151091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6" name="Freeform 214"/>
          <p:cNvSpPr>
            <a:spLocks/>
          </p:cNvSpPr>
          <p:nvPr/>
        </p:nvSpPr>
        <p:spPr bwMode="auto">
          <a:xfrm>
            <a:off x="7491822" y="4076478"/>
            <a:ext cx="100013" cy="98425"/>
          </a:xfrm>
          <a:custGeom>
            <a:avLst/>
            <a:gdLst>
              <a:gd name="T0" fmla="*/ 108 w 215"/>
              <a:gd name="T1" fmla="*/ 0 h 214"/>
              <a:gd name="T2" fmla="*/ 215 w 215"/>
              <a:gd name="T3" fmla="*/ 214 h 214"/>
              <a:gd name="T4" fmla="*/ 0 w 215"/>
              <a:gd name="T5" fmla="*/ 214 h 214"/>
              <a:gd name="T6" fmla="*/ 0 w 215"/>
              <a:gd name="T7" fmla="*/ 214 h 214"/>
              <a:gd name="T8" fmla="*/ 108 w 215"/>
              <a:gd name="T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4">
                <a:moveTo>
                  <a:pt x="108" y="0"/>
                </a:moveTo>
                <a:lnTo>
                  <a:pt x="215" y="214"/>
                </a:lnTo>
                <a:cubicBezTo>
                  <a:pt x="147" y="181"/>
                  <a:pt x="68" y="181"/>
                  <a:pt x="0" y="214"/>
                </a:cubicBezTo>
                <a:lnTo>
                  <a:pt x="0" y="214"/>
                </a:lnTo>
                <a:lnTo>
                  <a:pt x="10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7" name="Line 215"/>
          <p:cNvSpPr>
            <a:spLocks noChangeShapeType="1"/>
          </p:cNvSpPr>
          <p:nvPr/>
        </p:nvSpPr>
        <p:spPr bwMode="auto">
          <a:xfrm>
            <a:off x="7190197" y="4427316"/>
            <a:ext cx="6270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8" name="Freeform 216"/>
          <p:cNvSpPr>
            <a:spLocks/>
          </p:cNvSpPr>
          <p:nvPr/>
        </p:nvSpPr>
        <p:spPr bwMode="auto">
          <a:xfrm>
            <a:off x="7793447" y="4378103"/>
            <a:ext cx="100013" cy="98425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214 w 214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9" name="Freeform 217"/>
          <p:cNvSpPr>
            <a:spLocks/>
          </p:cNvSpPr>
          <p:nvPr/>
        </p:nvSpPr>
        <p:spPr bwMode="auto">
          <a:xfrm>
            <a:off x="7353709" y="4344766"/>
            <a:ext cx="100013" cy="100013"/>
          </a:xfrm>
          <a:custGeom>
            <a:avLst/>
            <a:gdLst>
              <a:gd name="T0" fmla="*/ 195 w 213"/>
              <a:gd name="T1" fmla="*/ 75 h 214"/>
              <a:gd name="T2" fmla="*/ 74 w 213"/>
              <a:gd name="T3" fmla="*/ 18 h 214"/>
              <a:gd name="T4" fmla="*/ 18 w 213"/>
              <a:gd name="T5" fmla="*/ 139 h 214"/>
              <a:gd name="T6" fmla="*/ 139 w 213"/>
              <a:gd name="T7" fmla="*/ 196 h 214"/>
              <a:gd name="T8" fmla="*/ 195 w 213"/>
              <a:gd name="T9" fmla="*/ 7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4">
                <a:moveTo>
                  <a:pt x="195" y="75"/>
                </a:moveTo>
                <a:cubicBezTo>
                  <a:pt x="178" y="26"/>
                  <a:pt x="123" y="0"/>
                  <a:pt x="74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6" y="188"/>
                  <a:pt x="90" y="214"/>
                  <a:pt x="139" y="196"/>
                </a:cubicBezTo>
                <a:cubicBezTo>
                  <a:pt x="188" y="178"/>
                  <a:pt x="213" y="124"/>
                  <a:pt x="195" y="75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0" name="Freeform 218"/>
          <p:cNvSpPr>
            <a:spLocks/>
          </p:cNvSpPr>
          <p:nvPr/>
        </p:nvSpPr>
        <p:spPr bwMode="auto">
          <a:xfrm>
            <a:off x="7172734" y="4411441"/>
            <a:ext cx="98425" cy="100013"/>
          </a:xfrm>
          <a:custGeom>
            <a:avLst/>
            <a:gdLst>
              <a:gd name="T0" fmla="*/ 196 w 214"/>
              <a:gd name="T1" fmla="*/ 74 h 213"/>
              <a:gd name="T2" fmla="*/ 75 w 214"/>
              <a:gd name="T3" fmla="*/ 17 h 213"/>
              <a:gd name="T4" fmla="*/ 18 w 214"/>
              <a:gd name="T5" fmla="*/ 139 h 213"/>
              <a:gd name="T6" fmla="*/ 139 w 214"/>
              <a:gd name="T7" fmla="*/ 195 h 213"/>
              <a:gd name="T8" fmla="*/ 196 w 214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196" y="74"/>
                </a:moveTo>
                <a:cubicBezTo>
                  <a:pt x="178" y="25"/>
                  <a:pt x="124" y="0"/>
                  <a:pt x="75" y="17"/>
                </a:cubicBezTo>
                <a:cubicBezTo>
                  <a:pt x="26" y="35"/>
                  <a:pt x="0" y="90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7"/>
                  <a:pt x="214" y="123"/>
                  <a:pt x="196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1" name="Rectangle 29"/>
          <p:cNvSpPr>
            <a:spLocks noChangeArrowheads="1"/>
          </p:cNvSpPr>
          <p:nvPr/>
        </p:nvSpPr>
        <p:spPr bwMode="auto">
          <a:xfrm>
            <a:off x="6074184" y="2052415"/>
            <a:ext cx="301307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Constellation in Precoding + PH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02" name="Freeform 220"/>
          <p:cNvSpPr>
            <a:spLocks/>
          </p:cNvSpPr>
          <p:nvPr/>
        </p:nvSpPr>
        <p:spPr bwMode="auto">
          <a:xfrm>
            <a:off x="7102878" y="4220940"/>
            <a:ext cx="100013" cy="100013"/>
          </a:xfrm>
          <a:custGeom>
            <a:avLst/>
            <a:gdLst>
              <a:gd name="T0" fmla="*/ 195 w 213"/>
              <a:gd name="T1" fmla="*/ 75 h 213"/>
              <a:gd name="T2" fmla="*/ 74 w 213"/>
              <a:gd name="T3" fmla="*/ 18 h 213"/>
              <a:gd name="T4" fmla="*/ 18 w 213"/>
              <a:gd name="T5" fmla="*/ 139 h 213"/>
              <a:gd name="T6" fmla="*/ 139 w 213"/>
              <a:gd name="T7" fmla="*/ 196 h 213"/>
              <a:gd name="T8" fmla="*/ 195 w 213"/>
              <a:gd name="T9" fmla="*/ 7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5" y="75"/>
                </a:moveTo>
                <a:cubicBezTo>
                  <a:pt x="177" y="25"/>
                  <a:pt x="123" y="0"/>
                  <a:pt x="74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5" y="188"/>
                  <a:pt x="90" y="213"/>
                  <a:pt x="139" y="196"/>
                </a:cubicBezTo>
                <a:cubicBezTo>
                  <a:pt x="188" y="178"/>
                  <a:pt x="213" y="124"/>
                  <a:pt x="195" y="75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3" name="Freeform 221"/>
          <p:cNvSpPr>
            <a:spLocks/>
          </p:cNvSpPr>
          <p:nvPr/>
        </p:nvSpPr>
        <p:spPr bwMode="auto">
          <a:xfrm>
            <a:off x="7285441" y="4155852"/>
            <a:ext cx="98425" cy="98425"/>
          </a:xfrm>
          <a:custGeom>
            <a:avLst/>
            <a:gdLst>
              <a:gd name="T0" fmla="*/ 196 w 214"/>
              <a:gd name="T1" fmla="*/ 74 h 213"/>
              <a:gd name="T2" fmla="*/ 75 w 214"/>
              <a:gd name="T3" fmla="*/ 18 h 213"/>
              <a:gd name="T4" fmla="*/ 18 w 214"/>
              <a:gd name="T5" fmla="*/ 139 h 213"/>
              <a:gd name="T6" fmla="*/ 139 w 214"/>
              <a:gd name="T7" fmla="*/ 195 h 213"/>
              <a:gd name="T8" fmla="*/ 196 w 214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196" y="74"/>
                </a:moveTo>
                <a:cubicBezTo>
                  <a:pt x="178" y="25"/>
                  <a:pt x="124" y="0"/>
                  <a:pt x="75" y="18"/>
                </a:cubicBezTo>
                <a:cubicBezTo>
                  <a:pt x="26" y="36"/>
                  <a:pt x="0" y="90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8"/>
                  <a:pt x="214" y="123"/>
                  <a:pt x="196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4" name="Freeform 222"/>
          <p:cNvSpPr>
            <a:spLocks/>
          </p:cNvSpPr>
          <p:nvPr/>
        </p:nvSpPr>
        <p:spPr bwMode="auto">
          <a:xfrm>
            <a:off x="7763278" y="4197127"/>
            <a:ext cx="98425" cy="98425"/>
          </a:xfrm>
          <a:custGeom>
            <a:avLst/>
            <a:gdLst>
              <a:gd name="T0" fmla="*/ 195 w 213"/>
              <a:gd name="T1" fmla="*/ 74 h 213"/>
              <a:gd name="T2" fmla="*/ 74 w 213"/>
              <a:gd name="T3" fmla="*/ 18 h 213"/>
              <a:gd name="T4" fmla="*/ 18 w 213"/>
              <a:gd name="T5" fmla="*/ 139 h 213"/>
              <a:gd name="T6" fmla="*/ 139 w 213"/>
              <a:gd name="T7" fmla="*/ 195 h 213"/>
              <a:gd name="T8" fmla="*/ 195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5" y="74"/>
                </a:moveTo>
                <a:cubicBezTo>
                  <a:pt x="177" y="25"/>
                  <a:pt x="123" y="0"/>
                  <a:pt x="74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7"/>
                  <a:pt x="213" y="123"/>
                  <a:pt x="195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5" name="Freeform 223"/>
          <p:cNvSpPr>
            <a:spLocks/>
          </p:cNvSpPr>
          <p:nvPr/>
        </p:nvSpPr>
        <p:spPr bwMode="auto">
          <a:xfrm>
            <a:off x="7582303" y="4262215"/>
            <a:ext cx="98425" cy="100013"/>
          </a:xfrm>
          <a:custGeom>
            <a:avLst/>
            <a:gdLst>
              <a:gd name="T0" fmla="*/ 196 w 213"/>
              <a:gd name="T1" fmla="*/ 74 h 213"/>
              <a:gd name="T2" fmla="*/ 75 w 213"/>
              <a:gd name="T3" fmla="*/ 18 h 213"/>
              <a:gd name="T4" fmla="*/ 18 w 213"/>
              <a:gd name="T5" fmla="*/ 139 h 213"/>
              <a:gd name="T6" fmla="*/ 139 w 213"/>
              <a:gd name="T7" fmla="*/ 195 h 213"/>
              <a:gd name="T8" fmla="*/ 196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6" y="74"/>
                </a:moveTo>
                <a:cubicBezTo>
                  <a:pt x="178" y="25"/>
                  <a:pt x="124" y="0"/>
                  <a:pt x="75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8"/>
                  <a:pt x="213" y="123"/>
                  <a:pt x="196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6" name="Freeform 224"/>
          <p:cNvSpPr>
            <a:spLocks/>
          </p:cNvSpPr>
          <p:nvPr/>
        </p:nvSpPr>
        <p:spPr bwMode="auto">
          <a:xfrm>
            <a:off x="7512453" y="4073302"/>
            <a:ext cx="100013" cy="98425"/>
          </a:xfrm>
          <a:custGeom>
            <a:avLst/>
            <a:gdLst>
              <a:gd name="T0" fmla="*/ 195 w 213"/>
              <a:gd name="T1" fmla="*/ 74 h 213"/>
              <a:gd name="T2" fmla="*/ 74 w 213"/>
              <a:gd name="T3" fmla="*/ 17 h 213"/>
              <a:gd name="T4" fmla="*/ 17 w 213"/>
              <a:gd name="T5" fmla="*/ 139 h 213"/>
              <a:gd name="T6" fmla="*/ 138 w 213"/>
              <a:gd name="T7" fmla="*/ 195 h 213"/>
              <a:gd name="T8" fmla="*/ 195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5" y="74"/>
                </a:moveTo>
                <a:cubicBezTo>
                  <a:pt x="177" y="25"/>
                  <a:pt x="123" y="0"/>
                  <a:pt x="74" y="17"/>
                </a:cubicBezTo>
                <a:cubicBezTo>
                  <a:pt x="25" y="35"/>
                  <a:pt x="0" y="90"/>
                  <a:pt x="17" y="139"/>
                </a:cubicBezTo>
                <a:cubicBezTo>
                  <a:pt x="35" y="188"/>
                  <a:pt x="89" y="213"/>
                  <a:pt x="138" y="195"/>
                </a:cubicBezTo>
                <a:cubicBezTo>
                  <a:pt x="188" y="177"/>
                  <a:pt x="213" y="123"/>
                  <a:pt x="195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7" name="Freeform 225"/>
          <p:cNvSpPr>
            <a:spLocks/>
          </p:cNvSpPr>
          <p:nvPr/>
        </p:nvSpPr>
        <p:spPr bwMode="auto">
          <a:xfrm>
            <a:off x="7695016" y="4006627"/>
            <a:ext cx="98425" cy="100013"/>
          </a:xfrm>
          <a:custGeom>
            <a:avLst/>
            <a:gdLst>
              <a:gd name="T0" fmla="*/ 196 w 213"/>
              <a:gd name="T1" fmla="*/ 75 h 214"/>
              <a:gd name="T2" fmla="*/ 75 w 213"/>
              <a:gd name="T3" fmla="*/ 18 h 214"/>
              <a:gd name="T4" fmla="*/ 18 w 213"/>
              <a:gd name="T5" fmla="*/ 139 h 214"/>
              <a:gd name="T6" fmla="*/ 139 w 213"/>
              <a:gd name="T7" fmla="*/ 196 h 214"/>
              <a:gd name="T8" fmla="*/ 196 w 213"/>
              <a:gd name="T9" fmla="*/ 7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4">
                <a:moveTo>
                  <a:pt x="196" y="75"/>
                </a:moveTo>
                <a:cubicBezTo>
                  <a:pt x="178" y="26"/>
                  <a:pt x="124" y="0"/>
                  <a:pt x="75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6" y="188"/>
                  <a:pt x="90" y="214"/>
                  <a:pt x="139" y="196"/>
                </a:cubicBezTo>
                <a:cubicBezTo>
                  <a:pt x="188" y="178"/>
                  <a:pt x="213" y="124"/>
                  <a:pt x="196" y="75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8" name="Freeform 226"/>
          <p:cNvSpPr>
            <a:spLocks/>
          </p:cNvSpPr>
          <p:nvPr/>
        </p:nvSpPr>
        <p:spPr bwMode="auto">
          <a:xfrm>
            <a:off x="7485466" y="4708302"/>
            <a:ext cx="100013" cy="100013"/>
          </a:xfrm>
          <a:custGeom>
            <a:avLst/>
            <a:gdLst>
              <a:gd name="T0" fmla="*/ 196 w 214"/>
              <a:gd name="T1" fmla="*/ 74 h 213"/>
              <a:gd name="T2" fmla="*/ 75 w 214"/>
              <a:gd name="T3" fmla="*/ 18 h 213"/>
              <a:gd name="T4" fmla="*/ 18 w 214"/>
              <a:gd name="T5" fmla="*/ 139 h 213"/>
              <a:gd name="T6" fmla="*/ 139 w 214"/>
              <a:gd name="T7" fmla="*/ 195 h 213"/>
              <a:gd name="T8" fmla="*/ 196 w 214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196" y="74"/>
                </a:moveTo>
                <a:cubicBezTo>
                  <a:pt x="178" y="25"/>
                  <a:pt x="124" y="0"/>
                  <a:pt x="75" y="18"/>
                </a:cubicBezTo>
                <a:cubicBezTo>
                  <a:pt x="26" y="35"/>
                  <a:pt x="0" y="90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7"/>
                  <a:pt x="214" y="123"/>
                  <a:pt x="196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9" name="Freeform 227"/>
          <p:cNvSpPr>
            <a:spLocks/>
          </p:cNvSpPr>
          <p:nvPr/>
        </p:nvSpPr>
        <p:spPr bwMode="auto">
          <a:xfrm>
            <a:off x="7304491" y="4774977"/>
            <a:ext cx="100013" cy="98425"/>
          </a:xfrm>
          <a:custGeom>
            <a:avLst/>
            <a:gdLst>
              <a:gd name="T0" fmla="*/ 195 w 213"/>
              <a:gd name="T1" fmla="*/ 74 h 213"/>
              <a:gd name="T2" fmla="*/ 74 w 213"/>
              <a:gd name="T3" fmla="*/ 18 h 213"/>
              <a:gd name="T4" fmla="*/ 18 w 213"/>
              <a:gd name="T5" fmla="*/ 139 h 213"/>
              <a:gd name="T6" fmla="*/ 139 w 213"/>
              <a:gd name="T7" fmla="*/ 195 h 213"/>
              <a:gd name="T8" fmla="*/ 195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5" y="74"/>
                </a:moveTo>
                <a:cubicBezTo>
                  <a:pt x="177" y="25"/>
                  <a:pt x="123" y="0"/>
                  <a:pt x="74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5" y="188"/>
                  <a:pt x="90" y="213"/>
                  <a:pt x="139" y="195"/>
                </a:cubicBezTo>
                <a:cubicBezTo>
                  <a:pt x="188" y="178"/>
                  <a:pt x="213" y="123"/>
                  <a:pt x="195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0" name="Freeform 228"/>
          <p:cNvSpPr>
            <a:spLocks/>
          </p:cNvSpPr>
          <p:nvPr/>
        </p:nvSpPr>
        <p:spPr bwMode="auto">
          <a:xfrm>
            <a:off x="7236228" y="4586065"/>
            <a:ext cx="98425" cy="98425"/>
          </a:xfrm>
          <a:custGeom>
            <a:avLst/>
            <a:gdLst>
              <a:gd name="T0" fmla="*/ 196 w 213"/>
              <a:gd name="T1" fmla="*/ 74 h 213"/>
              <a:gd name="T2" fmla="*/ 74 w 213"/>
              <a:gd name="T3" fmla="*/ 17 h 213"/>
              <a:gd name="T4" fmla="*/ 18 w 213"/>
              <a:gd name="T5" fmla="*/ 139 h 213"/>
              <a:gd name="T6" fmla="*/ 139 w 213"/>
              <a:gd name="T7" fmla="*/ 195 h 213"/>
              <a:gd name="T8" fmla="*/ 196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6" y="74"/>
                </a:moveTo>
                <a:cubicBezTo>
                  <a:pt x="178" y="25"/>
                  <a:pt x="123" y="0"/>
                  <a:pt x="74" y="17"/>
                </a:cubicBezTo>
                <a:cubicBezTo>
                  <a:pt x="25" y="35"/>
                  <a:pt x="0" y="89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7"/>
                  <a:pt x="213" y="123"/>
                  <a:pt x="196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1" name="Freeform 229"/>
          <p:cNvSpPr>
            <a:spLocks/>
          </p:cNvSpPr>
          <p:nvPr/>
        </p:nvSpPr>
        <p:spPr bwMode="auto">
          <a:xfrm>
            <a:off x="7417203" y="4519390"/>
            <a:ext cx="98425" cy="98425"/>
          </a:xfrm>
          <a:custGeom>
            <a:avLst/>
            <a:gdLst>
              <a:gd name="T0" fmla="*/ 195 w 213"/>
              <a:gd name="T1" fmla="*/ 75 h 214"/>
              <a:gd name="T2" fmla="*/ 74 w 213"/>
              <a:gd name="T3" fmla="*/ 18 h 214"/>
              <a:gd name="T4" fmla="*/ 18 w 213"/>
              <a:gd name="T5" fmla="*/ 139 h 214"/>
              <a:gd name="T6" fmla="*/ 139 w 213"/>
              <a:gd name="T7" fmla="*/ 196 h 214"/>
              <a:gd name="T8" fmla="*/ 195 w 213"/>
              <a:gd name="T9" fmla="*/ 7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4">
                <a:moveTo>
                  <a:pt x="195" y="75"/>
                </a:moveTo>
                <a:cubicBezTo>
                  <a:pt x="177" y="26"/>
                  <a:pt x="123" y="0"/>
                  <a:pt x="74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5" y="188"/>
                  <a:pt x="90" y="214"/>
                  <a:pt x="139" y="196"/>
                </a:cubicBezTo>
                <a:cubicBezTo>
                  <a:pt x="188" y="178"/>
                  <a:pt x="213" y="124"/>
                  <a:pt x="195" y="75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2" name="Freeform 230"/>
          <p:cNvSpPr>
            <a:spLocks/>
          </p:cNvSpPr>
          <p:nvPr/>
        </p:nvSpPr>
        <p:spPr bwMode="auto">
          <a:xfrm>
            <a:off x="7895041" y="4559077"/>
            <a:ext cx="100013" cy="100013"/>
          </a:xfrm>
          <a:custGeom>
            <a:avLst/>
            <a:gdLst>
              <a:gd name="T0" fmla="*/ 196 w 214"/>
              <a:gd name="T1" fmla="*/ 75 h 213"/>
              <a:gd name="T2" fmla="*/ 75 w 214"/>
              <a:gd name="T3" fmla="*/ 18 h 213"/>
              <a:gd name="T4" fmla="*/ 18 w 214"/>
              <a:gd name="T5" fmla="*/ 139 h 213"/>
              <a:gd name="T6" fmla="*/ 139 w 214"/>
              <a:gd name="T7" fmla="*/ 196 h 213"/>
              <a:gd name="T8" fmla="*/ 196 w 214"/>
              <a:gd name="T9" fmla="*/ 7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196" y="75"/>
                </a:moveTo>
                <a:cubicBezTo>
                  <a:pt x="178" y="26"/>
                  <a:pt x="124" y="0"/>
                  <a:pt x="75" y="18"/>
                </a:cubicBezTo>
                <a:cubicBezTo>
                  <a:pt x="26" y="36"/>
                  <a:pt x="0" y="90"/>
                  <a:pt x="18" y="139"/>
                </a:cubicBezTo>
                <a:cubicBezTo>
                  <a:pt x="36" y="188"/>
                  <a:pt x="90" y="213"/>
                  <a:pt x="139" y="196"/>
                </a:cubicBezTo>
                <a:cubicBezTo>
                  <a:pt x="188" y="178"/>
                  <a:pt x="214" y="124"/>
                  <a:pt x="196" y="75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3" name="Freeform 231"/>
          <p:cNvSpPr>
            <a:spLocks/>
          </p:cNvSpPr>
          <p:nvPr/>
        </p:nvSpPr>
        <p:spPr bwMode="auto">
          <a:xfrm>
            <a:off x="7714066" y="4625752"/>
            <a:ext cx="98425" cy="100013"/>
          </a:xfrm>
          <a:custGeom>
            <a:avLst/>
            <a:gdLst>
              <a:gd name="T0" fmla="*/ 195 w 213"/>
              <a:gd name="T1" fmla="*/ 75 h 214"/>
              <a:gd name="T2" fmla="*/ 74 w 213"/>
              <a:gd name="T3" fmla="*/ 18 h 214"/>
              <a:gd name="T4" fmla="*/ 17 w 213"/>
              <a:gd name="T5" fmla="*/ 139 h 214"/>
              <a:gd name="T6" fmla="*/ 139 w 213"/>
              <a:gd name="T7" fmla="*/ 196 h 214"/>
              <a:gd name="T8" fmla="*/ 195 w 213"/>
              <a:gd name="T9" fmla="*/ 7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4">
                <a:moveTo>
                  <a:pt x="195" y="75"/>
                </a:moveTo>
                <a:cubicBezTo>
                  <a:pt x="177" y="26"/>
                  <a:pt x="123" y="0"/>
                  <a:pt x="74" y="18"/>
                </a:cubicBezTo>
                <a:cubicBezTo>
                  <a:pt x="25" y="36"/>
                  <a:pt x="0" y="90"/>
                  <a:pt x="17" y="139"/>
                </a:cubicBezTo>
                <a:cubicBezTo>
                  <a:pt x="35" y="188"/>
                  <a:pt x="89" y="214"/>
                  <a:pt x="139" y="196"/>
                </a:cubicBezTo>
                <a:cubicBezTo>
                  <a:pt x="188" y="178"/>
                  <a:pt x="213" y="124"/>
                  <a:pt x="195" y="75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4" name="Freeform 232"/>
          <p:cNvSpPr>
            <a:spLocks/>
          </p:cNvSpPr>
          <p:nvPr/>
        </p:nvSpPr>
        <p:spPr bwMode="auto">
          <a:xfrm>
            <a:off x="7644216" y="4436840"/>
            <a:ext cx="100013" cy="98425"/>
          </a:xfrm>
          <a:custGeom>
            <a:avLst/>
            <a:gdLst>
              <a:gd name="T0" fmla="*/ 195 w 213"/>
              <a:gd name="T1" fmla="*/ 74 h 213"/>
              <a:gd name="T2" fmla="*/ 74 w 213"/>
              <a:gd name="T3" fmla="*/ 18 h 213"/>
              <a:gd name="T4" fmla="*/ 18 w 213"/>
              <a:gd name="T5" fmla="*/ 139 h 213"/>
              <a:gd name="T6" fmla="*/ 139 w 213"/>
              <a:gd name="T7" fmla="*/ 195 h 213"/>
              <a:gd name="T8" fmla="*/ 195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5" y="74"/>
                </a:moveTo>
                <a:cubicBezTo>
                  <a:pt x="177" y="25"/>
                  <a:pt x="123" y="0"/>
                  <a:pt x="74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8"/>
                  <a:pt x="213" y="123"/>
                  <a:pt x="195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5" name="Freeform 233"/>
          <p:cNvSpPr>
            <a:spLocks/>
          </p:cNvSpPr>
          <p:nvPr/>
        </p:nvSpPr>
        <p:spPr bwMode="auto">
          <a:xfrm>
            <a:off x="7826778" y="4370165"/>
            <a:ext cx="98425" cy="98425"/>
          </a:xfrm>
          <a:custGeom>
            <a:avLst/>
            <a:gdLst>
              <a:gd name="T0" fmla="*/ 195 w 213"/>
              <a:gd name="T1" fmla="*/ 74 h 213"/>
              <a:gd name="T2" fmla="*/ 74 w 213"/>
              <a:gd name="T3" fmla="*/ 18 h 213"/>
              <a:gd name="T4" fmla="*/ 17 w 213"/>
              <a:gd name="T5" fmla="*/ 139 h 213"/>
              <a:gd name="T6" fmla="*/ 139 w 213"/>
              <a:gd name="T7" fmla="*/ 195 h 213"/>
              <a:gd name="T8" fmla="*/ 195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5" y="74"/>
                </a:moveTo>
                <a:cubicBezTo>
                  <a:pt x="177" y="25"/>
                  <a:pt x="123" y="0"/>
                  <a:pt x="74" y="18"/>
                </a:cubicBezTo>
                <a:cubicBezTo>
                  <a:pt x="25" y="35"/>
                  <a:pt x="0" y="90"/>
                  <a:pt x="17" y="139"/>
                </a:cubicBezTo>
                <a:cubicBezTo>
                  <a:pt x="35" y="188"/>
                  <a:pt x="90" y="213"/>
                  <a:pt x="139" y="195"/>
                </a:cubicBezTo>
                <a:cubicBezTo>
                  <a:pt x="188" y="177"/>
                  <a:pt x="213" y="123"/>
                  <a:pt x="195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6" name="Line 234"/>
          <p:cNvSpPr>
            <a:spLocks noChangeShapeType="1"/>
          </p:cNvSpPr>
          <p:nvPr/>
        </p:nvSpPr>
        <p:spPr bwMode="auto">
          <a:xfrm flipV="1">
            <a:off x="8588778" y="4151090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7" name="Freeform 235"/>
          <p:cNvSpPr>
            <a:spLocks/>
          </p:cNvSpPr>
          <p:nvPr/>
        </p:nvSpPr>
        <p:spPr bwMode="auto">
          <a:xfrm>
            <a:off x="8539566" y="4076477"/>
            <a:ext cx="98425" cy="98425"/>
          </a:xfrm>
          <a:custGeom>
            <a:avLst/>
            <a:gdLst>
              <a:gd name="T0" fmla="*/ 107 w 214"/>
              <a:gd name="T1" fmla="*/ 0 h 214"/>
              <a:gd name="T2" fmla="*/ 214 w 214"/>
              <a:gd name="T3" fmla="*/ 214 h 214"/>
              <a:gd name="T4" fmla="*/ 0 w 214"/>
              <a:gd name="T5" fmla="*/ 214 h 214"/>
              <a:gd name="T6" fmla="*/ 0 w 214"/>
              <a:gd name="T7" fmla="*/ 214 h 214"/>
              <a:gd name="T8" fmla="*/ 107 w 214"/>
              <a:gd name="T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4">
                <a:moveTo>
                  <a:pt x="107" y="0"/>
                </a:moveTo>
                <a:lnTo>
                  <a:pt x="214" y="214"/>
                </a:lnTo>
                <a:cubicBezTo>
                  <a:pt x="147" y="181"/>
                  <a:pt x="67" y="181"/>
                  <a:pt x="0" y="214"/>
                </a:cubicBezTo>
                <a:lnTo>
                  <a:pt x="0" y="214"/>
                </a:ln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8" name="Line 236"/>
          <p:cNvSpPr>
            <a:spLocks noChangeShapeType="1"/>
          </p:cNvSpPr>
          <p:nvPr/>
        </p:nvSpPr>
        <p:spPr bwMode="auto">
          <a:xfrm>
            <a:off x="8237941" y="4427315"/>
            <a:ext cx="6270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9" name="Freeform 237"/>
          <p:cNvSpPr>
            <a:spLocks/>
          </p:cNvSpPr>
          <p:nvPr/>
        </p:nvSpPr>
        <p:spPr bwMode="auto">
          <a:xfrm>
            <a:off x="8841191" y="4378102"/>
            <a:ext cx="98425" cy="98425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214 w 214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3" y="147"/>
                  <a:pt x="33" y="67"/>
                  <a:pt x="0" y="0"/>
                </a:cubicBez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0" name="Freeform 238"/>
          <p:cNvSpPr>
            <a:spLocks/>
          </p:cNvSpPr>
          <p:nvPr/>
        </p:nvSpPr>
        <p:spPr bwMode="auto">
          <a:xfrm>
            <a:off x="8398278" y="4425727"/>
            <a:ext cx="98425" cy="98425"/>
          </a:xfrm>
          <a:custGeom>
            <a:avLst/>
            <a:gdLst>
              <a:gd name="T0" fmla="*/ 166 w 212"/>
              <a:gd name="T1" fmla="*/ 33 h 212"/>
              <a:gd name="T2" fmla="*/ 33 w 212"/>
              <a:gd name="T3" fmla="*/ 45 h 212"/>
              <a:gd name="T4" fmla="*/ 45 w 212"/>
              <a:gd name="T5" fmla="*/ 178 h 212"/>
              <a:gd name="T6" fmla="*/ 178 w 212"/>
              <a:gd name="T7" fmla="*/ 166 h 212"/>
              <a:gd name="T8" fmla="*/ 166 w 212"/>
              <a:gd name="T9" fmla="*/ 3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6" y="33"/>
                </a:moveTo>
                <a:cubicBezTo>
                  <a:pt x="126" y="0"/>
                  <a:pt x="67" y="5"/>
                  <a:pt x="33" y="45"/>
                </a:cubicBezTo>
                <a:cubicBezTo>
                  <a:pt x="0" y="85"/>
                  <a:pt x="5" y="144"/>
                  <a:pt x="45" y="178"/>
                </a:cubicBezTo>
                <a:cubicBezTo>
                  <a:pt x="85" y="212"/>
                  <a:pt x="144" y="206"/>
                  <a:pt x="178" y="166"/>
                </a:cubicBezTo>
                <a:cubicBezTo>
                  <a:pt x="212" y="126"/>
                  <a:pt x="206" y="67"/>
                  <a:pt x="166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1" name="Freeform 239"/>
          <p:cNvSpPr>
            <a:spLocks/>
          </p:cNvSpPr>
          <p:nvPr/>
        </p:nvSpPr>
        <p:spPr bwMode="auto">
          <a:xfrm>
            <a:off x="8274453" y="4573365"/>
            <a:ext cx="98425" cy="98425"/>
          </a:xfrm>
          <a:custGeom>
            <a:avLst/>
            <a:gdLst>
              <a:gd name="T0" fmla="*/ 167 w 212"/>
              <a:gd name="T1" fmla="*/ 34 h 212"/>
              <a:gd name="T2" fmla="*/ 34 w 212"/>
              <a:gd name="T3" fmla="*/ 45 h 212"/>
              <a:gd name="T4" fmla="*/ 46 w 212"/>
              <a:gd name="T5" fmla="*/ 178 h 212"/>
              <a:gd name="T6" fmla="*/ 179 w 212"/>
              <a:gd name="T7" fmla="*/ 167 h 212"/>
              <a:gd name="T8" fmla="*/ 167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4"/>
                </a:moveTo>
                <a:cubicBezTo>
                  <a:pt x="127" y="0"/>
                  <a:pt x="68" y="5"/>
                  <a:pt x="34" y="45"/>
                </a:cubicBezTo>
                <a:cubicBezTo>
                  <a:pt x="0" y="85"/>
                  <a:pt x="6" y="145"/>
                  <a:pt x="46" y="178"/>
                </a:cubicBezTo>
                <a:cubicBezTo>
                  <a:pt x="86" y="212"/>
                  <a:pt x="145" y="207"/>
                  <a:pt x="179" y="167"/>
                </a:cubicBezTo>
                <a:cubicBezTo>
                  <a:pt x="212" y="127"/>
                  <a:pt x="207" y="67"/>
                  <a:pt x="167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2" name="Freeform 240"/>
          <p:cNvSpPr>
            <a:spLocks/>
          </p:cNvSpPr>
          <p:nvPr/>
        </p:nvSpPr>
        <p:spPr bwMode="auto">
          <a:xfrm>
            <a:off x="8118878" y="4443190"/>
            <a:ext cx="98425" cy="98425"/>
          </a:xfrm>
          <a:custGeom>
            <a:avLst/>
            <a:gdLst>
              <a:gd name="T0" fmla="*/ 167 w 212"/>
              <a:gd name="T1" fmla="*/ 33 h 212"/>
              <a:gd name="T2" fmla="*/ 34 w 212"/>
              <a:gd name="T3" fmla="*/ 45 h 212"/>
              <a:gd name="T4" fmla="*/ 46 w 212"/>
              <a:gd name="T5" fmla="*/ 178 h 212"/>
              <a:gd name="T6" fmla="*/ 179 w 212"/>
              <a:gd name="T7" fmla="*/ 166 h 212"/>
              <a:gd name="T8" fmla="*/ 167 w 212"/>
              <a:gd name="T9" fmla="*/ 3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3"/>
                </a:moveTo>
                <a:cubicBezTo>
                  <a:pt x="127" y="0"/>
                  <a:pt x="68" y="5"/>
                  <a:pt x="34" y="45"/>
                </a:cubicBezTo>
                <a:cubicBezTo>
                  <a:pt x="0" y="85"/>
                  <a:pt x="6" y="145"/>
                  <a:pt x="46" y="178"/>
                </a:cubicBezTo>
                <a:cubicBezTo>
                  <a:pt x="86" y="212"/>
                  <a:pt x="145" y="206"/>
                  <a:pt x="179" y="166"/>
                </a:cubicBezTo>
                <a:cubicBezTo>
                  <a:pt x="212" y="126"/>
                  <a:pt x="207" y="67"/>
                  <a:pt x="167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3" name="Freeform 241"/>
          <p:cNvSpPr>
            <a:spLocks/>
          </p:cNvSpPr>
          <p:nvPr/>
        </p:nvSpPr>
        <p:spPr bwMode="auto">
          <a:xfrm>
            <a:off x="8244291" y="4293965"/>
            <a:ext cx="98425" cy="100013"/>
          </a:xfrm>
          <a:custGeom>
            <a:avLst/>
            <a:gdLst>
              <a:gd name="T0" fmla="*/ 166 w 212"/>
              <a:gd name="T1" fmla="*/ 34 h 212"/>
              <a:gd name="T2" fmla="*/ 33 w 212"/>
              <a:gd name="T3" fmla="*/ 45 h 212"/>
              <a:gd name="T4" fmla="*/ 45 w 212"/>
              <a:gd name="T5" fmla="*/ 179 h 212"/>
              <a:gd name="T6" fmla="*/ 178 w 212"/>
              <a:gd name="T7" fmla="*/ 167 h 212"/>
              <a:gd name="T8" fmla="*/ 166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6" y="34"/>
                </a:moveTo>
                <a:cubicBezTo>
                  <a:pt x="126" y="0"/>
                  <a:pt x="67" y="5"/>
                  <a:pt x="33" y="45"/>
                </a:cubicBezTo>
                <a:cubicBezTo>
                  <a:pt x="0" y="85"/>
                  <a:pt x="5" y="145"/>
                  <a:pt x="45" y="179"/>
                </a:cubicBezTo>
                <a:cubicBezTo>
                  <a:pt x="85" y="212"/>
                  <a:pt x="144" y="207"/>
                  <a:pt x="178" y="167"/>
                </a:cubicBezTo>
                <a:cubicBezTo>
                  <a:pt x="212" y="127"/>
                  <a:pt x="206" y="67"/>
                  <a:pt x="166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4" name="Freeform 242"/>
          <p:cNvSpPr>
            <a:spLocks/>
          </p:cNvSpPr>
          <p:nvPr/>
        </p:nvSpPr>
        <p:spPr bwMode="auto">
          <a:xfrm>
            <a:off x="8677678" y="4090765"/>
            <a:ext cx="98425" cy="98425"/>
          </a:xfrm>
          <a:custGeom>
            <a:avLst/>
            <a:gdLst>
              <a:gd name="T0" fmla="*/ 167 w 212"/>
              <a:gd name="T1" fmla="*/ 33 h 211"/>
              <a:gd name="T2" fmla="*/ 34 w 212"/>
              <a:gd name="T3" fmla="*/ 45 h 211"/>
              <a:gd name="T4" fmla="*/ 45 w 212"/>
              <a:gd name="T5" fmla="*/ 178 h 211"/>
              <a:gd name="T6" fmla="*/ 178 w 212"/>
              <a:gd name="T7" fmla="*/ 166 h 211"/>
              <a:gd name="T8" fmla="*/ 167 w 212"/>
              <a:gd name="T9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1">
                <a:moveTo>
                  <a:pt x="167" y="33"/>
                </a:moveTo>
                <a:cubicBezTo>
                  <a:pt x="127" y="0"/>
                  <a:pt x="67" y="5"/>
                  <a:pt x="34" y="45"/>
                </a:cubicBezTo>
                <a:cubicBezTo>
                  <a:pt x="0" y="85"/>
                  <a:pt x="5" y="144"/>
                  <a:pt x="45" y="178"/>
                </a:cubicBezTo>
                <a:cubicBezTo>
                  <a:pt x="85" y="211"/>
                  <a:pt x="145" y="206"/>
                  <a:pt x="178" y="166"/>
                </a:cubicBezTo>
                <a:cubicBezTo>
                  <a:pt x="212" y="126"/>
                  <a:pt x="207" y="67"/>
                  <a:pt x="167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5" name="Freeform 243"/>
          <p:cNvSpPr>
            <a:spLocks/>
          </p:cNvSpPr>
          <p:nvPr/>
        </p:nvSpPr>
        <p:spPr bwMode="auto">
          <a:xfrm>
            <a:off x="8553853" y="4238402"/>
            <a:ext cx="98425" cy="98425"/>
          </a:xfrm>
          <a:custGeom>
            <a:avLst/>
            <a:gdLst>
              <a:gd name="T0" fmla="*/ 167 w 212"/>
              <a:gd name="T1" fmla="*/ 34 h 212"/>
              <a:gd name="T2" fmla="*/ 33 w 212"/>
              <a:gd name="T3" fmla="*/ 45 h 212"/>
              <a:gd name="T4" fmla="*/ 45 w 212"/>
              <a:gd name="T5" fmla="*/ 178 h 212"/>
              <a:gd name="T6" fmla="*/ 178 w 212"/>
              <a:gd name="T7" fmla="*/ 167 h 212"/>
              <a:gd name="T8" fmla="*/ 167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4"/>
                </a:moveTo>
                <a:cubicBezTo>
                  <a:pt x="127" y="0"/>
                  <a:pt x="67" y="5"/>
                  <a:pt x="33" y="45"/>
                </a:cubicBezTo>
                <a:cubicBezTo>
                  <a:pt x="0" y="85"/>
                  <a:pt x="5" y="145"/>
                  <a:pt x="45" y="178"/>
                </a:cubicBezTo>
                <a:cubicBezTo>
                  <a:pt x="85" y="212"/>
                  <a:pt x="145" y="207"/>
                  <a:pt x="178" y="167"/>
                </a:cubicBezTo>
                <a:cubicBezTo>
                  <a:pt x="212" y="127"/>
                  <a:pt x="207" y="67"/>
                  <a:pt x="167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6" name="Freeform 244"/>
          <p:cNvSpPr>
            <a:spLocks/>
          </p:cNvSpPr>
          <p:nvPr/>
        </p:nvSpPr>
        <p:spPr bwMode="auto">
          <a:xfrm>
            <a:off x="8399866" y="4109815"/>
            <a:ext cx="98425" cy="98425"/>
          </a:xfrm>
          <a:custGeom>
            <a:avLst/>
            <a:gdLst>
              <a:gd name="T0" fmla="*/ 167 w 212"/>
              <a:gd name="T1" fmla="*/ 33 h 212"/>
              <a:gd name="T2" fmla="*/ 34 w 212"/>
              <a:gd name="T3" fmla="*/ 45 h 212"/>
              <a:gd name="T4" fmla="*/ 45 w 212"/>
              <a:gd name="T5" fmla="*/ 178 h 212"/>
              <a:gd name="T6" fmla="*/ 178 w 212"/>
              <a:gd name="T7" fmla="*/ 166 h 212"/>
              <a:gd name="T8" fmla="*/ 167 w 212"/>
              <a:gd name="T9" fmla="*/ 3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3"/>
                </a:moveTo>
                <a:cubicBezTo>
                  <a:pt x="127" y="0"/>
                  <a:pt x="67" y="5"/>
                  <a:pt x="34" y="45"/>
                </a:cubicBezTo>
                <a:cubicBezTo>
                  <a:pt x="0" y="85"/>
                  <a:pt x="5" y="144"/>
                  <a:pt x="45" y="178"/>
                </a:cubicBezTo>
                <a:cubicBezTo>
                  <a:pt x="85" y="212"/>
                  <a:pt x="145" y="206"/>
                  <a:pt x="178" y="166"/>
                </a:cubicBezTo>
                <a:cubicBezTo>
                  <a:pt x="212" y="126"/>
                  <a:pt x="207" y="67"/>
                  <a:pt x="167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7" name="Freeform 245"/>
          <p:cNvSpPr>
            <a:spLocks/>
          </p:cNvSpPr>
          <p:nvPr/>
        </p:nvSpPr>
        <p:spPr bwMode="auto">
          <a:xfrm>
            <a:off x="8523691" y="3960590"/>
            <a:ext cx="98425" cy="98425"/>
          </a:xfrm>
          <a:custGeom>
            <a:avLst/>
            <a:gdLst>
              <a:gd name="T0" fmla="*/ 167 w 212"/>
              <a:gd name="T1" fmla="*/ 34 h 212"/>
              <a:gd name="T2" fmla="*/ 34 w 212"/>
              <a:gd name="T3" fmla="*/ 45 h 212"/>
              <a:gd name="T4" fmla="*/ 45 w 212"/>
              <a:gd name="T5" fmla="*/ 179 h 212"/>
              <a:gd name="T6" fmla="*/ 179 w 212"/>
              <a:gd name="T7" fmla="*/ 167 h 212"/>
              <a:gd name="T8" fmla="*/ 167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4"/>
                </a:moveTo>
                <a:cubicBezTo>
                  <a:pt x="127" y="0"/>
                  <a:pt x="67" y="5"/>
                  <a:pt x="34" y="45"/>
                </a:cubicBezTo>
                <a:cubicBezTo>
                  <a:pt x="0" y="85"/>
                  <a:pt x="5" y="145"/>
                  <a:pt x="45" y="179"/>
                </a:cubicBezTo>
                <a:cubicBezTo>
                  <a:pt x="85" y="212"/>
                  <a:pt x="145" y="207"/>
                  <a:pt x="179" y="167"/>
                </a:cubicBezTo>
                <a:cubicBezTo>
                  <a:pt x="212" y="127"/>
                  <a:pt x="207" y="67"/>
                  <a:pt x="167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8" name="Freeform 246"/>
          <p:cNvSpPr>
            <a:spLocks/>
          </p:cNvSpPr>
          <p:nvPr/>
        </p:nvSpPr>
        <p:spPr bwMode="auto">
          <a:xfrm>
            <a:off x="8695141" y="4673377"/>
            <a:ext cx="96838" cy="98425"/>
          </a:xfrm>
          <a:custGeom>
            <a:avLst/>
            <a:gdLst>
              <a:gd name="T0" fmla="*/ 166 w 211"/>
              <a:gd name="T1" fmla="*/ 34 h 212"/>
              <a:gd name="T2" fmla="*/ 33 w 211"/>
              <a:gd name="T3" fmla="*/ 45 h 212"/>
              <a:gd name="T4" fmla="*/ 45 w 211"/>
              <a:gd name="T5" fmla="*/ 178 h 212"/>
              <a:gd name="T6" fmla="*/ 178 w 211"/>
              <a:gd name="T7" fmla="*/ 167 h 212"/>
              <a:gd name="T8" fmla="*/ 166 w 211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212">
                <a:moveTo>
                  <a:pt x="166" y="34"/>
                </a:moveTo>
                <a:cubicBezTo>
                  <a:pt x="126" y="0"/>
                  <a:pt x="67" y="5"/>
                  <a:pt x="33" y="45"/>
                </a:cubicBezTo>
                <a:cubicBezTo>
                  <a:pt x="0" y="85"/>
                  <a:pt x="5" y="145"/>
                  <a:pt x="45" y="178"/>
                </a:cubicBezTo>
                <a:cubicBezTo>
                  <a:pt x="85" y="212"/>
                  <a:pt x="144" y="207"/>
                  <a:pt x="178" y="167"/>
                </a:cubicBezTo>
                <a:cubicBezTo>
                  <a:pt x="211" y="127"/>
                  <a:pt x="206" y="67"/>
                  <a:pt x="166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9" name="Freeform 247"/>
          <p:cNvSpPr>
            <a:spLocks/>
          </p:cNvSpPr>
          <p:nvPr/>
        </p:nvSpPr>
        <p:spPr bwMode="auto">
          <a:xfrm>
            <a:off x="8569728" y="4821015"/>
            <a:ext cx="98425" cy="98425"/>
          </a:xfrm>
          <a:custGeom>
            <a:avLst/>
            <a:gdLst>
              <a:gd name="T0" fmla="*/ 167 w 212"/>
              <a:gd name="T1" fmla="*/ 33 h 211"/>
              <a:gd name="T2" fmla="*/ 34 w 212"/>
              <a:gd name="T3" fmla="*/ 45 h 211"/>
              <a:gd name="T4" fmla="*/ 46 w 212"/>
              <a:gd name="T5" fmla="*/ 178 h 211"/>
              <a:gd name="T6" fmla="*/ 179 w 212"/>
              <a:gd name="T7" fmla="*/ 166 h 211"/>
              <a:gd name="T8" fmla="*/ 167 w 212"/>
              <a:gd name="T9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1">
                <a:moveTo>
                  <a:pt x="167" y="33"/>
                </a:moveTo>
                <a:cubicBezTo>
                  <a:pt x="127" y="0"/>
                  <a:pt x="67" y="5"/>
                  <a:pt x="34" y="45"/>
                </a:cubicBezTo>
                <a:cubicBezTo>
                  <a:pt x="0" y="85"/>
                  <a:pt x="6" y="144"/>
                  <a:pt x="46" y="178"/>
                </a:cubicBezTo>
                <a:cubicBezTo>
                  <a:pt x="86" y="211"/>
                  <a:pt x="145" y="206"/>
                  <a:pt x="179" y="166"/>
                </a:cubicBezTo>
                <a:cubicBezTo>
                  <a:pt x="212" y="126"/>
                  <a:pt x="207" y="67"/>
                  <a:pt x="167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0" name="Freeform 248"/>
          <p:cNvSpPr>
            <a:spLocks/>
          </p:cNvSpPr>
          <p:nvPr/>
        </p:nvSpPr>
        <p:spPr bwMode="auto">
          <a:xfrm>
            <a:off x="8415741" y="4690840"/>
            <a:ext cx="98425" cy="98425"/>
          </a:xfrm>
          <a:custGeom>
            <a:avLst/>
            <a:gdLst>
              <a:gd name="T0" fmla="*/ 167 w 212"/>
              <a:gd name="T1" fmla="*/ 34 h 212"/>
              <a:gd name="T2" fmla="*/ 34 w 212"/>
              <a:gd name="T3" fmla="*/ 45 h 212"/>
              <a:gd name="T4" fmla="*/ 46 w 212"/>
              <a:gd name="T5" fmla="*/ 179 h 212"/>
              <a:gd name="T6" fmla="*/ 179 w 212"/>
              <a:gd name="T7" fmla="*/ 167 h 212"/>
              <a:gd name="T8" fmla="*/ 167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4"/>
                </a:moveTo>
                <a:cubicBezTo>
                  <a:pt x="127" y="0"/>
                  <a:pt x="68" y="5"/>
                  <a:pt x="34" y="45"/>
                </a:cubicBezTo>
                <a:cubicBezTo>
                  <a:pt x="0" y="85"/>
                  <a:pt x="6" y="145"/>
                  <a:pt x="46" y="179"/>
                </a:cubicBezTo>
                <a:cubicBezTo>
                  <a:pt x="86" y="212"/>
                  <a:pt x="145" y="207"/>
                  <a:pt x="179" y="167"/>
                </a:cubicBezTo>
                <a:cubicBezTo>
                  <a:pt x="212" y="127"/>
                  <a:pt x="207" y="67"/>
                  <a:pt x="167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1" name="Freeform 249"/>
          <p:cNvSpPr>
            <a:spLocks/>
          </p:cNvSpPr>
          <p:nvPr/>
        </p:nvSpPr>
        <p:spPr bwMode="auto">
          <a:xfrm>
            <a:off x="8539566" y="4543202"/>
            <a:ext cx="98425" cy="98425"/>
          </a:xfrm>
          <a:custGeom>
            <a:avLst/>
            <a:gdLst>
              <a:gd name="T0" fmla="*/ 166 w 212"/>
              <a:gd name="T1" fmla="*/ 33 h 212"/>
              <a:gd name="T2" fmla="*/ 33 w 212"/>
              <a:gd name="T3" fmla="*/ 45 h 212"/>
              <a:gd name="T4" fmla="*/ 45 w 212"/>
              <a:gd name="T5" fmla="*/ 178 h 212"/>
              <a:gd name="T6" fmla="*/ 178 w 212"/>
              <a:gd name="T7" fmla="*/ 166 h 212"/>
              <a:gd name="T8" fmla="*/ 166 w 212"/>
              <a:gd name="T9" fmla="*/ 3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6" y="33"/>
                </a:moveTo>
                <a:cubicBezTo>
                  <a:pt x="126" y="0"/>
                  <a:pt x="67" y="5"/>
                  <a:pt x="33" y="45"/>
                </a:cubicBezTo>
                <a:cubicBezTo>
                  <a:pt x="0" y="85"/>
                  <a:pt x="5" y="145"/>
                  <a:pt x="45" y="178"/>
                </a:cubicBezTo>
                <a:cubicBezTo>
                  <a:pt x="85" y="212"/>
                  <a:pt x="144" y="206"/>
                  <a:pt x="178" y="166"/>
                </a:cubicBezTo>
                <a:cubicBezTo>
                  <a:pt x="212" y="126"/>
                  <a:pt x="206" y="67"/>
                  <a:pt x="166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2" name="Freeform 250"/>
          <p:cNvSpPr>
            <a:spLocks/>
          </p:cNvSpPr>
          <p:nvPr/>
        </p:nvSpPr>
        <p:spPr bwMode="auto">
          <a:xfrm>
            <a:off x="8974541" y="4340002"/>
            <a:ext cx="98425" cy="98425"/>
          </a:xfrm>
          <a:custGeom>
            <a:avLst/>
            <a:gdLst>
              <a:gd name="T0" fmla="*/ 167 w 212"/>
              <a:gd name="T1" fmla="*/ 34 h 212"/>
              <a:gd name="T2" fmla="*/ 34 w 212"/>
              <a:gd name="T3" fmla="*/ 45 h 212"/>
              <a:gd name="T4" fmla="*/ 45 w 212"/>
              <a:gd name="T5" fmla="*/ 178 h 212"/>
              <a:gd name="T6" fmla="*/ 178 w 212"/>
              <a:gd name="T7" fmla="*/ 167 h 212"/>
              <a:gd name="T8" fmla="*/ 167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4"/>
                </a:moveTo>
                <a:cubicBezTo>
                  <a:pt x="127" y="0"/>
                  <a:pt x="67" y="5"/>
                  <a:pt x="34" y="45"/>
                </a:cubicBezTo>
                <a:cubicBezTo>
                  <a:pt x="0" y="85"/>
                  <a:pt x="5" y="145"/>
                  <a:pt x="45" y="178"/>
                </a:cubicBezTo>
                <a:cubicBezTo>
                  <a:pt x="85" y="212"/>
                  <a:pt x="145" y="207"/>
                  <a:pt x="178" y="167"/>
                </a:cubicBezTo>
                <a:cubicBezTo>
                  <a:pt x="212" y="127"/>
                  <a:pt x="207" y="67"/>
                  <a:pt x="167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3" name="Freeform 251"/>
          <p:cNvSpPr>
            <a:spLocks/>
          </p:cNvSpPr>
          <p:nvPr/>
        </p:nvSpPr>
        <p:spPr bwMode="auto">
          <a:xfrm>
            <a:off x="8850716" y="4487640"/>
            <a:ext cx="98425" cy="98425"/>
          </a:xfrm>
          <a:custGeom>
            <a:avLst/>
            <a:gdLst>
              <a:gd name="T0" fmla="*/ 167 w 212"/>
              <a:gd name="T1" fmla="*/ 33 h 211"/>
              <a:gd name="T2" fmla="*/ 33 w 212"/>
              <a:gd name="T3" fmla="*/ 45 h 211"/>
              <a:gd name="T4" fmla="*/ 45 w 212"/>
              <a:gd name="T5" fmla="*/ 178 h 211"/>
              <a:gd name="T6" fmla="*/ 178 w 212"/>
              <a:gd name="T7" fmla="*/ 166 h 211"/>
              <a:gd name="T8" fmla="*/ 167 w 212"/>
              <a:gd name="T9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1">
                <a:moveTo>
                  <a:pt x="167" y="33"/>
                </a:moveTo>
                <a:cubicBezTo>
                  <a:pt x="127" y="0"/>
                  <a:pt x="67" y="5"/>
                  <a:pt x="33" y="45"/>
                </a:cubicBezTo>
                <a:cubicBezTo>
                  <a:pt x="0" y="85"/>
                  <a:pt x="5" y="144"/>
                  <a:pt x="45" y="178"/>
                </a:cubicBezTo>
                <a:cubicBezTo>
                  <a:pt x="85" y="211"/>
                  <a:pt x="145" y="206"/>
                  <a:pt x="178" y="166"/>
                </a:cubicBezTo>
                <a:cubicBezTo>
                  <a:pt x="212" y="126"/>
                  <a:pt x="207" y="67"/>
                  <a:pt x="167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4" name="Freeform 252"/>
          <p:cNvSpPr>
            <a:spLocks/>
          </p:cNvSpPr>
          <p:nvPr/>
        </p:nvSpPr>
        <p:spPr bwMode="auto">
          <a:xfrm>
            <a:off x="8695141" y="4357465"/>
            <a:ext cx="98425" cy="98425"/>
          </a:xfrm>
          <a:custGeom>
            <a:avLst/>
            <a:gdLst>
              <a:gd name="T0" fmla="*/ 167 w 212"/>
              <a:gd name="T1" fmla="*/ 34 h 212"/>
              <a:gd name="T2" fmla="*/ 33 w 212"/>
              <a:gd name="T3" fmla="*/ 45 h 212"/>
              <a:gd name="T4" fmla="*/ 45 w 212"/>
              <a:gd name="T5" fmla="*/ 179 h 212"/>
              <a:gd name="T6" fmla="*/ 178 w 212"/>
              <a:gd name="T7" fmla="*/ 167 h 212"/>
              <a:gd name="T8" fmla="*/ 167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4"/>
                </a:moveTo>
                <a:cubicBezTo>
                  <a:pt x="127" y="0"/>
                  <a:pt x="67" y="5"/>
                  <a:pt x="33" y="45"/>
                </a:cubicBezTo>
                <a:cubicBezTo>
                  <a:pt x="0" y="85"/>
                  <a:pt x="5" y="145"/>
                  <a:pt x="45" y="179"/>
                </a:cubicBezTo>
                <a:cubicBezTo>
                  <a:pt x="85" y="212"/>
                  <a:pt x="145" y="207"/>
                  <a:pt x="178" y="167"/>
                </a:cubicBezTo>
                <a:cubicBezTo>
                  <a:pt x="212" y="127"/>
                  <a:pt x="207" y="67"/>
                  <a:pt x="167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5" name="Freeform 253"/>
          <p:cNvSpPr>
            <a:spLocks/>
          </p:cNvSpPr>
          <p:nvPr/>
        </p:nvSpPr>
        <p:spPr bwMode="auto">
          <a:xfrm>
            <a:off x="8818966" y="4209827"/>
            <a:ext cx="98425" cy="98425"/>
          </a:xfrm>
          <a:custGeom>
            <a:avLst/>
            <a:gdLst>
              <a:gd name="T0" fmla="*/ 167 w 212"/>
              <a:gd name="T1" fmla="*/ 33 h 212"/>
              <a:gd name="T2" fmla="*/ 34 w 212"/>
              <a:gd name="T3" fmla="*/ 45 h 212"/>
              <a:gd name="T4" fmla="*/ 45 w 212"/>
              <a:gd name="T5" fmla="*/ 178 h 212"/>
              <a:gd name="T6" fmla="*/ 178 w 212"/>
              <a:gd name="T7" fmla="*/ 166 h 212"/>
              <a:gd name="T8" fmla="*/ 167 w 212"/>
              <a:gd name="T9" fmla="*/ 3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3"/>
                </a:moveTo>
                <a:cubicBezTo>
                  <a:pt x="127" y="0"/>
                  <a:pt x="67" y="5"/>
                  <a:pt x="34" y="45"/>
                </a:cubicBezTo>
                <a:cubicBezTo>
                  <a:pt x="0" y="85"/>
                  <a:pt x="5" y="144"/>
                  <a:pt x="45" y="178"/>
                </a:cubicBezTo>
                <a:cubicBezTo>
                  <a:pt x="85" y="212"/>
                  <a:pt x="145" y="206"/>
                  <a:pt x="178" y="166"/>
                </a:cubicBezTo>
                <a:cubicBezTo>
                  <a:pt x="212" y="126"/>
                  <a:pt x="207" y="67"/>
                  <a:pt x="167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6" name="Line 254"/>
          <p:cNvSpPr>
            <a:spLocks noChangeShapeType="1"/>
          </p:cNvSpPr>
          <p:nvPr/>
        </p:nvSpPr>
        <p:spPr bwMode="auto">
          <a:xfrm>
            <a:off x="6069416" y="3724052"/>
            <a:ext cx="977900" cy="0"/>
          </a:xfrm>
          <a:prstGeom prst="line">
            <a:avLst/>
          </a:prstGeom>
          <a:noFill/>
          <a:ln w="19050" cap="rnd">
            <a:solidFill>
              <a:srgbClr val="548B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7" name="Freeform 255"/>
          <p:cNvSpPr>
            <a:spLocks/>
          </p:cNvSpPr>
          <p:nvPr/>
        </p:nvSpPr>
        <p:spPr bwMode="auto">
          <a:xfrm>
            <a:off x="7004453" y="3674840"/>
            <a:ext cx="100013" cy="98425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0 w 215"/>
              <a:gd name="T7" fmla="*/ 0 h 214"/>
              <a:gd name="T8" fmla="*/ 215 w 215"/>
              <a:gd name="T9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0" y="0"/>
                </a:lnTo>
                <a:lnTo>
                  <a:pt x="215" y="107"/>
                </a:lnTo>
                <a:close/>
              </a:path>
            </a:pathLst>
          </a:custGeom>
          <a:solidFill>
            <a:srgbClr val="548BD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8" name="Rectangle 256"/>
          <p:cNvSpPr>
            <a:spLocks noChangeArrowheads="1"/>
          </p:cNvSpPr>
          <p:nvPr/>
        </p:nvSpPr>
        <p:spPr bwMode="auto">
          <a:xfrm>
            <a:off x="7187016" y="3592290"/>
            <a:ext cx="595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48BD4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symbol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39" name="Freeform 257"/>
          <p:cNvSpPr>
            <a:spLocks/>
          </p:cNvSpPr>
          <p:nvPr/>
        </p:nvSpPr>
        <p:spPr bwMode="auto">
          <a:xfrm>
            <a:off x="6021196" y="3861048"/>
            <a:ext cx="339725" cy="260350"/>
          </a:xfrm>
          <a:custGeom>
            <a:avLst/>
            <a:gdLst>
              <a:gd name="T0" fmla="*/ 10 w 214"/>
              <a:gd name="T1" fmla="*/ 164 h 164"/>
              <a:gd name="T2" fmla="*/ 42 w 214"/>
              <a:gd name="T3" fmla="*/ 48 h 164"/>
              <a:gd name="T4" fmla="*/ 214 w 214"/>
              <a:gd name="T5" fmla="*/ 4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64">
                <a:moveTo>
                  <a:pt x="10" y="164"/>
                </a:moveTo>
                <a:cubicBezTo>
                  <a:pt x="0" y="122"/>
                  <a:pt x="12" y="78"/>
                  <a:pt x="42" y="48"/>
                </a:cubicBezTo>
                <a:cubicBezTo>
                  <a:pt x="90" y="0"/>
                  <a:pt x="167" y="0"/>
                  <a:pt x="214" y="48"/>
                </a:cubicBezTo>
              </a:path>
            </a:pathLst>
          </a:custGeom>
          <a:noFill/>
          <a:ln w="36513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0" name="Freeform 258"/>
          <p:cNvSpPr>
            <a:spLocks/>
          </p:cNvSpPr>
          <p:nvPr/>
        </p:nvSpPr>
        <p:spPr bwMode="auto">
          <a:xfrm>
            <a:off x="6000881" y="4077072"/>
            <a:ext cx="127000" cy="153988"/>
          </a:xfrm>
          <a:custGeom>
            <a:avLst/>
            <a:gdLst>
              <a:gd name="T0" fmla="*/ 272 w 272"/>
              <a:gd name="T1" fmla="*/ 329 h 329"/>
              <a:gd name="T2" fmla="*/ 0 w 272"/>
              <a:gd name="T3" fmla="*/ 145 h 329"/>
              <a:gd name="T4" fmla="*/ 256 w 272"/>
              <a:gd name="T5" fmla="*/ 0 h 329"/>
              <a:gd name="T6" fmla="*/ 256 w 272"/>
              <a:gd name="T7" fmla="*/ 0 h 329"/>
              <a:gd name="T8" fmla="*/ 272 w 272"/>
              <a:gd name="T9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" h="329">
                <a:moveTo>
                  <a:pt x="272" y="329"/>
                </a:moveTo>
                <a:lnTo>
                  <a:pt x="0" y="145"/>
                </a:lnTo>
                <a:cubicBezTo>
                  <a:pt x="103" y="139"/>
                  <a:pt x="198" y="86"/>
                  <a:pt x="256" y="0"/>
                </a:cubicBezTo>
                <a:lnTo>
                  <a:pt x="256" y="0"/>
                </a:lnTo>
                <a:lnTo>
                  <a:pt x="272" y="329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1" name="Freeform 259"/>
          <p:cNvSpPr>
            <a:spLocks/>
          </p:cNvSpPr>
          <p:nvPr/>
        </p:nvSpPr>
        <p:spPr bwMode="auto">
          <a:xfrm>
            <a:off x="6988578" y="4074890"/>
            <a:ext cx="254000" cy="349250"/>
          </a:xfrm>
          <a:custGeom>
            <a:avLst/>
            <a:gdLst>
              <a:gd name="T0" fmla="*/ 40 w 160"/>
              <a:gd name="T1" fmla="*/ 220 h 220"/>
              <a:gd name="T2" fmla="*/ 11 w 160"/>
              <a:gd name="T3" fmla="*/ 104 h 220"/>
              <a:gd name="T4" fmla="*/ 160 w 160"/>
              <a:gd name="T5" fmla="*/ 1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220">
                <a:moveTo>
                  <a:pt x="40" y="220"/>
                </a:moveTo>
                <a:cubicBezTo>
                  <a:pt x="11" y="189"/>
                  <a:pt x="0" y="145"/>
                  <a:pt x="11" y="104"/>
                </a:cubicBezTo>
                <a:cubicBezTo>
                  <a:pt x="28" y="39"/>
                  <a:pt x="95" y="0"/>
                  <a:pt x="160" y="18"/>
                </a:cubicBezTo>
              </a:path>
            </a:pathLst>
          </a:custGeom>
          <a:noFill/>
          <a:ln w="36513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2" name="Freeform 260"/>
          <p:cNvSpPr>
            <a:spLocks/>
          </p:cNvSpPr>
          <p:nvPr/>
        </p:nvSpPr>
        <p:spPr bwMode="auto">
          <a:xfrm>
            <a:off x="6990166" y="4347940"/>
            <a:ext cx="152400" cy="128588"/>
          </a:xfrm>
          <a:custGeom>
            <a:avLst/>
            <a:gdLst>
              <a:gd name="T0" fmla="*/ 328 w 328"/>
              <a:gd name="T1" fmla="*/ 276 h 276"/>
              <a:gd name="T2" fmla="*/ 0 w 328"/>
              <a:gd name="T3" fmla="*/ 253 h 276"/>
              <a:gd name="T4" fmla="*/ 149 w 328"/>
              <a:gd name="T5" fmla="*/ 0 h 276"/>
              <a:gd name="T6" fmla="*/ 149 w 328"/>
              <a:gd name="T7" fmla="*/ 0 h 276"/>
              <a:gd name="T8" fmla="*/ 328 w 328"/>
              <a:gd name="T9" fmla="*/ 27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" h="276">
                <a:moveTo>
                  <a:pt x="328" y="276"/>
                </a:moveTo>
                <a:lnTo>
                  <a:pt x="0" y="253"/>
                </a:lnTo>
                <a:cubicBezTo>
                  <a:pt x="87" y="197"/>
                  <a:pt x="142" y="103"/>
                  <a:pt x="149" y="0"/>
                </a:cubicBezTo>
                <a:lnTo>
                  <a:pt x="149" y="0"/>
                </a:lnTo>
                <a:lnTo>
                  <a:pt x="328" y="276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3" name="Freeform 261"/>
          <p:cNvSpPr>
            <a:spLocks/>
          </p:cNvSpPr>
          <p:nvPr/>
        </p:nvSpPr>
        <p:spPr bwMode="auto">
          <a:xfrm>
            <a:off x="8012516" y="4263802"/>
            <a:ext cx="165100" cy="373063"/>
          </a:xfrm>
          <a:custGeom>
            <a:avLst/>
            <a:gdLst>
              <a:gd name="T0" fmla="*/ 101 w 104"/>
              <a:gd name="T1" fmla="*/ 235 h 235"/>
              <a:gd name="T2" fmla="*/ 18 w 104"/>
              <a:gd name="T3" fmla="*/ 149 h 235"/>
              <a:gd name="T4" fmla="*/ 104 w 104"/>
              <a:gd name="T5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35">
                <a:moveTo>
                  <a:pt x="101" y="235"/>
                </a:moveTo>
                <a:cubicBezTo>
                  <a:pt x="60" y="223"/>
                  <a:pt x="29" y="191"/>
                  <a:pt x="18" y="149"/>
                </a:cubicBezTo>
                <a:cubicBezTo>
                  <a:pt x="0" y="84"/>
                  <a:pt x="39" y="18"/>
                  <a:pt x="104" y="0"/>
                </a:cubicBezTo>
              </a:path>
            </a:pathLst>
          </a:custGeom>
          <a:noFill/>
          <a:ln w="36513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4" name="Freeform 262"/>
          <p:cNvSpPr>
            <a:spLocks/>
          </p:cNvSpPr>
          <p:nvPr/>
        </p:nvSpPr>
        <p:spPr bwMode="auto">
          <a:xfrm>
            <a:off x="8139516" y="4567015"/>
            <a:ext cx="138113" cy="138113"/>
          </a:xfrm>
          <a:custGeom>
            <a:avLst/>
            <a:gdLst>
              <a:gd name="T0" fmla="*/ 296 w 296"/>
              <a:gd name="T1" fmla="*/ 150 h 295"/>
              <a:gd name="T2" fmla="*/ 0 w 296"/>
              <a:gd name="T3" fmla="*/ 295 h 295"/>
              <a:gd name="T4" fmla="*/ 3 w 296"/>
              <a:gd name="T5" fmla="*/ 0 h 295"/>
              <a:gd name="T6" fmla="*/ 296 w 296"/>
              <a:gd name="T7" fmla="*/ 15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295">
                <a:moveTo>
                  <a:pt x="296" y="150"/>
                </a:moveTo>
                <a:lnTo>
                  <a:pt x="0" y="295"/>
                </a:lnTo>
                <a:cubicBezTo>
                  <a:pt x="48" y="202"/>
                  <a:pt x="49" y="93"/>
                  <a:pt x="3" y="0"/>
                </a:cubicBezTo>
                <a:lnTo>
                  <a:pt x="296" y="150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5" name="Freeform 263"/>
          <p:cNvSpPr>
            <a:spLocks/>
          </p:cNvSpPr>
          <p:nvPr/>
        </p:nvSpPr>
        <p:spPr bwMode="auto">
          <a:xfrm>
            <a:off x="5663936" y="3212976"/>
            <a:ext cx="176213" cy="160338"/>
          </a:xfrm>
          <a:custGeom>
            <a:avLst/>
            <a:gdLst>
              <a:gd name="T0" fmla="*/ 0 w 111"/>
              <a:gd name="T1" fmla="*/ 0 h 101"/>
              <a:gd name="T2" fmla="*/ 56 w 111"/>
              <a:gd name="T3" fmla="*/ 101 h 101"/>
              <a:gd name="T4" fmla="*/ 111 w 111"/>
              <a:gd name="T5" fmla="*/ 0 h 101"/>
              <a:gd name="T6" fmla="*/ 0 w 111"/>
              <a:gd name="T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01">
                <a:moveTo>
                  <a:pt x="0" y="0"/>
                </a:moveTo>
                <a:lnTo>
                  <a:pt x="56" y="101"/>
                </a:lnTo>
                <a:lnTo>
                  <a:pt x="1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6" name="Freeform 264"/>
          <p:cNvSpPr>
            <a:spLocks/>
          </p:cNvSpPr>
          <p:nvPr/>
        </p:nvSpPr>
        <p:spPr bwMode="auto">
          <a:xfrm>
            <a:off x="5663936" y="3212976"/>
            <a:ext cx="176213" cy="160338"/>
          </a:xfrm>
          <a:custGeom>
            <a:avLst/>
            <a:gdLst>
              <a:gd name="T0" fmla="*/ 0 w 111"/>
              <a:gd name="T1" fmla="*/ 0 h 101"/>
              <a:gd name="T2" fmla="*/ 56 w 111"/>
              <a:gd name="T3" fmla="*/ 101 h 101"/>
              <a:gd name="T4" fmla="*/ 111 w 111"/>
              <a:gd name="T5" fmla="*/ 0 h 101"/>
              <a:gd name="T6" fmla="*/ 0 w 111"/>
              <a:gd name="T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01">
                <a:moveTo>
                  <a:pt x="0" y="0"/>
                </a:moveTo>
                <a:lnTo>
                  <a:pt x="56" y="101"/>
                </a:lnTo>
                <a:lnTo>
                  <a:pt x="111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7" name="Freeform 265"/>
          <p:cNvSpPr>
            <a:spLocks/>
          </p:cNvSpPr>
          <p:nvPr/>
        </p:nvSpPr>
        <p:spPr bwMode="auto">
          <a:xfrm>
            <a:off x="5650468" y="3811365"/>
            <a:ext cx="176213" cy="160338"/>
          </a:xfrm>
          <a:custGeom>
            <a:avLst/>
            <a:gdLst>
              <a:gd name="T0" fmla="*/ 0 w 111"/>
              <a:gd name="T1" fmla="*/ 0 h 101"/>
              <a:gd name="T2" fmla="*/ 56 w 111"/>
              <a:gd name="T3" fmla="*/ 101 h 101"/>
              <a:gd name="T4" fmla="*/ 111 w 111"/>
              <a:gd name="T5" fmla="*/ 0 h 101"/>
              <a:gd name="T6" fmla="*/ 0 w 111"/>
              <a:gd name="T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01">
                <a:moveTo>
                  <a:pt x="0" y="0"/>
                </a:moveTo>
                <a:lnTo>
                  <a:pt x="56" y="101"/>
                </a:lnTo>
                <a:lnTo>
                  <a:pt x="1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8" name="Freeform 266"/>
          <p:cNvSpPr>
            <a:spLocks/>
          </p:cNvSpPr>
          <p:nvPr/>
        </p:nvSpPr>
        <p:spPr bwMode="auto">
          <a:xfrm>
            <a:off x="5650468" y="3811365"/>
            <a:ext cx="176213" cy="160338"/>
          </a:xfrm>
          <a:custGeom>
            <a:avLst/>
            <a:gdLst>
              <a:gd name="T0" fmla="*/ 0 w 111"/>
              <a:gd name="T1" fmla="*/ 0 h 101"/>
              <a:gd name="T2" fmla="*/ 56 w 111"/>
              <a:gd name="T3" fmla="*/ 101 h 101"/>
              <a:gd name="T4" fmla="*/ 111 w 111"/>
              <a:gd name="T5" fmla="*/ 0 h 101"/>
              <a:gd name="T6" fmla="*/ 0 w 111"/>
              <a:gd name="T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01">
                <a:moveTo>
                  <a:pt x="0" y="0"/>
                </a:moveTo>
                <a:lnTo>
                  <a:pt x="56" y="101"/>
                </a:lnTo>
                <a:lnTo>
                  <a:pt x="111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9" name="Line 267"/>
          <p:cNvSpPr>
            <a:spLocks noChangeShapeType="1"/>
          </p:cNvSpPr>
          <p:nvPr/>
        </p:nvSpPr>
        <p:spPr bwMode="auto">
          <a:xfrm flipV="1">
            <a:off x="5752836" y="3373314"/>
            <a:ext cx="0" cy="174625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0" name="Line 268"/>
          <p:cNvSpPr>
            <a:spLocks noChangeShapeType="1"/>
          </p:cNvSpPr>
          <p:nvPr/>
        </p:nvSpPr>
        <p:spPr bwMode="auto">
          <a:xfrm flipV="1">
            <a:off x="5736193" y="3971702"/>
            <a:ext cx="3175" cy="142875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graphicFrame>
        <p:nvGraphicFramePr>
          <p:cNvPr id="251" name="オブジェクト 2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276525"/>
              </p:ext>
            </p:extLst>
          </p:nvPr>
        </p:nvGraphicFramePr>
        <p:xfrm>
          <a:off x="4953132" y="4555902"/>
          <a:ext cx="43596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数式" r:id="rId4" imgW="330120" imgH="279360" progId="Equation.3">
                  <p:embed/>
                </p:oleObj>
              </mc:Choice>
              <mc:Fallback>
                <p:oleObj name="数式" r:id="rId4" imgW="330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132" y="4555902"/>
                        <a:ext cx="435968" cy="36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" name="テキスト ボックス 251"/>
          <p:cNvSpPr txBox="1"/>
          <p:nvPr/>
        </p:nvSpPr>
        <p:spPr>
          <a:xfrm>
            <a:off x="1500618" y="1196752"/>
            <a:ext cx="445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(Changes </a:t>
            </a:r>
            <a:r>
              <a:rPr kumimoji="1"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the phase in one of the antennas to randomize information and avoid destructive interference along a </a:t>
            </a:r>
            <a:r>
              <a:rPr kumimoji="1" lang="en-US" altLang="ja-JP" sz="1200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codeword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)</a:t>
            </a:r>
            <a:endParaRPr kumimoji="1" lang="ja-JP" altLang="en-US" sz="12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1175897" y="1700808"/>
            <a:ext cx="355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(Linear </a:t>
            </a:r>
            <a:r>
              <a:rPr kumimoji="1"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combination of streams to increase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diversity)</a:t>
            </a:r>
            <a:endParaRPr kumimoji="1" lang="ja-JP" altLang="en-US" sz="12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54" name="テキスト ボックス 253"/>
          <p:cNvSpPr txBox="1"/>
          <p:nvPr/>
        </p:nvSpPr>
        <p:spPr>
          <a:xfrm>
            <a:off x="2133831" y="2257127"/>
            <a:ext cx="134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QPSK</a:t>
            </a:r>
            <a:endParaRPr kumimoji="1" lang="ja-JP" altLang="en-US" sz="1400" b="1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55" name="テキスト ボックス 254"/>
          <p:cNvSpPr txBox="1"/>
          <p:nvPr/>
        </p:nvSpPr>
        <p:spPr>
          <a:xfrm>
            <a:off x="3359680" y="2257127"/>
            <a:ext cx="1342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After Precoding</a:t>
            </a:r>
            <a:endParaRPr kumimoji="1" lang="ja-JP" altLang="en-US" sz="1200" b="1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正方形/長方形 255"/>
              <p:cNvSpPr/>
              <p:nvPr/>
            </p:nvSpPr>
            <p:spPr>
              <a:xfrm>
                <a:off x="2999640" y="3800073"/>
                <a:ext cx="44838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56" name="正方形/長方形 2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40" y="3800073"/>
                <a:ext cx="448381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正方形/長方形 256"/>
              <p:cNvSpPr/>
              <p:nvPr/>
            </p:nvSpPr>
            <p:spPr>
              <a:xfrm>
                <a:off x="2975453" y="3267646"/>
                <a:ext cx="3842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57" name="正方形/長方形 2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53" y="3267646"/>
                <a:ext cx="384227" cy="276999"/>
              </a:xfrm>
              <a:prstGeom prst="rect">
                <a:avLst/>
              </a:prstGeom>
              <a:blipFill rotWithShape="1">
                <a:blip r:embed="rId7"/>
                <a:stretch>
                  <a:fillRect r="-31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正方形/長方形 257"/>
          <p:cNvSpPr/>
          <p:nvPr/>
        </p:nvSpPr>
        <p:spPr>
          <a:xfrm>
            <a:off x="4957303" y="3245421"/>
            <a:ext cx="482442" cy="170519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9" name="Rectangle 21"/>
          <p:cNvSpPr>
            <a:spLocks noChangeArrowheads="1"/>
          </p:cNvSpPr>
          <p:nvPr/>
        </p:nvSpPr>
        <p:spPr bwMode="auto">
          <a:xfrm>
            <a:off x="4486705" y="2946202"/>
            <a:ext cx="146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PH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正方形/長方形 259"/>
              <p:cNvSpPr/>
              <p:nvPr/>
            </p:nvSpPr>
            <p:spPr>
              <a:xfrm>
                <a:off x="5215555" y="3839494"/>
                <a:ext cx="44838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𝑇𝑥</m:t>
                          </m:r>
                        </m:e>
                        <m:sub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60" name="正方形/長方形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55" y="3839494"/>
                <a:ext cx="448381" cy="276999"/>
              </a:xfrm>
              <a:prstGeom prst="rect">
                <a:avLst/>
              </a:prstGeom>
              <a:blipFill rotWithShape="1">
                <a:blip r:embed="rId8"/>
                <a:stretch>
                  <a:fillRect r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正方形/長方形 260"/>
              <p:cNvSpPr/>
              <p:nvPr/>
            </p:nvSpPr>
            <p:spPr>
              <a:xfrm>
                <a:off x="5215555" y="3267646"/>
                <a:ext cx="44838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𝑇𝑥</m:t>
                          </m:r>
                        </m:e>
                        <m:sub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61" name="正方形/長方形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55" y="3267646"/>
                <a:ext cx="448381" cy="276999"/>
              </a:xfrm>
              <a:prstGeom prst="rect">
                <a:avLst/>
              </a:prstGeom>
              <a:blipFill rotWithShape="1">
                <a:blip r:embed="rId9"/>
                <a:stretch>
                  <a:fillRect r="-109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正方形/長方形 261"/>
              <p:cNvSpPr/>
              <p:nvPr/>
            </p:nvSpPr>
            <p:spPr>
              <a:xfrm>
                <a:off x="4559629" y="3267646"/>
                <a:ext cx="3842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62" name="正方形/長方形 2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629" y="3267646"/>
                <a:ext cx="384227" cy="276999"/>
              </a:xfrm>
              <a:prstGeom prst="rect">
                <a:avLst/>
              </a:prstGeom>
              <a:blipFill rotWithShape="1">
                <a:blip r:embed="rId10"/>
                <a:stretch>
                  <a:fillRect r="-79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正方形/長方形 262"/>
              <p:cNvSpPr/>
              <p:nvPr/>
            </p:nvSpPr>
            <p:spPr>
              <a:xfrm>
                <a:off x="4546083" y="3843465"/>
                <a:ext cx="44838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63" name="正方形/長方形 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083" y="3843465"/>
                <a:ext cx="448381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4" name="Line 69"/>
          <p:cNvSpPr>
            <a:spLocks noChangeShapeType="1"/>
          </p:cNvSpPr>
          <p:nvPr/>
        </p:nvSpPr>
        <p:spPr bwMode="auto">
          <a:xfrm flipH="1">
            <a:off x="2162779" y="3821578"/>
            <a:ext cx="282798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5" name="Freeform 70"/>
          <p:cNvSpPr>
            <a:spLocks/>
          </p:cNvSpPr>
          <p:nvPr/>
        </p:nvSpPr>
        <p:spPr bwMode="auto">
          <a:xfrm>
            <a:off x="2395571" y="3772365"/>
            <a:ext cx="100013" cy="100013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0 w 215"/>
              <a:gd name="T7" fmla="*/ 0 h 214"/>
              <a:gd name="T8" fmla="*/ 215 w 215"/>
              <a:gd name="T9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0" y="0"/>
                </a:ln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8" name="コンテンツ プレースホルダー 2"/>
          <p:cNvSpPr txBox="1">
            <a:spLocks/>
          </p:cNvSpPr>
          <p:nvPr/>
        </p:nvSpPr>
        <p:spPr>
          <a:xfrm>
            <a:off x="539552" y="5157192"/>
            <a:ext cx="2073733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Precoding + PH</a:t>
            </a: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79" name="コンテンツ プレースホルダー 2"/>
          <p:cNvSpPr txBox="1">
            <a:spLocks/>
          </p:cNvSpPr>
          <p:nvPr/>
        </p:nvSpPr>
        <p:spPr>
          <a:xfrm>
            <a:off x="547824" y="5614789"/>
            <a:ext cx="2295984" cy="478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No Precoding + PH</a:t>
            </a: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正方形/長方形 279"/>
              <p:cNvSpPr/>
              <p:nvPr/>
            </p:nvSpPr>
            <p:spPr>
              <a:xfrm>
                <a:off x="2854644" y="5669721"/>
                <a:ext cx="4152419" cy="578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𝑇𝑥</m:t>
                                    </m:r>
                                  </m:e>
                                  <m:sub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𝑇𝑥</m:t>
                                    </m:r>
                                  </m:e>
                                  <m:sub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kumimoji="1" lang="en-US" altLang="ja-JP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kumimoji="1" lang="ja-JP" altLang="en-US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kumimoji="1" lang="en-US" altLang="ja-JP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ja-JP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80" name="正方形/長方形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44" y="5669721"/>
                <a:ext cx="4152419" cy="57887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正方形/長方形 280"/>
              <p:cNvSpPr/>
              <p:nvPr/>
            </p:nvSpPr>
            <p:spPr>
              <a:xfrm>
                <a:off x="2843808" y="5154380"/>
                <a:ext cx="4207690" cy="578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𝑇𝑥</m:t>
                                    </m:r>
                                  </m:e>
                                  <m:sub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𝑇𝑥</m:t>
                                    </m:r>
                                  </m:e>
                                  <m:sub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kumimoji="1" lang="en-US" altLang="ja-JP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kumimoji="1" lang="ja-JP" altLang="en-US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1" lang="en-US" altLang="ja-JP" sz="16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kumimoji="1" lang="ja-JP" altLang="en-US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kumimoji="1" lang="ja-JP" altLang="en-US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kumimoji="1" lang="ja-JP" alt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1" lang="en-US" altLang="ja-JP" sz="16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kumimoji="1" lang="ja-JP" alt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81" name="正方形/長方形 2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154380"/>
                <a:ext cx="4207690" cy="57887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Rectangle 21"/>
          <p:cNvSpPr>
            <a:spLocks noChangeArrowheads="1"/>
          </p:cNvSpPr>
          <p:nvPr/>
        </p:nvSpPr>
        <p:spPr bwMode="auto">
          <a:xfrm>
            <a:off x="3513180" y="4952201"/>
            <a:ext cx="1859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PH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83" name="正方形/長方形 282"/>
          <p:cNvSpPr/>
          <p:nvPr/>
        </p:nvSpPr>
        <p:spPr>
          <a:xfrm>
            <a:off x="3942317" y="5229199"/>
            <a:ext cx="1001539" cy="9361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84" name="Rectangle 21"/>
          <p:cNvSpPr>
            <a:spLocks noChangeArrowheads="1"/>
          </p:cNvSpPr>
          <p:nvPr/>
        </p:nvSpPr>
        <p:spPr bwMode="auto">
          <a:xfrm>
            <a:off x="4932040" y="4952201"/>
            <a:ext cx="14652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Precoding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85" name="コンテンツ プレースホルダー 2"/>
          <p:cNvSpPr txBox="1">
            <a:spLocks/>
          </p:cNvSpPr>
          <p:nvPr/>
        </p:nvSpPr>
        <p:spPr>
          <a:xfrm>
            <a:off x="383436" y="6165304"/>
            <a:ext cx="84370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-&gt; </a:t>
            </a:r>
            <a:r>
              <a:rPr lang="en-US" altLang="ja-JP" sz="20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For simple explanation of PH, this presentation focuses on  no Precoding + PH.</a:t>
            </a: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71" name="正方形/長方形 270"/>
          <p:cNvSpPr/>
          <p:nvPr/>
        </p:nvSpPr>
        <p:spPr>
          <a:xfrm>
            <a:off x="5256926" y="5697251"/>
            <a:ext cx="764270" cy="50409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65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LOS Model #1 [4]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>
              <a:xfrm>
                <a:off x="179512" y="1268760"/>
                <a:ext cx="8784976" cy="5301208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LOS model #1 is a line of sight which has a cross-link power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/>
                    <a:ea typeface="ＭＳ Ｐゴシック"/>
                  </a:rPr>
                  <a:t>attenuation[4]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. Channel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𝐇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#1</m:t>
                        </m:r>
                      </m:sub>
                    </m:sSub>
                  </m:oMath>
                </a14:m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of 2x2 MIMO systems in LOS (line-of-sight) model #1 is expressed as:</a:t>
                </a:r>
                <a:endParaRPr lang="en-US" altLang="ja-JP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𝐇</m:t>
                        </m:r>
                      </m:e>
                      <m:sub>
                        <m: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#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ja-JP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ja-JP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ja-JP" alt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ja-JP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rad>
                                  <m:r>
                                    <m:rPr>
                                      <m:brk m:alnAt="7"/>
                                    </m:r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altLang="ja-JP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ja-JP" altLang="pt-BR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is phase of channel component between transmit antenna </a:t>
                </a:r>
                <a:r>
                  <a:rPr lang="en-US" altLang="ja-JP" i="1" dirty="0" smtClean="0">
                    <a:solidFill>
                      <a:prstClr val="black"/>
                    </a:solidFill>
                    <a:ea typeface="ＭＳ Ｐゴシック"/>
                    <a:cs typeface="Times New Roman" panose="02020603050405020304" pitchFamily="18" charset="0"/>
                  </a:rPr>
                  <a:t>v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and  receive antenna </a:t>
                </a:r>
                <a:r>
                  <a:rPr lang="en-US" altLang="ja-JP" i="1" dirty="0" smtClean="0">
                    <a:solidFill>
                      <a:prstClr val="black"/>
                    </a:solidFill>
                    <a:ea typeface="ＭＳ Ｐゴシック"/>
                    <a:cs typeface="Times New Roman" panose="02020603050405020304" pitchFamily="18" charset="0"/>
                  </a:rPr>
                  <a:t>u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, and </a:t>
                </a:r>
                <a:r>
                  <a:rPr lang="en-US" altLang="ja-JP" dirty="0" smtClean="0">
                    <a:latin typeface="Symbol" panose="05050102010706020507" pitchFamily="18" charset="2"/>
                    <a:ea typeface="ＭＳ Ｐゴシック"/>
                  </a:rPr>
                  <a:t>a</a:t>
                </a:r>
                <a:r>
                  <a:rPr lang="en-US" altLang="ja-JP" dirty="0" smtClean="0">
                    <a:latin typeface="Calibri" panose="020F0502020204030204" pitchFamily="34" charset="0"/>
                    <a:ea typeface="ＭＳ Ｐゴシック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is a power attenuation coefficient of cross-link terms.</a:t>
                </a: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The LOS model #1 supposes that phases of channel components are independent random variables and uniformly distributed from 0 to 2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Symbol" panose="05050102010706020507" pitchFamily="18" charset="2"/>
                    <a:ea typeface="ＭＳ Ｐゴシック"/>
                  </a:rPr>
                  <a:t>p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and </a:t>
                </a:r>
                <a:r>
                  <a:rPr lang="en-US" altLang="ja-JP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phases of channel components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are quasi-static parameters (i.e. Block fading (constant for each PPDU (PPDU length=8192 bytes))).</a:t>
                </a: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The cross-link power attenuation coefficient </a:t>
                </a:r>
                <a:r>
                  <a:rPr lang="en-US" altLang="ja-JP" dirty="0">
                    <a:solidFill>
                      <a:prstClr val="black"/>
                    </a:solidFill>
                    <a:latin typeface="Symbol" panose="05050102010706020507" pitchFamily="18" charset="2"/>
                    <a:ea typeface="ＭＳ Ｐゴシック"/>
                  </a:rPr>
                  <a:t>a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depends on the coupling between transmit antennas and the distance between transmit and receive antennas. The </a:t>
                </a:r>
                <a:r>
                  <a:rPr lang="en-US" altLang="ja-JP" dirty="0" smtClean="0">
                    <a:latin typeface="Calibri" panose="020F0502020204030204" pitchFamily="34" charset="0"/>
                    <a:ea typeface="ＭＳ Ｐゴシック"/>
                  </a:rPr>
                  <a:t>coefficient </a:t>
                </a:r>
                <a:r>
                  <a:rPr lang="en-US" altLang="ja-JP" dirty="0">
                    <a:latin typeface="Symbol" panose="05050102010706020507" pitchFamily="18" charset="2"/>
                    <a:ea typeface="ＭＳ Ｐゴシック"/>
                  </a:rPr>
                  <a:t>a</a:t>
                </a:r>
                <a:r>
                  <a:rPr lang="en-US" altLang="ja-JP" dirty="0" smtClean="0">
                    <a:latin typeface="Calibri" panose="020F0502020204030204" pitchFamily="34" charset="0"/>
                    <a:ea typeface="ＭＳ Ｐゴシック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has a range from 0 to 1.</a:t>
                </a:r>
                <a:endParaRPr lang="en-US" altLang="ja-JP" sz="18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8784976" cy="5301208"/>
              </a:xfrm>
              <a:prstGeom prst="rect">
                <a:avLst/>
              </a:prstGeom>
              <a:blipFill rotWithShape="1">
                <a:blip r:embed="rId3"/>
                <a:stretch>
                  <a:fillRect l="-832" t="-690" r="-2080" b="-345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061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548680"/>
            <a:ext cx="77724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Benefits of PH (1/2)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684940" y="3074298"/>
            <a:ext cx="4279548" cy="2857045"/>
          </a:xfrm>
          <a:prstGeom prst="roundRect">
            <a:avLst>
              <a:gd name="adj" fmla="val 4635"/>
            </a:avLst>
          </a:prstGeom>
          <a:solidFill>
            <a:srgbClr val="99FF99">
              <a:alpha val="3882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220444" y="3096926"/>
            <a:ext cx="4279548" cy="2834417"/>
          </a:xfrm>
          <a:prstGeom prst="roundRect">
            <a:avLst>
              <a:gd name="adj" fmla="val 4635"/>
            </a:avLst>
          </a:prstGeom>
          <a:solidFill>
            <a:srgbClr val="4F81BD">
              <a:alpha val="3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9512" y="326473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s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1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9512" y="445694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s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2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44008" y="3264731"/>
            <a:ext cx="94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Rx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1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644008" y="4344851"/>
            <a:ext cx="94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Rx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2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69977" y="5920726"/>
            <a:ext cx="8766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In this case, received state of signal points falls </a:t>
            </a:r>
            <a:r>
              <a:rPr kumimoji="1"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into 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destructive interference (constellation degeneracy).</a:t>
            </a:r>
            <a:endParaRPr kumimoji="1"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520" y="3056857"/>
            <a:ext cx="247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Transmitter</a:t>
            </a:r>
            <a:endParaRPr kumimoji="1" lang="ja-JP" altLang="en-US" sz="1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705237" y="3056857"/>
            <a:ext cx="123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Receiver</a:t>
            </a:r>
            <a:endParaRPr kumimoji="1" lang="ja-JP" altLang="en-US" sz="1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683568" y="5609057"/>
            <a:ext cx="3024336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2" name="テキスト ボックス 41"/>
          <p:cNvSpPr txBox="1"/>
          <p:nvPr/>
        </p:nvSpPr>
        <p:spPr>
          <a:xfrm>
            <a:off x="3707904" y="5414519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symbol</a:t>
            </a:r>
            <a:endParaRPr kumimoji="1"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5148064" y="5609057"/>
            <a:ext cx="3024336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8172400" y="5414519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symbol</a:t>
            </a:r>
            <a:endParaRPr kumimoji="1"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71600" y="5598623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#0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051720" y="5605631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#1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167844" y="5610726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#2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580112" y="5592789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#0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24228" y="5605631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#1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704348" y="5610726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#2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8460432" y="3992961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52" name="直線コネクタ 51"/>
          <p:cNvCxnSpPr/>
          <p:nvPr/>
        </p:nvCxnSpPr>
        <p:spPr>
          <a:xfrm>
            <a:off x="8460432" y="5001073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53" name="直線コネクタ 52"/>
          <p:cNvCxnSpPr/>
          <p:nvPr/>
        </p:nvCxnSpPr>
        <p:spPr>
          <a:xfrm>
            <a:off x="3995936" y="3992961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54" name="直線コネクタ 53"/>
          <p:cNvCxnSpPr/>
          <p:nvPr/>
        </p:nvCxnSpPr>
        <p:spPr>
          <a:xfrm>
            <a:off x="3995936" y="5001073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pic>
        <p:nvPicPr>
          <p:cNvPr id="55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7405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17736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17" y="347405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67" y="347405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11" y="4497017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67" y="4517735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3" y="3437616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32" y="3437616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37616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テキスト ボックス 63"/>
          <p:cNvSpPr txBox="1"/>
          <p:nvPr/>
        </p:nvSpPr>
        <p:spPr>
          <a:xfrm>
            <a:off x="2051720" y="3439368"/>
            <a:ext cx="540042" cy="72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r=2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p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*1/7</a:t>
            </a:r>
            <a:endParaRPr kumimoji="1" lang="ja-JP" altLang="en-US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153209" y="3439360"/>
            <a:ext cx="540042" cy="72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r=2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p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*2/7</a:t>
            </a:r>
            <a:endParaRPr kumimoji="1" lang="ja-JP" altLang="en-US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pic>
        <p:nvPicPr>
          <p:cNvPr id="66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3" y="4497017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32" y="4497017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97017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テキスト ボックス 68"/>
          <p:cNvSpPr txBox="1"/>
          <p:nvPr/>
        </p:nvSpPr>
        <p:spPr>
          <a:xfrm>
            <a:off x="2051720" y="4498769"/>
            <a:ext cx="540042" cy="72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r=2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p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*1/7</a:t>
            </a:r>
            <a:endParaRPr kumimoji="1" lang="ja-JP" altLang="en-US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153209" y="4498761"/>
            <a:ext cx="540042" cy="72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r=2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p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*2/7</a:t>
            </a:r>
            <a:endParaRPr kumimoji="1" lang="ja-JP" altLang="en-US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588224" y="2810903"/>
            <a:ext cx="2563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800" b="1" i="1" dirty="0" smtClean="0">
                <a:solidFill>
                  <a:prstClr val="black"/>
                </a:solidFill>
                <a:latin typeface="Calibri"/>
                <a:ea typeface="ＭＳ Ｐゴシック"/>
              </a:rPr>
              <a:t>Received state is static</a:t>
            </a:r>
            <a:endParaRPr kumimoji="1" lang="ja-JP" altLang="en-US" sz="1800" b="1" i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98062" y="6227216"/>
            <a:ext cx="8766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400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*Note that this assumption is an example to help easy understanding of PH operation.</a:t>
            </a:r>
            <a:endParaRPr kumimoji="1" lang="ja-JP" altLang="en-US" sz="1400" u="sng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5753115" y="3103023"/>
            <a:ext cx="3365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200" b="1" u="sng" dirty="0" smtClean="0">
                <a:solidFill>
                  <a:srgbClr val="0000FF"/>
                </a:solidFill>
                <a:latin typeface="Calibri"/>
                <a:ea typeface="ＭＳ Ｐゴシック"/>
              </a:rPr>
              <a:t>constellation degeneracy (9=16-7 signal points)</a:t>
            </a:r>
            <a:endParaRPr kumimoji="1" lang="ja-JP" altLang="en-US" sz="1200" b="1" u="sng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"/>
              <p:cNvSpPr txBox="1">
                <a:spLocks noChangeArrowheads="1"/>
              </p:cNvSpPr>
              <p:nvPr/>
            </p:nvSpPr>
            <p:spPr>
              <a:xfrm>
                <a:off x="97067" y="1196752"/>
                <a:ext cx="9011437" cy="4536504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sz="16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The LOS model #1 supposes that phases of channel components are independent random variables and uniformly distributed from 0 to 2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Symbol" panose="05050102010706020507" pitchFamily="18" charset="2"/>
                    <a:ea typeface="ＭＳ Ｐゴシック"/>
                  </a:rPr>
                  <a:t>p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and phases of channel components are </a:t>
                </a:r>
                <a:r>
                  <a:rPr lang="en-US" altLang="ja-JP" sz="1600" b="1" i="1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quasi-static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parameters (i.e. </a:t>
                </a:r>
                <a:r>
                  <a:rPr lang="en-US" altLang="ja-JP" sz="1600" b="1" i="1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Block fading 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(constant for each PPDU (PPDU length=8192 bytes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))).</a:t>
                </a: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endParaRPr lang="en-US" altLang="ja-JP" sz="4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Ex.) Block fading with 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Symbol" panose="05050102010706020507" pitchFamily="18" charset="2"/>
                    <a:ea typeface="ＭＳ Ｐゴシック"/>
                  </a:rPr>
                  <a:t>a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=1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ja-JP" altLang="pt-BR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ja-JP" altLang="pt-BR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ja-JP" altLang="pt-BR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ja-JP" altLang="pt-BR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= 0 radian of </a:t>
                </a: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ja-JP" altLang="en-US" sz="16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　</a:t>
                </a:r>
                <a:r>
                  <a:rPr lang="ja-JP" altLang="en-US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　 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channel 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16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𝐇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#1</m:t>
                        </m:r>
                      </m:sub>
                    </m:sSub>
                    <m:r>
                      <a:rPr lang="en-US" altLang="ja-JP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16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ja-JP" alt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rad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altLang="ja-JP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is assumed*. </a:t>
                </a: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sz="1600" b="1" u="sng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No precoding without PH:</a:t>
                </a:r>
                <a:endParaRPr lang="en-US" altLang="ja-JP" sz="1600" b="1" u="sng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0" lvl="2" indent="0" fontAlgn="auto"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endParaRPr lang="en-US" altLang="ja-JP" sz="18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0" lvl="2" indent="0" fontAlgn="auto"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endParaRPr lang="en-US" altLang="ja-JP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0" lvl="2" indent="0" fontAlgn="auto"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endParaRPr lang="en-US" altLang="ja-JP" sz="18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457200" lvl="2" indent="-457200" fontAlgn="auto">
                  <a:spcAft>
                    <a:spcPts val="0"/>
                  </a:spcAft>
                  <a:buClrTx/>
                  <a:buSzPct val="50000"/>
                  <a:buFont typeface="Wingdings" panose="05000000000000000000" pitchFamily="2" charset="2"/>
                  <a:buChar char="l"/>
                </a:pPr>
                <a:endParaRPr lang="en-US" altLang="ja-JP" sz="18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3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7" y="1196752"/>
                <a:ext cx="9011437" cy="4536504"/>
              </a:xfrm>
              <a:prstGeom prst="rect">
                <a:avLst/>
              </a:prstGeom>
              <a:blipFill rotWithShape="1">
                <a:blip r:embed="rId5"/>
                <a:stretch>
                  <a:fillRect l="-406" t="-403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テキスト ボックス 74"/>
          <p:cNvSpPr txBox="1"/>
          <p:nvPr/>
        </p:nvSpPr>
        <p:spPr>
          <a:xfrm>
            <a:off x="1764394" y="312122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4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S1(</a:t>
            </a:r>
            <a:r>
              <a:rPr kumimoji="1" lang="en-US" altLang="ja-JP" sz="1400" b="1" dirty="0" err="1" smtClean="0">
                <a:solidFill>
                  <a:srgbClr val="0000FF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14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) and S2(</a:t>
            </a:r>
            <a:r>
              <a:rPr kumimoji="1" lang="en-US" altLang="ja-JP" sz="1400" b="1" dirty="0" err="1" smtClean="0">
                <a:solidFill>
                  <a:srgbClr val="0000FF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14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) : QPSK</a:t>
            </a:r>
            <a:endParaRPr kumimoji="1" lang="ja-JP" altLang="en-US" sz="1400" b="1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4159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2488</Words>
  <Application>Microsoft Office PowerPoint</Application>
  <PresentationFormat>画面に合わせる (4:3)</PresentationFormat>
  <Paragraphs>647</Paragraphs>
  <Slides>25</Slides>
  <Notes>25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25</vt:i4>
      </vt:variant>
    </vt:vector>
  </HeadingPairs>
  <TitlesOfParts>
    <vt:vector size="28" baseType="lpstr">
      <vt:lpstr>802-11-Submission</vt:lpstr>
      <vt:lpstr>Document</vt:lpstr>
      <vt:lpstr>数式</vt:lpstr>
      <vt:lpstr>Open Loop Spatial Multiplexing  with Phase Hopping for 11ay</vt:lpstr>
      <vt:lpstr>Introduction</vt:lpstr>
      <vt:lpstr>SU-MIMO Scenario: Open Loop Spatial Multiplexing (OLSM) (1/2)</vt:lpstr>
      <vt:lpstr>SU-MIMO Scenario: OLSM (2/2)</vt:lpstr>
      <vt:lpstr>Example #1: OLSM with TX and RX BF</vt:lpstr>
      <vt:lpstr>Example #2: OLSM with TX BF</vt:lpstr>
      <vt:lpstr>Proposed Phase Hopping (PH) for OLSM [2][3]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Discussion of PH period (1/2)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Loop Spatial Multiplexing with Phase Hopping for 11ay</dc:title>
  <dc:creator/>
  <cp:lastModifiedBy/>
  <cp:revision>1</cp:revision>
  <dcterms:created xsi:type="dcterms:W3CDTF">2016-05-16T21:07:06Z</dcterms:created>
  <dcterms:modified xsi:type="dcterms:W3CDTF">2016-05-16T21:49:10Z</dcterms:modified>
</cp:coreProperties>
</file>