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19"/>
  </p:notesMasterIdLst>
  <p:handoutMasterIdLst>
    <p:handoutMasterId r:id="rId20"/>
  </p:handoutMasterIdLst>
  <p:sldIdLst>
    <p:sldId id="256" r:id="rId7"/>
    <p:sldId id="257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64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9" d="100"/>
          <a:sy n="79" d="100"/>
        </p:scale>
        <p:origin x="-774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802.11-16/665r0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Dzevdan Kapetanovic, Ericsson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802.11-16/665r0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Dzevdan Kapetanovic, Ericsson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802.11-16/665r0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Dzevdan Kapetanovic,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802.11-16/665r0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Dzevdan Kapetanovic,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C3C1F2-7206-43E3-8CFD-E3D43259C436}" type="slidenum">
              <a:rPr lang="en-US" smtClean="0"/>
              <a:t>3</a:t>
            </a:fld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doc.: IEEE 802.11-16/665r0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Dzevdan Kapetanovic, Ericsson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3003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802.11-16/665r0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Dzevdan Kapetanovic,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Dzevdan Kapetanovic,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396875" y="1800000"/>
            <a:ext cx="8351839" cy="385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9730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Dzevdan Kapetanovic,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Dzevdan Kapetanovic,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Dzevdan Kapetanovic,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Dzevdan Kapetanovic,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Dzevdan Kapetanovic, Ericsson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Dzevdan Kapetanovic, Ericsson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Dzevdan Kapetanovic,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Dzevdan Kapetanovic,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Dzevdan Kapetanovic,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802.11-16/665r0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Dzevdan Kapetanovic,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Some Notes on Interference Alignment for Downlink Multi-User MIMO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172876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2016-05-15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3382973"/>
              </p:ext>
            </p:extLst>
          </p:nvPr>
        </p:nvGraphicFramePr>
        <p:xfrm>
          <a:off x="517525" y="2278063"/>
          <a:ext cx="8115300" cy="270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Document" r:id="rId4" imgW="8248187" imgH="2748650" progId="Word.Document.8">
                  <p:embed/>
                </p:oleObj>
              </mc:Choice>
              <mc:Fallback>
                <p:oleObj name="Document" r:id="rId4" imgW="8248187" imgH="274865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78063"/>
                        <a:ext cx="8115300" cy="2701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	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 case of BPSK, AP has freedom to place interference on I or Q part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more degrees of freedom</a:t>
            </a:r>
          </a:p>
          <a:p>
            <a:endParaRPr lang="en-US" dirty="0" smtClean="0"/>
          </a:p>
          <a:p>
            <a:r>
              <a:rPr lang="en-US" dirty="0" smtClean="0"/>
              <a:t>STA must process in </a:t>
            </a:r>
            <a:r>
              <a:rPr lang="en-US" smtClean="0"/>
              <a:t>the I-Q </a:t>
            </a:r>
            <a:r>
              <a:rPr lang="en-US" dirty="0" smtClean="0"/>
              <a:t>domain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Standard MU-MIMO IC receiver suboptimal</a:t>
            </a:r>
          </a:p>
          <a:p>
            <a:endParaRPr lang="en-US" dirty="0"/>
          </a:p>
          <a:p>
            <a:r>
              <a:rPr lang="en-US" dirty="0" smtClean="0"/>
              <a:t>Large gains compared to standard ZF</a:t>
            </a:r>
          </a:p>
          <a:p>
            <a:endParaRPr lang="en-US" dirty="0"/>
          </a:p>
          <a:p>
            <a:r>
              <a:rPr lang="en-US" dirty="0" smtClean="0"/>
              <a:t>For complex-valued alphabets, no need to place interference on I or Q separately </a:t>
            </a:r>
          </a:p>
          <a:p>
            <a:pPr lvl="1"/>
            <a:r>
              <a:rPr lang="en-US" dirty="0" smtClean="0"/>
              <a:t>However, choosing subspaces gives gain!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Dzevdan Kapetanovic,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493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	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support that 802.11ax implements a selection mechanism in conjunction with improved receiver capabilities for BPSK?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Abstain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support that 802.11ax implements a selection mechanism for reduced rank transmission with complex-valued symbols?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Abstain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Dzevdan Kapetanovic,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223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Dzevdan Kapetanovic,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 smtClean="0"/>
              <a:t>[1] Robert Stacey and </a:t>
            </a:r>
            <a:r>
              <a:rPr lang="en-US" dirty="0" err="1" smtClean="0"/>
              <a:t>Eldad</a:t>
            </a:r>
            <a:r>
              <a:rPr lang="en-US" dirty="0" smtClean="0"/>
              <a:t> </a:t>
            </a:r>
            <a:r>
              <a:rPr lang="en-US" dirty="0" err="1" smtClean="0"/>
              <a:t>Perahia</a:t>
            </a:r>
            <a:r>
              <a:rPr lang="en-US" dirty="0" smtClean="0"/>
              <a:t>, “Next Generation Wireless LANs”, 2</a:t>
            </a:r>
            <a:r>
              <a:rPr lang="en-US" baseline="30000" dirty="0" smtClean="0"/>
              <a:t>nd</a:t>
            </a:r>
            <a:r>
              <a:rPr lang="en-US" dirty="0" smtClean="0"/>
              <a:t> edition</a:t>
            </a:r>
          </a:p>
          <a:p>
            <a:endParaRPr lang="en-US" dirty="0" smtClean="0"/>
          </a:p>
          <a:p>
            <a:r>
              <a:rPr lang="en-US" dirty="0" smtClean="0"/>
              <a:t>[2] Rodrigo de Miguel, Ralf R. Müller, “Real vs. Complex BPSK Precoding for MIMO Broadcast Channels”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Dzevdan Kapetanovic,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We show that standard DL MU-MIMO precoding for BPSK is severely suboptimal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We propose an improved way of precoding and decoding BPSK symbols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Similar ideas are applied to complex-valued alphabets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Simulation results show the improvements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	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DL MU-MIMO introduced in IEEE 802.11ac</a:t>
            </a:r>
          </a:p>
          <a:p>
            <a:pPr lvl="1"/>
            <a:r>
              <a:rPr lang="en-US" dirty="0" smtClean="0"/>
              <a:t>Up to 8 </a:t>
            </a:r>
            <a:r>
              <a:rPr lang="en-US" dirty="0" err="1" smtClean="0"/>
              <a:t>Tx</a:t>
            </a:r>
            <a:r>
              <a:rPr lang="en-US" dirty="0" smtClean="0"/>
              <a:t> antennas at AP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 smtClean="0"/>
              <a:t>Linear precoding in DL improves performance</a:t>
            </a:r>
          </a:p>
          <a:p>
            <a:pPr lvl="1"/>
            <a:r>
              <a:rPr lang="en-US" dirty="0" smtClean="0"/>
              <a:t>Zero Forcing (ZF) and Regularized Inverse (RI) popular choices</a:t>
            </a:r>
          </a:p>
          <a:p>
            <a:endParaRPr lang="en-US" dirty="0"/>
          </a:p>
          <a:p>
            <a:r>
              <a:rPr lang="en-US" dirty="0" smtClean="0"/>
              <a:t>Straightforward </a:t>
            </a:r>
            <a:r>
              <a:rPr lang="sv-SE" dirty="0" smtClean="0"/>
              <a:t>with </a:t>
            </a:r>
            <a:r>
              <a:rPr lang="en-US" dirty="0" smtClean="0"/>
              <a:t>full spatial multiplexing and complex-valued alphabets</a:t>
            </a:r>
          </a:p>
          <a:p>
            <a:endParaRPr lang="en-US" dirty="0"/>
          </a:p>
          <a:p>
            <a:r>
              <a:rPr lang="en-US" dirty="0" smtClean="0"/>
              <a:t>If one of these conditions do not hold, is it still trivial?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Dzevdan Kapetanovic,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372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xample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AP with 4 </a:t>
                </a:r>
                <a:r>
                  <a:rPr lang="en-US" dirty="0" err="1" smtClean="0"/>
                  <a:t>Tx</a:t>
                </a:r>
                <a:r>
                  <a:rPr lang="en-US" dirty="0" smtClean="0"/>
                  <a:t> antennas</a:t>
                </a:r>
              </a:p>
              <a:p>
                <a:r>
                  <a:rPr lang="en-US" dirty="0" smtClean="0"/>
                  <a:t>4 STAs with one antenna each</a:t>
                </a:r>
              </a:p>
              <a:p>
                <a:r>
                  <a:rPr lang="en-US" dirty="0" smtClean="0"/>
                  <a:t>Channel </a:t>
                </a:r>
                <a14:m>
                  <m:oMath xmlns:m="http://schemas.openxmlformats.org/officeDocument/2006/math">
                    <m:r>
                      <a:rPr lang="sv-SE" b="1" i="1" smtClean="0">
                        <a:latin typeface="Cambria Math"/>
                      </a:rPr>
                      <m:t>𝑯</m:t>
                    </m:r>
                    <m:r>
                      <a:rPr lang="sv-SE" b="1" i="1" smtClean="0">
                        <a:latin typeface="Cambria Math"/>
                      </a:rPr>
                      <m:t>=[</m:t>
                    </m:r>
                    <m:sSubSup>
                      <m:sSubSupPr>
                        <m:ctrlPr>
                          <a:rPr lang="sv-SE" b="0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sv-SE" b="1" i="1" smtClean="0">
                            <a:latin typeface="Cambria Math"/>
                          </a:rPr>
                          <m:t>𝒉</m:t>
                        </m:r>
                      </m:e>
                      <m:sub>
                        <m:r>
                          <a:rPr lang="sv-SE" b="0" i="1" smtClean="0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sv-SE" b="0" i="1" smtClean="0">
                            <a:latin typeface="Cambria Math"/>
                          </a:rPr>
                          <m:t>𝑇</m:t>
                        </m:r>
                      </m:sup>
                    </m:sSubSup>
                    <m:r>
                      <a:rPr lang="sv-SE" b="0" i="1" smtClean="0">
                        <a:latin typeface="Cambria Math"/>
                      </a:rPr>
                      <m:t>; </m:t>
                    </m:r>
                    <m:sSubSup>
                      <m:sSubSupPr>
                        <m:ctrlPr>
                          <a:rPr lang="sv-SE" i="1">
                            <a:latin typeface="Cambria Math"/>
                          </a:rPr>
                        </m:ctrlPr>
                      </m:sSubSupPr>
                      <m:e>
                        <m:r>
                          <a:rPr lang="sv-SE" b="1" i="1">
                            <a:latin typeface="Cambria Math"/>
                          </a:rPr>
                          <m:t>𝒉</m:t>
                        </m:r>
                      </m:e>
                      <m:sub>
                        <m:r>
                          <a:rPr lang="sv-SE" b="0" i="1" smtClean="0">
                            <a:latin typeface="Cambria Math"/>
                          </a:rPr>
                          <m:t>2</m:t>
                        </m:r>
                      </m:sub>
                      <m:sup>
                        <m:r>
                          <a:rPr lang="sv-SE" i="1">
                            <a:latin typeface="Cambria Math"/>
                          </a:rPr>
                          <m:t>𝑇</m:t>
                        </m:r>
                      </m:sup>
                    </m:sSubSup>
                    <m:r>
                      <a:rPr lang="sv-SE" b="0" i="1" smtClean="0">
                        <a:latin typeface="Cambria Math"/>
                      </a:rPr>
                      <m:t>; </m:t>
                    </m:r>
                    <m:sSubSup>
                      <m:sSubSupPr>
                        <m:ctrlPr>
                          <a:rPr lang="sv-SE" i="1">
                            <a:latin typeface="Cambria Math"/>
                          </a:rPr>
                        </m:ctrlPr>
                      </m:sSubSupPr>
                      <m:e>
                        <m:r>
                          <a:rPr lang="sv-SE" b="1" i="1">
                            <a:latin typeface="Cambria Math"/>
                          </a:rPr>
                          <m:t>𝒉</m:t>
                        </m:r>
                      </m:e>
                      <m:sub>
                        <m:r>
                          <a:rPr lang="sv-SE" b="0" i="1" smtClean="0">
                            <a:latin typeface="Cambria Math"/>
                          </a:rPr>
                          <m:t>3</m:t>
                        </m:r>
                      </m:sub>
                      <m:sup>
                        <m:r>
                          <a:rPr lang="sv-SE" i="1">
                            <a:latin typeface="Cambria Math"/>
                          </a:rPr>
                          <m:t>𝑇</m:t>
                        </m:r>
                      </m:sup>
                    </m:sSubSup>
                    <m:r>
                      <a:rPr lang="sv-SE" b="0" i="1" smtClean="0">
                        <a:latin typeface="Cambria Math"/>
                      </a:rPr>
                      <m:t>; </m:t>
                    </m:r>
                    <m:sSubSup>
                      <m:sSubSupPr>
                        <m:ctrlPr>
                          <a:rPr lang="sv-SE" i="1">
                            <a:latin typeface="Cambria Math"/>
                          </a:rPr>
                        </m:ctrlPr>
                      </m:sSubSupPr>
                      <m:e>
                        <m:r>
                          <a:rPr lang="sv-SE" b="1" i="1">
                            <a:latin typeface="Cambria Math"/>
                          </a:rPr>
                          <m:t>𝒉</m:t>
                        </m:r>
                      </m:e>
                      <m:sub>
                        <m:r>
                          <a:rPr lang="sv-SE" b="0" i="1" smtClean="0">
                            <a:latin typeface="Cambria Math"/>
                          </a:rPr>
                          <m:t>4</m:t>
                        </m:r>
                      </m:sub>
                      <m:sup>
                        <m:r>
                          <a:rPr lang="sv-SE" i="1">
                            <a:latin typeface="Cambria Math"/>
                          </a:rPr>
                          <m:t>𝑇</m:t>
                        </m:r>
                      </m:sup>
                    </m:sSubSup>
                    <m:r>
                      <a:rPr lang="sv-SE" b="0" i="1" smtClean="0">
                        <a:latin typeface="Cambria Math"/>
                      </a:rPr>
                      <m:t>]</m:t>
                    </m:r>
                  </m:oMath>
                </a14:m>
                <a:endParaRPr lang="en-US" b="1" dirty="0" smtClean="0"/>
              </a:p>
              <a:p>
                <a:r>
                  <a:rPr lang="en-US" dirty="0" smtClean="0"/>
                  <a:t>AP transmits one BPSK symbol to each STA</a:t>
                </a:r>
              </a:p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v-SE" b="1" i="1" smtClean="0">
                          <a:latin typeface="Cambria Math"/>
                        </a:rPr>
                        <m:t>𝒚</m:t>
                      </m:r>
                      <m:r>
                        <a:rPr lang="sv-SE" b="1" i="1" smtClean="0">
                          <a:latin typeface="Cambria Math"/>
                        </a:rPr>
                        <m:t>=</m:t>
                      </m:r>
                      <m:r>
                        <a:rPr lang="sv-SE" b="1" i="1" smtClean="0">
                          <a:latin typeface="Cambria Math"/>
                        </a:rPr>
                        <m:t>𝑯𝑭𝒃</m:t>
                      </m:r>
                      <m:r>
                        <a:rPr lang="sv-SE" b="1" i="1" smtClean="0">
                          <a:latin typeface="Cambria Math"/>
                        </a:rPr>
                        <m:t>+</m:t>
                      </m:r>
                      <m:r>
                        <a:rPr lang="sv-SE" b="1" i="1" smtClean="0">
                          <a:latin typeface="Cambria Math"/>
                        </a:rPr>
                        <m:t>𝒏</m:t>
                      </m:r>
                    </m:oMath>
                  </m:oMathPara>
                </a14:m>
                <a:endParaRPr lang="en-US" b="1" dirty="0" smtClean="0"/>
              </a:p>
              <a:p>
                <a:pPr lvl="1"/>
                <a:r>
                  <a:rPr lang="sv-SE" dirty="0"/>
                  <a:t>P</a:t>
                </a:r>
                <a:r>
                  <a:rPr lang="sv-SE" dirty="0" smtClean="0"/>
                  <a:t>recoder </a:t>
                </a:r>
                <a14:m>
                  <m:oMath xmlns:m="http://schemas.openxmlformats.org/officeDocument/2006/math">
                    <m:r>
                      <a:rPr lang="sv-SE" b="1" i="1" smtClean="0">
                        <a:latin typeface="Cambria Math"/>
                      </a:rPr>
                      <m:t>𝑭</m:t>
                    </m:r>
                  </m:oMath>
                </a14:m>
                <a:r>
                  <a:rPr lang="en-US" b="1" dirty="0" smtClean="0"/>
                  <a:t> </a:t>
                </a:r>
                <a:r>
                  <a:rPr lang="en-US" dirty="0" smtClean="0"/>
                  <a:t>, vector of BPSK streams </a:t>
                </a:r>
                <a14:m>
                  <m:oMath xmlns:m="http://schemas.openxmlformats.org/officeDocument/2006/math">
                    <m:r>
                      <a:rPr lang="sv-SE" b="1" i="1">
                        <a:latin typeface="Cambria Math"/>
                      </a:rPr>
                      <m:t>𝒃</m:t>
                    </m:r>
                    <m:r>
                      <a:rPr lang="sv-SE" b="1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sv-SE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sv-SE" b="1" i="1" smtClean="0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sv-SE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sv-SE" b="0" i="1" smtClean="0">
                                    <a:latin typeface="Cambria Math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sv-SE" b="0" i="1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sv-SE" b="0" i="1" smtClean="0">
                                <a:latin typeface="Cambria Math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sv-SE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sv-SE" b="0" i="1" smtClean="0">
                                    <a:latin typeface="Cambria Math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sv-SE" b="0" i="1" smtClean="0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sv-SE" b="0" i="1" smtClean="0">
                                <a:latin typeface="Cambria Math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sv-SE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sv-SE" b="0" i="1" smtClean="0">
                                    <a:latin typeface="Cambria Math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sv-SE" b="0" i="1" smtClean="0">
                                    <a:latin typeface="Cambria Math"/>
                                  </a:rPr>
                                  <m:t>3</m:t>
                                </m:r>
                              </m:sub>
                            </m:sSub>
                            <m:r>
                              <a:rPr lang="sv-SE" b="0" i="1" smtClean="0">
                                <a:latin typeface="Cambria Math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sv-SE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sv-SE" b="0" i="1" smtClean="0">
                                    <a:latin typeface="Cambria Math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sv-SE" b="0" i="1" smtClean="0">
                                    <a:latin typeface="Cambria Math"/>
                                  </a:rPr>
                                  <m:t>4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sv-SE" b="0" i="1" smtClean="0">
                            <a:latin typeface="Cambria Math"/>
                          </a:rPr>
                          <m:t>𝑇</m:t>
                        </m:r>
                      </m:sup>
                    </m:sSup>
                  </m:oMath>
                </a14:m>
                <a:endParaRPr lang="en-US" dirty="0"/>
              </a:p>
              <a:p>
                <a:r>
                  <a:rPr lang="en-US" dirty="0" smtClean="0"/>
                  <a:t>Standard ZF: </a:t>
                </a:r>
                <a14:m>
                  <m:oMath xmlns:m="http://schemas.openxmlformats.org/officeDocument/2006/math">
                    <m:r>
                      <a:rPr lang="sv-SE" b="1" i="1" smtClean="0">
                        <a:latin typeface="Cambria Math"/>
                      </a:rPr>
                      <m:t>𝑭</m:t>
                    </m:r>
                    <m:r>
                      <a:rPr lang="sv-SE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sv-SE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sv-SE" b="1" i="1" smtClean="0">
                            <a:latin typeface="Cambria Math"/>
                          </a:rPr>
                          <m:t>𝑯</m:t>
                        </m:r>
                      </m:e>
                      <m:sup>
                        <m:r>
                          <a:rPr lang="sv-SE" b="0" i="1" smtClean="0">
                            <a:latin typeface="Cambria Math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US" dirty="0" smtClean="0"/>
                  <a:t> (pseudo-inverse) [1]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sv-SE" b="1" i="1" smtClean="0">
                        <a:latin typeface="Cambria Math"/>
                      </a:rPr>
                      <m:t>𝒚</m:t>
                    </m:r>
                    <m:r>
                      <a:rPr lang="sv-SE" b="1" i="1" smtClean="0">
                        <a:latin typeface="Cambria Math"/>
                      </a:rPr>
                      <m:t>=</m:t>
                    </m:r>
                    <m:r>
                      <a:rPr lang="sv-SE" b="1" i="1" smtClean="0">
                        <a:latin typeface="Cambria Math"/>
                      </a:rPr>
                      <m:t>𝒃</m:t>
                    </m:r>
                    <m:r>
                      <a:rPr lang="sv-SE" b="1" i="1" smtClean="0">
                        <a:latin typeface="Cambria Math"/>
                      </a:rPr>
                      <m:t>+</m:t>
                    </m:r>
                    <m:r>
                      <a:rPr lang="sv-SE" b="1" i="1" smtClean="0">
                        <a:latin typeface="Cambria Math"/>
                      </a:rPr>
                      <m:t>𝒏</m:t>
                    </m:r>
                  </m:oMath>
                </a14:m>
                <a:r>
                  <a:rPr lang="en-US" dirty="0" smtClean="0"/>
                  <a:t> </a:t>
                </a:r>
              </a:p>
              <a:p>
                <a:pPr lvl="1"/>
                <a:r>
                  <a:rPr lang="en-US" dirty="0" smtClean="0"/>
                  <a:t>Each STA receives BPSK without interference</a:t>
                </a:r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256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Dzevdan Kapetanovic,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653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(cont.)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Standard ZF results in beams that are orthogonal to both I and Q parts of undesired users </a:t>
            </a:r>
          </a:p>
          <a:p>
            <a:pPr lvl="1"/>
            <a:r>
              <a:rPr lang="en-US" dirty="0" smtClean="0"/>
              <a:t>Since the constellation is one dimensional, orthogonality towards the other dimension not necessary [2]</a:t>
            </a:r>
          </a:p>
          <a:p>
            <a:endParaRPr lang="en-US" dirty="0" smtClean="0"/>
          </a:p>
          <a:p>
            <a:r>
              <a:rPr lang="en-US" dirty="0" smtClean="0"/>
              <a:t>Beams that are orthogonal to only one dimension have one extra degree of freedom / STA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interference from others placed on the other dimension</a:t>
            </a:r>
          </a:p>
          <a:p>
            <a:endParaRPr lang="en-US" dirty="0" smtClean="0"/>
          </a:p>
          <a:p>
            <a:r>
              <a:rPr lang="en-US" dirty="0" smtClean="0"/>
              <a:t>Let AP choose signaling dimension for each STA (in such a way so that the resulting linear </a:t>
            </a:r>
            <a:r>
              <a:rPr lang="en-US" dirty="0" err="1" smtClean="0"/>
              <a:t>precoder</a:t>
            </a:r>
            <a:r>
              <a:rPr lang="en-US" dirty="0" smtClean="0"/>
              <a:t> has minimal power).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Dzevdan Kapetanovic,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130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(cont.)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8" y="1700808"/>
            <a:ext cx="7770813" cy="4113213"/>
          </a:xfrm>
        </p:spPr>
        <p:txBody>
          <a:bodyPr/>
          <a:lstStyle/>
          <a:p>
            <a:r>
              <a:rPr lang="en-US" dirty="0" smtClean="0"/>
              <a:t>AP constructs a ZF </a:t>
            </a:r>
            <a:r>
              <a:rPr lang="en-US" dirty="0" err="1" smtClean="0"/>
              <a:t>precoder</a:t>
            </a:r>
            <a:r>
              <a:rPr lang="en-US" dirty="0" smtClean="0"/>
              <a:t> that only nulls out </a:t>
            </a:r>
            <a:r>
              <a:rPr lang="en-US" i="1" dirty="0" smtClean="0"/>
              <a:t>one</a:t>
            </a:r>
            <a:r>
              <a:rPr lang="en-US" dirty="0" smtClean="0"/>
              <a:t> dimension / STA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Also works for RI </a:t>
            </a:r>
            <a:r>
              <a:rPr lang="en-US" dirty="0" err="1" smtClean="0"/>
              <a:t>precoder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2420888"/>
            <a:ext cx="5157788" cy="3573214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Dzevdan Kapetanovic, Ericsson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888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possible implementation of the proposed method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The AP collects all received channels (or some factorization of them) and extends them to the real-valued domain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It chooses I or Q as the channel to a STA in such a way that the resulting ZF or RI has minimal energy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The STA processes the signal in the I-Q (real-valued) domain; standard MU-MIMO IC receiver [1] no longer optimal!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Dzevdan Kapetanovic,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693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Complex-valued alphabets	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 considered BPSK (in general, one-dimensional constellation)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How about complex-valued (QPSK, 16-QAM,…)?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single antenna now receives two independent dimensions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no possibility to choose anymore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Dzevdan Kapetanovic,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237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Complex-valued </a:t>
            </a:r>
            <a:r>
              <a:rPr lang="en-US" dirty="0" smtClean="0"/>
              <a:t>alphabets (general)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1" y="1981200"/>
            <a:ext cx="5110336" cy="4113213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/>
              <a:t>Already </a:t>
            </a:r>
            <a:r>
              <a:rPr lang="en-US" sz="2000" dirty="0" smtClean="0"/>
              <a:t>well-known </a:t>
            </a:r>
            <a:r>
              <a:rPr lang="en-US" sz="2000" dirty="0"/>
              <a:t>that, in case of fewer streams than Rx antennas </a:t>
            </a:r>
            <a:r>
              <a:rPr lang="en-US" sz="2000" dirty="0" smtClean="0"/>
              <a:t>at </a:t>
            </a:r>
            <a:r>
              <a:rPr lang="en-US" sz="2000" dirty="0"/>
              <a:t>each STA, AP can place interference on the other (complex) </a:t>
            </a:r>
            <a:r>
              <a:rPr lang="en-US" sz="2000" dirty="0" smtClean="0"/>
              <a:t>subspaces</a:t>
            </a:r>
          </a:p>
          <a:p>
            <a:pPr lvl="1"/>
            <a:r>
              <a:rPr lang="en-US" dirty="0"/>
              <a:t>Possibility to choose gives gain</a:t>
            </a:r>
          </a:p>
          <a:p>
            <a:pPr lvl="1"/>
            <a:r>
              <a:rPr lang="en-US" dirty="0"/>
              <a:t>Strongest </a:t>
            </a:r>
            <a:r>
              <a:rPr lang="en-US" dirty="0" err="1"/>
              <a:t>eigenmodes</a:t>
            </a:r>
            <a:r>
              <a:rPr lang="en-US" dirty="0"/>
              <a:t> not always optimal!</a:t>
            </a:r>
          </a:p>
          <a:p>
            <a:endParaRPr lang="en-US" sz="2000" dirty="0"/>
          </a:p>
          <a:p>
            <a:r>
              <a:rPr lang="en-US" sz="2000" dirty="0"/>
              <a:t>How about having additional choice of placing </a:t>
            </a:r>
            <a:br>
              <a:rPr lang="en-US" sz="2000" dirty="0"/>
            </a:br>
            <a:r>
              <a:rPr lang="en-US" sz="2000" dirty="0"/>
              <a:t>it on I or Q parts in the different subspaces?</a:t>
            </a:r>
          </a:p>
          <a:p>
            <a:endParaRPr lang="en-US" sz="2000" dirty="0"/>
          </a:p>
          <a:p>
            <a:r>
              <a:rPr lang="en-US" sz="2000" dirty="0"/>
              <a:t>Simulations show that there is no gain</a:t>
            </a:r>
            <a:br>
              <a:rPr lang="en-US" sz="2000" dirty="0"/>
            </a:br>
            <a:r>
              <a:rPr lang="en-US" sz="2000" dirty="0"/>
              <a:t>compared to the complex-valued representation</a:t>
            </a:r>
          </a:p>
          <a:p>
            <a:endParaRPr lang="en-US" dirty="0"/>
          </a:p>
          <a:p>
            <a:endParaRPr lang="en-US" sz="20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Dzevdan Kapetanovic, Ericsson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9" y="2535488"/>
            <a:ext cx="3419872" cy="3036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50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SharedContentType xmlns="Microsoft.SharePoint.Taxonomy.ContentTypeSync" SourceId="0e710d51-58b4-4530-836b-fce5679fe049" ContentTypeId="0x010100BB337192E63E44A7A744CE7393F41F4E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EriCOLL Docs" ma:contentTypeID="0x010100BB337192E63E44A7A744CE7393F41F4E005E1FC8A6FAA4D54893A4DA807756C4D1" ma:contentTypeVersion="3" ma:contentTypeDescription="EriCOLL Document Content Type" ma:contentTypeScope="" ma:versionID="5c2bff0d66ead4b707bb4962815a2ba8">
  <xsd:schema xmlns:xsd="http://www.w3.org/2001/XMLSchema" xmlns:xs="http://www.w3.org/2001/XMLSchema" xmlns:p="http://schemas.microsoft.com/office/2006/metadata/properties" xmlns:ns2="08b2df90-05d3-4030-90d4-c9feeb4a1cd9" xmlns:ns3="fb4050a4-637c-4513-a9e2-f3546918e5c9" targetNamespace="http://schemas.microsoft.com/office/2006/metadata/properties" ma:root="true" ma:fieldsID="5f55e1a68e358f3914c8f56bd39fda2d" ns2:_="" ns3:_="">
    <xsd:import namespace="08b2df90-05d3-4030-90d4-c9feeb4a1cd9"/>
    <xsd:import namespace="fb4050a4-637c-4513-a9e2-f3546918e5c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Prepared." minOccurs="0"/>
                <xsd:element ref="ns3:EriCOLLDate." minOccurs="0"/>
                <xsd:element ref="ns3:AbstractOrSummary." minOccurs="0"/>
                <xsd:element ref="ns2:TaxKeywordTaxHTField" minOccurs="0"/>
                <xsd:element ref="ns2:TaxCatchAll" minOccurs="0"/>
                <xsd:element ref="ns2:TaxCatchAllLabel" minOccurs="0"/>
                <xsd:element ref="ns3:EriCOLLCategoryTaxHTField0" minOccurs="0"/>
                <xsd:element ref="ns3:EriCOLLOrganizationUnitTaxHTField0" minOccurs="0"/>
                <xsd:element ref="ns3:EriCOLLCompetenceTaxHTField0" minOccurs="0"/>
                <xsd:element ref="ns3:EriCOLLCountryTaxHTField0" minOccurs="0"/>
                <xsd:element ref="ns2:EriCOLLCustomerTaxHTField0" minOccurs="0"/>
                <xsd:element ref="ns3:EriCOLLProcessTaxHTField0" minOccurs="0"/>
                <xsd:element ref="ns3:EriCOLLProductsTaxHTField0" minOccurs="0"/>
                <xsd:element ref="ns3:EriCOLLProjectsTaxHTField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2df90-05d3-4030-90d4-c9feeb4a1cd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Keywords." ma:readOnly="false" ma:fieldId="{23f27201-bee3-471e-b2e7-b64fd8b7ca38}" ma:taxonomyMulti="true" ma:sspId="0e710d51-58b4-4530-836b-fce5679fe049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description="" ma:hidden="true" ma:list="{10190e14-58db-48f2-99d2-0df41d2b7e5f}" ma:internalName="TaxCatchAll" ma:showField="CatchAllData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6" nillable="true" ma:displayName="Taxonomy Catch All Column1" ma:description="" ma:hidden="true" ma:list="{10190e14-58db-48f2-99d2-0df41d2b7e5f}" ma:internalName="TaxCatchAllLabel" ma:readOnly="true" ma:showField="CatchAllDataLabel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CustomerTaxHTField0" ma:index="26" nillable="true" ma:taxonomy="true" ma:internalName="EriCOLLCustomerTaxHTField0" ma:taxonomyFieldName="EriCOLLCustomer" ma:displayName="Customer." ma:default="" ma:fieldId="{8480f48b-f8b7-4c77-be55-63d41a1fdb0d}" ma:taxonomyMulti="true" ma:sspId="0e710d51-58b4-4530-836b-fce5679fe049" ma:termSetId="4e0bb0d4-0179-488a-a161-abd655dda2e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4050a4-637c-4513-a9e2-f3546918e5c9" elementFormDefault="qualified">
    <xsd:import namespace="http://schemas.microsoft.com/office/2006/documentManagement/types"/>
    <xsd:import namespace="http://schemas.microsoft.com/office/infopath/2007/PartnerControls"/>
    <xsd:element name="Prepared." ma:index="11" nillable="true" ma:displayName="Prepared." ma:internalName="Prepared_x002e_" ma:readOnly="false">
      <xsd:simpleType>
        <xsd:restriction base="dms:Text">
          <xsd:maxLength value="255"/>
        </xsd:restriction>
      </xsd:simpleType>
    </xsd:element>
    <xsd:element name="EriCOLLDate." ma:index="12" nillable="true" ma:displayName="Date." ma:internalName="EriCOLLDate_x002e_" ma:readOnly="false">
      <xsd:simpleType>
        <xsd:restriction base="dms:Text">
          <xsd:maxLength value="255"/>
        </xsd:restriction>
      </xsd:simpleType>
    </xsd:element>
    <xsd:element name="AbstractOrSummary." ma:index="13" nillable="true" ma:displayName="Abstract/Summary." ma:internalName="AbstractOrSummary_x002e_" ma:readOnly="false">
      <xsd:simpleType>
        <xsd:restriction base="dms:Note"/>
      </xsd:simpleType>
    </xsd:element>
    <xsd:element name="EriCOLLCategoryTaxHTField0" ma:index="18" nillable="true" ma:taxonomy="true" ma:internalName="EriCOLLCategoryTaxHTField0" ma:taxonomyFieldName="EriCOLLCategory" ma:displayName="Category." ma:default="1;#Research|7f1f7aab-c784-40ec-8666-825d2ac7abef" ma:fieldId="{e72cc46e-70aa-41d8-b11d-9bbfd769c5eb}" ma:taxonomyMulti="true" ma:sspId="0e710d51-58b4-4530-836b-fce5679fe049" ma:termSetId="f35c1d4c-78ac-4f40-bb38-8d71ec401e6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OrganizationUnitTaxHTField0" ma:index="20" nillable="true" ma:taxonomy="true" ma:internalName="EriCOLLOrganizationUnitTaxHTField0" ma:taxonomyFieldName="EriCOLLOrganizationUnit" ma:displayName="Organization Unit." ma:default="2;#GFTE Ericsson Research|0d32837b-94cf-4afa-837c-2da939e9a94e;#3;#GFTE ER Wireless Access Networks|ff4ebfd4-b054-4157-89e2-fb527533ae9d;#4;#GFTE ER Radio Access Technologies|692a7af5-c1f7-4d68-b1ab-a7920dfecb78" ma:fieldId="{7588c015-b936-47f7-bb64-663949dc467e}" ma:taxonomyMulti="true" ma:sspId="0e710d51-58b4-4530-836b-fce5679fe049" ma:termSetId="67f5b04f-38bf-47c9-889f-003f3bcd13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mpetenceTaxHTField0" ma:index="22" nillable="true" ma:taxonomy="true" ma:internalName="EriCOLLCompetenceTaxHTField0" ma:taxonomyFieldName="EriCOLLCompetence" ma:displayName="Competence." ma:default="" ma:fieldId="{ff7cf505-5048-4f7f-991c-4d426a4ce272}" ma:taxonomyMulti="true" ma:sspId="0e710d51-58b4-4530-836b-fce5679fe049" ma:termSetId="3b0c01a2-44af-4012-bd1f-a99c2b798ef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untryTaxHTField0" ma:index="24" nillable="true" ma:taxonomy="true" ma:internalName="EriCOLLCountryTaxHTField0" ma:taxonomyFieldName="EriCOLLCountry" ma:displayName="Country." ma:default="" ma:fieldId="{a6c34b01-f2c2-4f05-b9ad-d4935bafeeb2}" ma:taxonomyMulti="true" ma:sspId="0e710d51-58b4-4530-836b-fce5679fe049" ma:termSetId="d4bcc4ed-3121-4db4-a523-83f3d101879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cessTaxHTField0" ma:index="28" nillable="true" ma:taxonomy="true" ma:internalName="EriCOLLProcessTaxHTField0" ma:taxonomyFieldName="EriCOLLProcess" ma:displayName="Process." ma:default="" ma:fieldId="{69b1f811-b392-4734-aa69-0125c68961bd}" ma:taxonomyMulti="true" ma:sspId="0e710d51-58b4-4530-836b-fce5679fe049" ma:termSetId="3d5773de-e402-4858-b471-2c5969a51f0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ductsTaxHTField0" ma:index="30" nillable="true" ma:taxonomy="true" ma:internalName="EriCOLLProductsTaxHTField0" ma:taxonomyFieldName="EriCOLLProducts" ma:displayName="Products." ma:default="" ma:fieldId="{e7fe205b-2114-43c4-bcb7-1bbbbd16d461}" ma:taxonomyMulti="true" ma:sspId="0e710d51-58b4-4530-836b-fce5679fe049" ma:termSetId="943c8fbd-8b50-4b6a-b4b8-9342be84b8f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jectsTaxHTField0" ma:index="32" nillable="true" ma:taxonomy="true" ma:internalName="EriCOLLProjectsTaxHTField0" ma:taxonomyFieldName="EriCOLLProjects" ma:displayName="Projects." ma:default="" ma:fieldId="{6d690e96-80d8-4550-9bd4-922d740a55ff}" ma:taxonomyMulti="true" ma:sspId="0e710d51-58b4-4530-836b-fce5679fe049" ma:termSetId="66ed0c52-5b15-42c7-a9e7-77fbdfe62b3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pared. xmlns="fb4050a4-637c-4513-a9e2-f3546918e5c9" xsi:nil="true"/>
    <AbstractOrSummary. xmlns="fb4050a4-637c-4513-a9e2-f3546918e5c9" xsi:nil="true"/>
    <EriCOLLCountryTaxHTField0 xmlns="fb4050a4-637c-4513-a9e2-f3546918e5c9">
      <Terms xmlns="http://schemas.microsoft.com/office/infopath/2007/PartnerControls"/>
    </EriCOLLCountryTaxHTField0>
    <EriCOLLDate. xmlns="fb4050a4-637c-4513-a9e2-f3546918e5c9" xsi:nil="true"/>
    <TaxCatchAll xmlns="08b2df90-05d3-4030-90d4-c9feeb4a1cd9">
      <Value>4</Value>
      <Value>3</Value>
      <Value>2</Value>
      <Value>1</Value>
    </TaxCatchAll>
    <TaxKeywordTaxHTField xmlns="08b2df90-05d3-4030-90d4-c9feeb4a1cd9">
      <Terms xmlns="http://schemas.microsoft.com/office/infopath/2007/PartnerControls"/>
    </TaxKeywordTaxHTField>
    <EriCOLLProcessTaxHTField0 xmlns="fb4050a4-637c-4513-a9e2-f3546918e5c9">
      <Terms xmlns="http://schemas.microsoft.com/office/infopath/2007/PartnerControls"/>
    </EriCOLLProcessTaxHTField0>
    <EriCOLLCategory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Research</TermName>
          <TermId xmlns="http://schemas.microsoft.com/office/infopath/2007/PartnerControls">7f1f7aab-c784-40ec-8666-825d2ac7abef</TermId>
        </TermInfo>
      </Terms>
    </EriCOLLCategoryTaxHTField0>
    <EriCOLLOrganizationUnit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GFTE Ericsson Research</TermName>
          <TermId xmlns="http://schemas.microsoft.com/office/infopath/2007/PartnerControls">0d32837b-94cf-4afa-837c-2da939e9a94e</TermId>
        </TermInfo>
        <TermInfo xmlns="http://schemas.microsoft.com/office/infopath/2007/PartnerControls">
          <TermName xmlns="http://schemas.microsoft.com/office/infopath/2007/PartnerControls">GFTE ER Wireless Access Networks</TermName>
          <TermId xmlns="http://schemas.microsoft.com/office/infopath/2007/PartnerControls">ff4ebfd4-b054-4157-89e2-fb527533ae9d</TermId>
        </TermInfo>
        <TermInfo xmlns="http://schemas.microsoft.com/office/infopath/2007/PartnerControls">
          <TermName xmlns="http://schemas.microsoft.com/office/infopath/2007/PartnerControls">GFTE ER Radio Access Technologies</TermName>
          <TermId xmlns="http://schemas.microsoft.com/office/infopath/2007/PartnerControls">692a7af5-c1f7-4d68-b1ab-a7920dfecb78</TermId>
        </TermInfo>
      </Terms>
    </EriCOLLOrganizationUnitTaxHTField0>
    <EriCOLLProductsTaxHTField0 xmlns="fb4050a4-637c-4513-a9e2-f3546918e5c9">
      <Terms xmlns="http://schemas.microsoft.com/office/infopath/2007/PartnerControls"/>
    </EriCOLLProductsTaxHTField0>
    <EriCOLLCompetenceTaxHTField0 xmlns="fb4050a4-637c-4513-a9e2-f3546918e5c9">
      <Terms xmlns="http://schemas.microsoft.com/office/infopath/2007/PartnerControls"/>
    </EriCOLLCompetenceTaxHTField0>
    <EriCOLLProjectsTaxHTField0 xmlns="fb4050a4-637c-4513-a9e2-f3546918e5c9">
      <Terms xmlns="http://schemas.microsoft.com/office/infopath/2007/PartnerControls"/>
    </EriCOLLProjectsTaxHTField0>
    <EriCOLLCustomerTaxHTField0 xmlns="08b2df90-05d3-4030-90d4-c9feeb4a1cd9">
      <Terms xmlns="http://schemas.microsoft.com/office/infopath/2007/PartnerControls"/>
    </EriCOLLCustomerTaxHTField0>
    <_dlc_DocId xmlns="08b2df90-05d3-4030-90d4-c9feeb4a1cd9">Y4EHK2M7W7CH-1-459</_dlc_DocId>
    <_dlc_DocIdUrl xmlns="08b2df90-05d3-4030-90d4-c9feeb4a1cd9">
      <Url>https://ericoll.internal.ericsson.com/sites/TWIST/_layouts/DocIdRedir.aspx?ID=Y4EHK2M7W7CH-1-459</Url>
      <Description>Y4EHK2M7W7CH-1-459</Description>
    </_dlc_DocIdUrl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1045BC3-A45D-4B12-AEF0-7FE1AB087978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74282886-D2DA-4991-ADAE-99E974A6CDC5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8F81F866-6AEF-4016-8C05-E87D7BCF8C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b2df90-05d3-4030-90d4-c9feeb4a1cd9"/>
    <ds:schemaRef ds:uri="fb4050a4-637c-4513-a9e2-f3546918e5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76065501-CF3D-4934-8919-4CD38DCA117A}">
  <ds:schemaRefs>
    <ds:schemaRef ds:uri="http://schemas.microsoft.com/office/2006/documentManagement/types"/>
    <ds:schemaRef ds:uri="http://purl.org/dc/terms/"/>
    <ds:schemaRef ds:uri="fb4050a4-637c-4513-a9e2-f3546918e5c9"/>
    <ds:schemaRef ds:uri="08b2df90-05d3-4030-90d4-c9feeb4a1cd9"/>
    <ds:schemaRef ds:uri="http://www.w3.org/XML/1998/namespace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5.xml><?xml version="1.0" encoding="utf-8"?>
<ds:datastoreItem xmlns:ds="http://schemas.openxmlformats.org/officeDocument/2006/customXml" ds:itemID="{65A659DD-7FB9-41B7-917B-D93534A15AA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2126</TotalTime>
  <Words>772</Words>
  <Application>Microsoft Office PowerPoint</Application>
  <PresentationFormat>On-screen Show (4:3)</PresentationFormat>
  <Paragraphs>155</Paragraphs>
  <Slides>12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802-11-Submission</vt:lpstr>
      <vt:lpstr>Document</vt:lpstr>
      <vt:lpstr>Some Notes on Interference Alignment for Downlink Multi-User MIMO</vt:lpstr>
      <vt:lpstr>Abstract</vt:lpstr>
      <vt:lpstr>Introduction </vt:lpstr>
      <vt:lpstr>Example</vt:lpstr>
      <vt:lpstr>Example (cont.)</vt:lpstr>
      <vt:lpstr>Example (cont.)</vt:lpstr>
      <vt:lpstr>Implementation</vt:lpstr>
      <vt:lpstr>Complex-valued alphabets </vt:lpstr>
      <vt:lpstr>Complex-valued alphabets (general)</vt:lpstr>
      <vt:lpstr>Summary </vt:lpstr>
      <vt:lpstr>Straw poll </vt:lpstr>
      <vt:lpstr>References</vt:lpstr>
    </vt:vector>
  </TitlesOfParts>
  <Company>Ericsson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Notes on Interference Alignment for Downlink Multi-User MIMO</dc:title>
  <dc:creator>Guido R. Hiertz</dc:creator>
  <cp:lastModifiedBy>Guido R. Hiertz</cp:lastModifiedBy>
  <cp:revision>23</cp:revision>
  <cp:lastPrinted>1601-01-01T00:00:00Z</cp:lastPrinted>
  <dcterms:created xsi:type="dcterms:W3CDTF">2016-05-11T14:59:10Z</dcterms:created>
  <dcterms:modified xsi:type="dcterms:W3CDTF">2016-05-16T09:19:19Z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0x010100BB337192E63E44A7A744CE7393F41F4E005E1FC8A6FAA4D54893A4DA807756C4D1</vt:lpwstr>
  </property>
  <property fmtid="{D5CDD505-2E9C-101B-9397-08002B2CF9AE}" pid="3" name="EriCOLLProjects">
    <vt:lpwstr/>
  </property>
  <property fmtid="{D5CDD505-2E9C-101B-9397-08002B2CF9AE}" pid="4" name="EriCOLLCategory">
    <vt:lpwstr>1;#Research|7f1f7aab-c784-40ec-8666-825d2ac7abef</vt:lpwstr>
  </property>
  <property fmtid="{D5CDD505-2E9C-101B-9397-08002B2CF9AE}" pid="5" name="TaxKeyword">
    <vt:lpwstr/>
  </property>
  <property fmtid="{D5CDD505-2E9C-101B-9397-08002B2CF9AE}" pid="6" name="EriCOLLCountry">
    <vt:lpwstr/>
  </property>
  <property fmtid="{D5CDD505-2E9C-101B-9397-08002B2CF9AE}" pid="7" name="EriCOLLCompetence">
    <vt:lpwstr/>
  </property>
  <property fmtid="{D5CDD505-2E9C-101B-9397-08002B2CF9AE}" pid="8" name="EriCOLLProcess">
    <vt:lpwstr/>
  </property>
  <property fmtid="{D5CDD505-2E9C-101B-9397-08002B2CF9AE}" pid="9" name="EriCOLLOrganizationUnit">
    <vt:lpwstr>2;#GFTE Ericsson Research|0d32837b-94cf-4afa-837c-2da939e9a94e;#3;#GFTE ER Wireless Access Networks|ff4ebfd4-b054-4157-89e2-fb527533ae9d;#4;#GFTE ER Radio Access Technologies|692a7af5-c1f7-4d68-b1ab-a7920dfecb78</vt:lpwstr>
  </property>
  <property fmtid="{D5CDD505-2E9C-101B-9397-08002B2CF9AE}" pid="10" name="EriCOLLCustomer">
    <vt:lpwstr/>
  </property>
  <property fmtid="{D5CDD505-2E9C-101B-9397-08002B2CF9AE}" pid="11" name="EriCOLLProducts">
    <vt:lpwstr/>
  </property>
  <property fmtid="{D5CDD505-2E9C-101B-9397-08002B2CF9AE}" pid="12" name="_dlc_DocIdItemGuid">
    <vt:lpwstr>e7809826-ca88-40f0-a96b-f442dd408c30</vt:lpwstr>
  </property>
</Properties>
</file>