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7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802.11-16/665r0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Dzevdan Kapetanovic,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802.11-16/665r0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Dzevdan Kapetanovic,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802.11-16/665r0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Dzevdan Kapetanovic,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802.11-16/665r0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Dzevdan Kapetanovic,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doc.: IEEE 802.11-16/665r0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Dzevdan Kapetanovic,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802.11-16/665r0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Dzevdan Kapetanovic,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Dzevdan Kapetanovic,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Dzevdan Kapetanovic,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Dzevdan Kapetanovic,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Dzevdan Kapetanovic,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Dzevdan Kapetanovic,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Dzevdan Kapetanovic,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Dzevdan Kapetanovic,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802.11-16/665r0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Some Notes on Interference Alignment for Downlink Multi-User 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382973"/>
              </p:ext>
            </p:extLst>
          </p:nvPr>
        </p:nvGraphicFramePr>
        <p:xfrm>
          <a:off x="517525" y="2278063"/>
          <a:ext cx="81153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48187" imgH="2748650" progId="Word.Document.8">
                  <p:embed/>
                </p:oleObj>
              </mc:Choice>
              <mc:Fallback>
                <p:oleObj name="Document" r:id="rId4" imgW="8248187" imgH="274865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115300" cy="270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case of BPSK, AP has freedom to place interference on I or Q part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more degrees of freedom</a:t>
            </a:r>
          </a:p>
          <a:p>
            <a:endParaRPr lang="en-US" dirty="0" smtClean="0"/>
          </a:p>
          <a:p>
            <a:r>
              <a:rPr lang="en-US" dirty="0" smtClean="0"/>
              <a:t>STA must process in </a:t>
            </a:r>
            <a:r>
              <a:rPr lang="en-US" smtClean="0"/>
              <a:t>the I-Q </a:t>
            </a:r>
            <a:r>
              <a:rPr lang="en-US" dirty="0" smtClean="0"/>
              <a:t>domain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Standard MU-MIMO IC receiver suboptimal</a:t>
            </a:r>
          </a:p>
          <a:p>
            <a:endParaRPr lang="en-US" dirty="0"/>
          </a:p>
          <a:p>
            <a:r>
              <a:rPr lang="en-US" dirty="0" smtClean="0"/>
              <a:t>Large gains compared to standard ZF</a:t>
            </a:r>
          </a:p>
          <a:p>
            <a:endParaRPr lang="en-US" dirty="0"/>
          </a:p>
          <a:p>
            <a:r>
              <a:rPr lang="en-US" dirty="0" smtClean="0"/>
              <a:t>For complex-valued alphabets, no need to place interference on I or Q separately </a:t>
            </a:r>
          </a:p>
          <a:p>
            <a:pPr lvl="1"/>
            <a:r>
              <a:rPr lang="en-US" dirty="0" smtClean="0"/>
              <a:t>However, choosing subspaces gives gain!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9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that 802.11ax implements a selection mechanism in conjunction with improved receiver capabilities for BPSK?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that 802.11ax implements a selection mechanism for reduced rank transmission with complex-valued symbols?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23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Robert Stacey and </a:t>
            </a:r>
            <a:r>
              <a:rPr lang="en-US" dirty="0" err="1" smtClean="0"/>
              <a:t>Eldad</a:t>
            </a:r>
            <a:r>
              <a:rPr lang="en-US" dirty="0" smtClean="0"/>
              <a:t> </a:t>
            </a:r>
            <a:r>
              <a:rPr lang="en-US" dirty="0" err="1" smtClean="0"/>
              <a:t>Perahia</a:t>
            </a:r>
            <a:r>
              <a:rPr lang="en-US" dirty="0" smtClean="0"/>
              <a:t>, “Next Generation Wireless LANs”,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endParaRPr lang="en-US" dirty="0" smtClean="0"/>
          </a:p>
          <a:p>
            <a:r>
              <a:rPr lang="en-US" dirty="0" smtClean="0"/>
              <a:t>[2] Rodrigo de Miguel, Ralf R. Müller, “Real vs. Complex BPSK Precoding for MIMO Broadcast Channels”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show that standard DL MU-MIMO precoding for BPSK is severely suboptimal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an improved way of precoding and decoding BPSK symbols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Similar ideas are applied to complex-valued alphabets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Simulation results show the improvements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DL MU-MIMO introduced in IEEE 802.11ac</a:t>
            </a:r>
          </a:p>
          <a:p>
            <a:pPr lvl="1"/>
            <a:r>
              <a:rPr lang="en-US" dirty="0" smtClean="0"/>
              <a:t>Up to 8 </a:t>
            </a:r>
            <a:r>
              <a:rPr lang="en-US" dirty="0" err="1" smtClean="0"/>
              <a:t>Tx</a:t>
            </a:r>
            <a:r>
              <a:rPr lang="en-US" dirty="0" smtClean="0"/>
              <a:t> antennas at AP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Linear precoding in DL improves performance</a:t>
            </a:r>
          </a:p>
          <a:p>
            <a:pPr lvl="1"/>
            <a:r>
              <a:rPr lang="en-US" dirty="0" smtClean="0"/>
              <a:t>Zero Forcing (ZF) and Regularized Inverse (RI) popular choices</a:t>
            </a:r>
          </a:p>
          <a:p>
            <a:endParaRPr lang="en-US" dirty="0"/>
          </a:p>
          <a:p>
            <a:r>
              <a:rPr lang="en-US" dirty="0" smtClean="0"/>
              <a:t>Straightforward </a:t>
            </a:r>
            <a:r>
              <a:rPr lang="sv-SE" dirty="0" smtClean="0"/>
              <a:t>with </a:t>
            </a:r>
            <a:r>
              <a:rPr lang="en-US" dirty="0" smtClean="0"/>
              <a:t>full spatial multiplexing and complex-valued alphabets</a:t>
            </a:r>
          </a:p>
          <a:p>
            <a:endParaRPr lang="en-US" dirty="0"/>
          </a:p>
          <a:p>
            <a:r>
              <a:rPr lang="en-US" dirty="0" smtClean="0"/>
              <a:t>If one of these conditions do not hold, is it still trivial?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 with 4 </a:t>
                </a:r>
                <a:r>
                  <a:rPr lang="en-US" dirty="0" err="1" smtClean="0"/>
                  <a:t>Tx</a:t>
                </a:r>
                <a:r>
                  <a:rPr lang="en-US" dirty="0" smtClean="0"/>
                  <a:t> antennas</a:t>
                </a:r>
              </a:p>
              <a:p>
                <a:r>
                  <a:rPr lang="en-US" dirty="0" smtClean="0"/>
                  <a:t>4 STAs with one antenna each</a:t>
                </a:r>
              </a:p>
              <a:p>
                <a:r>
                  <a:rPr lang="en-US" dirty="0" smtClean="0"/>
                  <a:t>Channel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/>
                      </a:rPr>
                      <m:t>𝑯</m:t>
                    </m:r>
                    <m:r>
                      <a:rPr lang="sv-SE" b="1" i="1" smtClean="0">
                        <a:latin typeface="Cambria Math"/>
                      </a:rPr>
                      <m:t>=[</m:t>
                    </m:r>
                    <m:sSubSup>
                      <m:sSubSupPr>
                        <m:ctrlPr>
                          <a:rPr lang="sv-SE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sv-SE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sv-SE" b="0" i="1" smtClean="0">
                            <a:latin typeface="Cambria Math"/>
                          </a:rPr>
                          <m:t>𝑇</m:t>
                        </m:r>
                      </m:sup>
                    </m:sSubSup>
                    <m:r>
                      <a:rPr lang="sv-SE" b="0" i="1" smtClean="0">
                        <a:latin typeface="Cambria Math"/>
                      </a:rPr>
                      <m:t>; </m:t>
                    </m:r>
                    <m:sSubSup>
                      <m:sSubSupPr>
                        <m:ctrlPr>
                          <a:rPr lang="sv-SE" i="1">
                            <a:latin typeface="Cambria Math"/>
                          </a:rPr>
                        </m:ctrlPr>
                      </m:sSubSupPr>
                      <m:e>
                        <m:r>
                          <a:rPr lang="sv-SE" b="1" i="1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sv-SE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sv-SE" i="1">
                            <a:latin typeface="Cambria Math"/>
                          </a:rPr>
                          <m:t>𝑇</m:t>
                        </m:r>
                      </m:sup>
                    </m:sSubSup>
                    <m:r>
                      <a:rPr lang="sv-SE" b="0" i="1" smtClean="0">
                        <a:latin typeface="Cambria Math"/>
                      </a:rPr>
                      <m:t>; </m:t>
                    </m:r>
                    <m:sSubSup>
                      <m:sSubSupPr>
                        <m:ctrlPr>
                          <a:rPr lang="sv-SE" i="1">
                            <a:latin typeface="Cambria Math"/>
                          </a:rPr>
                        </m:ctrlPr>
                      </m:sSubSupPr>
                      <m:e>
                        <m:r>
                          <a:rPr lang="sv-SE" b="1" i="1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sv-SE" b="0" i="1" smtClean="0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sv-SE" i="1">
                            <a:latin typeface="Cambria Math"/>
                          </a:rPr>
                          <m:t>𝑇</m:t>
                        </m:r>
                      </m:sup>
                    </m:sSubSup>
                    <m:r>
                      <a:rPr lang="sv-SE" b="0" i="1" smtClean="0">
                        <a:latin typeface="Cambria Math"/>
                      </a:rPr>
                      <m:t>; </m:t>
                    </m:r>
                    <m:sSubSup>
                      <m:sSubSupPr>
                        <m:ctrlPr>
                          <a:rPr lang="sv-SE" i="1">
                            <a:latin typeface="Cambria Math"/>
                          </a:rPr>
                        </m:ctrlPr>
                      </m:sSubSupPr>
                      <m:e>
                        <m:r>
                          <a:rPr lang="sv-SE" b="1" i="1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sv-SE" b="0" i="1" smtClean="0">
                            <a:latin typeface="Cambria Math"/>
                          </a:rPr>
                          <m:t>4</m:t>
                        </m:r>
                      </m:sub>
                      <m:sup>
                        <m:r>
                          <a:rPr lang="sv-SE" i="1">
                            <a:latin typeface="Cambria Math"/>
                          </a:rPr>
                          <m:t>𝑇</m:t>
                        </m:r>
                      </m:sup>
                    </m:sSubSup>
                    <m:r>
                      <a:rPr lang="sv-SE" b="0" i="1" smtClean="0">
                        <a:latin typeface="Cambria Math"/>
                      </a:rPr>
                      <m:t>]</m:t>
                    </m:r>
                  </m:oMath>
                </a14:m>
                <a:endParaRPr lang="en-US" b="1" dirty="0" smtClean="0"/>
              </a:p>
              <a:p>
                <a:r>
                  <a:rPr lang="en-US" dirty="0" smtClean="0"/>
                  <a:t>AP transmits one BPSK symbol to each STA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1" i="1" smtClean="0">
                          <a:latin typeface="Cambria Math"/>
                        </a:rPr>
                        <m:t>𝒚</m:t>
                      </m:r>
                      <m:r>
                        <a:rPr lang="sv-SE" b="1" i="1" smtClean="0">
                          <a:latin typeface="Cambria Math"/>
                        </a:rPr>
                        <m:t>=</m:t>
                      </m:r>
                      <m:r>
                        <a:rPr lang="sv-SE" b="1" i="1" smtClean="0">
                          <a:latin typeface="Cambria Math"/>
                        </a:rPr>
                        <m:t>𝑯𝑭𝒃</m:t>
                      </m:r>
                      <m:r>
                        <a:rPr lang="sv-SE" b="1" i="1" smtClean="0">
                          <a:latin typeface="Cambria Math"/>
                        </a:rPr>
                        <m:t>+</m:t>
                      </m:r>
                      <m:r>
                        <a:rPr lang="sv-SE" b="1" i="1" smtClean="0"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en-US" b="1" dirty="0" smtClean="0"/>
              </a:p>
              <a:p>
                <a:pPr lvl="1"/>
                <a:r>
                  <a:rPr lang="sv-SE" dirty="0"/>
                  <a:t>P</a:t>
                </a:r>
                <a:r>
                  <a:rPr lang="sv-SE" dirty="0" smtClean="0"/>
                  <a:t>recoder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/>
                      </a:rPr>
                      <m:t>𝑭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, vector of BPSK streams </a:t>
                </a:r>
                <a14:m>
                  <m:oMath xmlns:m="http://schemas.openxmlformats.org/officeDocument/2006/math">
                    <m:r>
                      <a:rPr lang="sv-SE" b="1" i="1">
                        <a:latin typeface="Cambria Math"/>
                      </a:rPr>
                      <m:t>𝒃</m:t>
                    </m:r>
                    <m:r>
                      <a:rPr lang="sv-SE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v-SE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sv-SE" b="1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sv-SE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sv-SE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sv-SE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sv-SE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sv-SE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sv-SE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sv-SE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sv-SE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sv-SE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sv-SE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sv-SE" b="0" i="1" smtClean="0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 smtClean="0"/>
                  <a:t>Standard ZF: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/>
                      </a:rPr>
                      <m:t>𝑭</m:t>
                    </m:r>
                    <m:r>
                      <a:rPr lang="sv-SE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v-SE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v-SE" b="1" i="1" smtClean="0">
                            <a:latin typeface="Cambria Math"/>
                          </a:rPr>
                          <m:t>𝑯</m:t>
                        </m:r>
                      </m:e>
                      <m:sup>
                        <m:r>
                          <a:rPr lang="sv-SE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 (pseudo-inverse) [1]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sv-SE" b="1" i="1" smtClean="0">
                        <a:latin typeface="Cambria Math"/>
                      </a:rPr>
                      <m:t>𝒚</m:t>
                    </m:r>
                    <m:r>
                      <a:rPr lang="sv-SE" b="1" i="1" smtClean="0">
                        <a:latin typeface="Cambria Math"/>
                      </a:rPr>
                      <m:t>=</m:t>
                    </m:r>
                    <m:r>
                      <a:rPr lang="sv-SE" b="1" i="1" smtClean="0">
                        <a:latin typeface="Cambria Math"/>
                      </a:rPr>
                      <m:t>𝒃</m:t>
                    </m:r>
                    <m:r>
                      <a:rPr lang="sv-SE" b="1" i="1" smtClean="0">
                        <a:latin typeface="Cambria Math"/>
                      </a:rPr>
                      <m:t>+</m:t>
                    </m:r>
                    <m:r>
                      <a:rPr lang="sv-SE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Each STA receives BPSK without interference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Standard ZF results in beams that are orthogonal to both I and Q parts of undesired users </a:t>
            </a:r>
          </a:p>
          <a:p>
            <a:pPr lvl="1"/>
            <a:r>
              <a:rPr lang="en-US" dirty="0" smtClean="0"/>
              <a:t>Since the constellation is one dimensional, orthogonality towards the other dimension not necessary [2]</a:t>
            </a:r>
          </a:p>
          <a:p>
            <a:endParaRPr lang="en-US" dirty="0" smtClean="0"/>
          </a:p>
          <a:p>
            <a:r>
              <a:rPr lang="en-US" dirty="0" smtClean="0"/>
              <a:t>Beams that are orthogonal to only one dimension have one extra degree of freedom / STA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interference from others placed on the other dimension</a:t>
            </a:r>
          </a:p>
          <a:p>
            <a:endParaRPr lang="en-US" dirty="0" smtClean="0"/>
          </a:p>
          <a:p>
            <a:r>
              <a:rPr lang="en-US" dirty="0" smtClean="0"/>
              <a:t>Let AP choose signaling dimension for each STA (in such a way so that the resulting linear </a:t>
            </a:r>
            <a:r>
              <a:rPr lang="en-US" dirty="0" err="1" smtClean="0"/>
              <a:t>precoder</a:t>
            </a:r>
            <a:r>
              <a:rPr lang="en-US" dirty="0" smtClean="0"/>
              <a:t> has minimal power).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3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/>
          <a:lstStyle/>
          <a:p>
            <a:r>
              <a:rPr lang="en-US" dirty="0" smtClean="0"/>
              <a:t>AP constructs a ZF </a:t>
            </a:r>
            <a:r>
              <a:rPr lang="en-US" dirty="0" err="1" smtClean="0"/>
              <a:t>precoder</a:t>
            </a:r>
            <a:r>
              <a:rPr lang="en-US" dirty="0" smtClean="0"/>
              <a:t> that only nulls out </a:t>
            </a:r>
            <a:r>
              <a:rPr lang="en-US" i="1" dirty="0" smtClean="0"/>
              <a:t>one</a:t>
            </a:r>
            <a:r>
              <a:rPr lang="en-US" dirty="0" smtClean="0"/>
              <a:t> dimension / STA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 works for RI </a:t>
            </a:r>
            <a:r>
              <a:rPr lang="en-US" dirty="0" err="1" smtClean="0"/>
              <a:t>precoder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20888"/>
            <a:ext cx="5157788" cy="357321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8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possible implementation of the proposed method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AP collects all received channels (or some factorization of them) and extends them to the real-valued domain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chooses I or Q as the channel to a STA in such a way that the resulting ZF or RI has minimal energy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STA processes the signal in the I-Q (real-valued) domain; standard MU-MIMO IC receiver [1] no longer optimal!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9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Complex-valued alphabets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considered BPSK (in general, one-dimensional constellation)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about complex-valued (QPSK, 16-QAM,…)?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single antenna now receives two independent dimensions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no possibility to choose anymore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3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Complex-valued </a:t>
            </a:r>
            <a:r>
              <a:rPr lang="en-US" dirty="0" smtClean="0"/>
              <a:t>alphabets (general)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981200"/>
            <a:ext cx="5110336" cy="411321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Already </a:t>
            </a:r>
            <a:r>
              <a:rPr lang="en-US" sz="2000" dirty="0" smtClean="0"/>
              <a:t>well-known </a:t>
            </a:r>
            <a:r>
              <a:rPr lang="en-US" sz="2000" dirty="0"/>
              <a:t>that, in case of fewer streams than Rx antennas </a:t>
            </a:r>
            <a:r>
              <a:rPr lang="en-US" sz="2000" dirty="0" smtClean="0"/>
              <a:t>at </a:t>
            </a:r>
            <a:r>
              <a:rPr lang="en-US" sz="2000" dirty="0"/>
              <a:t>each STA, AP can place interference on the other (complex) </a:t>
            </a:r>
            <a:r>
              <a:rPr lang="en-US" sz="2000" dirty="0" smtClean="0"/>
              <a:t>subspaces</a:t>
            </a:r>
          </a:p>
          <a:p>
            <a:pPr lvl="1"/>
            <a:r>
              <a:rPr lang="en-US" dirty="0"/>
              <a:t>Possibility to choose gives gain</a:t>
            </a:r>
          </a:p>
          <a:p>
            <a:pPr lvl="1"/>
            <a:r>
              <a:rPr lang="en-US" dirty="0"/>
              <a:t>Strongest </a:t>
            </a:r>
            <a:r>
              <a:rPr lang="en-US" dirty="0" err="1"/>
              <a:t>eigenmodes</a:t>
            </a:r>
            <a:r>
              <a:rPr lang="en-US" dirty="0"/>
              <a:t> not always optimal!</a:t>
            </a:r>
          </a:p>
          <a:p>
            <a:endParaRPr lang="en-US" sz="2000" dirty="0"/>
          </a:p>
          <a:p>
            <a:r>
              <a:rPr lang="en-US" sz="2000" dirty="0"/>
              <a:t>How about having additional choice of placing </a:t>
            </a:r>
            <a:br>
              <a:rPr lang="en-US" sz="2000" dirty="0"/>
            </a:br>
            <a:r>
              <a:rPr lang="en-US" sz="2000" dirty="0"/>
              <a:t>it on I or Q parts in the different subspaces?</a:t>
            </a:r>
          </a:p>
          <a:p>
            <a:endParaRPr lang="en-US" sz="2000" dirty="0"/>
          </a:p>
          <a:p>
            <a:r>
              <a:rPr lang="en-US" sz="2000" dirty="0"/>
              <a:t>Simulations show that there is no gain</a:t>
            </a:r>
            <a:br>
              <a:rPr lang="en-US" sz="2000" dirty="0"/>
            </a:br>
            <a:r>
              <a:rPr lang="en-US" sz="2000" dirty="0"/>
              <a:t>compared to the complex-valued representation</a:t>
            </a:r>
          </a:p>
          <a:p>
            <a:endParaRPr lang="en-US" dirty="0"/>
          </a:p>
          <a:p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Dzevdan Kapetanovic, Ericsson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9" y="2535488"/>
            <a:ext cx="3419872" cy="30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6065501-CF3D-4934-8919-4CD38DCA117A}">
  <ds:schemaRefs>
    <ds:schemaRef ds:uri="http://schemas.microsoft.com/office/2006/documentManagement/types"/>
    <ds:schemaRef ds:uri="http://purl.org/dc/terms/"/>
    <ds:schemaRef ds:uri="fb4050a4-637c-4513-a9e2-f3546918e5c9"/>
    <ds:schemaRef ds:uri="08b2df90-05d3-4030-90d4-c9feeb4a1cd9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2126</TotalTime>
  <Words>772</Words>
  <Application>Microsoft Office PowerPoint</Application>
  <PresentationFormat>On-screen Show (4:3)</PresentationFormat>
  <Paragraphs>155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Some Notes on Interference Alignment for Downlink Multi-User MIMO</vt:lpstr>
      <vt:lpstr>Abstract</vt:lpstr>
      <vt:lpstr>Introduction </vt:lpstr>
      <vt:lpstr>Example</vt:lpstr>
      <vt:lpstr>Example (cont.)</vt:lpstr>
      <vt:lpstr>Example (cont.)</vt:lpstr>
      <vt:lpstr>Implementation</vt:lpstr>
      <vt:lpstr>Complex-valued alphabets </vt:lpstr>
      <vt:lpstr>Complex-valued alphabets (general)</vt:lpstr>
      <vt:lpstr>Summary </vt:lpstr>
      <vt:lpstr>Straw poll 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Notes on Interference Alignment for Downlink Multi-User MIMO</dc:title>
  <dc:creator>Guido R. Hiertz</dc:creator>
  <cp:lastModifiedBy>Guido R. Hiertz</cp:lastModifiedBy>
  <cp:revision>23</cp:revision>
  <cp:lastPrinted>1601-01-01T00:00:00Z</cp:lastPrinted>
  <dcterms:created xsi:type="dcterms:W3CDTF">2016-05-11T14:59:10Z</dcterms:created>
  <dcterms:modified xsi:type="dcterms:W3CDTF">2016-05-16T09:19:19Z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