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9" r:id="rId4"/>
    <p:sldId id="270" r:id="rId5"/>
    <p:sldId id="265" r:id="rId6"/>
    <p:sldId id="260" r:id="rId7"/>
    <p:sldId id="273" r:id="rId8"/>
    <p:sldId id="272" r:id="rId9"/>
    <p:sldId id="274" r:id="rId10"/>
    <p:sldId id="268" r:id="rId11"/>
    <p:sldId id="275" r:id="rId12"/>
    <p:sldId id="27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4660"/>
  </p:normalViewPr>
  <p:slideViewPr>
    <p:cSldViewPr>
      <p:cViewPr varScale="1">
        <p:scale>
          <a:sx n="70" d="100"/>
          <a:sy n="70" d="100"/>
        </p:scale>
        <p:origin x="92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10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Adaptive Random Access UL 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2016-05-16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240202"/>
              </p:ext>
            </p:extLst>
          </p:nvPr>
        </p:nvGraphicFramePr>
        <p:xfrm>
          <a:off x="170656" y="2508250"/>
          <a:ext cx="9405938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5" name="Document" r:id="rId4" imgW="6246431" imgH="2778858" progId="Word.Document.8">
                  <p:embed/>
                </p:oleObj>
              </mc:Choice>
              <mc:Fallback>
                <p:oleObj name="Document" r:id="rId4" imgW="6246431" imgH="27788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" y="2508250"/>
                        <a:ext cx="9405938" cy="417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36096" y="495898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N_RU=8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63688" y="487887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N_RU=4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024" y="1751013"/>
            <a:ext cx="3963144" cy="297235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1" y="1745720"/>
            <a:ext cx="3876553" cy="290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2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Maintaining Optimal Performance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N_STA accurate estimation</a:t>
            </a:r>
          </a:p>
          <a:p>
            <a:pPr marL="457200" indent="-457200">
              <a:buAutoNum type="arabicPeriod"/>
            </a:pPr>
            <a:r>
              <a:rPr lang="en-US" dirty="0" smtClean="0"/>
              <a:t>N_RU must be less than or equal than N_STA</a:t>
            </a:r>
          </a:p>
          <a:p>
            <a:pPr marL="457200" indent="-457200">
              <a:buAutoNum type="arabicPeriod"/>
            </a:pPr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r>
              <a:rPr lang="en-US" dirty="0" smtClean="0"/>
              <a:t> based on N_STA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we propose </a:t>
            </a:r>
            <a:r>
              <a:rPr lang="en-US" dirty="0" err="1" smtClean="0"/>
              <a:t>OCWmin</a:t>
            </a:r>
            <a:r>
              <a:rPr lang="en-US" dirty="0" smtClean="0"/>
              <a:t> report through beacon  information element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32942" y="4221088"/>
            <a:ext cx="6552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Others: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Exponential back off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OCWmax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effect is more subtle but need to be set for consistency.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6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presented conditions that could enable optimal efficiency at all times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4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1600" y="1981200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Detailed parameters and procedure for random access UL OFDMA are still TBD in the SFD and draft 0.1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 this contribution, we present analysis and simulation results of random access UL OFDMA and make recommendations on how to obtain maximum efficiency at all times.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The current random access UL OFDMA has very similar structure with DCF MAC. Many rules that apply to  DCF MAC also apply to </a:t>
            </a:r>
            <a:r>
              <a:rPr lang="en-US" sz="1800" b="0" dirty="0" smtClean="0"/>
              <a:t>random access </a:t>
            </a:r>
            <a:r>
              <a:rPr lang="en-US" sz="1800" b="0" dirty="0" smtClean="0"/>
              <a:t>UL OFDMA.</a:t>
            </a:r>
          </a:p>
          <a:p>
            <a:r>
              <a:rPr lang="en-US" sz="1800" b="0" dirty="0" smtClean="0"/>
              <a:t>	1. STAs  increase </a:t>
            </a:r>
            <a:r>
              <a:rPr lang="en-US" sz="1800" b="0" dirty="0" smtClean="0"/>
              <a:t>OCW</a:t>
            </a:r>
            <a:r>
              <a:rPr lang="en-US" sz="1800" b="0" dirty="0" smtClean="0"/>
              <a:t> </a:t>
            </a:r>
            <a:r>
              <a:rPr lang="en-US" sz="1800" b="0" dirty="0" smtClean="0"/>
              <a:t>from </a:t>
            </a:r>
            <a:r>
              <a:rPr lang="en-US" sz="1800" b="0" dirty="0" smtClean="0"/>
              <a:t>an </a:t>
            </a:r>
            <a:r>
              <a:rPr lang="en-US" sz="1800" b="0" dirty="0" err="1" smtClean="0"/>
              <a:t>OCWmin</a:t>
            </a:r>
            <a:r>
              <a:rPr lang="en-US" sz="1800" b="0" dirty="0" smtClean="0"/>
              <a:t> value </a:t>
            </a:r>
            <a:r>
              <a:rPr lang="en-US" sz="1800" b="0" dirty="0" err="1" smtClean="0"/>
              <a:t>everytime</a:t>
            </a:r>
            <a:r>
              <a:rPr lang="en-US" sz="1800" b="0" dirty="0" smtClean="0"/>
              <a:t> collision occurs</a:t>
            </a:r>
            <a:endParaRPr lang="en-US" sz="1800" b="0" dirty="0"/>
          </a:p>
          <a:p>
            <a:r>
              <a:rPr lang="en-US" sz="1800" b="0" dirty="0"/>
              <a:t>	</a:t>
            </a:r>
            <a:r>
              <a:rPr lang="en-US" sz="1800" b="0" dirty="0" smtClean="0"/>
              <a:t>		a. </a:t>
            </a:r>
            <a:r>
              <a:rPr lang="en-US" sz="1800" b="0" dirty="0" err="1" smtClean="0"/>
              <a:t>OCWmax</a:t>
            </a:r>
            <a:r>
              <a:rPr lang="en-US" sz="1800" b="0" dirty="0" smtClean="0"/>
              <a:t> </a:t>
            </a:r>
            <a:r>
              <a:rPr lang="en-US" sz="1800" b="0" dirty="0" smtClean="0"/>
              <a:t>parameter is a must.</a:t>
            </a:r>
          </a:p>
          <a:p>
            <a:r>
              <a:rPr lang="en-US" sz="1800" b="0" dirty="0"/>
              <a:t>	</a:t>
            </a:r>
            <a:r>
              <a:rPr lang="en-US" sz="1800" b="0" dirty="0" smtClean="0"/>
              <a:t>		b. Exponential increase is easy, effective and well understood</a:t>
            </a:r>
            <a:r>
              <a:rPr lang="en-US" sz="1800" b="0" dirty="0" smtClean="0"/>
              <a:t>.</a:t>
            </a:r>
          </a:p>
          <a:p>
            <a:endParaRPr lang="en-US" sz="1800" b="0" dirty="0"/>
          </a:p>
          <a:p>
            <a:r>
              <a:rPr lang="en-US" sz="1800" b="0" dirty="0" smtClean="0"/>
              <a:t> 	2. AP adaptively adjusts </a:t>
            </a:r>
            <a:r>
              <a:rPr lang="en-US" sz="1800" b="0" dirty="0" err="1" smtClean="0"/>
              <a:t>OCWmin</a:t>
            </a:r>
            <a:r>
              <a:rPr lang="en-US" sz="1800" b="0" dirty="0" smtClean="0"/>
              <a:t> </a:t>
            </a:r>
            <a:r>
              <a:rPr lang="en-US" sz="1800" b="0" dirty="0" smtClean="0"/>
              <a:t>and </a:t>
            </a:r>
            <a:r>
              <a:rPr lang="en-US" sz="1800" b="0" dirty="0" err="1" smtClean="0"/>
              <a:t>OCWmax</a:t>
            </a:r>
            <a:r>
              <a:rPr lang="en-US" sz="1800" b="0" dirty="0" smtClean="0"/>
              <a:t> </a:t>
            </a:r>
            <a:r>
              <a:rPr lang="en-US" sz="1800" b="0" dirty="0" smtClean="0"/>
              <a:t>to fine tune the MAC  performance.</a:t>
            </a:r>
          </a:p>
          <a:p>
            <a:r>
              <a:rPr lang="en-US" sz="1800" b="0" dirty="0"/>
              <a:t>	</a:t>
            </a:r>
            <a:endParaRPr lang="en-US" sz="1800" b="0" dirty="0" smtClean="0"/>
          </a:p>
          <a:p>
            <a:r>
              <a:rPr lang="en-US" sz="1800" b="0" dirty="0"/>
              <a:t>	</a:t>
            </a:r>
            <a:r>
              <a:rPr lang="en-US" sz="1800" b="0" dirty="0" smtClean="0"/>
              <a:t>		</a:t>
            </a:r>
            <a:endParaRPr 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38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cxnSp>
        <p:nvCxnSpPr>
          <p:cNvPr id="27" name="Straight Connector 4"/>
          <p:cNvCxnSpPr/>
          <p:nvPr/>
        </p:nvCxnSpPr>
        <p:spPr bwMode="auto">
          <a:xfrm flipV="1">
            <a:off x="1570304" y="3945432"/>
            <a:ext cx="6080122" cy="16398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5"/>
          <p:cNvSpPr/>
          <p:nvPr/>
        </p:nvSpPr>
        <p:spPr bwMode="auto">
          <a:xfrm>
            <a:off x="2533632" y="3346372"/>
            <a:ext cx="406568" cy="61480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</a:t>
            </a:r>
          </a:p>
        </p:txBody>
      </p:sp>
      <p:sp>
        <p:nvSpPr>
          <p:cNvPr id="29" name="TextBox 12"/>
          <p:cNvSpPr txBox="1"/>
          <p:nvPr/>
        </p:nvSpPr>
        <p:spPr>
          <a:xfrm>
            <a:off x="1134543" y="3906511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/>
              </a:rPr>
              <a:t>AP</a:t>
            </a:r>
          </a:p>
        </p:txBody>
      </p:sp>
      <p:sp>
        <p:nvSpPr>
          <p:cNvPr id="30" name="Rectangle 33"/>
          <p:cNvSpPr/>
          <p:nvPr/>
        </p:nvSpPr>
        <p:spPr bwMode="auto">
          <a:xfrm>
            <a:off x="1570304" y="3346372"/>
            <a:ext cx="212311" cy="614802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cs typeface="Arial" pitchFamily="34" charset="0"/>
            </a:endParaRPr>
          </a:p>
        </p:txBody>
      </p:sp>
      <p:sp>
        <p:nvSpPr>
          <p:cNvPr id="31" name="TextBox 34"/>
          <p:cNvSpPr txBox="1"/>
          <p:nvPr/>
        </p:nvSpPr>
        <p:spPr>
          <a:xfrm>
            <a:off x="1457633" y="3176787"/>
            <a:ext cx="421589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900" dirty="0" smtClean="0">
                <a:solidFill>
                  <a:srgbClr val="000000"/>
                </a:solidFill>
                <a:latin typeface="Times New Roman" pitchFamily="18" charset="0"/>
              </a:rPr>
              <a:t>Beacon</a:t>
            </a:r>
          </a:p>
        </p:txBody>
      </p:sp>
      <p:sp>
        <p:nvSpPr>
          <p:cNvPr id="32" name="Rectangle 35"/>
          <p:cNvSpPr/>
          <p:nvPr/>
        </p:nvSpPr>
        <p:spPr bwMode="auto">
          <a:xfrm>
            <a:off x="1570304" y="3562613"/>
            <a:ext cx="212311" cy="203865"/>
          </a:xfrm>
          <a:prstGeom prst="rect">
            <a:avLst/>
          </a:prstGeom>
          <a:gradFill flip="none" rotWithShape="1">
            <a:gsLst>
              <a:gs pos="5000">
                <a:srgbClr val="3333CC"/>
              </a:gs>
              <a:gs pos="95000">
                <a:srgbClr val="00CC99"/>
              </a:gs>
            </a:gsLst>
            <a:lin ang="16200000" scaled="0"/>
            <a:tileRect/>
          </a:gra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cs typeface="Arial" pitchFamily="34" charset="0"/>
            </a:endParaRPr>
          </a:p>
        </p:txBody>
      </p:sp>
      <p:sp>
        <p:nvSpPr>
          <p:cNvPr id="33" name="TextBox 36"/>
          <p:cNvSpPr txBox="1"/>
          <p:nvPr/>
        </p:nvSpPr>
        <p:spPr>
          <a:xfrm>
            <a:off x="613479" y="3526060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9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1</a:t>
            </a:r>
          </a:p>
        </p:txBody>
      </p:sp>
      <p:cxnSp>
        <p:nvCxnSpPr>
          <p:cNvPr id="34" name="Straight Arrow Connector 55"/>
          <p:cNvCxnSpPr/>
          <p:nvPr/>
        </p:nvCxnSpPr>
        <p:spPr bwMode="auto">
          <a:xfrm flipV="1">
            <a:off x="1823078" y="3055549"/>
            <a:ext cx="2224024" cy="1072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56"/>
          <p:cNvSpPr txBox="1"/>
          <p:nvPr/>
        </p:nvSpPr>
        <p:spPr>
          <a:xfrm>
            <a:off x="1265333" y="2834114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1</a:t>
            </a:r>
          </a:p>
        </p:txBody>
      </p:sp>
      <p:cxnSp>
        <p:nvCxnSpPr>
          <p:cNvPr id="36" name="Straight Arrow Connector 70"/>
          <p:cNvCxnSpPr/>
          <p:nvPr/>
        </p:nvCxnSpPr>
        <p:spPr bwMode="auto">
          <a:xfrm>
            <a:off x="4451969" y="4223329"/>
            <a:ext cx="234080" cy="0"/>
          </a:xfrm>
          <a:prstGeom prst="straightConnector1">
            <a:avLst/>
          </a:prstGeom>
          <a:solidFill>
            <a:srgbClr val="FFFFFF"/>
          </a:solidFill>
          <a:ln w="9525" cap="flat" cmpd="sng" algn="ctr">
            <a:solidFill>
              <a:srgbClr val="00CC99">
                <a:lumMod val="60000"/>
                <a:lumOff val="40000"/>
              </a:srgbClr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1"/>
          <p:cNvSpPr txBox="1"/>
          <p:nvPr/>
        </p:nvSpPr>
        <p:spPr>
          <a:xfrm>
            <a:off x="2159866" y="3966646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</a:rPr>
              <a:t>(no random access)</a:t>
            </a:r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Box 91"/>
          <p:cNvSpPr txBox="1"/>
          <p:nvPr/>
        </p:nvSpPr>
        <p:spPr>
          <a:xfrm>
            <a:off x="3563888" y="3933056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</a:rPr>
              <a:t>(random access)</a:t>
            </a:r>
            <a:endParaRPr 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Rectangle 37"/>
          <p:cNvSpPr/>
          <p:nvPr/>
        </p:nvSpPr>
        <p:spPr bwMode="auto">
          <a:xfrm>
            <a:off x="4047102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1" name="TextBox 84"/>
          <p:cNvSpPr txBox="1"/>
          <p:nvPr/>
        </p:nvSpPr>
        <p:spPr>
          <a:xfrm>
            <a:off x="605435" y="3678460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9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2</a:t>
            </a:r>
          </a:p>
        </p:txBody>
      </p:sp>
      <p:cxnSp>
        <p:nvCxnSpPr>
          <p:cNvPr id="42" name="Straight Arrow Connector 93"/>
          <p:cNvCxnSpPr/>
          <p:nvPr/>
        </p:nvCxnSpPr>
        <p:spPr bwMode="auto">
          <a:xfrm flipV="1">
            <a:off x="1805476" y="2752483"/>
            <a:ext cx="4934200" cy="28979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101"/>
          <p:cNvSpPr txBox="1"/>
          <p:nvPr/>
        </p:nvSpPr>
        <p:spPr>
          <a:xfrm>
            <a:off x="3289006" y="2567817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lang="en-US" sz="1200" b="1" dirty="0" smtClean="0">
                <a:solidFill>
                  <a:srgbClr val="000000"/>
                </a:solidFill>
                <a:latin typeface="Times New Roman" pitchFamily="18" charset="0"/>
              </a:rPr>
              <a:t>TF-R Start Time 2</a:t>
            </a:r>
          </a:p>
        </p:txBody>
      </p:sp>
      <p:sp>
        <p:nvSpPr>
          <p:cNvPr id="44" name="Rectangle 37"/>
          <p:cNvSpPr/>
          <p:nvPr/>
        </p:nvSpPr>
        <p:spPr bwMode="auto">
          <a:xfrm>
            <a:off x="4130714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5" name="Rectangle 37"/>
          <p:cNvSpPr/>
          <p:nvPr/>
        </p:nvSpPr>
        <p:spPr bwMode="auto">
          <a:xfrm>
            <a:off x="4249428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6" name="Rectangle 37"/>
          <p:cNvSpPr/>
          <p:nvPr/>
        </p:nvSpPr>
        <p:spPr bwMode="auto">
          <a:xfrm>
            <a:off x="4344988" y="334637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7" name="Rectangle 37"/>
          <p:cNvSpPr/>
          <p:nvPr/>
        </p:nvSpPr>
        <p:spPr bwMode="auto">
          <a:xfrm>
            <a:off x="6687927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8" name="Rectangle 37"/>
          <p:cNvSpPr/>
          <p:nvPr/>
        </p:nvSpPr>
        <p:spPr bwMode="auto">
          <a:xfrm>
            <a:off x="6771539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49" name="Rectangle 37"/>
          <p:cNvSpPr/>
          <p:nvPr/>
        </p:nvSpPr>
        <p:spPr bwMode="auto">
          <a:xfrm>
            <a:off x="6890253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sp>
        <p:nvSpPr>
          <p:cNvPr id="50" name="Rectangle 37"/>
          <p:cNvSpPr/>
          <p:nvPr/>
        </p:nvSpPr>
        <p:spPr bwMode="auto">
          <a:xfrm>
            <a:off x="6985813" y="3318254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Arial" pitchFamily="34" charset="0"/>
              </a:rPr>
              <a:t>TF-R</a:t>
            </a:r>
          </a:p>
        </p:txBody>
      </p:sp>
      <p:cxnSp>
        <p:nvCxnSpPr>
          <p:cNvPr id="51" name="Straight Arrow Connector 55"/>
          <p:cNvCxnSpPr/>
          <p:nvPr/>
        </p:nvCxnSpPr>
        <p:spPr bwMode="auto">
          <a:xfrm>
            <a:off x="4047102" y="3279433"/>
            <a:ext cx="760685" cy="0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4073121" y="2704740"/>
            <a:ext cx="1160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Service Period</a:t>
            </a:r>
          </a:p>
        </p:txBody>
      </p:sp>
      <p:cxnSp>
        <p:nvCxnSpPr>
          <p:cNvPr id="54" name="Straight Arrow Connector 55"/>
          <p:cNvCxnSpPr/>
          <p:nvPr/>
        </p:nvCxnSpPr>
        <p:spPr bwMode="auto">
          <a:xfrm>
            <a:off x="6673329" y="3286226"/>
            <a:ext cx="760685" cy="0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5" name="テキスト ボックス 54"/>
          <p:cNvSpPr txBox="1"/>
          <p:nvPr/>
        </p:nvSpPr>
        <p:spPr>
          <a:xfrm>
            <a:off x="6699348" y="2711533"/>
            <a:ext cx="1160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Service Period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4773223" y="3636898"/>
            <a:ext cx="734881" cy="872222"/>
          </a:xfrm>
          <a:prstGeom prst="straightConnector1">
            <a:avLst/>
          </a:prstGeom>
          <a:solidFill>
            <a:srgbClr val="FFFFFF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8" name="テキスト ボックス 57"/>
          <p:cNvSpPr txBox="1"/>
          <p:nvPr/>
        </p:nvSpPr>
        <p:spPr>
          <a:xfrm>
            <a:off x="5277434" y="4450197"/>
            <a:ext cx="2098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Cascaded Trigger Frames</a:t>
            </a:r>
          </a:p>
        </p:txBody>
      </p:sp>
    </p:spTree>
    <p:extLst>
      <p:ext uri="{BB962C8B-B14F-4D97-AF65-F5344CB8AC3E}">
        <p14:creationId xmlns:p14="http://schemas.microsoft.com/office/powerpoint/2010/main" val="18123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Assumptions</a:t>
            </a:r>
          </a:p>
          <a:p>
            <a:r>
              <a:rPr lang="en-US" sz="1800" b="0" dirty="0" smtClean="0"/>
              <a:t>Exponential Back off </a:t>
            </a:r>
            <a:endParaRPr lang="en-US" sz="1800" b="0" dirty="0" smtClean="0"/>
          </a:p>
          <a:p>
            <a:r>
              <a:rPr lang="en-US" sz="1800" b="0" dirty="0" smtClean="0"/>
              <a:t>Service </a:t>
            </a:r>
            <a:r>
              <a:rPr lang="en-US" sz="1800" b="0" dirty="0" smtClean="0"/>
              <a:t>Period Length = 30ms (1 per beacon)</a:t>
            </a:r>
          </a:p>
          <a:p>
            <a:r>
              <a:rPr lang="en-US" sz="1800" b="0" dirty="0" smtClean="0"/>
              <a:t>Beacon Interval=100ms</a:t>
            </a:r>
          </a:p>
          <a:p>
            <a:r>
              <a:rPr lang="en-US" sz="1800" b="0" dirty="0" smtClean="0"/>
              <a:t>Full Buffer Traffic</a:t>
            </a:r>
          </a:p>
          <a:p>
            <a:r>
              <a:rPr lang="en-US" sz="1800" b="0" dirty="0" smtClean="0"/>
              <a:t>     </a:t>
            </a:r>
            <a:r>
              <a:rPr lang="en-US" sz="1800" dirty="0"/>
              <a:t>	</a:t>
            </a:r>
          </a:p>
          <a:p>
            <a:r>
              <a:rPr lang="en-US" sz="1800" dirty="0" smtClean="0"/>
              <a:t>Random </a:t>
            </a:r>
            <a:r>
              <a:rPr lang="en-US" sz="1800" dirty="0"/>
              <a:t>access </a:t>
            </a:r>
            <a:r>
              <a:rPr lang="en-US" sz="1800" dirty="0" smtClean="0"/>
              <a:t>parameters</a:t>
            </a:r>
          </a:p>
          <a:p>
            <a:pPr lvl="1"/>
            <a:r>
              <a:rPr lang="en-US" sz="1800" dirty="0" smtClean="0"/>
              <a:t>Number of STAs (N_STA)= [1:32]</a:t>
            </a:r>
          </a:p>
          <a:p>
            <a:pPr lvl="1"/>
            <a:r>
              <a:rPr lang="en-US" sz="1800" dirty="0" smtClean="0"/>
              <a:t>Number </a:t>
            </a:r>
            <a:r>
              <a:rPr lang="en-US" sz="1800" dirty="0"/>
              <a:t>of RUs/TF-R </a:t>
            </a:r>
            <a:r>
              <a:rPr lang="en-US" sz="1800" dirty="0" smtClean="0"/>
              <a:t>(N_RU)= [4, 8</a:t>
            </a:r>
            <a:r>
              <a:rPr lang="en-US" sz="1800" dirty="0"/>
              <a:t>]</a:t>
            </a:r>
          </a:p>
          <a:p>
            <a:pPr lvl="1"/>
            <a:r>
              <a:rPr lang="en-US" sz="1800" dirty="0" err="1" smtClean="0"/>
              <a:t>OCWmin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[1, 2, 4, 8, 16, 32]</a:t>
            </a:r>
            <a:endParaRPr lang="en-US" sz="1800" dirty="0"/>
          </a:p>
          <a:p>
            <a:pPr lvl="1"/>
            <a:r>
              <a:rPr lang="en-US" sz="1800" dirty="0" err="1" smtClean="0"/>
              <a:t>OCWmax</a:t>
            </a:r>
            <a:r>
              <a:rPr lang="en-US" sz="1800" dirty="0" smtClean="0"/>
              <a:t> </a:t>
            </a:r>
            <a:r>
              <a:rPr lang="en-US" sz="1800" dirty="0"/>
              <a:t>= </a:t>
            </a:r>
            <a:r>
              <a:rPr lang="en-US" sz="1800" dirty="0" smtClean="0"/>
              <a:t>[32]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24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491474" y="490890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N_RU=4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2453" y="490778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N_RU=8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859554"/>
            <a:ext cx="3820787" cy="286559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4554" y="1859554"/>
            <a:ext cx="3820787" cy="286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67193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Higher number of STAs need higher </a:t>
            </a:r>
            <a:r>
              <a:rPr lang="en-US" dirty="0" err="1" smtClean="0"/>
              <a:t>OCWmin</a:t>
            </a:r>
            <a:r>
              <a:rPr lang="en-US" dirty="0" smtClean="0"/>
              <a:t> </a:t>
            </a:r>
            <a:r>
              <a:rPr lang="en-US" dirty="0" smtClean="0"/>
              <a:t>and vice versa.</a:t>
            </a:r>
          </a:p>
          <a:p>
            <a:pPr marL="457200" indent="-457200">
              <a:buAutoNum type="arabicPeriod"/>
            </a:pPr>
            <a:r>
              <a:rPr lang="en-US" dirty="0" smtClean="0"/>
              <a:t>Efficiency is low when N_RU is lower than the N_STA.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There exist an optimal </a:t>
            </a:r>
            <a:r>
              <a:rPr lang="en-US" dirty="0" err="1" smtClean="0"/>
              <a:t>OCWmin</a:t>
            </a:r>
            <a:r>
              <a:rPr lang="en-US" dirty="0" smtClean="0"/>
              <a:t> </a:t>
            </a:r>
            <a:r>
              <a:rPr lang="en-US" dirty="0"/>
              <a:t>depending on the number of STAs.</a:t>
            </a:r>
          </a:p>
          <a:p>
            <a:pPr marL="0" indent="0"/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8" y="4839771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How to optimize </a:t>
            </a:r>
            <a:r>
              <a:rPr lang="en-US" dirty="0" err="1" smtClean="0">
                <a:solidFill>
                  <a:srgbClr val="FF0000"/>
                </a:solidFill>
              </a:rPr>
              <a:t>OCWmin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88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3653867" y="3609104"/>
                <a:ext cx="4888471" cy="769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𝑅𝑈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867" y="3609104"/>
                <a:ext cx="4888471" cy="76950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4"/>
          <a:srcRect b="41683"/>
          <a:stretch/>
        </p:blipFill>
        <p:spPr>
          <a:xfrm>
            <a:off x="859098" y="1635362"/>
            <a:ext cx="3210134" cy="2995713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4427984" y="1925786"/>
            <a:ext cx="4572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Similar to DCF MAC, random access OFDMA can be analyzed using Markov chain modeling.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27984" y="2810052"/>
            <a:ext cx="4572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With exponential back-off , analytical expressions for efficiency are as follows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4551737" y="4430208"/>
                <a:ext cx="3294043" cy="6873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𝑅𝑈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m:rPr>
                              <m:brk m:alnAt="23"/>
                            </m:r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  <m:nary>
                            <m:naryPr>
                              <m:chr m:val="∑"/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737" y="4430208"/>
                <a:ext cx="3294043" cy="68736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4609306" y="5229200"/>
                <a:ext cx="2569870" cy="7695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sSup>
                        <m:s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𝑅𝑈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𝑆𝑇𝐴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306" y="5229200"/>
                <a:ext cx="2569870" cy="76950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9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Control of </a:t>
            </a:r>
            <a:r>
              <a:rPr lang="en-US" dirty="0" err="1" smtClean="0"/>
              <a:t>OCWmin</a:t>
            </a:r>
            <a:r>
              <a:rPr lang="en-US" dirty="0" smtClean="0"/>
              <a:t> and N_RU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 2016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1766974" y="2268077"/>
            <a:ext cx="1440160" cy="38184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N_STA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正方形/長方形 39"/>
              <p:cNvSpPr/>
              <p:nvPr/>
            </p:nvSpPr>
            <p:spPr>
              <a:xfrm>
                <a:off x="1547664" y="2906113"/>
                <a:ext cx="1878780" cy="623093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  <a:tailEnd type="stealth" w="sm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800" dirty="0" smtClean="0">
                    <a:solidFill>
                      <a:schemeClr val="tx1"/>
                    </a:solidFill>
                  </a:rPr>
                  <a:t>Compute for </a:t>
                </a:r>
                <a:r>
                  <a:rPr kumimoji="1" lang="en-US" altLang="ja-JP" sz="1800" dirty="0">
                    <a:solidFill>
                      <a:schemeClr val="tx1"/>
                    </a:solidFill>
                  </a:rPr>
                  <a:t>o</a:t>
                </a:r>
                <a:r>
                  <a:rPr kumimoji="1" lang="en-US" altLang="ja-JP" sz="1800" dirty="0" smtClean="0">
                    <a:solidFill>
                      <a:schemeClr val="tx1"/>
                    </a:solidFill>
                  </a:rPr>
                  <a:t>ptimal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kumimoji="1" lang="en-US" altLang="ja-JP" sz="1800" dirty="0" smtClean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40" name="正方形/長方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906113"/>
                <a:ext cx="1878780" cy="623093"/>
              </a:xfrm>
              <a:prstGeom prst="rect">
                <a:avLst/>
              </a:prstGeom>
              <a:blipFill rotWithShape="0">
                <a:blip r:embed="rId2"/>
                <a:stretch>
                  <a:fillRect t="-6796" b="-15534"/>
                </a:stretch>
              </a:blipFill>
              <a:ln w="6350">
                <a:solidFill>
                  <a:schemeClr val="tx1"/>
                </a:solidFill>
                <a:tailEnd type="stealth" w="sm" len="lg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矢印コネクタ 44"/>
          <p:cNvCxnSpPr/>
          <p:nvPr/>
        </p:nvCxnSpPr>
        <p:spPr bwMode="auto">
          <a:xfrm>
            <a:off x="2461061" y="2655117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正方形/長方形 46"/>
          <p:cNvSpPr/>
          <p:nvPr/>
        </p:nvSpPr>
        <p:spPr>
          <a:xfrm>
            <a:off x="1547664" y="3789040"/>
            <a:ext cx="1878780" cy="62309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Compute for </a:t>
            </a:r>
            <a:r>
              <a:rPr kumimoji="1" lang="en-US" altLang="ja-JP" sz="1800" dirty="0">
                <a:solidFill>
                  <a:schemeClr val="tx1"/>
                </a:solidFill>
              </a:rPr>
              <a:t>o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ptimal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OCWmin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1728036" y="4671967"/>
            <a:ext cx="1479098" cy="62309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Broadcast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OCWmin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正方形/長方形 18"/>
              <p:cNvSpPr/>
              <p:nvPr/>
            </p:nvSpPr>
            <p:spPr>
              <a:xfrm>
                <a:off x="2428594" y="3449759"/>
                <a:ext cx="641137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𝑜𝑝𝑡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正方形/長方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8594" y="3449759"/>
                <a:ext cx="641137" cy="390748"/>
              </a:xfrm>
              <a:prstGeom prst="rect">
                <a:avLst/>
              </a:prstGeom>
              <a:blipFill rotWithShape="0">
                <a:blip r:embed="rId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矢印コネクタ 34"/>
          <p:cNvCxnSpPr/>
          <p:nvPr/>
        </p:nvCxnSpPr>
        <p:spPr bwMode="auto">
          <a:xfrm>
            <a:off x="2487054" y="3528961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2487054" y="4412133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883990" y="1711437"/>
            <a:ext cx="272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17" name="ひし形 16"/>
          <p:cNvSpPr/>
          <p:nvPr/>
        </p:nvSpPr>
        <p:spPr bwMode="auto">
          <a:xfrm>
            <a:off x="4909089" y="2861540"/>
            <a:ext cx="1515495" cy="836262"/>
          </a:xfrm>
          <a:prstGeom prst="diamon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65802" y="3007023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N_STA&gt;N_RU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4815316" y="3944925"/>
            <a:ext cx="1701316" cy="438839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N_RU=N_STA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938774" y="2232574"/>
            <a:ext cx="1440160" cy="38184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N_RU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4932040" y="4849065"/>
            <a:ext cx="1440160" cy="670443"/>
          </a:xfrm>
          <a:prstGeom prst="rect">
            <a:avLst/>
          </a:prstGeom>
          <a:noFill/>
          <a:ln w="6350">
            <a:solidFill>
              <a:schemeClr val="tx1"/>
            </a:solidFill>
            <a:tailEnd type="stealth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Trigger Frame</a:t>
            </a:r>
          </a:p>
        </p:txBody>
      </p:sp>
      <p:cxnSp>
        <p:nvCxnSpPr>
          <p:cNvPr id="44" name="直線矢印コネクタ 43"/>
          <p:cNvCxnSpPr/>
          <p:nvPr/>
        </p:nvCxnSpPr>
        <p:spPr bwMode="auto">
          <a:xfrm>
            <a:off x="5652120" y="2616131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5665974" y="3682753"/>
            <a:ext cx="0" cy="2603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5665974" y="361417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23" name="直線コネクタ 22"/>
          <p:cNvCxnSpPr/>
          <p:nvPr/>
        </p:nvCxnSpPr>
        <p:spPr bwMode="auto">
          <a:xfrm flipV="1">
            <a:off x="6417930" y="3279671"/>
            <a:ext cx="532148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/>
          <p:cNvCxnSpPr/>
          <p:nvPr/>
        </p:nvCxnSpPr>
        <p:spPr bwMode="auto">
          <a:xfrm>
            <a:off x="6950078" y="3279027"/>
            <a:ext cx="0" cy="13426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矢印コネクタ 48"/>
          <p:cNvCxnSpPr>
            <a:endCxn id="43" idx="0"/>
          </p:cNvCxnSpPr>
          <p:nvPr/>
        </p:nvCxnSpPr>
        <p:spPr bwMode="auto">
          <a:xfrm flipH="1">
            <a:off x="5652120" y="4383764"/>
            <a:ext cx="6734" cy="465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 flipH="1">
            <a:off x="5665974" y="4608330"/>
            <a:ext cx="1284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5061926" y="1704214"/>
            <a:ext cx="2725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Trigger Frame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378934" y="294435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81005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7643</TotalTime>
  <Words>533</Words>
  <Application>Microsoft Office PowerPoint</Application>
  <PresentationFormat>画面に合わせる (4:3)</PresentationFormat>
  <Paragraphs>147</Paragraphs>
  <Slides>12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Arial</vt:lpstr>
      <vt:lpstr>Cambria Math</vt:lpstr>
      <vt:lpstr>Times New Roman</vt:lpstr>
      <vt:lpstr>Office テーマ</vt:lpstr>
      <vt:lpstr>Document</vt:lpstr>
      <vt:lpstr>Adaptive Random Access UL OFDMA</vt:lpstr>
      <vt:lpstr>Summary</vt:lpstr>
      <vt:lpstr>Preliminary</vt:lpstr>
      <vt:lpstr>Simulation Scenario</vt:lpstr>
      <vt:lpstr>Simulation Parameters</vt:lpstr>
      <vt:lpstr>Simulation Results</vt:lpstr>
      <vt:lpstr>Observations</vt:lpstr>
      <vt:lpstr>Adaptive Control of OCWmin</vt:lpstr>
      <vt:lpstr>Adaptive Control of OCWmin and N_RU</vt:lpstr>
      <vt:lpstr>Adaptive Control of OCWmin</vt:lpstr>
      <vt:lpstr>Conditions for Maintaining Optimal Performance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386</cp:revision>
  <cp:lastPrinted>1601-01-01T00:00:00Z</cp:lastPrinted>
  <dcterms:created xsi:type="dcterms:W3CDTF">2015-06-17T05:34:49Z</dcterms:created>
  <dcterms:modified xsi:type="dcterms:W3CDTF">2016-05-16T20:12:12Z</dcterms:modified>
</cp:coreProperties>
</file>