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handoutMasterIdLst>
    <p:handoutMasterId r:id="rId24"/>
  </p:handoutMasterIdLst>
  <p:sldIdLst>
    <p:sldId id="548" r:id="rId2"/>
    <p:sldId id="474" r:id="rId3"/>
    <p:sldId id="549" r:id="rId4"/>
    <p:sldId id="581" r:id="rId5"/>
    <p:sldId id="473" r:id="rId6"/>
    <p:sldId id="270" r:id="rId7"/>
    <p:sldId id="478" r:id="rId8"/>
    <p:sldId id="475" r:id="rId9"/>
    <p:sldId id="569" r:id="rId10"/>
    <p:sldId id="584" r:id="rId11"/>
    <p:sldId id="550" r:id="rId12"/>
    <p:sldId id="571" r:id="rId13"/>
    <p:sldId id="572" r:id="rId14"/>
    <p:sldId id="573" r:id="rId15"/>
    <p:sldId id="574" r:id="rId16"/>
    <p:sldId id="575" r:id="rId17"/>
    <p:sldId id="582" r:id="rId18"/>
    <p:sldId id="578" r:id="rId19"/>
    <p:sldId id="579" r:id="rId20"/>
    <p:sldId id="580" r:id="rId21"/>
    <p:sldId id="583"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90" d="100"/>
          <a:sy n="90" d="100"/>
        </p:scale>
        <p:origin x="-586" y="264"/>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802.11-16/0655r0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mailto:mujtaba@apple.com" TargetMode="External"/><Relationship Id="rId7" Type="http://schemas.openxmlformats.org/officeDocument/2006/relationships/hyperlink" Target="mailto:jkneckt@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sz="2400" dirty="0" smtClean="0"/>
              <a:t>On Modulation of MCS0 DCM and DCM Capability</a:t>
            </a:r>
            <a:endParaRPr lang="en-US" sz="2400"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447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a:t>
            </a:r>
            <a:r>
              <a:rPr lang="en-US" sz="2000" b="0" dirty="0" smtClean="0"/>
              <a:t>2016-05-12</a:t>
            </a:r>
            <a:endParaRPr lang="en-US" sz="2000" b="0" dirty="0" smtClean="0"/>
          </a:p>
        </p:txBody>
      </p:sp>
      <p:sp>
        <p:nvSpPr>
          <p:cNvPr id="8" name="Rectangle 12"/>
          <p:cNvSpPr>
            <a:spLocks noChangeArrowheads="1"/>
          </p:cNvSpPr>
          <p:nvPr/>
        </p:nvSpPr>
        <p:spPr bwMode="auto">
          <a:xfrm>
            <a:off x="10668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685800" y="2209800"/>
          <a:ext cx="7239000" cy="27680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986" name="Object 2"/>
          <p:cNvGraphicFramePr>
            <a:graphicFrameLocks noChangeAspect="1"/>
          </p:cNvGraphicFramePr>
          <p:nvPr/>
        </p:nvGraphicFramePr>
        <p:xfrm>
          <a:off x="838200" y="1371600"/>
          <a:ext cx="6794500" cy="3632200"/>
        </p:xfrm>
        <a:graphic>
          <a:graphicData uri="http://schemas.openxmlformats.org/presentationml/2006/ole">
            <p:oleObj spid="_x0000_s41986" name="Document" r:id="rId3" imgW="9340264" imgH="4993051" progId="Word.Document.8">
              <p:embed/>
            </p:oleObj>
          </a:graphicData>
        </a:graphic>
      </p:graphicFrame>
      <p:sp>
        <p:nvSpPr>
          <p:cNvPr id="5"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11</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Introduction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0" name="Content Placeholder 6"/>
          <p:cNvSpPr>
            <a:spLocks noGrp="1"/>
          </p:cNvSpPr>
          <p:nvPr>
            <p:ph idx="1"/>
          </p:nvPr>
        </p:nvSpPr>
        <p:spPr/>
        <p:txBody>
          <a:bodyPr/>
          <a:lstStyle/>
          <a:p>
            <a:pPr fontAlgn="ctr"/>
            <a:r>
              <a:rPr lang="en-US" dirty="0" smtClean="0"/>
              <a:t>Fill the TBD modulation for MCS0 DCM in spec draft</a:t>
            </a:r>
          </a:p>
          <a:p>
            <a:pPr lvl="1" fontAlgn="ctr"/>
            <a:r>
              <a:rPr lang="en-US" dirty="0" smtClean="0"/>
              <a:t>Modulation for DCM with MCS0</a:t>
            </a:r>
          </a:p>
          <a:p>
            <a:pPr lvl="2" fontAlgn="ctr"/>
            <a:r>
              <a:rPr lang="en-US" sz="1600" dirty="0" smtClean="0"/>
              <a:t>We propose a low PAPR modulation for DCM with MCS0</a:t>
            </a:r>
          </a:p>
          <a:p>
            <a:pPr fontAlgn="ctr"/>
            <a:r>
              <a:rPr lang="en-US" sz="2000" dirty="0" smtClean="0"/>
              <a:t>Define the capability field for DCM</a:t>
            </a:r>
          </a:p>
          <a:p>
            <a:pPr lvl="1" fontAlgn="ctr"/>
            <a:r>
              <a:rPr lang="en-US" sz="1800" dirty="0" smtClean="0"/>
              <a:t>DCM is an optional feature, to enable flexible implementation of  DCM, we will define the DCM capability field for 11ax.</a:t>
            </a:r>
          </a:p>
          <a:p>
            <a:pPr lvl="1" fontAlgn="ctr"/>
            <a:endParaRPr lang="en-US" sz="1600" dirty="0" smtClean="0"/>
          </a:p>
          <a:p>
            <a:pPr fontAlgn="ctr"/>
            <a:endParaRPr lang="en-US" sz="2000" dirty="0" smtClean="0"/>
          </a:p>
        </p:txBody>
      </p:sp>
      <p:sp>
        <p:nvSpPr>
          <p:cNvPr id="12"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MCS0 DCM modulation scheme</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Content Placeholder 2"/>
          <p:cNvSpPr>
            <a:spLocks noGrp="1"/>
          </p:cNvSpPr>
          <p:nvPr>
            <p:ph idx="1"/>
          </p:nvPr>
        </p:nvSpPr>
        <p:spPr>
          <a:xfrm>
            <a:off x="685800" y="1600200"/>
            <a:ext cx="7772400" cy="4572000"/>
          </a:xfrm>
        </p:spPr>
        <p:txBody>
          <a:bodyPr/>
          <a:lstStyle/>
          <a:p>
            <a:r>
              <a:rPr lang="en-US" sz="2000" dirty="0" smtClean="0"/>
              <a:t>      and              are modulated symbol for data subcarrier k and </a:t>
            </a:r>
            <a:r>
              <a:rPr lang="en-US" sz="2000" i="1" dirty="0" err="1" smtClean="0"/>
              <a:t>k+N</a:t>
            </a:r>
            <a:r>
              <a:rPr lang="en-US" sz="2000" i="1" baseline="-25000" dirty="0" err="1" smtClean="0"/>
              <a:t>SD</a:t>
            </a:r>
            <a:r>
              <a:rPr lang="en-US" sz="2000" i="1" baseline="-25000" dirty="0" smtClean="0"/>
              <a:t> </a:t>
            </a:r>
            <a:r>
              <a:rPr lang="en-US" sz="2000" dirty="0" smtClean="0"/>
              <a:t>for DCM.                    </a:t>
            </a:r>
            <a:r>
              <a:rPr lang="en-US" dirty="0" smtClean="0"/>
              <a:t>are both BPSK modulated.</a:t>
            </a:r>
            <a:r>
              <a:rPr lang="en-US" sz="2000" dirty="0" smtClean="0"/>
              <a:t>        </a:t>
            </a:r>
          </a:p>
          <a:p>
            <a:endParaRPr lang="en-US" sz="2000" dirty="0" smtClean="0"/>
          </a:p>
          <a:p>
            <a:endParaRPr lang="en-US" sz="2000" dirty="0" smtClean="0"/>
          </a:p>
          <a:p>
            <a:endParaRPr lang="en-US" sz="2000" dirty="0" smtClean="0"/>
          </a:p>
          <a:p>
            <a:endParaRPr lang="en-US" sz="2000" dirty="0" smtClean="0"/>
          </a:p>
          <a:p>
            <a:endParaRPr lang="en-US" sz="2000" dirty="0" smtClean="0"/>
          </a:p>
          <a:p>
            <a:pPr lvl="1"/>
            <a:endParaRPr lang="en-US" sz="1600" dirty="0" smtClean="0"/>
          </a:p>
          <a:p>
            <a:endParaRPr lang="en-US" sz="2000" dirty="0" smtClean="0"/>
          </a:p>
          <a:p>
            <a:r>
              <a:rPr lang="en-US" sz="2000" dirty="0" smtClean="0"/>
              <a:t>To reduce the PAPR of MCS0 DCM modulation, we propose the following modulation scheme</a:t>
            </a:r>
            <a:endParaRPr lang="en-US" sz="2000" dirty="0"/>
          </a:p>
        </p:txBody>
      </p:sp>
      <p:grpSp>
        <p:nvGrpSpPr>
          <p:cNvPr id="8" name="Group 7"/>
          <p:cNvGrpSpPr/>
          <p:nvPr/>
        </p:nvGrpSpPr>
        <p:grpSpPr>
          <a:xfrm>
            <a:off x="2133600" y="2590800"/>
            <a:ext cx="4953000" cy="2089603"/>
            <a:chOff x="1556066" y="3886200"/>
            <a:chExt cx="6072286" cy="2634871"/>
          </a:xfrm>
        </p:grpSpPr>
        <p:sp>
          <p:nvSpPr>
            <p:cNvPr id="9" name="Rectangle 8"/>
            <p:cNvSpPr/>
            <p:nvPr/>
          </p:nvSpPr>
          <p:spPr bwMode="auto">
            <a:xfrm>
              <a:off x="2254805" y="3887689"/>
              <a:ext cx="1143000" cy="4572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Interleaved/coded</a:t>
              </a:r>
              <a:r>
                <a:rPr kumimoji="0" lang="en-US" sz="1000" b="0" i="0" u="none" strike="noStrike" cap="none" normalizeH="0" dirty="0" smtClean="0">
                  <a:ln>
                    <a:noFill/>
                  </a:ln>
                  <a:solidFill>
                    <a:schemeClr val="tx1"/>
                  </a:solidFill>
                  <a:effectLst/>
                  <a:latin typeface="Times New Roman" pitchFamily="18" charset="0"/>
                </a:rPr>
                <a:t> bits</a:t>
              </a:r>
              <a:endParaRPr kumimoji="0" lang="en-US" sz="1000" b="0" i="0" u="none" strike="noStrike" cap="none" normalizeH="0" baseline="0" dirty="0" smtClean="0">
                <a:ln>
                  <a:noFill/>
                </a:ln>
                <a:solidFill>
                  <a:schemeClr val="tx1"/>
                </a:solidFill>
                <a:effectLst/>
                <a:latin typeface="Times New Roman" pitchFamily="18" charset="0"/>
              </a:endParaRPr>
            </a:p>
          </p:txBody>
        </p:sp>
        <p:cxnSp>
          <p:nvCxnSpPr>
            <p:cNvPr id="10" name="Straight Arrow Connector 9"/>
            <p:cNvCxnSpPr/>
            <p:nvPr/>
          </p:nvCxnSpPr>
          <p:spPr bwMode="auto">
            <a:xfrm>
              <a:off x="1556066" y="4116289"/>
              <a:ext cx="685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 name="Straight Arrow Connector 10"/>
            <p:cNvCxnSpPr/>
            <p:nvPr/>
          </p:nvCxnSpPr>
          <p:spPr bwMode="auto">
            <a:xfrm>
              <a:off x="3397805" y="4114800"/>
              <a:ext cx="685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2" name="Rectangle 11"/>
            <p:cNvSpPr/>
            <p:nvPr/>
          </p:nvSpPr>
          <p:spPr bwMode="auto">
            <a:xfrm>
              <a:off x="4058101" y="3886200"/>
              <a:ext cx="660981" cy="533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DCM</a:t>
              </a:r>
            </a:p>
          </p:txBody>
        </p:sp>
        <p:cxnSp>
          <p:nvCxnSpPr>
            <p:cNvPr id="13" name="Straight Arrow Connector 12"/>
            <p:cNvCxnSpPr/>
            <p:nvPr/>
          </p:nvCxnSpPr>
          <p:spPr bwMode="auto">
            <a:xfrm>
              <a:off x="4732023" y="4114800"/>
              <a:ext cx="685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4" name="Rectangle 13"/>
            <p:cNvSpPr/>
            <p:nvPr/>
          </p:nvSpPr>
          <p:spPr bwMode="auto">
            <a:xfrm>
              <a:off x="5417823" y="3886200"/>
              <a:ext cx="609600" cy="53340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IFFT</a:t>
              </a:r>
            </a:p>
          </p:txBody>
        </p:sp>
        <p:cxnSp>
          <p:nvCxnSpPr>
            <p:cNvPr id="15" name="Straight Arrow Connector 14"/>
            <p:cNvCxnSpPr/>
            <p:nvPr/>
          </p:nvCxnSpPr>
          <p:spPr bwMode="auto">
            <a:xfrm>
              <a:off x="6027422" y="4114800"/>
              <a:ext cx="6858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 name="Straight Arrow Connector 15"/>
            <p:cNvCxnSpPr>
              <a:stCxn id="12" idx="2"/>
            </p:cNvCxnSpPr>
            <p:nvPr/>
          </p:nvCxnSpPr>
          <p:spPr bwMode="auto">
            <a:xfrm flipH="1">
              <a:off x="2585484" y="4419601"/>
              <a:ext cx="1803108" cy="914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Straight Arrow Connector 16"/>
            <p:cNvCxnSpPr>
              <a:stCxn id="12" idx="2"/>
            </p:cNvCxnSpPr>
            <p:nvPr/>
          </p:nvCxnSpPr>
          <p:spPr bwMode="auto">
            <a:xfrm>
              <a:off x="4388592" y="4419601"/>
              <a:ext cx="1854490" cy="838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 name="Straight Arrow Connector 17"/>
            <p:cNvCxnSpPr/>
            <p:nvPr/>
          </p:nvCxnSpPr>
          <p:spPr bwMode="auto">
            <a:xfrm>
              <a:off x="1810544" y="6096000"/>
              <a:ext cx="5486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9" name="Straight Arrow Connector 18"/>
            <p:cNvCxnSpPr/>
            <p:nvPr/>
          </p:nvCxnSpPr>
          <p:spPr bwMode="auto">
            <a:xfrm flipV="1">
              <a:off x="2496344" y="5486400"/>
              <a:ext cx="0" cy="6096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0" name="Straight Arrow Connector 19"/>
            <p:cNvCxnSpPr/>
            <p:nvPr/>
          </p:nvCxnSpPr>
          <p:spPr bwMode="auto">
            <a:xfrm flipV="1">
              <a:off x="6306344" y="5257800"/>
              <a:ext cx="0" cy="838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1800352" y="6146636"/>
              <a:ext cx="1125629" cy="307777"/>
            </a:xfrm>
            <a:prstGeom prst="rect">
              <a:avLst/>
            </a:prstGeom>
            <a:noFill/>
          </p:spPr>
          <p:txBody>
            <a:bodyPr wrap="none" rtlCol="0">
              <a:spAutoFit/>
            </a:bodyPr>
            <a:lstStyle/>
            <a:p>
              <a:r>
                <a:rPr lang="en-US" sz="1400" b="0" dirty="0" smtClean="0"/>
                <a:t>Sub-carrier k</a:t>
              </a:r>
              <a:endParaRPr lang="en-US" sz="1400" b="0" dirty="0"/>
            </a:p>
          </p:txBody>
        </p:sp>
        <p:sp>
          <p:nvSpPr>
            <p:cNvPr id="22" name="TextBox 21"/>
            <p:cNvSpPr txBox="1"/>
            <p:nvPr/>
          </p:nvSpPr>
          <p:spPr>
            <a:xfrm>
              <a:off x="5796136" y="6146636"/>
              <a:ext cx="1832216" cy="374435"/>
            </a:xfrm>
            <a:prstGeom prst="rect">
              <a:avLst/>
            </a:prstGeom>
            <a:noFill/>
          </p:spPr>
          <p:txBody>
            <a:bodyPr wrap="none" rtlCol="0">
              <a:spAutoFit/>
            </a:bodyPr>
            <a:lstStyle/>
            <a:p>
              <a:r>
                <a:rPr lang="en-US" sz="1400" b="0" dirty="0" smtClean="0"/>
                <a:t>Sub-carrier </a:t>
              </a:r>
              <a:r>
                <a:rPr lang="en-US" sz="1400" b="0" i="1" dirty="0" err="1" smtClean="0"/>
                <a:t>k+N</a:t>
              </a:r>
              <a:r>
                <a:rPr lang="en-US" sz="1400" b="0" i="1" baseline="-25000" dirty="0" err="1" smtClean="0"/>
                <a:t>SD</a:t>
              </a:r>
              <a:endParaRPr lang="en-US" sz="1400" b="0" i="1" dirty="0"/>
            </a:p>
          </p:txBody>
        </p:sp>
        <p:sp>
          <p:nvSpPr>
            <p:cNvPr id="23" name="TextBox 22"/>
            <p:cNvSpPr txBox="1"/>
            <p:nvPr/>
          </p:nvSpPr>
          <p:spPr>
            <a:xfrm rot="19904496">
              <a:off x="2283236" y="4681377"/>
              <a:ext cx="1649811" cy="307777"/>
            </a:xfrm>
            <a:prstGeom prst="rect">
              <a:avLst/>
            </a:prstGeom>
            <a:noFill/>
          </p:spPr>
          <p:txBody>
            <a:bodyPr wrap="none" rtlCol="0">
              <a:spAutoFit/>
            </a:bodyPr>
            <a:lstStyle/>
            <a:p>
              <a:r>
                <a:rPr lang="en-US" sz="1400" b="0" dirty="0" smtClean="0"/>
                <a:t>BPSK Mapping #1</a:t>
              </a:r>
              <a:endParaRPr lang="en-US" sz="1400" b="0" dirty="0"/>
            </a:p>
          </p:txBody>
        </p:sp>
        <p:sp>
          <p:nvSpPr>
            <p:cNvPr id="24" name="TextBox 23"/>
            <p:cNvSpPr txBox="1"/>
            <p:nvPr/>
          </p:nvSpPr>
          <p:spPr>
            <a:xfrm rot="1462629">
              <a:off x="4864126" y="4622735"/>
              <a:ext cx="1649811" cy="307777"/>
            </a:xfrm>
            <a:prstGeom prst="rect">
              <a:avLst/>
            </a:prstGeom>
            <a:noFill/>
          </p:spPr>
          <p:txBody>
            <a:bodyPr wrap="none" rtlCol="0">
              <a:spAutoFit/>
            </a:bodyPr>
            <a:lstStyle/>
            <a:p>
              <a:r>
                <a:rPr lang="en-US" sz="1400" b="0" dirty="0" smtClean="0"/>
                <a:t>BPSK Mapping #2</a:t>
              </a:r>
              <a:endParaRPr lang="en-US" sz="1400" b="0" dirty="0"/>
            </a:p>
          </p:txBody>
        </p:sp>
      </p:grpSp>
      <p:graphicFrame>
        <p:nvGraphicFramePr>
          <p:cNvPr id="25" name="Object 2"/>
          <p:cNvGraphicFramePr>
            <a:graphicFrameLocks noChangeAspect="1"/>
          </p:cNvGraphicFramePr>
          <p:nvPr/>
        </p:nvGraphicFramePr>
        <p:xfrm>
          <a:off x="2209800" y="1905000"/>
          <a:ext cx="1192212" cy="423863"/>
        </p:xfrm>
        <a:graphic>
          <a:graphicData uri="http://schemas.openxmlformats.org/presentationml/2006/ole">
            <p:oleObj spid="_x0000_s20481" name="Equation" r:id="rId3" imgW="545760" imgH="241200" progId="Equation.DSMT4">
              <p:embed/>
            </p:oleObj>
          </a:graphicData>
        </a:graphic>
      </p:graphicFrame>
      <p:graphicFrame>
        <p:nvGraphicFramePr>
          <p:cNvPr id="26" name="Object 3"/>
          <p:cNvGraphicFramePr>
            <a:graphicFrameLocks noChangeAspect="1"/>
          </p:cNvGraphicFramePr>
          <p:nvPr/>
        </p:nvGraphicFramePr>
        <p:xfrm>
          <a:off x="2001838" y="1535113"/>
          <a:ext cx="722312" cy="457200"/>
        </p:xfrm>
        <a:graphic>
          <a:graphicData uri="http://schemas.openxmlformats.org/presentationml/2006/ole">
            <p:oleObj spid="_x0000_s20482" name="Equation" r:id="rId4" imgW="380880" imgH="241200" progId="Equation.DSMT4">
              <p:embed/>
            </p:oleObj>
          </a:graphicData>
        </a:graphic>
      </p:graphicFrame>
      <p:graphicFrame>
        <p:nvGraphicFramePr>
          <p:cNvPr id="27" name="Object 4"/>
          <p:cNvGraphicFramePr>
            <a:graphicFrameLocks noChangeAspect="1"/>
          </p:cNvGraphicFramePr>
          <p:nvPr/>
        </p:nvGraphicFramePr>
        <p:xfrm>
          <a:off x="1168400" y="1559169"/>
          <a:ext cx="279400" cy="386862"/>
        </p:xfrm>
        <a:graphic>
          <a:graphicData uri="http://schemas.openxmlformats.org/presentationml/2006/ole">
            <p:oleObj spid="_x0000_s20483" name="Equation" r:id="rId5" imgW="164880" imgH="228600" progId="Equation.DSMT4">
              <p:embed/>
            </p:oleObj>
          </a:graphicData>
        </a:graphic>
      </p:graphicFrame>
      <p:graphicFrame>
        <p:nvGraphicFramePr>
          <p:cNvPr id="20484" name="Object 2"/>
          <p:cNvGraphicFramePr>
            <a:graphicFrameLocks noChangeAspect="1"/>
          </p:cNvGraphicFramePr>
          <p:nvPr/>
        </p:nvGraphicFramePr>
        <p:xfrm>
          <a:off x="3200400" y="5562600"/>
          <a:ext cx="2576512" cy="446088"/>
        </p:xfrm>
        <a:graphic>
          <a:graphicData uri="http://schemas.openxmlformats.org/presentationml/2006/ole">
            <p:oleObj spid="_x0000_s20484" name="Equation" r:id="rId6" imgW="1180800" imgH="253800" progId="Equation.DSMT4">
              <p:embed/>
            </p:oleObj>
          </a:graphicData>
        </a:graphic>
      </p:graphicFrame>
      <p:sp>
        <p:nvSpPr>
          <p:cNvPr id="2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mj-ea"/>
                <a:cs typeface="+mj-cs"/>
              </a:rPr>
              <a:t>Results for PAPR</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9" name="Content Placeholder 2"/>
          <p:cNvSpPr>
            <a:spLocks noGrp="1"/>
          </p:cNvSpPr>
          <p:nvPr>
            <p:ph idx="1"/>
          </p:nvPr>
        </p:nvSpPr>
        <p:spPr>
          <a:xfrm>
            <a:off x="304800" y="1981200"/>
            <a:ext cx="3352800" cy="4114800"/>
          </a:xfrm>
        </p:spPr>
        <p:txBody>
          <a:bodyPr/>
          <a:lstStyle/>
          <a:p>
            <a:r>
              <a:rPr lang="en-US" sz="2000" dirty="0" smtClean="0"/>
              <a:t>We can see that the  proposed MCS0 DCM modulation scheme reaches the similar PAPR as BSPK modulation.</a:t>
            </a:r>
          </a:p>
          <a:p>
            <a:endParaRPr lang="en-US" sz="2000" dirty="0" smtClean="0"/>
          </a:p>
          <a:p>
            <a:r>
              <a:rPr lang="en-US" sz="2000" dirty="0" smtClean="0"/>
              <a:t>Other MCS0 DCM modulation schemes have larger PAPR.  </a:t>
            </a:r>
          </a:p>
          <a:p>
            <a:endParaRPr lang="en-US" sz="2000" dirty="0"/>
          </a:p>
        </p:txBody>
      </p:sp>
      <p:pic>
        <p:nvPicPr>
          <p:cNvPr id="20" name="Picture 2" descr="image002"/>
          <p:cNvPicPr>
            <a:picLocks noChangeAspect="1" noChangeArrowheads="1"/>
          </p:cNvPicPr>
          <p:nvPr/>
        </p:nvPicPr>
        <p:blipFill>
          <a:blip r:embed="rId2" cstate="print"/>
          <a:srcRect/>
          <a:stretch>
            <a:fillRect/>
          </a:stretch>
        </p:blipFill>
        <p:spPr bwMode="auto">
          <a:xfrm>
            <a:off x="3657600" y="2057400"/>
            <a:ext cx="5334000" cy="4000500"/>
          </a:xfrm>
          <a:prstGeom prst="rect">
            <a:avLst/>
          </a:prstGeom>
          <a:noFill/>
          <a:ln w="9525">
            <a:noFill/>
            <a:miter lim="800000"/>
            <a:headEnd/>
            <a:tailEnd/>
          </a:ln>
        </p:spPr>
      </p:pic>
      <p:sp>
        <p:nvSpPr>
          <p:cNvPr id="21"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pic>
        <p:nvPicPr>
          <p:cNvPr id="8" name="Picture 7" descr="image007"/>
          <p:cNvPicPr>
            <a:picLocks noChangeAspect="1" noChangeArrowheads="1"/>
          </p:cNvPicPr>
          <p:nvPr/>
        </p:nvPicPr>
        <p:blipFill>
          <a:blip r:embed="rId2" cstate="print"/>
          <a:srcRect/>
          <a:stretch>
            <a:fillRect/>
          </a:stretch>
        </p:blipFill>
        <p:spPr bwMode="auto">
          <a:xfrm>
            <a:off x="1828800" y="1905000"/>
            <a:ext cx="5562600" cy="4171950"/>
          </a:xfrm>
          <a:prstGeom prst="rect">
            <a:avLst/>
          </a:prstGeom>
          <a:noFill/>
          <a:ln w="9525">
            <a:noFill/>
            <a:miter lim="800000"/>
            <a:headEnd/>
            <a:tailEnd/>
          </a:ln>
        </p:spPr>
      </p:pic>
      <p:sp>
        <p:nvSpPr>
          <p:cNvPr id="9" name="Title 1"/>
          <p:cNvSpPr>
            <a:spLocks noGrp="1"/>
          </p:cNvSpPr>
          <p:nvPr>
            <p:ph type="title"/>
          </p:nvPr>
        </p:nvSpPr>
        <p:spPr>
          <a:xfrm>
            <a:off x="685800" y="685800"/>
            <a:ext cx="7772400" cy="1066800"/>
          </a:xfrm>
        </p:spPr>
        <p:txBody>
          <a:bodyPr/>
          <a:lstStyle/>
          <a:p>
            <a:r>
              <a:rPr lang="en-US" dirty="0" smtClean="0"/>
              <a:t>Performance of Proposed DCM MCS0 Scheme in AWGN Channel</a:t>
            </a:r>
            <a:endParaRPr lang="en-US" dirty="0"/>
          </a:p>
        </p:txBody>
      </p:sp>
      <p:sp>
        <p:nvSpPr>
          <p:cNvPr id="10"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1" name="Title 1"/>
          <p:cNvSpPr>
            <a:spLocks noGrp="1"/>
          </p:cNvSpPr>
          <p:nvPr>
            <p:ph type="title"/>
          </p:nvPr>
        </p:nvSpPr>
        <p:spPr>
          <a:xfrm>
            <a:off x="685800" y="685800"/>
            <a:ext cx="7772400" cy="1066800"/>
          </a:xfrm>
        </p:spPr>
        <p:txBody>
          <a:bodyPr/>
          <a:lstStyle/>
          <a:p>
            <a:r>
              <a:rPr lang="en-US" sz="2800" dirty="0" smtClean="0"/>
              <a:t>Performance of Proposed BPSK DCM Scheme in B-NLOS Channel</a:t>
            </a:r>
            <a:endParaRPr lang="en-US" sz="2800" dirty="0"/>
          </a:p>
        </p:txBody>
      </p:sp>
      <p:pic>
        <p:nvPicPr>
          <p:cNvPr id="12" name="Picture 2" descr="image002"/>
          <p:cNvPicPr>
            <a:picLocks noChangeAspect="1" noChangeArrowheads="1"/>
          </p:cNvPicPr>
          <p:nvPr/>
        </p:nvPicPr>
        <p:blipFill>
          <a:blip r:embed="rId2" cstate="print"/>
          <a:srcRect/>
          <a:stretch>
            <a:fillRect/>
          </a:stretch>
        </p:blipFill>
        <p:spPr bwMode="auto">
          <a:xfrm>
            <a:off x="1295400" y="1905000"/>
            <a:ext cx="6629400" cy="4381500"/>
          </a:xfrm>
          <a:prstGeom prst="rect">
            <a:avLst/>
          </a:prstGeom>
          <a:noFill/>
          <a:ln w="9525">
            <a:noFill/>
            <a:miter lim="800000"/>
            <a:headEnd/>
            <a:tailEnd/>
          </a:ln>
        </p:spPr>
      </p:pic>
      <p:sp>
        <p:nvSpPr>
          <p:cNvPr id="13"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Title 1"/>
          <p:cNvSpPr>
            <a:spLocks noGrp="1"/>
          </p:cNvSpPr>
          <p:nvPr>
            <p:ph type="title"/>
          </p:nvPr>
        </p:nvSpPr>
        <p:spPr/>
        <p:txBody>
          <a:bodyPr/>
          <a:lstStyle/>
          <a:p>
            <a:r>
              <a:rPr lang="en-US" sz="2400" dirty="0" smtClean="0"/>
              <a:t>Performance of Proposed BPSK DCM Scheme in D-NLOS Channel</a:t>
            </a:r>
            <a:endParaRPr lang="en-US" sz="2400" dirty="0"/>
          </a:p>
        </p:txBody>
      </p:sp>
      <p:pic>
        <p:nvPicPr>
          <p:cNvPr id="8" name="Picture 1" descr="image001"/>
          <p:cNvPicPr>
            <a:picLocks noChangeAspect="1" noChangeArrowheads="1"/>
          </p:cNvPicPr>
          <p:nvPr/>
        </p:nvPicPr>
        <p:blipFill>
          <a:blip r:embed="rId2" cstate="print"/>
          <a:srcRect/>
          <a:stretch>
            <a:fillRect/>
          </a:stretch>
        </p:blipFill>
        <p:spPr bwMode="auto">
          <a:xfrm>
            <a:off x="1447800" y="1676400"/>
            <a:ext cx="6553200" cy="4495800"/>
          </a:xfrm>
          <a:prstGeom prst="rect">
            <a:avLst/>
          </a:prstGeom>
          <a:noFill/>
          <a:ln w="9525">
            <a:noFill/>
            <a:miter lim="800000"/>
            <a:headEnd/>
            <a:tailEnd/>
          </a:ln>
        </p:spPr>
      </p:pic>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Capability field for DCM</a:t>
            </a:r>
            <a:endParaRPr lang="en-US" dirty="0"/>
          </a:p>
        </p:txBody>
      </p:sp>
      <p:sp>
        <p:nvSpPr>
          <p:cNvPr id="3" name="Content Placeholder 2"/>
          <p:cNvSpPr>
            <a:spLocks noGrp="1"/>
          </p:cNvSpPr>
          <p:nvPr>
            <p:ph idx="1"/>
          </p:nvPr>
        </p:nvSpPr>
        <p:spPr>
          <a:xfrm>
            <a:off x="762000" y="1447800"/>
            <a:ext cx="7772400" cy="4495800"/>
          </a:xfrm>
        </p:spPr>
        <p:txBody>
          <a:bodyPr/>
          <a:lstStyle/>
          <a:p>
            <a:r>
              <a:rPr lang="en-US" dirty="0" smtClean="0"/>
              <a:t>DCM is mostly used for robustness in frequency selective fading channel and when there is narrow band interference. So to reduce implementation complexity, we propose to limit the DCM usage as follows </a:t>
            </a:r>
          </a:p>
          <a:p>
            <a:pPr lvl="1"/>
            <a:r>
              <a:rPr lang="en-US" sz="1600" dirty="0" smtClean="0"/>
              <a:t>DCM is only applied to MCS0, MCS1, MCS3 and MCS4.</a:t>
            </a:r>
          </a:p>
          <a:p>
            <a:pPr lvl="1"/>
            <a:r>
              <a:rPr lang="en-US" sz="1600" dirty="0" smtClean="0"/>
              <a:t>DCM is only applied to 1 and 2 spatial streams. </a:t>
            </a:r>
          </a:p>
          <a:p>
            <a:pPr lvl="1"/>
            <a:r>
              <a:rPr lang="en-US" sz="1600" dirty="0" smtClean="0"/>
              <a:t>DCM is only applied to HE SU PPDU, HE extend range SU PPDU, and SU RUs in HE MU PPDU.</a:t>
            </a:r>
          </a:p>
          <a:p>
            <a:pPr lvl="1"/>
            <a:r>
              <a:rPr lang="en-US" sz="1600" dirty="0" smtClean="0"/>
              <a:t>DCM is not applied to MU-MIMO.</a:t>
            </a:r>
          </a:p>
          <a:p>
            <a:pPr lvl="1"/>
            <a:r>
              <a:rPr lang="en-US" sz="1600" dirty="0" smtClean="0"/>
              <a:t>DCM is not applied to STBC.</a:t>
            </a:r>
          </a:p>
          <a:p>
            <a:r>
              <a:rPr lang="en-US" dirty="0" smtClean="0"/>
              <a:t>We propose to define the following capability field for DCM</a:t>
            </a:r>
          </a:p>
          <a:p>
            <a:pPr lvl="1"/>
            <a:r>
              <a:rPr lang="en-US" dirty="0" smtClean="0"/>
              <a:t>Max constellation supported: 2 bits.  </a:t>
            </a:r>
          </a:p>
          <a:p>
            <a:pPr lvl="2"/>
            <a:r>
              <a:rPr lang="en-US" dirty="0" smtClean="0"/>
              <a:t>00: does not support DCM; 01: BPSK; 10: QPSK; 11: 16QAM</a:t>
            </a:r>
          </a:p>
          <a:p>
            <a:pPr lvl="1"/>
            <a:r>
              <a:rPr lang="en-US" dirty="0" smtClean="0"/>
              <a:t>Max number of streams supported: 1 bit. </a:t>
            </a:r>
          </a:p>
          <a:p>
            <a:pPr lvl="2"/>
            <a:r>
              <a:rPr lang="en-US" dirty="0" smtClean="0"/>
              <a:t> 0: 1stream;  1: 2 streams</a:t>
            </a:r>
          </a:p>
          <a:p>
            <a:endParaRPr lang="en-US" dirty="0" smtClean="0"/>
          </a:p>
          <a:p>
            <a:pPr lvl="1"/>
            <a:endParaRPr lang="en-US" dirty="0" smtClean="0"/>
          </a:p>
          <a:p>
            <a:endParaRPr lang="en-US" dirty="0"/>
          </a:p>
        </p:txBody>
      </p:sp>
      <p:sp>
        <p:nvSpPr>
          <p:cNvPr id="4"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MCS0 DCM modulation scheme is proposed.</a:t>
            </a:r>
          </a:p>
          <a:p>
            <a:pPr lvl="1"/>
            <a:r>
              <a:rPr lang="en-US" dirty="0" smtClean="0"/>
              <a:t>Simple +1/-1 masking achieves low PAPR</a:t>
            </a:r>
          </a:p>
          <a:p>
            <a:endParaRPr lang="en-US" dirty="0" smtClean="0"/>
          </a:p>
          <a:p>
            <a:r>
              <a:rPr lang="en-US" dirty="0" smtClean="0"/>
              <a:t>DCM capability field is defined.</a:t>
            </a:r>
          </a:p>
          <a:p>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5"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a:t>
            </a:r>
            <a:endParaRPr lang="en-US" dirty="0"/>
          </a:p>
        </p:txBody>
      </p:sp>
      <p:sp>
        <p:nvSpPr>
          <p:cNvPr id="3" name="Content Placeholder 2"/>
          <p:cNvSpPr>
            <a:spLocks noGrp="1"/>
          </p:cNvSpPr>
          <p:nvPr>
            <p:ph idx="1"/>
          </p:nvPr>
        </p:nvSpPr>
        <p:spPr/>
        <p:txBody>
          <a:bodyPr/>
          <a:lstStyle/>
          <a:p>
            <a:pPr>
              <a:buNone/>
            </a:pPr>
            <a:r>
              <a:rPr lang="en-US" dirty="0" smtClean="0"/>
              <a:t>Do you agree to add the 11ax SFD the following MCS0 DCM constellation mapping for data subcarriers </a:t>
            </a:r>
            <a:r>
              <a:rPr lang="en-US" i="1" dirty="0" smtClean="0"/>
              <a:t>k</a:t>
            </a:r>
            <a:r>
              <a:rPr lang="en-US" dirty="0" smtClean="0"/>
              <a:t> and </a:t>
            </a:r>
            <a:r>
              <a:rPr lang="en-US" i="1" dirty="0" err="1" smtClean="0"/>
              <a:t>k+N</a:t>
            </a:r>
            <a:r>
              <a:rPr lang="en-US" i="1" baseline="-25000" dirty="0" err="1" smtClean="0"/>
              <a:t>SD</a:t>
            </a:r>
            <a:endParaRPr lang="en-US" dirty="0" smtClean="0"/>
          </a:p>
          <a:p>
            <a:pPr>
              <a:buNone/>
            </a:pPr>
            <a:endParaRPr lang="en-US" dirty="0" smtClean="0"/>
          </a:p>
          <a:p>
            <a:pPr>
              <a:buNone/>
            </a:pPr>
            <a:r>
              <a:rPr lang="en-US" dirty="0" smtClean="0"/>
              <a:t>                        is BPSK modulated     </a:t>
            </a:r>
            <a:br>
              <a:rPr lang="en-US" dirty="0" smtClean="0"/>
            </a:br>
            <a:endParaRPr lang="en-US" dirty="0" smtClean="0"/>
          </a:p>
          <a:p>
            <a:pPr>
              <a:buNone/>
            </a:pPr>
            <a:endParaRPr lang="en-US" b="1" dirty="0" smtClean="0"/>
          </a:p>
          <a:p>
            <a:pPr>
              <a:buNone/>
            </a:pPr>
            <a:endParaRPr lang="en-US" dirty="0" smtClean="0"/>
          </a:p>
          <a:p>
            <a:pPr>
              <a:buNone/>
            </a:pPr>
            <a:r>
              <a:rPr lang="en-US" i="1" dirty="0" smtClean="0">
                <a:solidFill>
                  <a:srgbClr val="FF0000"/>
                </a:solidFill>
              </a:rPr>
              <a:t>Note:  N</a:t>
            </a:r>
            <a:r>
              <a:rPr lang="en-US" i="1" baseline="-25000" dirty="0" smtClean="0">
                <a:solidFill>
                  <a:srgbClr val="FF0000"/>
                </a:solidFill>
              </a:rPr>
              <a:t>SD  </a:t>
            </a:r>
            <a:r>
              <a:rPr lang="en-US" i="1" dirty="0" smtClean="0">
                <a:solidFill>
                  <a:srgbClr val="FF0000"/>
                </a:solidFill>
              </a:rPr>
              <a:t>is defined for DCM which is half of            .</a:t>
            </a:r>
          </a:p>
          <a:p>
            <a:pPr>
              <a:buNone/>
            </a:pPr>
            <a:endParaRPr lang="en-US" baseline="-25000" dirty="0" smtClean="0"/>
          </a:p>
          <a:p>
            <a:pPr>
              <a:buNone/>
            </a:pPr>
            <a:endParaRPr lang="en-US" baseline="-25000" dirty="0" smtClean="0"/>
          </a:p>
          <a:p>
            <a:pPr>
              <a:buNone/>
            </a:pPr>
            <a:r>
              <a:rPr lang="en-US" sz="2400" b="1" baseline="-25000" dirty="0" smtClean="0"/>
              <a:t>Y/N/Abs</a:t>
            </a:r>
            <a:endParaRPr lang="en-US" sz="2400" b="1" dirty="0" smtClean="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34818" name="Object 2"/>
          <p:cNvGraphicFramePr>
            <a:graphicFrameLocks noChangeAspect="1"/>
          </p:cNvGraphicFramePr>
          <p:nvPr/>
        </p:nvGraphicFramePr>
        <p:xfrm>
          <a:off x="1752600" y="3276600"/>
          <a:ext cx="2874963" cy="498475"/>
        </p:xfrm>
        <a:graphic>
          <a:graphicData uri="http://schemas.openxmlformats.org/presentationml/2006/ole">
            <p:oleObj spid="_x0000_s34818" name="Equation" r:id="rId3" imgW="1180800" imgH="253800" progId="Equation.DSMT4">
              <p:embed/>
            </p:oleObj>
          </a:graphicData>
        </a:graphic>
      </p:graphicFrame>
      <p:graphicFrame>
        <p:nvGraphicFramePr>
          <p:cNvPr id="34819" name="Object 3"/>
          <p:cNvGraphicFramePr>
            <a:graphicFrameLocks noChangeAspect="1"/>
          </p:cNvGraphicFramePr>
          <p:nvPr/>
        </p:nvGraphicFramePr>
        <p:xfrm>
          <a:off x="5334000" y="3352800"/>
          <a:ext cx="1446213" cy="303213"/>
        </p:xfrm>
        <a:graphic>
          <a:graphicData uri="http://schemas.openxmlformats.org/presentationml/2006/ole">
            <p:oleObj spid="_x0000_s34819" name="Equation" r:id="rId4" imgW="1091880" imgH="228600" progId="Equation.DSMT4">
              <p:embed/>
            </p:oleObj>
          </a:graphicData>
        </a:graphic>
      </p:graphicFrame>
      <p:graphicFrame>
        <p:nvGraphicFramePr>
          <p:cNvPr id="7" name="Object 2"/>
          <p:cNvGraphicFramePr>
            <a:graphicFrameLocks noChangeAspect="1"/>
          </p:cNvGraphicFramePr>
          <p:nvPr/>
        </p:nvGraphicFramePr>
        <p:xfrm>
          <a:off x="1828800" y="2590800"/>
          <a:ext cx="401637" cy="449262"/>
        </p:xfrm>
        <a:graphic>
          <a:graphicData uri="http://schemas.openxmlformats.org/presentationml/2006/ole">
            <p:oleObj spid="_x0000_s34820" name="Equation" r:id="rId5" imgW="164880" imgH="228600" progId="Equation.DSMT4">
              <p:embed/>
            </p:oleObj>
          </a:graphicData>
        </a:graphic>
      </p:graphicFrame>
      <p:graphicFrame>
        <p:nvGraphicFramePr>
          <p:cNvPr id="34821" name="Object 5"/>
          <p:cNvGraphicFramePr>
            <a:graphicFrameLocks noChangeAspect="1"/>
          </p:cNvGraphicFramePr>
          <p:nvPr/>
        </p:nvGraphicFramePr>
        <p:xfrm>
          <a:off x="5638800" y="4114800"/>
          <a:ext cx="655638" cy="320675"/>
        </p:xfrm>
        <a:graphic>
          <a:graphicData uri="http://schemas.openxmlformats.org/presentationml/2006/ole">
            <p:oleObj spid="_x0000_s34821" name="Equation" r:id="rId6" imgW="495000" imgH="241200" progId="Equation.DSMT4">
              <p:embed/>
            </p:oleObj>
          </a:graphicData>
        </a:graphic>
      </p:graphicFrame>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8" name="表格 6"/>
          <p:cNvGraphicFramePr>
            <a:graphicFrameLocks noGrp="1"/>
          </p:cNvGraphicFramePr>
          <p:nvPr/>
        </p:nvGraphicFramePr>
        <p:xfrm>
          <a:off x="838200" y="1143000"/>
          <a:ext cx="7467600" cy="5274502"/>
        </p:xfrm>
        <a:graphic>
          <a:graphicData uri="http://schemas.openxmlformats.org/drawingml/2006/table">
            <a:tbl>
              <a:tblPr firstRow="1" bandRow="1">
                <a:tableStyleId>{F5AB1C69-6EDB-4FF4-983F-18BD219EF322}</a:tableStyleId>
              </a:tblPr>
              <a:tblGrid>
                <a:gridCol w="1600200"/>
                <a:gridCol w="1072415"/>
                <a:gridCol w="1823185"/>
                <a:gridCol w="1163855"/>
                <a:gridCol w="1807945"/>
              </a:tblGrid>
              <a:tr h="177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151">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644">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644">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15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890">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644">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644">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644">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5" name="Rectangle 4"/>
          <p:cNvSpPr/>
          <p:nvPr/>
        </p:nvSpPr>
        <p:spPr>
          <a:xfrm>
            <a:off x="914400" y="5486400"/>
            <a:ext cx="990600" cy="461665"/>
          </a:xfrm>
          <a:prstGeom prst="rect">
            <a:avLst/>
          </a:prstGeom>
        </p:spPr>
        <p:txBody>
          <a:bodyPr wrap="square">
            <a:spAutoFit/>
          </a:bodyPr>
          <a:lstStyle/>
          <a:p>
            <a:pPr>
              <a:buNone/>
            </a:pPr>
            <a:r>
              <a:rPr lang="en-US" sz="2400" b="1" baseline="-25000" dirty="0" smtClean="0"/>
              <a:t>Y/N/Abs</a:t>
            </a:r>
            <a:endParaRPr lang="en-US" sz="2400" b="1" dirty="0" smtClean="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Content Placeholder 6"/>
          <p:cNvSpPr>
            <a:spLocks noGrp="1"/>
          </p:cNvSpPr>
          <p:nvPr>
            <p:ph idx="1"/>
          </p:nvPr>
        </p:nvSpPr>
        <p:spPr>
          <a:xfrm>
            <a:off x="685800" y="1600200"/>
            <a:ext cx="7772400" cy="3505200"/>
          </a:xfrm>
        </p:spPr>
        <p:txBody>
          <a:bodyPr/>
          <a:lstStyle/>
          <a:p>
            <a:r>
              <a:rPr lang="en-US" dirty="0" smtClean="0"/>
              <a:t>Do you agree to add the following usage of DCM to 11ax SFD?</a:t>
            </a:r>
          </a:p>
          <a:p>
            <a:pPr lvl="1"/>
            <a:r>
              <a:rPr lang="en-US" sz="1600" dirty="0" smtClean="0"/>
              <a:t>DCM is only applied to MCS0, MCS1, MCS3 and MCS4.</a:t>
            </a:r>
          </a:p>
          <a:p>
            <a:pPr lvl="1"/>
            <a:r>
              <a:rPr lang="en-US" sz="1600" dirty="0" smtClean="0"/>
              <a:t>DCM is only applied to 1 and 2 spatial streams. </a:t>
            </a:r>
          </a:p>
          <a:p>
            <a:pPr lvl="1"/>
            <a:r>
              <a:rPr lang="en-US" sz="1600" dirty="0" smtClean="0"/>
              <a:t>DCM is only applied to HE SU PPDU, HE extend range SU PPDU, and SU RUs in HE MU PPDU.</a:t>
            </a:r>
          </a:p>
          <a:p>
            <a:pPr lvl="1"/>
            <a:r>
              <a:rPr lang="en-US" sz="1600" dirty="0" smtClean="0"/>
              <a:t>DCM is not applied to MU-MIMO. The DCM field in the HE-SIGB per user for MU-MIMO is changed to a reserved field. </a:t>
            </a:r>
          </a:p>
          <a:p>
            <a:pPr lvl="1"/>
            <a:r>
              <a:rPr lang="en-US" sz="1600" dirty="0" smtClean="0"/>
              <a:t>DCM is not applied to STBC.</a:t>
            </a:r>
          </a:p>
          <a:p>
            <a:pPr lvl="1"/>
            <a:endParaRPr lang="en-US" sz="1600" dirty="0" smtClean="0"/>
          </a:p>
          <a:p>
            <a:pPr lvl="1"/>
            <a:endParaRPr lang="en-US" sz="1600" dirty="0" smtClean="0"/>
          </a:p>
          <a:p>
            <a:endParaRPr lang="en-US" dirty="0"/>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smtClean="0"/>
              <a:t>Do you agree to add the following capability field of DCM to 11ax SFD?</a:t>
            </a:r>
          </a:p>
          <a:p>
            <a:pPr lvl="1"/>
            <a:r>
              <a:rPr lang="en-US" dirty="0" smtClean="0"/>
              <a:t>Max constellation supported: 2 bits.  </a:t>
            </a:r>
          </a:p>
          <a:p>
            <a:pPr lvl="2"/>
            <a:r>
              <a:rPr lang="en-US" dirty="0" smtClean="0"/>
              <a:t>00: does not support DCM; 01: BPSK; 10: QPSK; 11: 16QAM</a:t>
            </a:r>
          </a:p>
          <a:p>
            <a:pPr lvl="1"/>
            <a:r>
              <a:rPr lang="en-US" dirty="0" smtClean="0"/>
              <a:t>Max number of streams supported: 1 bit. </a:t>
            </a:r>
          </a:p>
          <a:p>
            <a:pPr lvl="2"/>
            <a:r>
              <a:rPr lang="en-US" dirty="0" smtClean="0"/>
              <a:t> 0: 1stream;  1: 2 streams</a:t>
            </a:r>
          </a:p>
          <a:p>
            <a:endParaRPr lang="en-US" dirty="0"/>
          </a:p>
        </p:txBody>
      </p:sp>
      <p:sp>
        <p:nvSpPr>
          <p:cNvPr id="4" name="Rectangle 3"/>
          <p:cNvSpPr/>
          <p:nvPr/>
        </p:nvSpPr>
        <p:spPr>
          <a:xfrm>
            <a:off x="914400" y="5486400"/>
            <a:ext cx="990600" cy="461665"/>
          </a:xfrm>
          <a:prstGeom prst="rect">
            <a:avLst/>
          </a:prstGeom>
        </p:spPr>
        <p:txBody>
          <a:bodyPr wrap="square">
            <a:spAutoFit/>
          </a:bodyPr>
          <a:lstStyle/>
          <a:p>
            <a:pPr>
              <a:buNone/>
            </a:pPr>
            <a:r>
              <a:rPr lang="en-US" sz="2400" b="1" baseline="-25000" dirty="0" smtClean="0"/>
              <a:t>Y/N/Abs</a:t>
            </a:r>
            <a:endParaRPr lang="en-US" sz="2400" b="1" dirty="0" smtClean="0"/>
          </a:p>
        </p:txBody>
      </p:sp>
      <p:sp>
        <p:nvSpPr>
          <p:cNvPr id="5"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9" name="Table 8"/>
          <p:cNvGraphicFramePr>
            <a:graphicFrameLocks noGrp="1"/>
          </p:cNvGraphicFramePr>
          <p:nvPr>
            <p:extLst>
              <p:ext uri="{D42A27DB-BD31-4B8C-83A1-F6EECF244321}">
                <p14:modId xmlns="" xmlns:p14="http://schemas.microsoft.com/office/powerpoint/2010/main" val="1313955594"/>
              </p:ext>
            </p:extLst>
          </p:nvPr>
        </p:nvGraphicFramePr>
        <p:xfrm>
          <a:off x="685800" y="106680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8" name="Table 7"/>
          <p:cNvGraphicFramePr>
            <a:graphicFrameLocks noGrp="1"/>
          </p:cNvGraphicFramePr>
          <p:nvPr>
            <p:extLst>
              <p:ext uri="{D42A27DB-BD31-4B8C-83A1-F6EECF244321}">
                <p14:modId xmlns="" xmlns:p14="http://schemas.microsoft.com/office/powerpoint/2010/main" val="1678239473"/>
              </p:ext>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 xmlns:p14="http://schemas.microsoft.com/office/powerpoint/2010/main" val="1521022934"/>
              </p:ext>
            </p:extLst>
          </p:nvPr>
        </p:nvGraphicFramePr>
        <p:xfrm>
          <a:off x="762000" y="3733800"/>
          <a:ext cx="7772400" cy="1652712"/>
        </p:xfrm>
        <a:graphic>
          <a:graphicData uri="http://schemas.openxmlformats.org/drawingml/2006/table">
            <a:tbl>
              <a:tblPr firstRow="1" bandRow="1">
                <a:tableStyleId>{F5AB1C69-6EDB-4FF4-983F-18BD219EF322}</a:tableStyleId>
              </a:tblPr>
              <a:tblGrid>
                <a:gridCol w="1554480"/>
                <a:gridCol w="1227221"/>
                <a:gridCol w="1718109"/>
                <a:gridCol w="1390851"/>
                <a:gridCol w="1881739"/>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Jarkko</a:t>
                      </a:r>
                      <a:r>
                        <a:rPr lang="en-US" sz="1200" dirty="0" smtClean="0">
                          <a:latin typeface="Times New Roman"/>
                          <a:ea typeface="Times New Roman"/>
                          <a:cs typeface="Arial"/>
                        </a:rPr>
                        <a:t> </a:t>
                      </a:r>
                      <a:r>
                        <a:rPr lang="en-US" sz="1200" dirty="0" err="1" smtClean="0">
                          <a:latin typeface="Times New Roman"/>
                          <a:ea typeface="Times New Roman"/>
                          <a:cs typeface="Arial"/>
                        </a:rPr>
                        <a:t>Kneckt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7"/>
                        </a:rPr>
                        <a:t>jkneckt@apple.com</a:t>
                      </a:r>
                      <a:r>
                        <a:rPr lang="en-US" sz="1200" u="none" kern="1200" dirty="0" smtClean="0">
                          <a:solidFill>
                            <a:schemeClr val="dk1"/>
                          </a:solidFill>
                          <a:latin typeface="+mn-lt"/>
                          <a:ea typeface="+mn-ea"/>
                          <a:cs typeface="+mn-cs"/>
                        </a:rPr>
                        <a:t> </a:t>
                      </a:r>
                      <a:endParaRPr lang="en-US" sz="1200" u="none"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8"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0" name="Table 9"/>
          <p:cNvGraphicFramePr>
            <a:graphicFrameLocks noGrp="1"/>
          </p:cNvGraphicFramePr>
          <p:nvPr>
            <p:extLst>
              <p:ext uri="{D42A27DB-BD31-4B8C-83A1-F6EECF244321}">
                <p14:modId xmlns="" xmlns:p14="http://schemas.microsoft.com/office/powerpoint/2010/main" val="3225953716"/>
              </p:ext>
            </p:extLst>
          </p:nvPr>
        </p:nvGraphicFramePr>
        <p:xfrm>
          <a:off x="685800" y="3962400"/>
          <a:ext cx="7239000" cy="227912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u="none" dirty="0">
                          <a:solidFill>
                            <a:schemeClr val="tx1"/>
                          </a:solidFill>
                          <a:latin typeface="Times New Roman"/>
                          <a:ea typeface="Times New Roman"/>
                          <a:cs typeface="Arial"/>
                          <a:hlinkClick r:id="rId2"/>
                        </a:rPr>
                        <a:t>rporat@broadcom.com</a:t>
                      </a:r>
                      <a:endParaRPr lang="en-US" sz="1100" b="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 xmlns:p14="http://schemas.microsoft.com/office/powerpoint/2010/main" val="494270594"/>
              </p:ext>
            </p:extLst>
          </p:nvPr>
        </p:nvGraphicFramePr>
        <p:xfrm>
          <a:off x="685800" y="1219200"/>
          <a:ext cx="7239000" cy="27381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83337">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337">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115">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10"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12" name="Table 11"/>
          <p:cNvGraphicFramePr>
            <a:graphicFrameLocks noGrp="1"/>
          </p:cNvGraphicFramePr>
          <p:nvPr>
            <p:extLst>
              <p:ext uri="{D42A27DB-BD31-4B8C-83A1-F6EECF244321}">
                <p14:modId xmlns="" xmlns:p14="http://schemas.microsoft.com/office/powerpoint/2010/main" val="1884278480"/>
              </p:ext>
            </p:extLst>
          </p:nvPr>
        </p:nvGraphicFramePr>
        <p:xfrm>
          <a:off x="914400" y="1295400"/>
          <a:ext cx="7239000" cy="383014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44594">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5076">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018652"/>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8" name="Table 7"/>
          <p:cNvGraphicFramePr>
            <a:graphicFrameLocks noGrp="1"/>
          </p:cNvGraphicFramePr>
          <p:nvPr>
            <p:extLst>
              <p:ext uri="{D42A27DB-BD31-4B8C-83A1-F6EECF244321}">
                <p14:modId xmlns="" xmlns:p14="http://schemas.microsoft.com/office/powerpoint/2010/main"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8"/>
          <p:cNvSpPr>
            <a:spLocks noGrp="1"/>
          </p:cNvSpPr>
          <p:nvPr>
            <p:ph type="title"/>
          </p:nvPr>
        </p:nvSpPr>
        <p:spPr>
          <a:xfrm>
            <a:off x="685800" y="12192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Date Placeholder 3"/>
          <p:cNvSpPr>
            <a:spLocks noGrp="1"/>
          </p:cNvSpPr>
          <p:nvPr>
            <p:ph type="dt" sz="half" idx="10"/>
          </p:nvPr>
        </p:nvSpPr>
        <p:spPr>
          <a:xfrm>
            <a:off x="696913" y="332601"/>
            <a:ext cx="1013162" cy="276999"/>
          </a:xfrm>
        </p:spPr>
        <p:txBody>
          <a:bodyPr/>
          <a:lstStyle/>
          <a:p>
            <a:pPr>
              <a:defRPr/>
            </a:pPr>
            <a:r>
              <a:rPr lang="en-US" dirty="0" smtClean="0"/>
              <a:t>May, 2016</a:t>
            </a:r>
            <a:endParaRPr lang="en-US" dirty="0"/>
          </a:p>
        </p:txBody>
      </p:sp>
      <p:graphicFrame>
        <p:nvGraphicFramePr>
          <p:cNvPr id="8" name="Table 7"/>
          <p:cNvGraphicFramePr>
            <a:graphicFrameLocks noGrp="1"/>
          </p:cNvGraphicFramePr>
          <p:nvPr>
            <p:extLst>
              <p:ext uri="{D42A27DB-BD31-4B8C-83A1-F6EECF244321}">
                <p14:modId xmlns="" xmlns:p14="http://schemas.microsoft.com/office/powerpoint/2010/main" val="653203728"/>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 xmlns:p14="http://schemas.microsoft.com/office/powerpoint/2010/main" val="2543221267"/>
              </p:ext>
            </p:extLst>
          </p:nvPr>
        </p:nvGraphicFramePr>
        <p:xfrm>
          <a:off x="381000" y="2834640"/>
          <a:ext cx="8153400" cy="55090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3551202082"/>
              </p:ext>
            </p:extLst>
          </p:nvPr>
        </p:nvGraphicFramePr>
        <p:xfrm>
          <a:off x="381000" y="3521717"/>
          <a:ext cx="8153400" cy="1712540"/>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标题 18"/>
          <p:cNvSpPr txBox="1">
            <a:spLocks/>
          </p:cNvSpPr>
          <p:nvPr/>
        </p:nvSpPr>
        <p:spPr bwMode="auto">
          <a:xfrm>
            <a:off x="685800" y="73152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2000" b="1" i="0" u="none" strike="noStrike" kern="0" cap="none" spc="0" normalizeH="0" baseline="0" noProof="0" smtClean="0">
                <a:ln>
                  <a:noFill/>
                </a:ln>
                <a:solidFill>
                  <a:schemeClr val="tx2"/>
                </a:solidFill>
                <a:effectLst/>
                <a:uLnTx/>
                <a:uFillTx/>
                <a:latin typeface="+mj-lt"/>
                <a:ea typeface="+mj-ea"/>
                <a:cs typeface="+mj-cs"/>
              </a:rPr>
              <a:t>Authors (continued)</a:t>
            </a:r>
            <a:endParaRPr kumimoji="0" lang="zh-CN" altLang="en-US" sz="20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108988</TotalTime>
  <Words>1643</Words>
  <Application>Microsoft Office PowerPoint</Application>
  <PresentationFormat>On-screen Show (4:3)</PresentationFormat>
  <Paragraphs>567</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802-11-Submission</vt:lpstr>
      <vt:lpstr>Document</vt:lpstr>
      <vt:lpstr>Equation</vt:lpstr>
      <vt:lpstr>On Modulation of MCS0 DCM and DCM Capability</vt:lpstr>
      <vt:lpstr>Authors (continued)</vt:lpstr>
      <vt:lpstr>Authors (continued)</vt:lpstr>
      <vt:lpstr>Authors (continued)</vt:lpstr>
      <vt:lpstr>Authors (continued)</vt:lpstr>
      <vt:lpstr>Slide 6</vt:lpstr>
      <vt:lpstr>Authors (continued)</vt:lpstr>
      <vt:lpstr>Authors (continued)</vt:lpstr>
      <vt:lpstr>Authors (continued)</vt:lpstr>
      <vt:lpstr>Authors (continued)</vt:lpstr>
      <vt:lpstr>Slide 11</vt:lpstr>
      <vt:lpstr> MCS0 DCM modulation scheme</vt:lpstr>
      <vt:lpstr>Slide 13</vt:lpstr>
      <vt:lpstr>Performance of Proposed DCM MCS0 Scheme in AWGN Channel</vt:lpstr>
      <vt:lpstr>Performance of Proposed BPSK DCM Scheme in B-NLOS Channel</vt:lpstr>
      <vt:lpstr>Performance of Proposed BPSK DCM Scheme in D-NLOS Channel</vt:lpstr>
      <vt:lpstr>Capability field for DCM</vt:lpstr>
      <vt:lpstr>Conclusion</vt:lpstr>
      <vt:lpstr>Straw Poll #1 </vt:lpstr>
      <vt:lpstr>Straw Poll #2</vt:lpstr>
      <vt:lpstr>Straw Poll #3</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1929</cp:revision>
  <cp:lastPrinted>1998-02-10T13:28:06Z</cp:lastPrinted>
  <dcterms:created xsi:type="dcterms:W3CDTF">2007-05-21T21:00:37Z</dcterms:created>
  <dcterms:modified xsi:type="dcterms:W3CDTF">2016-05-16T06:50:08Z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