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9"/>
  </p:notesMasterIdLst>
  <p:handoutMasterIdLst>
    <p:handoutMasterId r:id="rId20"/>
  </p:handoutMasterIdLst>
  <p:sldIdLst>
    <p:sldId id="270" r:id="rId2"/>
    <p:sldId id="525" r:id="rId3"/>
    <p:sldId id="526" r:id="rId4"/>
    <p:sldId id="473" r:id="rId5"/>
    <p:sldId id="497" r:id="rId6"/>
    <p:sldId id="477" r:id="rId7"/>
    <p:sldId id="474" r:id="rId8"/>
    <p:sldId id="478" r:id="rId9"/>
    <p:sldId id="475" r:id="rId10"/>
    <p:sldId id="499" r:id="rId11"/>
    <p:sldId id="527" r:id="rId12"/>
    <p:sldId id="413" r:id="rId13"/>
    <p:sldId id="532" r:id="rId14"/>
    <p:sldId id="533" r:id="rId15"/>
    <p:sldId id="534" r:id="rId16"/>
    <p:sldId id="530" r:id="rId17"/>
    <p:sldId id="535"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8780" autoAdjust="0"/>
  </p:normalViewPr>
  <p:slideViewPr>
    <p:cSldViewPr>
      <p:cViewPr>
        <p:scale>
          <a:sx n="80" d="100"/>
          <a:sy n="80" d="100"/>
        </p:scale>
        <p:origin x="-9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85059" cy="276999"/>
          </a:xfrm>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smtClean="0"/>
              <a:t>Ron Porat,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altLang="ko-KR" smtClean="0"/>
              <a:t>Hongyuan Zhang,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altLang="ko-KR" smtClean="0"/>
              <a:t>Hongyuan Zhang,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June, 2016</a:t>
            </a:r>
            <a:endParaRPr lang="en-US" dirty="0"/>
          </a:p>
        </p:txBody>
      </p:sp>
      <p:sp>
        <p:nvSpPr>
          <p:cNvPr id="1029" name="Rectangle 5"/>
          <p:cNvSpPr>
            <a:spLocks noGrp="1" noChangeArrowheads="1"/>
          </p:cNvSpPr>
          <p:nvPr>
            <p:ph type="ftr" sz="quarter" idx="3"/>
          </p:nvPr>
        </p:nvSpPr>
        <p:spPr bwMode="auto">
          <a:xfrm>
            <a:off x="6902450" y="6475413"/>
            <a:ext cx="164147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Ron Porat,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802.11-16/0654r0</a:t>
            </a:r>
            <a:endParaRPr lang="en-US" sz="1800" b="1" dirty="0">
              <a:solidFill>
                <a:schemeClr val="tx1"/>
              </a:solidFill>
              <a:cs typeface="+mn-cs"/>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2.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CP and </a:t>
            </a:r>
            <a:r>
              <a:rPr lang="en-US" dirty="0" smtClean="0"/>
              <a:t>L</a:t>
            </a:r>
            <a:r>
              <a:rPr lang="en-US" dirty="0" smtClean="0"/>
              <a:t>TF Options and Signaling  </a:t>
            </a:r>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2016-05-15</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10" name="Table 9"/>
          <p:cNvGraphicFramePr>
            <a:graphicFrameLocks noGrp="1"/>
          </p:cNvGraphicFramePr>
          <p:nvPr>
            <p:extLst>
              <p:ext uri="{D42A27DB-BD31-4B8C-83A1-F6EECF244321}">
                <p14:modId xmlns:p14="http://schemas.microsoft.com/office/powerpoint/2010/main" val="1704100894"/>
              </p:ext>
            </p:extLst>
          </p:nvPr>
        </p:nvGraphicFramePr>
        <p:xfrm>
          <a:off x="914400" y="2209800"/>
          <a:ext cx="7239000" cy="22791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6"/>
          <p:cNvGraphicFramePr>
            <a:graphicFrameLocks noGrp="1"/>
          </p:cNvGraphicFramePr>
          <p:nvPr>
            <p:extLst>
              <p:ext uri="{D42A27DB-BD31-4B8C-83A1-F6EECF244321}">
                <p14:modId xmlns:p14="http://schemas.microsoft.com/office/powerpoint/2010/main" val="2816986260"/>
              </p:ext>
            </p:extLst>
          </p:nvPr>
        </p:nvGraphicFramePr>
        <p:xfrm>
          <a:off x="381000" y="1193248"/>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06154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3544494210"/>
              </p:ext>
            </p:extLst>
          </p:nvPr>
        </p:nvGraphicFramePr>
        <p:xfrm>
          <a:off x="381000" y="121920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dirty="0" err="1">
                          <a:effectLst/>
                          <a:latin typeface="Times New Roman" panose="02020603050405020304" pitchFamily="18" charset="0"/>
                          <a:ea typeface="Batang" panose="02030600000101010101" pitchFamily="18" charset="-127"/>
                        </a:rPr>
                        <a:t>Yujin</a:t>
                      </a:r>
                      <a:r>
                        <a:rPr lang="en-GB" sz="1100" dirty="0">
                          <a:effectLst/>
                          <a:latin typeface="Times New Roman" panose="02020603050405020304" pitchFamily="18" charset="0"/>
                          <a:ea typeface="Batang" panose="02030600000101010101" pitchFamily="18" charset="-127"/>
                        </a:rPr>
                        <a:t> Noh</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30363694"/>
              </p:ext>
            </p:extLst>
          </p:nvPr>
        </p:nvGraphicFramePr>
        <p:xfrm>
          <a:off x="381000" y="313563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5558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Outline</a:t>
            </a:r>
            <a:endParaRPr lang="en-US" sz="2400" dirty="0"/>
          </a:p>
        </p:txBody>
      </p:sp>
      <p:sp>
        <p:nvSpPr>
          <p:cNvPr id="3" name="Content Placeholder 2"/>
          <p:cNvSpPr>
            <a:spLocks noGrp="1"/>
          </p:cNvSpPr>
          <p:nvPr>
            <p:ph idx="1"/>
          </p:nvPr>
        </p:nvSpPr>
        <p:spPr>
          <a:xfrm>
            <a:off x="259980" y="1363653"/>
            <a:ext cx="8763000" cy="4732347"/>
          </a:xfrm>
        </p:spPr>
        <p:txBody>
          <a:bodyPr>
            <a:normAutofit/>
          </a:bodyPr>
          <a:lstStyle/>
          <a:p>
            <a:endParaRPr lang="en-US" sz="1600" dirty="0" smtClean="0"/>
          </a:p>
          <a:p>
            <a:r>
              <a:rPr lang="en-US" sz="1800" dirty="0" smtClean="0"/>
              <a:t>Change bit width of CP+LTF in SIG-A</a:t>
            </a:r>
          </a:p>
          <a:p>
            <a:r>
              <a:rPr lang="en-US" sz="1800" dirty="0" smtClean="0"/>
              <a:t>Define options for trigger frame</a:t>
            </a:r>
          </a:p>
          <a:p>
            <a:r>
              <a:rPr lang="en-US" sz="1800" dirty="0" smtClean="0"/>
              <a:t>Revise options for NDP</a:t>
            </a:r>
            <a:endParaRPr lang="en-US" sz="1800" dirty="0" smtClean="0"/>
          </a:p>
          <a:p>
            <a:pPr lvl="1"/>
            <a:endParaRPr lang="en-US" sz="1400" dirty="0" smtClean="0"/>
          </a:p>
          <a:p>
            <a:pPr lvl="1"/>
            <a:endParaRPr lang="en-US" sz="1400" dirty="0" smtClean="0"/>
          </a:p>
          <a:p>
            <a:pPr lvl="1"/>
            <a:endParaRPr lang="en-US" sz="1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a:t>May,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CP + LTF Field Bit Width</a:t>
            </a:r>
            <a:endParaRPr lang="en-US" sz="2400" dirty="0"/>
          </a:p>
        </p:txBody>
      </p:sp>
      <p:sp>
        <p:nvSpPr>
          <p:cNvPr id="3" name="Content Placeholder 2"/>
          <p:cNvSpPr>
            <a:spLocks noGrp="1"/>
          </p:cNvSpPr>
          <p:nvPr>
            <p:ph idx="1"/>
          </p:nvPr>
        </p:nvSpPr>
        <p:spPr>
          <a:xfrm>
            <a:off x="259980" y="1363653"/>
            <a:ext cx="8763000" cy="4732347"/>
          </a:xfrm>
        </p:spPr>
        <p:txBody>
          <a:bodyPr>
            <a:normAutofit/>
          </a:bodyPr>
          <a:lstStyle/>
          <a:p>
            <a:pPr marL="285750" indent="-285750">
              <a:buFont typeface="Arial" panose="020B0604020202020204" pitchFamily="34" charset="0"/>
              <a:buChar char="•"/>
            </a:pPr>
            <a:r>
              <a:rPr lang="en-US" sz="1800" dirty="0" smtClean="0"/>
              <a:t>Currently </a:t>
            </a:r>
            <a:r>
              <a:rPr lang="en-US" sz="1800" dirty="0"/>
              <a:t>three mandatory and one optional options are </a:t>
            </a:r>
            <a:r>
              <a:rPr lang="en-US" sz="1800" dirty="0" smtClean="0"/>
              <a:t>defined:</a:t>
            </a:r>
          </a:p>
          <a:p>
            <a:pPr marL="685800" lvl="1">
              <a:buFont typeface="Arial" panose="020B0604020202020204" pitchFamily="34" charset="0"/>
              <a:buChar char="•"/>
            </a:pPr>
            <a:r>
              <a:rPr lang="en-GB" sz="1600" dirty="0" smtClean="0"/>
              <a:t>1x </a:t>
            </a:r>
            <a:r>
              <a:rPr lang="en-GB" sz="1600" dirty="0"/>
              <a:t>LTF + 0.8 </a:t>
            </a:r>
            <a:r>
              <a:rPr lang="en-GB" sz="1600" dirty="0" smtClean="0"/>
              <a:t>µS (optional and for full BW only)</a:t>
            </a:r>
            <a:endParaRPr lang="en-US" sz="1600" dirty="0" smtClean="0"/>
          </a:p>
          <a:p>
            <a:pPr marL="685800" lvl="1">
              <a:buFont typeface="Arial" panose="020B0604020202020204" pitchFamily="34" charset="0"/>
              <a:buChar char="•"/>
            </a:pPr>
            <a:r>
              <a:rPr lang="en-GB" sz="1600" dirty="0" smtClean="0"/>
              <a:t>2x </a:t>
            </a:r>
            <a:r>
              <a:rPr lang="en-GB" sz="1600" dirty="0"/>
              <a:t>LTF + 0.8 µS </a:t>
            </a:r>
            <a:r>
              <a:rPr lang="en-GB" sz="1600" dirty="0" smtClean="0"/>
              <a:t>(mandatory)</a:t>
            </a:r>
            <a:endParaRPr lang="en-US" sz="1600" dirty="0" smtClean="0"/>
          </a:p>
          <a:p>
            <a:pPr marL="685800" lvl="1">
              <a:buFont typeface="Arial" panose="020B0604020202020204" pitchFamily="34" charset="0"/>
              <a:buChar char="•"/>
            </a:pPr>
            <a:r>
              <a:rPr lang="en-GB" sz="1600" dirty="0" smtClean="0"/>
              <a:t>2x </a:t>
            </a:r>
            <a:r>
              <a:rPr lang="en-GB" sz="1600" dirty="0"/>
              <a:t>LTF + 1.6 </a:t>
            </a:r>
            <a:r>
              <a:rPr lang="en-GB" sz="1600" dirty="0" smtClean="0"/>
              <a:t>µS (mandatory)</a:t>
            </a:r>
            <a:endParaRPr lang="en-US" sz="1600" dirty="0" smtClean="0"/>
          </a:p>
          <a:p>
            <a:pPr marL="685800" lvl="1">
              <a:buFont typeface="Arial" panose="020B0604020202020204" pitchFamily="34" charset="0"/>
              <a:buChar char="•"/>
            </a:pPr>
            <a:r>
              <a:rPr lang="en-GB" sz="1600" dirty="0" smtClean="0"/>
              <a:t>4x </a:t>
            </a:r>
            <a:r>
              <a:rPr lang="en-GB" sz="1600" dirty="0"/>
              <a:t>LTF + 3.2 </a:t>
            </a:r>
            <a:r>
              <a:rPr lang="en-GB" sz="1600" dirty="0" smtClean="0"/>
              <a:t>µS (mandatory)</a:t>
            </a:r>
          </a:p>
          <a:p>
            <a:pPr marL="285750">
              <a:buFont typeface="Arial" panose="020B0604020202020204" pitchFamily="34" charset="0"/>
              <a:buChar char="•"/>
            </a:pPr>
            <a:r>
              <a:rPr lang="en-GB" sz="2000" dirty="0" smtClean="0">
                <a:ea typeface="Times New Roman"/>
              </a:rPr>
              <a:t>Those </a:t>
            </a:r>
            <a:r>
              <a:rPr lang="en-GB" sz="2000" dirty="0">
                <a:ea typeface="Times New Roman"/>
              </a:rPr>
              <a:t>options were chosen to cover the entire spectrum from large delay spread outdoor </a:t>
            </a:r>
            <a:r>
              <a:rPr lang="en-GB" sz="2000" dirty="0" smtClean="0">
                <a:ea typeface="Times New Roman"/>
              </a:rPr>
              <a:t> channels </a:t>
            </a:r>
          </a:p>
          <a:p>
            <a:pPr marL="285750">
              <a:buFont typeface="Arial" panose="020B0604020202020204" pitchFamily="34" charset="0"/>
              <a:buChar char="•"/>
            </a:pPr>
            <a:r>
              <a:rPr lang="en-GB" dirty="0" smtClean="0">
                <a:ea typeface="Times New Roman"/>
              </a:rPr>
              <a:t>It is generally preferable to keep the number of options low and currently no other options seem valuable.</a:t>
            </a:r>
          </a:p>
          <a:p>
            <a:pPr marL="285750">
              <a:buFont typeface="Arial" panose="020B0604020202020204" pitchFamily="34" charset="0"/>
              <a:buChar char="•"/>
            </a:pPr>
            <a:r>
              <a:rPr lang="en-GB" sz="2000" dirty="0" smtClean="0">
                <a:ea typeface="Times New Roman"/>
              </a:rPr>
              <a:t>Hence we propose to reduce the bit width of that field from three to two to enable other fields to use that bit.</a:t>
            </a:r>
            <a:endParaRPr lang="en-US" sz="2000" dirty="0">
              <a:ea typeface="Times New Roman"/>
            </a:endParaRPr>
          </a:p>
          <a:p>
            <a:pPr lvl="1"/>
            <a:endParaRPr lang="en-US" sz="1400" dirty="0" smtClean="0"/>
          </a:p>
          <a:p>
            <a:pPr lvl="1"/>
            <a:endParaRPr lang="en-US" sz="1400" dirty="0" smtClean="0"/>
          </a:p>
          <a:p>
            <a:pPr lvl="1"/>
            <a:endParaRPr lang="en-US" sz="1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a:t>May,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extLst>
      <p:ext uri="{BB962C8B-B14F-4D97-AF65-F5344CB8AC3E}">
        <p14:creationId xmlns:p14="http://schemas.microsoft.com/office/powerpoint/2010/main" val="281885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NDP and Trigger Frame </a:t>
            </a:r>
            <a:endParaRPr lang="en-US" sz="2400" dirty="0"/>
          </a:p>
        </p:txBody>
      </p:sp>
      <p:sp>
        <p:nvSpPr>
          <p:cNvPr id="3" name="Content Placeholder 2"/>
          <p:cNvSpPr>
            <a:spLocks noGrp="1"/>
          </p:cNvSpPr>
          <p:nvPr>
            <p:ph idx="1"/>
          </p:nvPr>
        </p:nvSpPr>
        <p:spPr>
          <a:xfrm>
            <a:off x="259980" y="1363653"/>
            <a:ext cx="8763000" cy="4732347"/>
          </a:xfrm>
        </p:spPr>
        <p:txBody>
          <a:bodyPr>
            <a:normAutofit/>
          </a:bodyPr>
          <a:lstStyle/>
          <a:p>
            <a:pPr marL="285750" indent="-285750">
              <a:buFont typeface="Arial" panose="020B0604020202020204" pitchFamily="34" charset="0"/>
              <a:buChar char="•"/>
            </a:pPr>
            <a:r>
              <a:rPr lang="en-US" sz="1800" dirty="0" smtClean="0"/>
              <a:t>Currently only 2x LTF is defined for the NDP. It’s preferable to enable larger CP even for the NDP to support accurate BF calculation in the presence of large outdoor ISI.</a:t>
            </a:r>
          </a:p>
          <a:p>
            <a:pPr marL="285750" indent="-285750">
              <a:buFont typeface="Arial" panose="020B0604020202020204" pitchFamily="34" charset="0"/>
              <a:buChar char="•"/>
            </a:pPr>
            <a:r>
              <a:rPr lang="en-US" sz="1800" dirty="0" smtClean="0"/>
              <a:t>Hence we propose to support 4x LTF +3.2uS as an optional mode for the NDP packet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The trigger frame conveys the CP+LTF options for UL Trig PPDU. Note that in this case 0.8uS is not considered a viable options because of timing difference between users (+/-0.4uS is allowed by the spec) leading to large inter user interference. Hence we propose that the trigger frame signals the following three options</a:t>
            </a:r>
          </a:p>
          <a:p>
            <a:pPr marL="685800" lvl="1">
              <a:buFont typeface="Arial" panose="020B0604020202020204" pitchFamily="34" charset="0"/>
              <a:buChar char="•"/>
            </a:pPr>
            <a:r>
              <a:rPr lang="en-GB" sz="1600" dirty="0" smtClean="0"/>
              <a:t>2x </a:t>
            </a:r>
            <a:r>
              <a:rPr lang="en-GB" sz="1600" dirty="0"/>
              <a:t>LTF + 1.6 </a:t>
            </a:r>
            <a:r>
              <a:rPr lang="en-GB" sz="1600" dirty="0" err="1" smtClean="0"/>
              <a:t>uS</a:t>
            </a:r>
            <a:r>
              <a:rPr lang="en-GB" sz="1600" dirty="0" smtClean="0"/>
              <a:t> (mandatory)</a:t>
            </a:r>
            <a:endParaRPr lang="en-US" sz="1600" dirty="0"/>
          </a:p>
          <a:p>
            <a:pPr marL="685800" lvl="1">
              <a:buFont typeface="Arial" panose="020B0604020202020204" pitchFamily="34" charset="0"/>
              <a:buChar char="•"/>
            </a:pPr>
            <a:r>
              <a:rPr lang="en-GB" sz="1600" dirty="0"/>
              <a:t>4x LTF + 3.2 </a:t>
            </a:r>
            <a:r>
              <a:rPr lang="en-GB" sz="1600" dirty="0" err="1" smtClean="0"/>
              <a:t>uS</a:t>
            </a:r>
            <a:r>
              <a:rPr lang="en-GB" sz="1600" dirty="0" smtClean="0"/>
              <a:t> (mandatory)</a:t>
            </a:r>
          </a:p>
          <a:p>
            <a:pPr marL="685800" lvl="1">
              <a:buFont typeface="Arial" panose="020B0604020202020204" pitchFamily="34" charset="0"/>
              <a:buChar char="•"/>
            </a:pPr>
            <a:r>
              <a:rPr lang="en-GB" sz="1600" dirty="0" smtClean="0"/>
              <a:t>1x LTF + 1.6 </a:t>
            </a:r>
            <a:r>
              <a:rPr lang="en-GB" sz="1600" dirty="0" err="1" smtClean="0"/>
              <a:t>uS</a:t>
            </a:r>
            <a:r>
              <a:rPr lang="en-GB" sz="1600" dirty="0" smtClean="0"/>
              <a:t> for full BW only. 1x LTF is currently defined as optional for support. It is TBD whether it’s mandatory to transmit in UL Trig PPDU</a:t>
            </a:r>
            <a:endParaRPr lang="en-GB" sz="1600" dirty="0"/>
          </a:p>
          <a:p>
            <a:pPr marL="285750" indent="-285750">
              <a:buFont typeface="Arial" panose="020B0604020202020204" pitchFamily="34" charset="0"/>
              <a:buChar char="•"/>
            </a:pPr>
            <a:endParaRPr lang="en-US" sz="1400" dirty="0" smtClean="0"/>
          </a:p>
          <a:p>
            <a:pPr lvl="1"/>
            <a:endParaRPr lang="en-US" sz="1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a:t>May, 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Tree>
    <p:extLst>
      <p:ext uri="{BB962C8B-B14F-4D97-AF65-F5344CB8AC3E}">
        <p14:creationId xmlns:p14="http://schemas.microsoft.com/office/powerpoint/2010/main" val="2044279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200" dirty="0" smtClean="0"/>
              <a:t>SP </a:t>
            </a:r>
            <a:r>
              <a:rPr lang="en-US" sz="2200" dirty="0" smtClean="0"/>
              <a:t>#1</a:t>
            </a:r>
            <a:endParaRPr lang="en-US" sz="22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61925" y="1947446"/>
            <a:ext cx="8610600" cy="3416320"/>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support to change the bit width of the CP+LTF field in SIGA for SU and MU to 2 bits? </a:t>
            </a:r>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r>
              <a:rPr lang="en-US" sz="1800" b="1" dirty="0" smtClean="0"/>
              <a:t>Yes</a:t>
            </a:r>
          </a:p>
          <a:p>
            <a:pPr marL="285750" indent="-285750">
              <a:buFont typeface="Arial" panose="020B0604020202020204" pitchFamily="34" charset="0"/>
              <a:buChar char="•"/>
            </a:pPr>
            <a:r>
              <a:rPr lang="en-US" sz="1800" b="1" dirty="0" smtClean="0"/>
              <a:t>No</a:t>
            </a:r>
          </a:p>
          <a:p>
            <a:pPr marL="285750" indent="-285750">
              <a:buFont typeface="Arial" panose="020B0604020202020204" pitchFamily="34" charset="0"/>
              <a:buChar char="•"/>
            </a:pPr>
            <a:r>
              <a:rPr lang="en-US" sz="1800" b="1" dirty="0" smtClean="0"/>
              <a:t>ABS</a:t>
            </a:r>
            <a:endParaRPr lang="en-US" sz="1800" b="1" dirty="0"/>
          </a:p>
        </p:txBody>
      </p:sp>
    </p:spTree>
    <p:extLst>
      <p:ext uri="{BB962C8B-B14F-4D97-AF65-F5344CB8AC3E}">
        <p14:creationId xmlns:p14="http://schemas.microsoft.com/office/powerpoint/2010/main" val="3440555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200" dirty="0" smtClean="0"/>
              <a:t>SP </a:t>
            </a:r>
            <a:r>
              <a:rPr lang="en-US" sz="2200" dirty="0" smtClean="0"/>
              <a:t>#2</a:t>
            </a:r>
            <a:endParaRPr lang="en-US" sz="22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61925" y="1947446"/>
            <a:ext cx="8610600" cy="3139321"/>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support to add 4x LTF + 3.2uS as an optional mode for the NDP frame? </a:t>
            </a:r>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r>
              <a:rPr lang="en-US" sz="1800" b="1" dirty="0" smtClean="0"/>
              <a:t>Yes</a:t>
            </a:r>
          </a:p>
          <a:p>
            <a:pPr marL="285750" indent="-285750">
              <a:buFont typeface="Arial" panose="020B0604020202020204" pitchFamily="34" charset="0"/>
              <a:buChar char="•"/>
            </a:pPr>
            <a:r>
              <a:rPr lang="en-US" sz="1800" b="1" dirty="0" smtClean="0"/>
              <a:t>No</a:t>
            </a:r>
          </a:p>
          <a:p>
            <a:pPr marL="285750" indent="-285750">
              <a:buFont typeface="Arial" panose="020B0604020202020204" pitchFamily="34" charset="0"/>
              <a:buChar char="•"/>
            </a:pPr>
            <a:r>
              <a:rPr lang="en-US" sz="1800" b="1" dirty="0" smtClean="0"/>
              <a:t>ABS</a:t>
            </a:r>
            <a:endParaRPr lang="en-US" sz="1800" b="1" dirty="0"/>
          </a:p>
        </p:txBody>
      </p:sp>
    </p:spTree>
    <p:extLst>
      <p:ext uri="{BB962C8B-B14F-4D97-AF65-F5344CB8AC3E}">
        <p14:creationId xmlns:p14="http://schemas.microsoft.com/office/powerpoint/2010/main" val="2925975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200" dirty="0" smtClean="0"/>
              <a:t>SP </a:t>
            </a:r>
            <a:r>
              <a:rPr lang="en-US" sz="2200" dirty="0" smtClean="0"/>
              <a:t>#3</a:t>
            </a:r>
            <a:endParaRPr lang="en-US" sz="22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a:t>
            </a:r>
            <a:r>
              <a:rPr lang="en-US" dirty="0"/>
              <a:t>2016</a:t>
            </a:r>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sp>
        <p:nvSpPr>
          <p:cNvPr id="8" name="Content Placeholder 2"/>
          <p:cNvSpPr txBox="1">
            <a:spLocks/>
          </p:cNvSpPr>
          <p:nvPr/>
        </p:nvSpPr>
        <p:spPr bwMode="auto">
          <a:xfrm>
            <a:off x="152400" y="1295400"/>
            <a:ext cx="9067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600" b="1" dirty="0">
              <a:solidFill>
                <a:srgbClr val="FF0000"/>
              </a:solidFill>
              <a:sym typeface="Wingdings" panose="05000000000000000000" pitchFamily="2" charset="2"/>
            </a:endParaRPr>
          </a:p>
        </p:txBody>
      </p:sp>
      <p:sp>
        <p:nvSpPr>
          <p:cNvPr id="3" name="TextBox 2"/>
          <p:cNvSpPr txBox="1"/>
          <p:nvPr/>
        </p:nvSpPr>
        <p:spPr>
          <a:xfrm>
            <a:off x="161925" y="1947446"/>
            <a:ext cx="8610600" cy="3877985"/>
          </a:xfrm>
          <a:prstGeom prst="rect">
            <a:avLst/>
          </a:prstGeom>
          <a:noFill/>
        </p:spPr>
        <p:txBody>
          <a:bodyPr wrap="square" rtlCol="0">
            <a:spAutoFit/>
          </a:bodyPr>
          <a:lstStyle/>
          <a:p>
            <a:pPr marL="285750" indent="-285750">
              <a:buFont typeface="Arial" panose="020B0604020202020204" pitchFamily="34" charset="0"/>
              <a:buChar char="•"/>
            </a:pPr>
            <a:r>
              <a:rPr lang="en-US" sz="1800" b="1" dirty="0" smtClean="0"/>
              <a:t>Do you support to define the following options to be signaled in the trigger frame for UL Trig PPDU</a:t>
            </a:r>
          </a:p>
          <a:p>
            <a:pPr marL="685800" lvl="1">
              <a:buFont typeface="Arial" panose="020B0604020202020204" pitchFamily="34" charset="0"/>
              <a:buChar char="•"/>
            </a:pPr>
            <a:r>
              <a:rPr lang="en-GB" sz="1600" dirty="0" smtClean="0"/>
              <a:t>2x </a:t>
            </a:r>
            <a:r>
              <a:rPr lang="en-GB" sz="1600" dirty="0"/>
              <a:t>LTF + 1.6 </a:t>
            </a:r>
            <a:r>
              <a:rPr lang="en-GB" sz="1600" dirty="0" err="1"/>
              <a:t>uS</a:t>
            </a:r>
            <a:r>
              <a:rPr lang="en-GB" sz="1600" dirty="0"/>
              <a:t> (mandatory)</a:t>
            </a:r>
            <a:endParaRPr lang="en-US" sz="1600" dirty="0"/>
          </a:p>
          <a:p>
            <a:pPr marL="685800" lvl="1">
              <a:buFont typeface="Arial" panose="020B0604020202020204" pitchFamily="34" charset="0"/>
              <a:buChar char="•"/>
            </a:pPr>
            <a:r>
              <a:rPr lang="en-GB" sz="1600" dirty="0"/>
              <a:t>4x LTF + 3.2 </a:t>
            </a:r>
            <a:r>
              <a:rPr lang="en-GB" sz="1600" dirty="0" err="1"/>
              <a:t>uS</a:t>
            </a:r>
            <a:r>
              <a:rPr lang="en-GB" sz="1600" dirty="0"/>
              <a:t> (mandatory)</a:t>
            </a:r>
          </a:p>
          <a:p>
            <a:pPr marL="685800" lvl="1">
              <a:buFont typeface="Arial" panose="020B0604020202020204" pitchFamily="34" charset="0"/>
              <a:buChar char="•"/>
            </a:pPr>
            <a:r>
              <a:rPr lang="en-GB" sz="1600" dirty="0"/>
              <a:t>1x LTF + 1.6 </a:t>
            </a:r>
            <a:r>
              <a:rPr lang="en-GB" sz="1600" dirty="0" err="1"/>
              <a:t>uS</a:t>
            </a:r>
            <a:r>
              <a:rPr lang="en-GB" sz="1600" dirty="0"/>
              <a:t> for full BW </a:t>
            </a:r>
            <a:r>
              <a:rPr lang="en-GB" sz="1600" dirty="0" smtClean="0"/>
              <a:t>only. </a:t>
            </a:r>
            <a:r>
              <a:rPr lang="en-GB" sz="1600" dirty="0"/>
              <a:t>TBD whether </a:t>
            </a:r>
            <a:r>
              <a:rPr lang="en-GB" sz="1600" dirty="0" smtClean="0"/>
              <a:t>mandatory </a:t>
            </a:r>
            <a:r>
              <a:rPr lang="en-GB" sz="1600" dirty="0"/>
              <a:t>to transmit in UL </a:t>
            </a:r>
            <a:r>
              <a:rPr lang="en-GB" sz="1600" dirty="0" smtClean="0"/>
              <a:t>Trig PPDU</a:t>
            </a:r>
            <a:endParaRPr lang="en-GB" sz="1600" dirty="0"/>
          </a:p>
          <a:p>
            <a:pPr marL="685800" lvl="1"/>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endParaRPr lang="en-US" sz="1800" b="1" dirty="0" smtClean="0"/>
          </a:p>
          <a:p>
            <a:pPr marL="285750" indent="-285750">
              <a:buFont typeface="Arial" panose="020B0604020202020204" pitchFamily="34" charset="0"/>
              <a:buChar char="•"/>
            </a:pPr>
            <a:endParaRPr lang="en-US" sz="1800" b="1" dirty="0"/>
          </a:p>
          <a:p>
            <a:pPr marL="285750" indent="-285750">
              <a:buFont typeface="Arial" panose="020B0604020202020204" pitchFamily="34" charset="0"/>
              <a:buChar char="•"/>
            </a:pPr>
            <a:r>
              <a:rPr lang="en-US" sz="1800" b="1" dirty="0" smtClean="0"/>
              <a:t>Yes</a:t>
            </a:r>
          </a:p>
          <a:p>
            <a:pPr marL="285750" indent="-285750">
              <a:buFont typeface="Arial" panose="020B0604020202020204" pitchFamily="34" charset="0"/>
              <a:buChar char="•"/>
            </a:pPr>
            <a:r>
              <a:rPr lang="en-US" sz="1800" b="1" dirty="0" smtClean="0"/>
              <a:t>No</a:t>
            </a:r>
          </a:p>
          <a:p>
            <a:pPr marL="285750" indent="-285750">
              <a:buFont typeface="Arial" panose="020B0604020202020204" pitchFamily="34" charset="0"/>
              <a:buChar char="•"/>
            </a:pPr>
            <a:r>
              <a:rPr lang="en-US" sz="1800" b="1" dirty="0" smtClean="0"/>
              <a:t>ABS</a:t>
            </a:r>
            <a:endParaRPr lang="en-US" sz="1800" b="1" dirty="0"/>
          </a:p>
        </p:txBody>
      </p:sp>
    </p:spTree>
    <p:extLst>
      <p:ext uri="{BB962C8B-B14F-4D97-AF65-F5344CB8AC3E}">
        <p14:creationId xmlns:p14="http://schemas.microsoft.com/office/powerpoint/2010/main" val="71510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4029749191"/>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3"/>
          <p:cNvSpPr>
            <a:spLocks noGrp="1"/>
          </p:cNvSpPr>
          <p:nvPr>
            <p:ph type="dt" sz="half" idx="10"/>
          </p:nvPr>
        </p:nvSpPr>
        <p:spPr>
          <a:xfrm>
            <a:off x="696913" y="332601"/>
            <a:ext cx="1013162" cy="276999"/>
          </a:xfrm>
        </p:spPr>
        <p:txBody>
          <a:bodyPr/>
          <a:lstStyle/>
          <a:p>
            <a:pPr>
              <a:defRPr/>
            </a:pPr>
            <a:r>
              <a:rPr lang="en-US" dirty="0"/>
              <a:t>May, 2016</a:t>
            </a:r>
          </a:p>
        </p:txBody>
      </p:sp>
    </p:spTree>
    <p:extLst>
      <p:ext uri="{BB962C8B-B14F-4D97-AF65-F5344CB8AC3E}">
        <p14:creationId xmlns:p14="http://schemas.microsoft.com/office/powerpoint/2010/main" val="3834132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val="140615708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3"/>
          <p:cNvSpPr>
            <a:spLocks noGrp="1"/>
          </p:cNvSpPr>
          <p:nvPr>
            <p:ph type="dt" sz="half" idx="10"/>
          </p:nvPr>
        </p:nvSpPr>
        <p:spPr>
          <a:xfrm>
            <a:off x="696913" y="332601"/>
            <a:ext cx="1013162" cy="276999"/>
          </a:xfrm>
        </p:spPr>
        <p:txBody>
          <a:bodyPr/>
          <a:lstStyle/>
          <a:p>
            <a:pPr>
              <a:defRPr/>
            </a:pPr>
            <a:r>
              <a:rPr lang="en-US" dirty="0"/>
              <a:t>May, 2016</a:t>
            </a:r>
          </a:p>
        </p:txBody>
      </p:sp>
    </p:spTree>
    <p:extLst>
      <p:ext uri="{BB962C8B-B14F-4D97-AF65-F5344CB8AC3E}">
        <p14:creationId xmlns:p14="http://schemas.microsoft.com/office/powerpoint/2010/main" val="1626835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2593814483"/>
              </p:ext>
            </p:extLst>
          </p:nvPr>
        </p:nvGraphicFramePr>
        <p:xfrm>
          <a:off x="762000" y="17526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1848997734"/>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6178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1575781001"/>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a:t>
            </a:r>
            <a:r>
              <a:rPr lang="en-US" dirty="0" smtClean="0"/>
              <a:t>2016</a:t>
            </a:r>
            <a:endParaRPr lang="en-US" dirty="0"/>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7" name="Table 12"/>
          <p:cNvGraphicFramePr>
            <a:graphicFrameLocks noGrp="1"/>
          </p:cNvGraphicFramePr>
          <p:nvPr/>
        </p:nvGraphicFramePr>
        <p:xfrm>
          <a:off x="762000" y="990600"/>
          <a:ext cx="7467600" cy="523350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10" name="Table 9"/>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013162" cy="276999"/>
          </a:xfrm>
        </p:spPr>
        <p:txBody>
          <a:bodyPr/>
          <a:lstStyle/>
          <a:p>
            <a:pPr>
              <a:defRPr/>
            </a:pPr>
            <a:r>
              <a:rPr lang="en-US" dirty="0"/>
              <a:t>May, 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87034" y="6475413"/>
            <a:ext cx="1756891" cy="184666"/>
          </a:xfrm>
          <a:ln/>
        </p:spPr>
        <p:txBody>
          <a:bodyPr/>
          <a:lstStyle>
            <a:lvl1pPr>
              <a:defRPr>
                <a:solidFill>
                  <a:schemeClr val="tx1"/>
                </a:solidFill>
              </a:defRPr>
            </a:lvl1pPr>
          </a:lstStyle>
          <a:p>
            <a:pPr>
              <a:defRPr/>
            </a:pPr>
            <a:r>
              <a:rPr lang="en-US" altLang="ko-KR" dirty="0"/>
              <a:t>Ron Porat, Broadcom, et. al.</a:t>
            </a:r>
          </a:p>
        </p:txBody>
      </p:sp>
      <p:graphicFrame>
        <p:nvGraphicFramePr>
          <p:cNvPr id="8" name="Table 7"/>
          <p:cNvGraphicFramePr>
            <a:graphicFrameLocks noGrp="1"/>
          </p:cNvGraphicFramePr>
          <p:nvPr>
            <p:extLst>
              <p:ext uri="{D42A27DB-BD31-4B8C-83A1-F6EECF244321}">
                <p14:modId xmlns:p14="http://schemas.microsoft.com/office/powerpoint/2010/main" val="71275443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111947</TotalTime>
  <Words>1661</Words>
  <Application>Microsoft Office PowerPoint</Application>
  <PresentationFormat>On-screen Show (4:3)</PresentationFormat>
  <Paragraphs>614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CP and LTF Options and Signaling  </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Outline</vt:lpstr>
      <vt:lpstr>CP + LTF Field Bit Width</vt:lpstr>
      <vt:lpstr>NDP and Trigger Frame </vt:lpstr>
      <vt:lpstr>SP #1</vt:lpstr>
      <vt:lpstr>SP #2</vt:lpstr>
      <vt:lpstr>SP #3</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Ron Porat</cp:lastModifiedBy>
  <cp:revision>2447</cp:revision>
  <cp:lastPrinted>1998-02-10T13:28:06Z</cp:lastPrinted>
  <dcterms:created xsi:type="dcterms:W3CDTF">2007-05-21T21:00:37Z</dcterms:created>
  <dcterms:modified xsi:type="dcterms:W3CDTF">2016-05-16T21:26:54Z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