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2" r:id="rId4"/>
    <p:sldId id="281" r:id="rId5"/>
    <p:sldId id="280" r:id="rId6"/>
    <p:sldId id="272" r:id="rId7"/>
    <p:sldId id="263" r:id="rId8"/>
    <p:sldId id="265" r:id="rId9"/>
    <p:sldId id="266" r:id="rId10"/>
    <p:sldId id="273" r:id="rId11"/>
    <p:sldId id="267" r:id="rId12"/>
    <p:sldId id="277" r:id="rId13"/>
    <p:sldId id="268" r:id="rId14"/>
    <p:sldId id="278" r:id="rId15"/>
    <p:sldId id="275" r:id="rId16"/>
    <p:sldId id="276" r:id="rId17"/>
    <p:sldId id="279" r:id="rId18"/>
    <p:sldId id="274" r:id="rId19"/>
    <p:sldId id="270" r:id="rId20"/>
    <p:sldId id="264"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87" autoAdjust="0"/>
    <p:restoredTop sz="94301" autoAdjust="0"/>
  </p:normalViewPr>
  <p:slideViewPr>
    <p:cSldViewPr>
      <p:cViewPr varScale="1">
        <p:scale>
          <a:sx n="68" d="100"/>
          <a:sy n="68" d="100"/>
        </p:scale>
        <p:origin x="450" y="78"/>
      </p:cViewPr>
      <p:guideLst>
        <p:guide orient="horz" pos="2160"/>
        <p:guide pos="2880"/>
      </p:guideLst>
    </p:cSldViewPr>
  </p:slideViewPr>
  <p:outlineViewPr>
    <p:cViewPr varScale="1">
      <p:scale>
        <a:sx n="170" d="200"/>
        <a:sy n="170" d="200"/>
      </p:scale>
      <p:origin x="0" y="-7542"/>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dirty="0" smtClean="0"/>
              <a:t>doc.: IEEE 802.11-16/0651r0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smtClean="0"/>
              <a:t>May 2016</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smtClean="0"/>
              <a:t>Joseph Levy (InterDigital)</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doc.: IEEE 802.11-16/0651r0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May 2016</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Joseph Levy (InterDigital)</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4</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615285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5</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0779102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7</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smtClean="0"/>
              <a:t>doc.: IEEE 802.11-16/0651r0</a:t>
            </a:r>
            <a:endParaRPr lang="en-US" dirty="0"/>
          </a:p>
        </p:txBody>
      </p:sp>
      <p:sp>
        <p:nvSpPr>
          <p:cNvPr id="5" name="Date Placeholder 4"/>
          <p:cNvSpPr>
            <a:spLocks noGrp="1"/>
          </p:cNvSpPr>
          <p:nvPr>
            <p:ph type="dt" idx="11"/>
          </p:nvPr>
        </p:nvSpPr>
        <p:spPr/>
        <p:txBody>
          <a:bodyPr/>
          <a:lstStyle/>
          <a:p>
            <a:r>
              <a:rPr lang="en-US" dirty="0" smtClean="0"/>
              <a:t>May 2016</a:t>
            </a:r>
            <a:endParaRPr lang="en-US" dirty="0"/>
          </a:p>
        </p:txBody>
      </p:sp>
      <p:sp>
        <p:nvSpPr>
          <p:cNvPr id="6" name="Footer Placeholder 5"/>
          <p:cNvSpPr>
            <a:spLocks noGrp="1"/>
          </p:cNvSpPr>
          <p:nvPr>
            <p:ph type="ftr" idx="12"/>
          </p:nvPr>
        </p:nvSpPr>
        <p:spPr/>
        <p:txBody>
          <a:bodyPr/>
          <a:lstStyle/>
          <a:p>
            <a:r>
              <a:rPr lang="en-US" dirty="0" smtClean="0"/>
              <a:t>Joseph Levy (InterDigital)</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974632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20</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Joseph Levy (InterDigital)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May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Joseph Levy (InterDigital)</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May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Joseph Levy (InterDigital)</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May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Joseph Levy (InterDigital)</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May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Joseph Levy (InterDigital)</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Joseph Levy (InterDigital)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802.11-16/0651r0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ec/dcn/16/ec-16-0069-00-5GSG-5g-sc-20-april-2016-conference-call-draft-minutes-rev00.docx" TargetMode="External"/><Relationship Id="rId13" Type="http://schemas.openxmlformats.org/officeDocument/2006/relationships/hyperlink" Target="https://mentor.ieee.org/802-ec/dcn/16/ec-16-0046-00-5GSG-5g-sc-meeting-minutes-march-2016.docx" TargetMode="External"/><Relationship Id="rId3" Type="http://schemas.openxmlformats.org/officeDocument/2006/relationships/hyperlink" Target="https://mentor.ieee.org/802-ec/dcn/16/ec-16-0065-05-5GSG-5g-sc-report-layout.pdf" TargetMode="External"/><Relationship Id="rId7" Type="http://schemas.openxmlformats.org/officeDocument/2006/relationships/hyperlink" Target="https://mentor.ieee.org/802-ec/dcn/16/ec-16-0070-00-5GSG-ieee-5g-steering-committee-21apr2016-presentation.pptx" TargetMode="External"/><Relationship Id="rId12" Type="http://schemas.openxmlformats.org/officeDocument/2006/relationships/hyperlink" Target="https://mentor.ieee.org/802-ec/dcn/16/ec-16-0062-00-5GSG-what-s-in-scope-for-5g-imt-2020-standing-committee.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ec/dcn/16/ec-16-0071-00-5GSG-5g-sc-april-27th-confcall-minutes.docx" TargetMode="External"/><Relationship Id="rId11" Type="http://schemas.openxmlformats.org/officeDocument/2006/relationships/hyperlink" Target="https://mentor.ieee.org/802-ec/dcn/16/ec-16-0063-00-5GSG-5g-sc-mar-30-confcall-minutes.docx" TargetMode="External"/><Relationship Id="rId5" Type="http://schemas.openxmlformats.org/officeDocument/2006/relationships/hyperlink" Target="https://mentor.ieee.org/802-ec/dcn/16/ec-16-0061-06-5GSG-5g-sc-conference-call-agenda.pdf" TargetMode="External"/><Relationship Id="rId10" Type="http://schemas.openxmlformats.org/officeDocument/2006/relationships/hyperlink" Target="https://mentor.ieee.org/802-ec/dcn/16/ec-16-0068-00-5GSG-ieee-802-5g-spectrum-considerations.pdf" TargetMode="External"/><Relationship Id="rId4" Type="http://schemas.openxmlformats.org/officeDocument/2006/relationships/hyperlink" Target="https://mentor.ieee.org/802-ec/dcn/16/ec-16-0076-00-5GSG-5g-sc-may-11th-confcall-minutes.docx" TargetMode="External"/><Relationship Id="rId9" Type="http://schemas.openxmlformats.org/officeDocument/2006/relationships/hyperlink" Target="https://mentor.ieee.org/802-ec/dcn/16/ec-16-0067-01-5GSG-5g-sc-apr-13-confcall-minutes.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Joseph Levy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96875" y="625475"/>
            <a:ext cx="82296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 Discussions of Inputs to 802 EC 5G SC</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2016-05-16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962729849"/>
              </p:ext>
            </p:extLst>
          </p:nvPr>
        </p:nvGraphicFramePr>
        <p:xfrm>
          <a:off x="504825" y="2501900"/>
          <a:ext cx="8121650" cy="2490788"/>
        </p:xfrm>
        <a:graphic>
          <a:graphicData uri="http://schemas.openxmlformats.org/presentationml/2006/ole">
            <mc:AlternateContent xmlns:mc="http://schemas.openxmlformats.org/markup-compatibility/2006">
              <mc:Choice xmlns:v="urn:schemas-microsoft-com:vml" Requires="v">
                <p:oleObj spid="_x0000_s3096" name="Document" r:id="rId4" imgW="8253286" imgH="2534496" progId="Word.Document.8">
                  <p:embed/>
                </p:oleObj>
              </mc:Choice>
              <mc:Fallback>
                <p:oleObj name="Document" r:id="rId4" imgW="8253286" imgH="2534496" progId="Word.Document.8">
                  <p:embed/>
                  <p:pic>
                    <p:nvPicPr>
                      <p:cNvPr id="0" name="Picture 3"/>
                      <p:cNvPicPr>
                        <a:picLocks noChangeAspect="1" noChangeArrowheads="1"/>
                      </p:cNvPicPr>
                      <p:nvPr/>
                    </p:nvPicPr>
                    <p:blipFill>
                      <a:blip r:embed="rId5"/>
                      <a:srcRect/>
                      <a:stretch>
                        <a:fillRect/>
                      </a:stretch>
                    </p:blipFill>
                    <p:spPr bwMode="auto">
                      <a:xfrm>
                        <a:off x="504825" y="2501900"/>
                        <a:ext cx="8121650" cy="24907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106" y="682625"/>
            <a:ext cx="8458200" cy="609599"/>
          </a:xfrm>
        </p:spPr>
        <p:txBody>
          <a:bodyPr/>
          <a:lstStyle/>
          <a:p>
            <a:pPr rtl="0" eaLnBrk="1" fontAlgn="base" hangingPunct="1"/>
            <a:r>
              <a:rPr lang="en-US" sz="3200" b="1" dirty="0" smtClean="0">
                <a:solidFill>
                  <a:srgbClr val="000000"/>
                </a:solidFill>
                <a:effectLst/>
                <a:latin typeface="+mj-lt"/>
                <a:ea typeface="+mj-ea"/>
                <a:cs typeface="+mj-cs"/>
              </a:rPr>
              <a:t>Discuss 802.11 inputs to EC 5G SC report (2/2)</a:t>
            </a:r>
            <a:endParaRPr lang="en-US" dirty="0"/>
          </a:p>
        </p:txBody>
      </p:sp>
      <p:sp>
        <p:nvSpPr>
          <p:cNvPr id="3" name="Content Placeholder 2"/>
          <p:cNvSpPr>
            <a:spLocks noGrp="1"/>
          </p:cNvSpPr>
          <p:nvPr>
            <p:ph idx="1"/>
          </p:nvPr>
        </p:nvSpPr>
        <p:spPr>
          <a:xfrm>
            <a:off x="608806" y="1368424"/>
            <a:ext cx="8001000" cy="4719637"/>
          </a:xfrm>
        </p:spPr>
        <p:txBody>
          <a:bodyPr/>
          <a:lstStyle/>
          <a:p>
            <a:r>
              <a:rPr lang="en-US" dirty="0" smtClean="0"/>
              <a:t>Multiple 802.11 amendments / technologies relate to 5G</a:t>
            </a:r>
          </a:p>
          <a:p>
            <a:pPr marL="400050">
              <a:buFont typeface="Arial" panose="020B0604020202020204" pitchFamily="34" charset="0"/>
              <a:buChar char="•"/>
            </a:pPr>
            <a:r>
              <a:rPr lang="en-US" dirty="0" smtClean="0"/>
              <a:t>Currently the following are Listed for IMT-2020 – set of technologies (slide 13):</a:t>
            </a:r>
          </a:p>
          <a:p>
            <a:pPr marL="800100" lvl="1">
              <a:buFont typeface="Arial" panose="020B0604020202020204" pitchFamily="34" charset="0"/>
              <a:buChar char="•"/>
            </a:pPr>
            <a:r>
              <a:rPr lang="en-US" dirty="0" smtClean="0"/>
              <a:t>eMBB (&lt;6 GHz): 802.11ax, 802.11ac, 802.11n</a:t>
            </a:r>
          </a:p>
          <a:p>
            <a:pPr marL="800100" lvl="1">
              <a:buFont typeface="Arial" panose="020B0604020202020204" pitchFamily="34" charset="0"/>
              <a:buChar char="•"/>
            </a:pPr>
            <a:r>
              <a:rPr lang="en-US" dirty="0" smtClean="0"/>
              <a:t>eMBB (&gt;6 GHz): 802.11ay, 802.11aj, 802.11ad</a:t>
            </a:r>
          </a:p>
          <a:p>
            <a:pPr marL="800100" lvl="1">
              <a:buFont typeface="Arial" panose="020B0604020202020204" pitchFamily="34" charset="0"/>
              <a:buChar char="•"/>
            </a:pPr>
            <a:r>
              <a:rPr lang="en-US" dirty="0" smtClean="0"/>
              <a:t>UrLLC – 802.11p</a:t>
            </a:r>
          </a:p>
          <a:p>
            <a:pPr marL="800100" lvl="1">
              <a:buFont typeface="Arial" panose="020B0604020202020204" pitchFamily="34" charset="0"/>
              <a:buChar char="•"/>
            </a:pPr>
            <a:r>
              <a:rPr lang="en-US" dirty="0" smtClean="0"/>
              <a:t>mMTC – 802.11ah</a:t>
            </a:r>
          </a:p>
          <a:p>
            <a:pPr marL="800100" lvl="1">
              <a:buFont typeface="Arial" panose="020B0604020202020204" pitchFamily="34" charset="0"/>
              <a:buChar char="•"/>
            </a:pPr>
            <a:r>
              <a:rPr lang="en-US" dirty="0" smtClean="0"/>
              <a:t>IEEE 802.11 with 3GPP 5G (LWA, LWIP, eLWA, New?)</a:t>
            </a:r>
          </a:p>
          <a:p>
            <a:pPr marL="457200">
              <a:buFont typeface="Arial" panose="020B0604020202020204" pitchFamily="34" charset="0"/>
              <a:buChar char="•"/>
            </a:pPr>
            <a:r>
              <a:rPr lang="en-US" dirty="0" smtClean="0"/>
              <a:t>Currently the following are Listed of IMT-2020 – external proposal (slide 14):</a:t>
            </a:r>
          </a:p>
          <a:p>
            <a:pPr marL="857250" lvl="1">
              <a:buFont typeface="Arial" panose="020B0604020202020204" pitchFamily="34" charset="0"/>
              <a:buChar char="•"/>
            </a:pPr>
            <a:r>
              <a:rPr lang="en-US" dirty="0" smtClean="0"/>
              <a:t>IEEE 802.11 with 3GPP 5G: LWA, LWIP, eLWA</a:t>
            </a:r>
            <a:r>
              <a:rPr lang="en-US" dirty="0"/>
              <a:t> </a:t>
            </a:r>
            <a:r>
              <a:rPr lang="en-US" dirty="0" smtClean="0"/>
              <a:t>(rel 14), rel 16?</a:t>
            </a:r>
          </a:p>
          <a:p>
            <a:pPr marL="400050">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9120309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3200" b="1" dirty="0" smtClean="0">
                <a:solidFill>
                  <a:srgbClr val="000000"/>
                </a:solidFill>
                <a:effectLst/>
                <a:latin typeface="+mj-lt"/>
                <a:ea typeface="+mj-ea"/>
                <a:cs typeface="+mj-cs"/>
              </a:rPr>
              <a:t>Proposed definitions for IEEE 5G</a:t>
            </a:r>
            <a:endParaRPr lang="en-US" dirty="0" smtClean="0">
              <a:effectLst/>
            </a:endParaRPr>
          </a:p>
          <a:p>
            <a:pPr rtl="0" eaLnBrk="1" fontAlgn="base" hangingPunct="1"/>
            <a:endParaRPr lang="en-US" dirty="0"/>
          </a:p>
        </p:txBody>
      </p:sp>
      <p:pic>
        <p:nvPicPr>
          <p:cNvPr id="7" name="Content Placeholder 6"/>
          <p:cNvPicPr>
            <a:picLocks noGrp="1" noChangeAspect="1"/>
          </p:cNvPicPr>
          <p:nvPr>
            <p:ph idx="1"/>
          </p:nvPr>
        </p:nvPicPr>
        <p:blipFill>
          <a:blip r:embed="rId2"/>
          <a:stretch>
            <a:fillRect/>
          </a:stretch>
        </p:blipFill>
        <p:spPr>
          <a:xfrm>
            <a:off x="685800" y="1658052"/>
            <a:ext cx="7770812" cy="2354854"/>
          </a:xfrm>
          <a:prstGeom prst="rect">
            <a:avLst/>
          </a:prstGeom>
        </p:spPr>
      </p:pic>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
        <p:nvSpPr>
          <p:cNvPr id="8" name="TextBox 7"/>
          <p:cNvSpPr txBox="1"/>
          <p:nvPr/>
        </p:nvSpPr>
        <p:spPr>
          <a:xfrm>
            <a:off x="790570" y="1457438"/>
            <a:ext cx="7162800" cy="461665"/>
          </a:xfrm>
          <a:prstGeom prst="rect">
            <a:avLst/>
          </a:prstGeom>
          <a:noFill/>
        </p:spPr>
        <p:txBody>
          <a:bodyPr wrap="square" rtlCol="0">
            <a:spAutoFit/>
          </a:bodyPr>
          <a:lstStyle/>
          <a:p>
            <a:r>
              <a:rPr lang="en-US" dirty="0" smtClean="0">
                <a:solidFill>
                  <a:schemeClr val="tx1"/>
                </a:solidFill>
              </a:rPr>
              <a:t>IEEE 5G architecture [1]</a:t>
            </a:r>
            <a:endParaRPr lang="en-US" dirty="0">
              <a:solidFill>
                <a:schemeClr val="tx1"/>
              </a:solidFill>
            </a:endParaRPr>
          </a:p>
        </p:txBody>
      </p:sp>
      <p:sp>
        <p:nvSpPr>
          <p:cNvPr id="9" name="TextBox 8"/>
          <p:cNvSpPr txBox="1"/>
          <p:nvPr/>
        </p:nvSpPr>
        <p:spPr>
          <a:xfrm>
            <a:off x="1091400" y="3456855"/>
            <a:ext cx="7162800" cy="461665"/>
          </a:xfrm>
          <a:prstGeom prst="rect">
            <a:avLst/>
          </a:prstGeom>
          <a:noFill/>
        </p:spPr>
        <p:txBody>
          <a:bodyPr wrap="square" rtlCol="0">
            <a:spAutoFit/>
          </a:bodyPr>
          <a:lstStyle/>
          <a:p>
            <a:pPr algn="r"/>
            <a:r>
              <a:rPr lang="en-US" dirty="0" smtClean="0">
                <a:solidFill>
                  <a:schemeClr val="tx1"/>
                </a:solidFill>
              </a:rPr>
              <a:t>… simplified</a:t>
            </a:r>
            <a:endParaRPr lang="en-US" dirty="0">
              <a:solidFill>
                <a:schemeClr val="tx1"/>
              </a:solidFill>
            </a:endParaRPr>
          </a:p>
        </p:txBody>
      </p:sp>
      <p:sp>
        <p:nvSpPr>
          <p:cNvPr id="10" name="TextBox 9"/>
          <p:cNvSpPr txBox="1"/>
          <p:nvPr/>
        </p:nvSpPr>
        <p:spPr>
          <a:xfrm>
            <a:off x="457200" y="4149088"/>
            <a:ext cx="8247856" cy="2308324"/>
          </a:xfrm>
          <a:prstGeom prst="rect">
            <a:avLst/>
          </a:prstGeom>
          <a:noFill/>
        </p:spPr>
        <p:txBody>
          <a:bodyPr wrap="square" rtlCol="0">
            <a:spAutoFit/>
          </a:bodyPr>
          <a:lstStyle/>
          <a:p>
            <a:r>
              <a:rPr lang="en-US" dirty="0" smtClean="0">
                <a:solidFill>
                  <a:schemeClr val="tx1"/>
                </a:solidFill>
              </a:rPr>
              <a:t>IEEE 5G is a vision of the next generation of communications infrastructure which will provide an always available interconnection of user devices and machines allowing for Content-Broadband (&gt;10 Gbps), Sensing-mMTM (1 bps over 10 years off an AAA battery), and Low Latency-Control (response &lt;1ms). [5], [12]</a:t>
            </a:r>
            <a:endParaRPr lang="en-US" dirty="0">
              <a:solidFill>
                <a:schemeClr val="tx1"/>
              </a:solidFill>
            </a:endParaRPr>
          </a:p>
        </p:txBody>
      </p:sp>
      <p:sp>
        <p:nvSpPr>
          <p:cNvPr id="11" name="Rectangle 10"/>
          <p:cNvSpPr/>
          <p:nvPr/>
        </p:nvSpPr>
        <p:spPr>
          <a:xfrm rot="19496434">
            <a:off x="7469370" y="4247273"/>
            <a:ext cx="1569660" cy="923330"/>
          </a:xfrm>
          <a:prstGeom prst="rect">
            <a:avLst/>
          </a:prstGeom>
          <a:noFill/>
        </p:spPr>
        <p:txBody>
          <a:bodyPr wrap="none" lIns="91440" tIns="45720" rIns="91440" bIns="45720">
            <a:spAutoFit/>
          </a:bodyPr>
          <a:lstStyle/>
          <a:p>
            <a:pPr algn="ctr"/>
            <a:r>
              <a:rPr lang="en-US" sz="5400" b="1" cap="none" spc="0" dirty="0" smtClean="0">
                <a:ln w="6600">
                  <a:solidFill>
                    <a:schemeClr val="accent2"/>
                  </a:solidFill>
                  <a:prstDash val="solid"/>
                </a:ln>
                <a:solidFill>
                  <a:srgbClr val="FFFFFF"/>
                </a:solidFill>
                <a:effectLst>
                  <a:outerShdw dist="38100" dir="2700000" algn="tl" rotWithShape="0">
                    <a:schemeClr val="accent2"/>
                  </a:outerShdw>
                </a:effectLst>
              </a:rPr>
              <a:t>????</a:t>
            </a:r>
            <a:endParaRPr lang="en-US" sz="5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12" name="TextBox 11"/>
          <p:cNvSpPr txBox="1"/>
          <p:nvPr/>
        </p:nvSpPr>
        <p:spPr>
          <a:xfrm>
            <a:off x="4062418" y="3649379"/>
            <a:ext cx="811207" cy="523220"/>
          </a:xfrm>
          <a:prstGeom prst="rect">
            <a:avLst/>
          </a:prstGeom>
          <a:noFill/>
        </p:spPr>
        <p:txBody>
          <a:bodyPr wrap="square" rtlCol="0">
            <a:spAutoFit/>
          </a:bodyPr>
          <a:lstStyle/>
          <a:p>
            <a:pPr algn="ctr"/>
            <a:r>
              <a:rPr lang="en-US" sz="2800" dirty="0" smtClean="0">
                <a:solidFill>
                  <a:schemeClr val="tx1"/>
                </a:solidFill>
              </a:rPr>
              <a:t>OR</a:t>
            </a:r>
            <a:endParaRPr lang="en-US" sz="2800" dirty="0">
              <a:solidFill>
                <a:schemeClr val="tx1"/>
              </a:solidFill>
            </a:endParaRPr>
          </a:p>
        </p:txBody>
      </p:sp>
      <p:sp>
        <p:nvSpPr>
          <p:cNvPr id="13" name="Rectangle 12"/>
          <p:cNvSpPr/>
          <p:nvPr/>
        </p:nvSpPr>
        <p:spPr>
          <a:xfrm rot="19496434">
            <a:off x="7273311" y="967426"/>
            <a:ext cx="1569660" cy="923330"/>
          </a:xfrm>
          <a:prstGeom prst="rect">
            <a:avLst/>
          </a:prstGeom>
          <a:noFill/>
        </p:spPr>
        <p:txBody>
          <a:bodyPr wrap="none" lIns="91440" tIns="45720" rIns="91440" bIns="45720">
            <a:spAutoFit/>
          </a:bodyPr>
          <a:lstStyle/>
          <a:p>
            <a:pPr algn="ctr"/>
            <a:r>
              <a:rPr lang="en-US" sz="5400" b="1" cap="none" spc="0" dirty="0" smtClean="0">
                <a:ln w="6600">
                  <a:solidFill>
                    <a:schemeClr val="accent2"/>
                  </a:solidFill>
                  <a:prstDash val="solid"/>
                </a:ln>
                <a:solidFill>
                  <a:srgbClr val="FFFFFF"/>
                </a:solidFill>
                <a:effectLst>
                  <a:outerShdw dist="38100" dir="2700000" algn="tl" rotWithShape="0">
                    <a:schemeClr val="accent2"/>
                  </a:outerShdw>
                </a:effectLst>
              </a:rPr>
              <a:t>????</a:t>
            </a:r>
            <a:endParaRPr lang="en-US" sz="5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37009491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3200" b="1" dirty="0" smtClean="0">
                <a:solidFill>
                  <a:srgbClr val="000000"/>
                </a:solidFill>
                <a:effectLst/>
                <a:latin typeface="+mj-lt"/>
                <a:ea typeface="+mj-ea"/>
                <a:cs typeface="+mj-cs"/>
              </a:rPr>
              <a:t>Proposed definition of IEEE 5G cont.</a:t>
            </a:r>
            <a:endParaRPr lang="en-US" dirty="0" smtClean="0">
              <a:effectLst/>
            </a:endParaRPr>
          </a:p>
          <a:p>
            <a:pPr rtl="0" eaLnBrk="1" fontAlgn="base" hangingPunct="1"/>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
        <p:nvSpPr>
          <p:cNvPr id="10" name="TextBox 9"/>
          <p:cNvSpPr txBox="1"/>
          <p:nvPr/>
        </p:nvSpPr>
        <p:spPr>
          <a:xfrm>
            <a:off x="626663" y="1844576"/>
            <a:ext cx="8247856" cy="1569660"/>
          </a:xfrm>
          <a:prstGeom prst="rect">
            <a:avLst/>
          </a:prstGeom>
          <a:noFill/>
        </p:spPr>
        <p:txBody>
          <a:bodyPr wrap="square" rtlCol="0">
            <a:spAutoFit/>
          </a:bodyPr>
          <a:lstStyle/>
          <a:p>
            <a:pPr marL="0" lvl="2" indent="0"/>
            <a:r>
              <a:rPr lang="en-US" dirty="0" smtClean="0">
                <a:solidFill>
                  <a:schemeClr val="tx1"/>
                </a:solidFill>
              </a:rPr>
              <a:t>IEEE 5G is a standard to be developed by 802, that includes various 802 standards and technologies to meet requirements generated and </a:t>
            </a:r>
            <a:r>
              <a:rPr lang="en-US" dirty="0">
                <a:solidFill>
                  <a:schemeClr val="tx1"/>
                </a:solidFill>
              </a:rPr>
              <a:t>defined by 802 in association with a(various) user community(ies).  </a:t>
            </a:r>
          </a:p>
        </p:txBody>
      </p:sp>
      <p:sp>
        <p:nvSpPr>
          <p:cNvPr id="11" name="Rectangle 10"/>
          <p:cNvSpPr/>
          <p:nvPr/>
        </p:nvSpPr>
        <p:spPr>
          <a:xfrm rot="19496434">
            <a:off x="7285590" y="935385"/>
            <a:ext cx="1569660" cy="923330"/>
          </a:xfrm>
          <a:prstGeom prst="rect">
            <a:avLst/>
          </a:prstGeom>
          <a:noFill/>
        </p:spPr>
        <p:txBody>
          <a:bodyPr wrap="none" lIns="91440" tIns="45720" rIns="91440" bIns="45720">
            <a:spAutoFit/>
          </a:bodyPr>
          <a:lstStyle/>
          <a:p>
            <a:pPr algn="ctr"/>
            <a:r>
              <a:rPr lang="en-US" sz="5400" b="1" cap="none" spc="0" dirty="0" smtClean="0">
                <a:ln w="6600">
                  <a:solidFill>
                    <a:schemeClr val="accent2"/>
                  </a:solidFill>
                  <a:prstDash val="solid"/>
                </a:ln>
                <a:solidFill>
                  <a:srgbClr val="FFFFFF"/>
                </a:solidFill>
                <a:effectLst>
                  <a:outerShdw dist="38100" dir="2700000" algn="tl" rotWithShape="0">
                    <a:schemeClr val="accent2"/>
                  </a:outerShdw>
                </a:effectLst>
              </a:rPr>
              <a:t>????</a:t>
            </a:r>
            <a:endParaRPr lang="en-US" sz="5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12" name="TextBox 11"/>
          <p:cNvSpPr txBox="1"/>
          <p:nvPr/>
        </p:nvSpPr>
        <p:spPr>
          <a:xfrm>
            <a:off x="4165602" y="1307168"/>
            <a:ext cx="811207" cy="523220"/>
          </a:xfrm>
          <a:prstGeom prst="rect">
            <a:avLst/>
          </a:prstGeom>
          <a:noFill/>
        </p:spPr>
        <p:txBody>
          <a:bodyPr wrap="square" rtlCol="0">
            <a:spAutoFit/>
          </a:bodyPr>
          <a:lstStyle/>
          <a:p>
            <a:pPr algn="ctr"/>
            <a:r>
              <a:rPr lang="en-US" sz="2800" dirty="0" smtClean="0">
                <a:solidFill>
                  <a:schemeClr val="tx1"/>
                </a:solidFill>
              </a:rPr>
              <a:t>OR</a:t>
            </a:r>
            <a:endParaRPr lang="en-US" sz="2800" dirty="0">
              <a:solidFill>
                <a:schemeClr val="tx1"/>
              </a:solidFill>
            </a:endParaRPr>
          </a:p>
        </p:txBody>
      </p:sp>
      <p:sp>
        <p:nvSpPr>
          <p:cNvPr id="13" name="TextBox 12"/>
          <p:cNvSpPr txBox="1"/>
          <p:nvPr/>
        </p:nvSpPr>
        <p:spPr>
          <a:xfrm>
            <a:off x="4165602" y="3507799"/>
            <a:ext cx="811207" cy="523220"/>
          </a:xfrm>
          <a:prstGeom prst="rect">
            <a:avLst/>
          </a:prstGeom>
          <a:noFill/>
        </p:spPr>
        <p:txBody>
          <a:bodyPr wrap="square" rtlCol="0">
            <a:spAutoFit/>
          </a:bodyPr>
          <a:lstStyle/>
          <a:p>
            <a:pPr algn="ctr"/>
            <a:r>
              <a:rPr lang="en-US" sz="2800" dirty="0" smtClean="0">
                <a:solidFill>
                  <a:schemeClr val="tx1"/>
                </a:solidFill>
              </a:rPr>
              <a:t>OR</a:t>
            </a:r>
            <a:endParaRPr lang="en-US" sz="2800" dirty="0">
              <a:solidFill>
                <a:schemeClr val="tx1"/>
              </a:solidFill>
            </a:endParaRPr>
          </a:p>
        </p:txBody>
      </p:sp>
      <p:sp>
        <p:nvSpPr>
          <p:cNvPr id="14" name="Rectangle 13"/>
          <p:cNvSpPr/>
          <p:nvPr/>
        </p:nvSpPr>
        <p:spPr>
          <a:xfrm rot="19496434">
            <a:off x="3786375" y="4532257"/>
            <a:ext cx="1569660" cy="923330"/>
          </a:xfrm>
          <a:prstGeom prst="rect">
            <a:avLst/>
          </a:prstGeom>
          <a:noFill/>
        </p:spPr>
        <p:txBody>
          <a:bodyPr wrap="none" lIns="91440" tIns="45720" rIns="91440" bIns="45720">
            <a:spAutoFit/>
          </a:bodyPr>
          <a:lstStyle/>
          <a:p>
            <a:pPr algn="ctr"/>
            <a:r>
              <a:rPr lang="en-US" sz="5400" b="1" cap="none" spc="0" dirty="0" smtClean="0">
                <a:ln w="6600">
                  <a:solidFill>
                    <a:schemeClr val="accent2"/>
                  </a:solidFill>
                  <a:prstDash val="solid"/>
                </a:ln>
                <a:solidFill>
                  <a:srgbClr val="FFFFFF"/>
                </a:solidFill>
                <a:effectLst>
                  <a:outerShdw dist="38100" dir="2700000" algn="tl" rotWithShape="0">
                    <a:schemeClr val="accent2"/>
                  </a:outerShdw>
                </a:effectLst>
              </a:rPr>
              <a:t>????</a:t>
            </a:r>
            <a:endParaRPr lang="en-US" sz="5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5605168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rgbClr val="000000"/>
                </a:solidFill>
                <a:effectLst/>
                <a:latin typeface="+mj-lt"/>
                <a:ea typeface="+mj-ea"/>
                <a:cs typeface="+mj-cs"/>
              </a:rPr>
              <a:t>Proposed 802.11 inclusive options and scope of the options</a:t>
            </a:r>
            <a:endParaRPr lang="en-US" dirty="0"/>
          </a:p>
        </p:txBody>
      </p:sp>
      <p:sp>
        <p:nvSpPr>
          <p:cNvPr id="3" name="Content Placeholder 2"/>
          <p:cNvSpPr>
            <a:spLocks noGrp="1"/>
          </p:cNvSpPr>
          <p:nvPr>
            <p:ph idx="1"/>
          </p:nvPr>
        </p:nvSpPr>
        <p:spPr>
          <a:xfrm>
            <a:off x="685800" y="1830388"/>
            <a:ext cx="7770813" cy="4645025"/>
          </a:xfrm>
        </p:spPr>
        <p:txBody>
          <a:bodyPr/>
          <a:lstStyle/>
          <a:p>
            <a:pPr>
              <a:buFont typeface="Arial" panose="020B0604020202020204" pitchFamily="34" charset="0"/>
              <a:buChar char="•"/>
            </a:pPr>
            <a:r>
              <a:rPr lang="en-US" dirty="0" smtClean="0"/>
              <a:t>802.11 can potentially fit into any of the 5G options that have been proposed.</a:t>
            </a:r>
          </a:p>
          <a:p>
            <a:pPr>
              <a:buFont typeface="Arial" panose="020B0604020202020204" pitchFamily="34" charset="0"/>
              <a:buChar char="•"/>
            </a:pPr>
            <a:r>
              <a:rPr lang="en-US" dirty="0" smtClean="0"/>
              <a:t>Which option or options have adequate support in 802.11 to complete the necessary work is unknown. </a:t>
            </a:r>
          </a:p>
          <a:p>
            <a:pPr>
              <a:buFont typeface="Arial" panose="020B0604020202020204" pitchFamily="34" charset="0"/>
              <a:buChar char="•"/>
            </a:pPr>
            <a:r>
              <a:rPr lang="en-US" dirty="0" smtClean="0"/>
              <a:t>The scope and activities necessary to support this work is currently not defined or agreed.</a:t>
            </a:r>
          </a:p>
          <a:p>
            <a:pPr>
              <a:buFont typeface="Arial" panose="020B0604020202020204" pitchFamily="34" charset="0"/>
              <a:buChar char="•"/>
            </a:pPr>
            <a:r>
              <a:rPr lang="en-US" dirty="0" smtClean="0"/>
              <a:t>A working strawman attempting to provide inputs to the 802 EC 5G SC report follow </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28800366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802.11 believes that 802 should not generate a standard for IEEE 5G which is independent of Cellular/IMT-2020/3GPP.</a:t>
            </a:r>
          </a:p>
          <a:p>
            <a:endParaRPr lang="en-US" dirty="0" smtClean="0"/>
          </a:p>
          <a:p>
            <a:r>
              <a:rPr lang="en-US" dirty="0" smtClean="0"/>
              <a:t>Yes: 23</a:t>
            </a:r>
          </a:p>
          <a:p>
            <a:r>
              <a:rPr lang="en-US" dirty="0" smtClean="0"/>
              <a:t>No: 1</a:t>
            </a:r>
          </a:p>
          <a:p>
            <a:r>
              <a:rPr lang="en-US" dirty="0" smtClean="0"/>
              <a:t>No Comment: 7</a:t>
            </a:r>
          </a:p>
          <a:p>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6168810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74662"/>
          </a:xfrm>
        </p:spPr>
        <p:txBody>
          <a:bodyPr/>
          <a:lstStyle/>
          <a:p>
            <a:r>
              <a:rPr lang="en-US" dirty="0"/>
              <a:t>Estimate of the Scope Activity </a:t>
            </a:r>
            <a:r>
              <a:rPr lang="en-US" dirty="0" smtClean="0"/>
              <a:t>(strawman)</a:t>
            </a:r>
            <a:endParaRPr lang="en-US" dirty="0"/>
          </a:p>
        </p:txBody>
      </p:sp>
      <p:sp>
        <p:nvSpPr>
          <p:cNvPr id="3" name="Content Placeholder 2"/>
          <p:cNvSpPr>
            <a:spLocks noGrp="1"/>
          </p:cNvSpPr>
          <p:nvPr>
            <p:ph idx="1"/>
          </p:nvPr>
        </p:nvSpPr>
        <p:spPr>
          <a:xfrm>
            <a:off x="304800" y="1239840"/>
            <a:ext cx="8458200" cy="5235574"/>
          </a:xfrm>
        </p:spPr>
        <p:txBody>
          <a:bodyPr/>
          <a:lstStyle/>
          <a:p>
            <a:pPr>
              <a:buFont typeface="Arial" panose="020B0604020202020204" pitchFamily="34" charset="0"/>
              <a:buChar char="•"/>
            </a:pPr>
            <a:r>
              <a:rPr lang="en-US" dirty="0" smtClean="0"/>
              <a:t>An IEEE 5G Specification: </a:t>
            </a:r>
          </a:p>
          <a:p>
            <a:pPr lvl="1">
              <a:buFont typeface="Arial" panose="020B0604020202020204" pitchFamily="34" charset="0"/>
              <a:buChar char="•"/>
            </a:pPr>
            <a:r>
              <a:rPr lang="en-US" sz="1800" dirty="0" smtClean="0"/>
              <a:t>Develop/define use cases – develop/define definition of 5G</a:t>
            </a:r>
          </a:p>
          <a:p>
            <a:pPr lvl="2">
              <a:buFont typeface="Arial" panose="020B0604020202020204" pitchFamily="34" charset="0"/>
              <a:buChar char="•"/>
            </a:pPr>
            <a:r>
              <a:rPr lang="en-US" sz="1600" dirty="0" smtClean="0"/>
              <a:t>In association with a user community</a:t>
            </a:r>
          </a:p>
          <a:p>
            <a:pPr lvl="1">
              <a:buFont typeface="Arial" panose="020B0604020202020204" pitchFamily="34" charset="0"/>
              <a:buChar char="•"/>
            </a:pPr>
            <a:r>
              <a:rPr lang="en-US" sz="1800" dirty="0" smtClean="0"/>
              <a:t>Propose requirements</a:t>
            </a:r>
          </a:p>
          <a:p>
            <a:pPr lvl="1">
              <a:buFont typeface="Arial" panose="020B0604020202020204" pitchFamily="34" charset="0"/>
              <a:buChar char="•"/>
            </a:pPr>
            <a:r>
              <a:rPr lang="en-US" sz="1800" dirty="0" smtClean="0"/>
              <a:t>Propose solutions</a:t>
            </a:r>
          </a:p>
          <a:p>
            <a:pPr lvl="1">
              <a:buFont typeface="Arial" panose="020B0604020202020204" pitchFamily="34" charset="0"/>
              <a:buChar char="•"/>
            </a:pPr>
            <a:r>
              <a:rPr lang="en-US" sz="1800" dirty="0" smtClean="0"/>
              <a:t>Support/provide architecture</a:t>
            </a:r>
          </a:p>
          <a:p>
            <a:pPr lvl="1">
              <a:buFont typeface="Arial" panose="020B0604020202020204" pitchFamily="34" charset="0"/>
              <a:buChar char="•"/>
            </a:pPr>
            <a:r>
              <a:rPr lang="en-US" sz="1800" dirty="0" smtClean="0"/>
              <a:t>Standards to enable the proposed solutions</a:t>
            </a:r>
          </a:p>
          <a:p>
            <a:pPr lvl="1">
              <a:buFont typeface="Arial" panose="020B0604020202020204" pitchFamily="34" charset="0"/>
              <a:buChar char="•"/>
            </a:pPr>
            <a:r>
              <a:rPr lang="en-US" sz="1800" dirty="0" smtClean="0"/>
              <a:t>Support publicity/vision of IEEE 5G</a:t>
            </a:r>
          </a:p>
          <a:p>
            <a:pPr>
              <a:buFont typeface="Arial" panose="020B0604020202020204" pitchFamily="34" charset="0"/>
              <a:buChar char="•"/>
            </a:pPr>
            <a:r>
              <a:rPr lang="en-US" dirty="0" smtClean="0"/>
              <a:t>IMT-2020 – single technology</a:t>
            </a:r>
          </a:p>
          <a:p>
            <a:pPr lvl="1">
              <a:buFont typeface="Arial" panose="020B0604020202020204" pitchFamily="34" charset="0"/>
              <a:buChar char="•"/>
            </a:pPr>
            <a:r>
              <a:rPr lang="en-US" sz="1800" dirty="0" smtClean="0"/>
              <a:t>Engage in ITU-R to define: </a:t>
            </a:r>
            <a:r>
              <a:rPr lang="en-US" sz="1600" dirty="0" smtClean="0"/>
              <a:t>IMT-2020 requirements</a:t>
            </a:r>
          </a:p>
          <a:p>
            <a:pPr lvl="1">
              <a:buFont typeface="Arial" panose="020B0604020202020204" pitchFamily="34" charset="0"/>
              <a:buChar char="•"/>
            </a:pPr>
            <a:r>
              <a:rPr lang="en-US" sz="1800" dirty="0" smtClean="0"/>
              <a:t>Adopt ITU-R use cases to be addressed</a:t>
            </a:r>
          </a:p>
          <a:p>
            <a:pPr lvl="1">
              <a:buFont typeface="Arial" panose="020B0604020202020204" pitchFamily="34" charset="0"/>
              <a:buChar char="•"/>
            </a:pPr>
            <a:r>
              <a:rPr lang="en-US" sz="1800" dirty="0" smtClean="0"/>
              <a:t>Develop standard developed to support the use case(s) adopted</a:t>
            </a:r>
          </a:p>
          <a:p>
            <a:pPr lvl="1">
              <a:buFont typeface="Arial" panose="020B0604020202020204" pitchFamily="34" charset="0"/>
              <a:buChar char="•"/>
            </a:pPr>
            <a:r>
              <a:rPr lang="en-US" sz="1800" dirty="0" smtClean="0"/>
              <a:t>Provide proposal to ITU-R, according to the ITU-R schedule</a:t>
            </a:r>
          </a:p>
          <a:p>
            <a:pPr lvl="1">
              <a:buFont typeface="Arial" panose="020B0604020202020204" pitchFamily="34" charset="0"/>
              <a:buChar char="•"/>
            </a:pPr>
            <a:r>
              <a:rPr lang="en-US" sz="1800" dirty="0" smtClean="0"/>
              <a:t>Provide performance of developed specification to ITU-R requirements</a:t>
            </a:r>
          </a:p>
          <a:p>
            <a:pPr marL="0" indent="0"/>
            <a:endParaRPr lang="en-US" sz="20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2498997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lstStyle/>
          <a:p>
            <a:r>
              <a:rPr lang="en-US" dirty="0"/>
              <a:t>Estimate of the Scope Activity </a:t>
            </a:r>
            <a:r>
              <a:rPr lang="en-US" dirty="0" smtClean="0"/>
              <a:t>(strawman) </a:t>
            </a:r>
            <a:endParaRPr lang="en-US" dirty="0"/>
          </a:p>
        </p:txBody>
      </p:sp>
      <p:sp>
        <p:nvSpPr>
          <p:cNvPr id="3" name="Content Placeholder 2"/>
          <p:cNvSpPr>
            <a:spLocks noGrp="1"/>
          </p:cNvSpPr>
          <p:nvPr>
            <p:ph idx="1"/>
          </p:nvPr>
        </p:nvSpPr>
        <p:spPr>
          <a:xfrm>
            <a:off x="304800" y="1524000"/>
            <a:ext cx="8458200" cy="4951413"/>
          </a:xfrm>
        </p:spPr>
        <p:txBody>
          <a:bodyPr/>
          <a:lstStyle/>
          <a:p>
            <a:pPr>
              <a:buFont typeface="Arial" panose="020B0604020202020204" pitchFamily="34" charset="0"/>
              <a:buChar char="•"/>
            </a:pPr>
            <a:r>
              <a:rPr lang="en-US" dirty="0"/>
              <a:t>IMT-2020 – set of technologies:</a:t>
            </a:r>
          </a:p>
          <a:p>
            <a:pPr lvl="1">
              <a:buFont typeface="Arial" panose="020B0604020202020204" pitchFamily="34" charset="0"/>
              <a:buChar char="•"/>
            </a:pPr>
            <a:r>
              <a:rPr lang="en-US" dirty="0"/>
              <a:t>Engage in ITU-R to define: IMT-2020 requirements</a:t>
            </a:r>
          </a:p>
          <a:p>
            <a:pPr lvl="1">
              <a:buFont typeface="Arial" panose="020B0604020202020204" pitchFamily="34" charset="0"/>
              <a:buChar char="•"/>
            </a:pPr>
            <a:r>
              <a:rPr lang="en-US" dirty="0"/>
              <a:t>Adopt ITU-R use cases to be addressed</a:t>
            </a:r>
          </a:p>
          <a:p>
            <a:pPr lvl="1">
              <a:buFont typeface="Arial" panose="020B0604020202020204" pitchFamily="34" charset="0"/>
              <a:buChar char="•"/>
            </a:pPr>
            <a:r>
              <a:rPr lang="en-US" dirty="0"/>
              <a:t>Develop standard(s) to support the use case(s) adopted</a:t>
            </a:r>
          </a:p>
          <a:p>
            <a:pPr lvl="1">
              <a:buFont typeface="Arial" panose="020B0604020202020204" pitchFamily="34" charset="0"/>
              <a:buChar char="•"/>
            </a:pPr>
            <a:r>
              <a:rPr lang="en-US" dirty="0"/>
              <a:t>Provide proposal to </a:t>
            </a:r>
            <a:r>
              <a:rPr lang="en-US" dirty="0" smtClean="0"/>
              <a:t>ITU-R, </a:t>
            </a:r>
            <a:r>
              <a:rPr lang="en-US" dirty="0"/>
              <a:t>, according to the ITU-R </a:t>
            </a:r>
            <a:r>
              <a:rPr lang="en-US" dirty="0" smtClean="0"/>
              <a:t>schedule</a:t>
            </a:r>
            <a:endParaRPr lang="en-US" dirty="0"/>
          </a:p>
          <a:p>
            <a:pPr lvl="1">
              <a:buFont typeface="Arial" panose="020B0604020202020204" pitchFamily="34" charset="0"/>
              <a:buChar char="•"/>
            </a:pPr>
            <a:r>
              <a:rPr lang="en-US" dirty="0"/>
              <a:t>Provide performance of developed specification to ITU-R requirements </a:t>
            </a:r>
          </a:p>
          <a:p>
            <a:pPr>
              <a:buFont typeface="Arial" panose="020B0604020202020204" pitchFamily="34" charset="0"/>
              <a:buChar char="•"/>
            </a:pPr>
            <a:r>
              <a:rPr lang="en-US" sz="2400" dirty="0" smtClean="0"/>
              <a:t>IMT-2020 – external proposal: </a:t>
            </a:r>
          </a:p>
          <a:p>
            <a:pPr marL="0" indent="0"/>
            <a:r>
              <a:rPr lang="en-US" sz="2400" b="0" dirty="0" smtClean="0"/>
              <a:t>Engage with 3GPP:</a:t>
            </a:r>
          </a:p>
          <a:p>
            <a:pPr lvl="1">
              <a:buFont typeface="Arial" panose="020B0604020202020204" pitchFamily="34" charset="0"/>
              <a:buChar char="•"/>
            </a:pPr>
            <a:r>
              <a:rPr lang="en-US" sz="2000" dirty="0" smtClean="0"/>
              <a:t>Agree set of use cases for 802.11 </a:t>
            </a:r>
          </a:p>
          <a:p>
            <a:pPr lvl="1">
              <a:buFont typeface="Arial" panose="020B0604020202020204" pitchFamily="34" charset="0"/>
              <a:buChar char="•"/>
            </a:pPr>
            <a:r>
              <a:rPr lang="en-US" dirty="0" smtClean="0"/>
              <a:t>A</a:t>
            </a:r>
            <a:r>
              <a:rPr lang="en-US" sz="2000" dirty="0" smtClean="0"/>
              <a:t>gree architecture</a:t>
            </a:r>
          </a:p>
          <a:p>
            <a:pPr lvl="1">
              <a:buFont typeface="Arial" panose="020B0604020202020204" pitchFamily="34" charset="0"/>
              <a:buChar char="•"/>
            </a:pPr>
            <a:r>
              <a:rPr lang="en-US" sz="2000" dirty="0" smtClean="0"/>
              <a:t>Agree 802.11 requirements</a:t>
            </a:r>
          </a:p>
          <a:p>
            <a:pPr lvl="1">
              <a:buFont typeface="Arial" panose="020B0604020202020204" pitchFamily="34" charset="0"/>
              <a:buChar char="•"/>
            </a:pPr>
            <a:r>
              <a:rPr lang="en-US" sz="2000" dirty="0" smtClean="0"/>
              <a:t>Support 3GPP  proposal and performance report to ITU-R, </a:t>
            </a:r>
            <a:r>
              <a:rPr lang="en-US" dirty="0"/>
              <a:t>, according to the </a:t>
            </a:r>
            <a:r>
              <a:rPr lang="en-US" dirty="0" smtClean="0"/>
              <a:t>ITU-R and 3GPP schedules</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28036955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a:t>IMT-2020 – single technology</a:t>
            </a:r>
          </a:p>
          <a:p>
            <a:pPr marL="457200" indent="-457200">
              <a:buFont typeface="+mj-lt"/>
              <a:buAutoNum type="arabicPeriod"/>
            </a:pPr>
            <a:r>
              <a:rPr lang="en-US" dirty="0"/>
              <a:t>IMT-2020 – set of </a:t>
            </a:r>
            <a:r>
              <a:rPr lang="en-US" dirty="0" smtClean="0"/>
              <a:t>technologies</a:t>
            </a:r>
          </a:p>
          <a:p>
            <a:pPr marL="457200" indent="-457200">
              <a:buFont typeface="+mj-lt"/>
              <a:buAutoNum type="arabicPeriod"/>
            </a:pPr>
            <a:r>
              <a:rPr lang="en-US" dirty="0"/>
              <a:t>IMT-2020 – external proposal</a:t>
            </a:r>
            <a:endParaRPr lang="en-US" dirty="0" smtClean="0"/>
          </a:p>
          <a:p>
            <a:pPr marL="457200" indent="-457200">
              <a:buFont typeface="+mj-lt"/>
              <a:buAutoNum type="arabicPeriod"/>
            </a:pPr>
            <a:endParaRPr lang="en-US" dirty="0" smtClean="0"/>
          </a:p>
          <a:p>
            <a:pPr marL="0" indent="0"/>
            <a:r>
              <a:rPr lang="en-US" dirty="0" smtClean="0"/>
              <a:t>Do you support option 1, 2, or 3:</a:t>
            </a:r>
          </a:p>
          <a:p>
            <a:pPr marL="0" indent="0"/>
            <a:r>
              <a:rPr lang="en-US" dirty="0" smtClean="0"/>
              <a:t>1 0</a:t>
            </a:r>
          </a:p>
          <a:p>
            <a:pPr marL="0" indent="0"/>
            <a:r>
              <a:rPr lang="en-US" dirty="0" smtClean="0"/>
              <a:t>2 9</a:t>
            </a:r>
          </a:p>
          <a:p>
            <a:pPr marL="0" indent="0"/>
            <a:r>
              <a:rPr lang="en-US" dirty="0" smtClean="0"/>
              <a:t>3 23</a:t>
            </a:r>
          </a:p>
          <a:p>
            <a:pPr marL="0" indent="0"/>
            <a:r>
              <a:rPr lang="en-US" dirty="0" smtClean="0"/>
              <a:t>None 7 </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9799715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2" y="647700"/>
            <a:ext cx="7770813" cy="571500"/>
          </a:xfrm>
        </p:spPr>
        <p:txBody>
          <a:bodyPr/>
          <a:lstStyle/>
          <a:p>
            <a:pPr rtl="0" eaLnBrk="1" fontAlgn="base" hangingPunct="1"/>
            <a:r>
              <a:rPr lang="en-US" sz="3200" b="1" dirty="0" smtClean="0">
                <a:solidFill>
                  <a:srgbClr val="000000"/>
                </a:solidFill>
                <a:effectLst/>
                <a:latin typeface="+mj-lt"/>
                <a:ea typeface="+mj-ea"/>
                <a:cs typeface="+mj-cs"/>
              </a:rPr>
              <a:t>5G 802.11 Technologies (Strawman)</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
        <p:nvSpPr>
          <p:cNvPr id="3" name="Content Placeholder 2"/>
          <p:cNvSpPr>
            <a:spLocks noGrp="1"/>
          </p:cNvSpPr>
          <p:nvPr>
            <p:ph idx="1"/>
          </p:nvPr>
        </p:nvSpPr>
        <p:spPr>
          <a:xfrm>
            <a:off x="696912" y="1191065"/>
            <a:ext cx="8229600" cy="5256213"/>
          </a:xfrm>
        </p:spPr>
        <p:txBody>
          <a:bodyPr/>
          <a:lstStyle/>
          <a:p>
            <a:r>
              <a:rPr lang="en-US" dirty="0" smtClean="0">
                <a:solidFill>
                  <a:schemeClr val="tx1"/>
                </a:solidFill>
              </a:rPr>
              <a:t>Do these 802.11 technologies meet the proposed goals?</a:t>
            </a:r>
          </a:p>
          <a:p>
            <a:r>
              <a:rPr lang="en-US" dirty="0" smtClean="0">
                <a:solidFill>
                  <a:schemeClr val="tx1"/>
                </a:solidFill>
              </a:rPr>
              <a:t>eMBB </a:t>
            </a:r>
          </a:p>
          <a:p>
            <a:pPr>
              <a:buFont typeface="Arial" panose="020B0604020202020204" pitchFamily="34" charset="0"/>
              <a:buChar char="•"/>
            </a:pPr>
            <a:r>
              <a:rPr lang="en-US" b="0" dirty="0" smtClean="0"/>
              <a:t>P802.11ax</a:t>
            </a:r>
            <a:r>
              <a:rPr lang="en-US" b="0" dirty="0" smtClean="0"/>
              <a:t>, ac: high </a:t>
            </a:r>
            <a:r>
              <a:rPr lang="en-US" b="0" dirty="0"/>
              <a:t>aggregate throughput. High </a:t>
            </a:r>
            <a:r>
              <a:rPr lang="en-US" b="0" dirty="0" smtClean="0"/>
              <a:t>density </a:t>
            </a:r>
            <a:endParaRPr lang="en-US" b="0" dirty="0"/>
          </a:p>
          <a:p>
            <a:pPr marL="400050">
              <a:buFont typeface="Arial" panose="020B0604020202020204" pitchFamily="34" charset="0"/>
              <a:buChar char="•"/>
            </a:pPr>
            <a:r>
              <a:rPr lang="en-US" b="0" dirty="0" smtClean="0"/>
              <a:t>P802.11ay, ad: </a:t>
            </a:r>
            <a:r>
              <a:rPr lang="en-US" b="0" dirty="0"/>
              <a:t>high </a:t>
            </a:r>
            <a:r>
              <a:rPr lang="en-US" b="0" dirty="0" smtClean="0"/>
              <a:t>throughput</a:t>
            </a:r>
            <a:endParaRPr lang="en-US" b="0" dirty="0" smtClean="0"/>
          </a:p>
          <a:p>
            <a:pPr marL="400050">
              <a:buFont typeface="Arial" panose="020B0604020202020204" pitchFamily="34" charset="0"/>
              <a:buChar char="•"/>
            </a:pPr>
            <a:r>
              <a:rPr lang="en-US" b="0" dirty="0" smtClean="0"/>
              <a:t>802.11??: what are 802.11’s goals for 2020 and beyond?</a:t>
            </a:r>
            <a:endParaRPr lang="en-US" b="0" dirty="0"/>
          </a:p>
          <a:p>
            <a:r>
              <a:rPr lang="en-US" dirty="0" smtClean="0">
                <a:solidFill>
                  <a:schemeClr val="tx1"/>
                </a:solidFill>
              </a:rPr>
              <a:t>mMTC</a:t>
            </a:r>
            <a:endParaRPr lang="en-US" dirty="0" smtClean="0">
              <a:solidFill>
                <a:schemeClr val="tx1"/>
              </a:solidFill>
            </a:endParaRPr>
          </a:p>
          <a:p>
            <a:pPr>
              <a:buFont typeface="Arial" panose="020B0604020202020204" pitchFamily="34" charset="0"/>
              <a:buChar char="•"/>
            </a:pPr>
            <a:r>
              <a:rPr lang="en-US" b="0" dirty="0"/>
              <a:t>P802.11ah - &lt;1 GHz for IoT </a:t>
            </a:r>
            <a:r>
              <a:rPr lang="en-US" b="0" dirty="0" smtClean="0"/>
              <a:t>requirements</a:t>
            </a:r>
          </a:p>
          <a:p>
            <a:pPr>
              <a:buFont typeface="Arial" panose="020B0604020202020204" pitchFamily="34" charset="0"/>
              <a:buChar char="•"/>
            </a:pPr>
            <a:r>
              <a:rPr lang="en-US" b="0" dirty="0" smtClean="0">
                <a:solidFill>
                  <a:schemeClr val="tx1"/>
                </a:solidFill>
              </a:rPr>
              <a:t>P802.11ai -</a:t>
            </a:r>
            <a:endParaRPr lang="en-US" b="0" dirty="0" smtClean="0">
              <a:solidFill>
                <a:schemeClr val="tx1"/>
              </a:solidFill>
            </a:endParaRPr>
          </a:p>
          <a:p>
            <a:pPr>
              <a:buFont typeface="Arial" panose="020B0604020202020204" pitchFamily="34" charset="0"/>
              <a:buChar char="•"/>
            </a:pPr>
            <a:r>
              <a:rPr lang="en-US" b="0" dirty="0"/>
              <a:t>802.11??: what are 802.11’s goals for 2020 and beyond?</a:t>
            </a:r>
            <a:endParaRPr lang="en-US" b="0" dirty="0" smtClean="0">
              <a:solidFill>
                <a:schemeClr val="tx1"/>
              </a:solidFill>
            </a:endParaRPr>
          </a:p>
          <a:p>
            <a:r>
              <a:rPr lang="en-US" dirty="0" smtClean="0">
                <a:solidFill>
                  <a:schemeClr val="tx1"/>
                </a:solidFill>
              </a:rPr>
              <a:t>URLLC</a:t>
            </a:r>
          </a:p>
          <a:p>
            <a:pPr>
              <a:buFont typeface="Arial" panose="020B0604020202020204" pitchFamily="34" charset="0"/>
              <a:buChar char="•"/>
            </a:pPr>
            <a:r>
              <a:rPr lang="en-US" b="0" dirty="0"/>
              <a:t>802.11p - wireless access in vehicular environments</a:t>
            </a:r>
          </a:p>
          <a:p>
            <a:pPr marL="342900" lvl="1" indent="-342900">
              <a:spcBef>
                <a:spcPts val="600"/>
              </a:spcBef>
              <a:buFont typeface="Arial" panose="020B0604020202020204" pitchFamily="34" charset="0"/>
              <a:buChar char="•"/>
            </a:pPr>
            <a:r>
              <a:rPr lang="en-US" sz="2400" dirty="0" smtClean="0">
                <a:solidFill>
                  <a:schemeClr val="tx1"/>
                </a:solidFill>
              </a:rPr>
              <a:t>802.11</a:t>
            </a:r>
            <a:r>
              <a:rPr lang="en-US" sz="2400" dirty="0" smtClean="0"/>
              <a:t>??: </a:t>
            </a:r>
            <a:r>
              <a:rPr lang="en-US" sz="2400" dirty="0"/>
              <a:t>what are 802.11’s goals for 2020 and beyond</a:t>
            </a:r>
            <a:r>
              <a:rPr lang="en-US" sz="2400" dirty="0" smtClean="0"/>
              <a:t>?</a:t>
            </a:r>
            <a:r>
              <a:rPr lang="en-US" sz="2400" dirty="0" smtClean="0">
                <a:solidFill>
                  <a:schemeClr val="tx1"/>
                </a:solidFill>
              </a:rPr>
              <a:t> </a:t>
            </a:r>
            <a:endParaRPr lang="en-US" sz="2400" dirty="0">
              <a:solidFill>
                <a:schemeClr val="tx1"/>
              </a:solidFill>
            </a:endParaRPr>
          </a:p>
          <a:p>
            <a:endParaRPr lang="en-US" dirty="0">
              <a:solidFill>
                <a:schemeClr val="tx1"/>
              </a:solidFill>
            </a:endParaRPr>
          </a:p>
          <a:p>
            <a:endParaRPr lang="en-US" dirty="0"/>
          </a:p>
        </p:txBody>
      </p:sp>
    </p:spTree>
    <p:extLst>
      <p:ext uri="{BB962C8B-B14F-4D97-AF65-F5344CB8AC3E}">
        <p14:creationId xmlns:p14="http://schemas.microsoft.com/office/powerpoint/2010/main" val="25597587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3200" b="1" dirty="0" smtClean="0">
                <a:solidFill>
                  <a:srgbClr val="000000"/>
                </a:solidFill>
                <a:effectLst/>
                <a:latin typeface="+mj-lt"/>
                <a:ea typeface="+mj-ea"/>
                <a:cs typeface="+mj-cs"/>
              </a:rPr>
              <a:t>Cost/Benefit discussion</a:t>
            </a:r>
            <a:endParaRPr lang="en-US" dirty="0" smtClean="0">
              <a:effectLst/>
            </a:endParaRPr>
          </a:p>
          <a:p>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Steps to complete the definition of the cases to be evaluated.</a:t>
            </a:r>
          </a:p>
          <a:p>
            <a:pPr>
              <a:buFont typeface="Arial" panose="020B0604020202020204" pitchFamily="34" charset="0"/>
              <a:buChar char="•"/>
            </a:pPr>
            <a:r>
              <a:rPr lang="en-US" dirty="0" smtClean="0"/>
              <a:t>Agree the scope of the cases</a:t>
            </a:r>
          </a:p>
          <a:p>
            <a:pPr>
              <a:buFont typeface="Arial" panose="020B0604020202020204" pitchFamily="34" charset="0"/>
              <a:buChar char="•"/>
            </a:pPr>
            <a:r>
              <a:rPr lang="en-US" dirty="0" smtClean="0"/>
              <a:t>Agree the technologies to be included</a:t>
            </a:r>
          </a:p>
          <a:p>
            <a:pPr>
              <a:buFont typeface="Arial" panose="020B0604020202020204" pitchFamily="34" charset="0"/>
              <a:buChar char="•"/>
            </a:pPr>
            <a:r>
              <a:rPr lang="en-US" dirty="0" smtClean="0"/>
              <a:t>Scope the relative Cost of each case</a:t>
            </a:r>
          </a:p>
          <a:p>
            <a:pPr>
              <a:buFont typeface="Arial" panose="020B0604020202020204" pitchFamily="34" charset="0"/>
              <a:buChar char="•"/>
            </a:pPr>
            <a:r>
              <a:rPr lang="en-US" dirty="0" smtClean="0"/>
              <a:t>Scope the relative Benefit of each case</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1641811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May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447800"/>
            <a:ext cx="7772400" cy="4724400"/>
          </a:xfrm>
          <a:ln/>
        </p:spPr>
        <p:txBody>
          <a:bodyPr/>
          <a:lstStyle/>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smtClean="0"/>
              <a:t>This document provides a summary of the current status of the 802 EC 5G SC and the documents it is creating.  The goal is to discuss and generate 802.11 inputs to the SC documents that are to be provided to the 802 EC 5G SC at the upcoming SC F2F meeting on May 20, 13:00-16:00 HST in Waikoloa, Hawaii. </a:t>
            </a:r>
          </a:p>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smtClean="0"/>
          </a:p>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smtClean="0"/>
              <a:t>Note: this document contains strawman proposals for  some inputs to 802 EC 5G SC.  These strawman proposals should be understood to be a starting point for discussion and not a finished product to be approved for submission. </a:t>
            </a:r>
            <a:endParaRPr lang="en-GB" sz="1800" dirty="0" smtClean="0"/>
          </a:p>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smtClean="0"/>
          </a:p>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smtClean="0"/>
              <a:t>Rev1 of this document adds 2 straw polls, with the results, that were taken at the Ad Hoc session.</a:t>
            </a:r>
          </a:p>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smtClean="0"/>
              <a:t>Rev2 adds  an outline to the presentation for the Tuesday AM1 WNG meeting.</a:t>
            </a:r>
            <a:endParaRPr lang="en-GB"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20</a:t>
            </a:fld>
            <a:endParaRPr lang="en-GB" dirty="0"/>
          </a:p>
        </p:txBody>
      </p:sp>
      <p:sp>
        <p:nvSpPr>
          <p:cNvPr id="11265" name="Rectangle 1"/>
          <p:cNvSpPr>
            <a:spLocks noGrp="1" noChangeArrowheads="1"/>
          </p:cNvSpPr>
          <p:nvPr>
            <p:ph type="title"/>
          </p:nvPr>
        </p:nvSpPr>
        <p:spPr>
          <a:xfrm>
            <a:off x="685800" y="685800"/>
            <a:ext cx="77724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304800" y="1198583"/>
            <a:ext cx="8610600" cy="5126017"/>
          </a:xfrm>
          <a:ln/>
        </p:spPr>
        <p:txBody>
          <a:bodyPr/>
          <a:lstStyle/>
          <a:p>
            <a:pPr marL="457200" indent="-457200">
              <a:buFont typeface="+mj-lt"/>
              <a:buAutoNum type="arabicPeriod"/>
            </a:pPr>
            <a:r>
              <a:rPr lang="en-US" sz="1400" dirty="0">
                <a:solidFill>
                  <a:schemeClr val="tx1"/>
                </a:solidFill>
                <a:hlinkClick r:id="rId3"/>
              </a:rPr>
              <a:t>https://</a:t>
            </a:r>
            <a:r>
              <a:rPr lang="en-US" sz="1400" dirty="0" smtClean="0">
                <a:solidFill>
                  <a:schemeClr val="tx1"/>
                </a:solidFill>
                <a:hlinkClick r:id="rId3"/>
              </a:rPr>
              <a:t>mentor.ieee.org/802-ec/dcn/16/ec-16-0065-05-5GSG-5g-sc-report-layout.pdf</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4"/>
              </a:rPr>
              <a:t>https://</a:t>
            </a:r>
            <a:r>
              <a:rPr lang="en-US" sz="1400" dirty="0" smtClean="0">
                <a:solidFill>
                  <a:schemeClr val="tx1"/>
                </a:solidFill>
                <a:hlinkClick r:id="rId4"/>
              </a:rPr>
              <a:t>mentor.ieee.org/802-ec/dcn/16/ec-16-0076-00-5GSG-5g-sc-may-11th-confcall-minutes.docx</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5"/>
              </a:rPr>
              <a:t>https://</a:t>
            </a:r>
            <a:r>
              <a:rPr lang="en-US" sz="1400" dirty="0" smtClean="0">
                <a:solidFill>
                  <a:schemeClr val="tx1"/>
                </a:solidFill>
                <a:hlinkClick r:id="rId5"/>
              </a:rPr>
              <a:t>mentor.ieee.org/802-ec/dcn/16/ec-16-0061-06-5GSG-5g-sc-conference-call-agenda.pdf</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6"/>
              </a:rPr>
              <a:t>https://</a:t>
            </a:r>
            <a:r>
              <a:rPr lang="en-US" sz="1400" dirty="0" smtClean="0">
                <a:solidFill>
                  <a:schemeClr val="tx1"/>
                </a:solidFill>
                <a:hlinkClick r:id="rId6"/>
              </a:rPr>
              <a:t>mentor.ieee.org/802-ec/dcn/16/ec-16-0071-00-5GSG-5g-sc-april-27th-confcall-minutes.docx</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7"/>
              </a:rPr>
              <a:t>https://</a:t>
            </a:r>
            <a:r>
              <a:rPr lang="en-US" sz="1400" dirty="0" smtClean="0">
                <a:solidFill>
                  <a:schemeClr val="tx1"/>
                </a:solidFill>
                <a:hlinkClick r:id="rId7"/>
              </a:rPr>
              <a:t>mentor.ieee.org/802-ec/dcn/16/ec-16-0070-00-5GSG-ieee-5g-steering-committee-21apr2016-presentation.pptx</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8"/>
              </a:rPr>
              <a:t>https://</a:t>
            </a:r>
            <a:r>
              <a:rPr lang="en-US" sz="1400" dirty="0" smtClean="0">
                <a:solidFill>
                  <a:schemeClr val="tx1"/>
                </a:solidFill>
                <a:hlinkClick r:id="rId8"/>
              </a:rPr>
              <a:t>mentor.ieee.org/802-ec/dcn/16/ec-16-0069-00-5GSG-5g-sc-20-april-2016-conference-call-draft-minutes-rev00.docx</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9"/>
              </a:rPr>
              <a:t>https://</a:t>
            </a:r>
            <a:r>
              <a:rPr lang="en-US" sz="1400" dirty="0" smtClean="0">
                <a:solidFill>
                  <a:schemeClr val="tx1"/>
                </a:solidFill>
                <a:hlinkClick r:id="rId9"/>
              </a:rPr>
              <a:t>mentor.ieee.org/802-ec/dcn/16/ec-16-0067-01-5GSG-5g-sc-apr-13-confcall-minutes.docx</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10"/>
              </a:rPr>
              <a:t>https://</a:t>
            </a:r>
            <a:r>
              <a:rPr lang="en-US" sz="1400" dirty="0" smtClean="0">
                <a:solidFill>
                  <a:schemeClr val="tx1"/>
                </a:solidFill>
                <a:hlinkClick r:id="rId10"/>
              </a:rPr>
              <a:t>mentor.ieee.org/802-ec/dcn/16/ec-16-0068-00-5GSG-ieee-802-5g-spectrum-considerations.pdf</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11"/>
              </a:rPr>
              <a:t>https://</a:t>
            </a:r>
            <a:r>
              <a:rPr lang="en-US" sz="1400" dirty="0" smtClean="0">
                <a:solidFill>
                  <a:schemeClr val="tx1"/>
                </a:solidFill>
                <a:hlinkClick r:id="rId11"/>
              </a:rPr>
              <a:t>mentor.ieee.org/802-ec/dcn/16/ec-16-0063-00-5GSG-5g-sc-mar-30-confcall-minutes.docx</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12"/>
              </a:rPr>
              <a:t>https://</a:t>
            </a:r>
            <a:r>
              <a:rPr lang="en-US" sz="1400" dirty="0" smtClean="0">
                <a:solidFill>
                  <a:schemeClr val="tx1"/>
                </a:solidFill>
                <a:hlinkClick r:id="rId12"/>
              </a:rPr>
              <a:t>mentor.ieee.org/802-ec/dcn/16/ec-16-0062-00-5GSG-what-s-in-scope-for-5g-imt-2020-standing-committee.pdf</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13"/>
              </a:rPr>
              <a:t>https://</a:t>
            </a:r>
            <a:r>
              <a:rPr lang="en-US" sz="1400" dirty="0" smtClean="0">
                <a:solidFill>
                  <a:schemeClr val="tx1"/>
                </a:solidFill>
                <a:hlinkClick r:id="rId13"/>
              </a:rPr>
              <a:t>mentor.ieee.org/802-ec/dcn/16/ec-16-0046-00-5GSG-5g-sc-meeting-minutes-march-2016.docx</a:t>
            </a:r>
            <a:endParaRPr lang="en-US" sz="1400" dirty="0" smtClean="0">
              <a:solidFill>
                <a:schemeClr val="tx1"/>
              </a:solidFill>
            </a:endParaRPr>
          </a:p>
          <a:p>
            <a:pPr marL="457200" indent="-457200">
              <a:buFont typeface="+mj-lt"/>
              <a:buAutoNum type="arabicPeriod"/>
            </a:pPr>
            <a:r>
              <a:rPr lang="en-US" sz="1400" dirty="0"/>
              <a:t>IMT Vision – Framework and overall objectives of the future development of IMT for 2020 and beyond; Recommendation ITU-R M.2083-0 (2015)</a:t>
            </a:r>
          </a:p>
          <a:p>
            <a:pPr marL="0" indent="0"/>
            <a:endParaRPr lang="en-US" sz="1400" dirty="0" smtClean="0">
              <a:solidFill>
                <a:schemeClr val="tx1"/>
              </a:solidFill>
            </a:endParaRPr>
          </a:p>
          <a:p>
            <a:pPr marL="457200" indent="-457200">
              <a:buFont typeface="+mj-lt"/>
              <a:buAutoNum type="arabicPeriod"/>
            </a:pPr>
            <a:endParaRPr lang="en-US" sz="1400" dirty="0" smtClean="0"/>
          </a:p>
          <a:p>
            <a:pPr marL="457200" indent="-457200">
              <a:buFont typeface="+mj-lt"/>
              <a:buAutoNum type="arabicPeriod"/>
            </a:pPr>
            <a:endParaRPr lang="en-US" sz="1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altLang="en-US" dirty="0" smtClean="0"/>
              <a:t>Presentation </a:t>
            </a:r>
            <a:r>
              <a:rPr lang="en-US" altLang="en-US" dirty="0" smtClean="0"/>
              <a:t>outline</a:t>
            </a:r>
            <a:r>
              <a:rPr lang="en-US" altLang="en-US" dirty="0" smtClean="0"/>
              <a:t> – Tuesday AM1</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marL="685800" lvl="3" indent="-342900">
              <a:spcBef>
                <a:spcPts val="600"/>
              </a:spcBef>
              <a:spcAft>
                <a:spcPts val="600"/>
              </a:spcAft>
              <a:buFont typeface="Arial" panose="020B0604020202020204" pitchFamily="34" charset="0"/>
              <a:buChar char="•"/>
              <a:defRPr/>
            </a:pPr>
            <a:r>
              <a:rPr lang="en-US" altLang="en-US" b="1" dirty="0" smtClean="0"/>
              <a:t>Review </a:t>
            </a:r>
            <a:r>
              <a:rPr lang="en-US" altLang="en-US" b="1" dirty="0"/>
              <a:t>802 EC 5G SC status</a:t>
            </a:r>
          </a:p>
          <a:p>
            <a:pPr marL="685800" lvl="3" indent="-342900">
              <a:spcBef>
                <a:spcPts val="600"/>
              </a:spcBef>
              <a:spcAft>
                <a:spcPts val="600"/>
              </a:spcAft>
              <a:buFont typeface="Arial" panose="020B0604020202020204" pitchFamily="34" charset="0"/>
              <a:buChar char="•"/>
              <a:defRPr/>
            </a:pPr>
            <a:r>
              <a:rPr lang="en-US" altLang="en-US" b="1" dirty="0"/>
              <a:t>Review 802 EC 5G SC report layout</a:t>
            </a:r>
          </a:p>
          <a:p>
            <a:pPr marL="685800" lvl="3" indent="-342900">
              <a:spcBef>
                <a:spcPts val="600"/>
              </a:spcBef>
              <a:spcAft>
                <a:spcPts val="600"/>
              </a:spcAft>
              <a:buFont typeface="Arial" panose="020B0604020202020204" pitchFamily="34" charset="0"/>
              <a:buChar char="•"/>
              <a:defRPr/>
            </a:pPr>
            <a:r>
              <a:rPr lang="en-US" altLang="en-US" b="1" dirty="0" smtClean="0"/>
              <a:t>Review of </a:t>
            </a:r>
            <a:r>
              <a:rPr lang="en-US" altLang="en-US" b="1" dirty="0" smtClean="0"/>
              <a:t>Ad Hoc Straw polls </a:t>
            </a:r>
          </a:p>
          <a:p>
            <a:pPr marL="685800" lvl="3" indent="-342900">
              <a:spcBef>
                <a:spcPts val="600"/>
              </a:spcBef>
              <a:spcAft>
                <a:spcPts val="600"/>
              </a:spcAft>
              <a:buFont typeface="Arial" panose="020B0604020202020204" pitchFamily="34" charset="0"/>
              <a:buChar char="•"/>
              <a:defRPr/>
            </a:pPr>
            <a:r>
              <a:rPr lang="en-US" altLang="en-US" b="1" dirty="0" smtClean="0"/>
              <a:t>Discuss </a:t>
            </a:r>
            <a:r>
              <a:rPr lang="en-US" altLang="en-US" b="1" dirty="0"/>
              <a:t>802.11 inputs to EC 5G SC </a:t>
            </a:r>
            <a:r>
              <a:rPr lang="en-US" altLang="en-US" b="1" dirty="0" smtClean="0"/>
              <a:t>report</a:t>
            </a:r>
            <a:endParaRPr lang="en-US" altLang="en-US" b="1"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altLang="en-US" dirty="0"/>
              <a:t>Ad Hoc Agenda - Monday PM3</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marL="685800" lvl="3" indent="-342900">
              <a:spcBef>
                <a:spcPts val="600"/>
              </a:spcBef>
              <a:spcAft>
                <a:spcPts val="600"/>
              </a:spcAft>
              <a:buFont typeface="Arial" panose="020B0604020202020204" pitchFamily="34" charset="0"/>
              <a:buChar char="•"/>
              <a:defRPr/>
            </a:pPr>
            <a:r>
              <a:rPr lang="en-US" altLang="en-US" b="1" dirty="0" smtClean="0"/>
              <a:t>Plans for how to provide input to the 802 EC 5G SC from 802.11</a:t>
            </a:r>
          </a:p>
          <a:p>
            <a:pPr marL="685800" lvl="3" indent="-342900">
              <a:spcBef>
                <a:spcPts val="600"/>
              </a:spcBef>
              <a:spcAft>
                <a:spcPts val="600"/>
              </a:spcAft>
              <a:buFont typeface="Arial" panose="020B0604020202020204" pitchFamily="34" charset="0"/>
              <a:buChar char="•"/>
              <a:defRPr/>
            </a:pPr>
            <a:r>
              <a:rPr lang="en-US" altLang="en-US" b="1" dirty="0" smtClean="0"/>
              <a:t>Review </a:t>
            </a:r>
            <a:r>
              <a:rPr lang="en-US" altLang="en-US" b="1" dirty="0"/>
              <a:t>802 EC 5G SC status</a:t>
            </a:r>
          </a:p>
          <a:p>
            <a:pPr marL="685800" lvl="3" indent="-342900">
              <a:spcBef>
                <a:spcPts val="600"/>
              </a:spcBef>
              <a:spcAft>
                <a:spcPts val="600"/>
              </a:spcAft>
              <a:buFont typeface="Arial" panose="020B0604020202020204" pitchFamily="34" charset="0"/>
              <a:buChar char="•"/>
              <a:defRPr/>
            </a:pPr>
            <a:r>
              <a:rPr lang="en-US" altLang="en-US" b="1" dirty="0"/>
              <a:t>Review 802 EC 5G SC report layout</a:t>
            </a:r>
          </a:p>
          <a:p>
            <a:pPr marL="685800" lvl="3" indent="-342900">
              <a:spcBef>
                <a:spcPts val="600"/>
              </a:spcBef>
              <a:spcAft>
                <a:spcPts val="600"/>
              </a:spcAft>
              <a:buFont typeface="Arial" panose="020B0604020202020204" pitchFamily="34" charset="0"/>
              <a:buChar char="•"/>
              <a:defRPr/>
            </a:pPr>
            <a:r>
              <a:rPr lang="en-US" altLang="en-US" b="1" dirty="0"/>
              <a:t>Discuss 802.11 inputs to EC 5G SC report</a:t>
            </a:r>
          </a:p>
          <a:p>
            <a:pPr marL="1028700" lvl="4" indent="-342900">
              <a:spcBef>
                <a:spcPts val="600"/>
              </a:spcBef>
              <a:spcAft>
                <a:spcPts val="600"/>
              </a:spcAft>
              <a:buFont typeface="Arial" panose="020B0604020202020204" pitchFamily="34" charset="0"/>
              <a:buChar char="•"/>
              <a:defRPr/>
            </a:pPr>
            <a:r>
              <a:rPr lang="en-US" altLang="en-US" b="1" dirty="0"/>
              <a:t>Proposed definition of IEEE 5G</a:t>
            </a:r>
          </a:p>
          <a:p>
            <a:pPr marL="1028700" lvl="4" indent="-342900">
              <a:spcBef>
                <a:spcPts val="600"/>
              </a:spcBef>
              <a:spcAft>
                <a:spcPts val="600"/>
              </a:spcAft>
              <a:buFont typeface="Arial" panose="020B0604020202020204" pitchFamily="34" charset="0"/>
              <a:buChar char="•"/>
              <a:defRPr/>
            </a:pPr>
            <a:r>
              <a:rPr lang="en-US" altLang="en-US" b="1" dirty="0"/>
              <a:t>Proposed 802.11 inclusive options and scope of the options</a:t>
            </a:r>
          </a:p>
          <a:p>
            <a:pPr marL="1028700" lvl="4" indent="-342900">
              <a:spcBef>
                <a:spcPts val="600"/>
              </a:spcBef>
              <a:spcAft>
                <a:spcPts val="600"/>
              </a:spcAft>
              <a:buFont typeface="Arial" panose="020B0604020202020204" pitchFamily="34" charset="0"/>
              <a:buChar char="•"/>
              <a:defRPr/>
            </a:pPr>
            <a:r>
              <a:rPr lang="en-US" altLang="en-US" b="1" dirty="0"/>
              <a:t>Cost/Benefit discussion</a:t>
            </a:r>
          </a:p>
          <a:p>
            <a:pPr marL="685800" lvl="3" indent="-342900">
              <a:spcBef>
                <a:spcPts val="600"/>
              </a:spcBef>
              <a:spcAft>
                <a:spcPts val="600"/>
              </a:spcAft>
              <a:buFont typeface="Arial" panose="020B0604020202020204" pitchFamily="34" charset="0"/>
              <a:buChar char="•"/>
              <a:defRPr/>
            </a:pPr>
            <a:r>
              <a:rPr lang="en-US" altLang="en-US" b="1" dirty="0"/>
              <a:t>If time allows combine the above into a document for input to the EC 5G SC</a:t>
            </a:r>
          </a:p>
        </p:txBody>
      </p:sp>
    </p:spTree>
    <p:extLst>
      <p:ext uri="{BB962C8B-B14F-4D97-AF65-F5344CB8AC3E}">
        <p14:creationId xmlns:p14="http://schemas.microsoft.com/office/powerpoint/2010/main" val="13404017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5</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altLang="en-US" dirty="0"/>
              <a:t>Ad Hoc Agenda - Monday PM3</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marL="685800" lvl="3" indent="-342900">
              <a:spcBef>
                <a:spcPts val="600"/>
              </a:spcBef>
              <a:spcAft>
                <a:spcPts val="600"/>
              </a:spcAft>
              <a:buFont typeface="Arial" panose="020B0604020202020204" pitchFamily="34" charset="0"/>
              <a:buChar char="•"/>
              <a:defRPr/>
            </a:pPr>
            <a:r>
              <a:rPr lang="en-US" altLang="en-US" b="1" dirty="0" smtClean="0"/>
              <a:t>Plans for how to provide input to the 802 EC 5G SC from 802.11</a:t>
            </a:r>
          </a:p>
          <a:p>
            <a:pPr marL="685800" lvl="3" indent="-342900">
              <a:spcBef>
                <a:spcPts val="600"/>
              </a:spcBef>
              <a:spcAft>
                <a:spcPts val="600"/>
              </a:spcAft>
              <a:buFont typeface="Arial" panose="020B0604020202020204" pitchFamily="34" charset="0"/>
              <a:buChar char="•"/>
              <a:defRPr/>
            </a:pPr>
            <a:r>
              <a:rPr lang="en-US" altLang="en-US" b="1" dirty="0" smtClean="0"/>
              <a:t>Review </a:t>
            </a:r>
            <a:r>
              <a:rPr lang="en-US" altLang="en-US" b="1" dirty="0"/>
              <a:t>802 EC 5G SC status</a:t>
            </a:r>
          </a:p>
          <a:p>
            <a:pPr marL="685800" lvl="3" indent="-342900">
              <a:spcBef>
                <a:spcPts val="600"/>
              </a:spcBef>
              <a:spcAft>
                <a:spcPts val="600"/>
              </a:spcAft>
              <a:buFont typeface="Arial" panose="020B0604020202020204" pitchFamily="34" charset="0"/>
              <a:buChar char="•"/>
              <a:defRPr/>
            </a:pPr>
            <a:r>
              <a:rPr lang="en-US" altLang="en-US" b="1" dirty="0"/>
              <a:t>Review 802 EC 5G SC report layout</a:t>
            </a:r>
          </a:p>
          <a:p>
            <a:pPr marL="685800" lvl="3" indent="-342900">
              <a:spcBef>
                <a:spcPts val="600"/>
              </a:spcBef>
              <a:spcAft>
                <a:spcPts val="600"/>
              </a:spcAft>
              <a:buFont typeface="Arial" panose="020B0604020202020204" pitchFamily="34" charset="0"/>
              <a:buChar char="•"/>
              <a:defRPr/>
            </a:pPr>
            <a:r>
              <a:rPr lang="en-US" altLang="en-US" b="1" dirty="0"/>
              <a:t>Discuss 802.11 inputs to EC 5G SC report</a:t>
            </a:r>
          </a:p>
          <a:p>
            <a:pPr marL="1028700" lvl="4" indent="-342900">
              <a:spcBef>
                <a:spcPts val="600"/>
              </a:spcBef>
              <a:spcAft>
                <a:spcPts val="600"/>
              </a:spcAft>
              <a:buFont typeface="Arial" panose="020B0604020202020204" pitchFamily="34" charset="0"/>
              <a:buChar char="•"/>
              <a:defRPr/>
            </a:pPr>
            <a:r>
              <a:rPr lang="en-US" altLang="en-US" b="1" dirty="0"/>
              <a:t>Proposed definition of IEEE 5G</a:t>
            </a:r>
          </a:p>
          <a:p>
            <a:pPr marL="1028700" lvl="4" indent="-342900">
              <a:spcBef>
                <a:spcPts val="600"/>
              </a:spcBef>
              <a:spcAft>
                <a:spcPts val="600"/>
              </a:spcAft>
              <a:buFont typeface="Arial" panose="020B0604020202020204" pitchFamily="34" charset="0"/>
              <a:buChar char="•"/>
              <a:defRPr/>
            </a:pPr>
            <a:r>
              <a:rPr lang="en-US" altLang="en-US" b="1" dirty="0"/>
              <a:t>Proposed 802.11 inclusive options and scope of the options</a:t>
            </a:r>
          </a:p>
          <a:p>
            <a:pPr marL="1028700" lvl="4" indent="-342900">
              <a:spcBef>
                <a:spcPts val="600"/>
              </a:spcBef>
              <a:spcAft>
                <a:spcPts val="600"/>
              </a:spcAft>
              <a:buFont typeface="Arial" panose="020B0604020202020204" pitchFamily="34" charset="0"/>
              <a:buChar char="•"/>
              <a:defRPr/>
            </a:pPr>
            <a:r>
              <a:rPr lang="en-US" altLang="en-US" b="1" dirty="0"/>
              <a:t>Cost/Benefit discussion</a:t>
            </a:r>
          </a:p>
          <a:p>
            <a:pPr marL="685800" lvl="3" indent="-342900">
              <a:spcBef>
                <a:spcPts val="600"/>
              </a:spcBef>
              <a:spcAft>
                <a:spcPts val="600"/>
              </a:spcAft>
              <a:buFont typeface="Arial" panose="020B0604020202020204" pitchFamily="34" charset="0"/>
              <a:buChar char="•"/>
              <a:defRPr/>
            </a:pPr>
            <a:r>
              <a:rPr lang="en-US" altLang="en-US" b="1" dirty="0"/>
              <a:t>If time allows combine the above into a document for input to the EC 5G SC</a:t>
            </a:r>
          </a:p>
        </p:txBody>
      </p:sp>
    </p:spTree>
    <p:extLst>
      <p:ext uri="{BB962C8B-B14F-4D97-AF65-F5344CB8AC3E}">
        <p14:creationId xmlns:p14="http://schemas.microsoft.com/office/powerpoint/2010/main" val="2168339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685800" lvl="3" indent="-342900">
              <a:spcBef>
                <a:spcPts val="600"/>
              </a:spcBef>
              <a:spcAft>
                <a:spcPts val="600"/>
              </a:spcAft>
              <a:buFont typeface="Arial" panose="020B0604020202020204" pitchFamily="34" charset="0"/>
              <a:buChar char="•"/>
              <a:defRPr/>
            </a:pPr>
            <a:r>
              <a:rPr lang="en-US" altLang="en-US" dirty="0"/>
              <a:t>Plans for how to provide input to the 802 EC 5G SC from 802.11</a:t>
            </a:r>
          </a:p>
        </p:txBody>
      </p:sp>
      <p:sp>
        <p:nvSpPr>
          <p:cNvPr id="3" name="Content Placeholder 2"/>
          <p:cNvSpPr>
            <a:spLocks noGrp="1"/>
          </p:cNvSpPr>
          <p:nvPr>
            <p:ph idx="1"/>
          </p:nvPr>
        </p:nvSpPr>
        <p:spPr>
          <a:xfrm>
            <a:off x="265906" y="1751013"/>
            <a:ext cx="8610599" cy="4113213"/>
          </a:xfrm>
        </p:spPr>
        <p:txBody>
          <a:bodyPr/>
          <a:lstStyle/>
          <a:p>
            <a:pPr>
              <a:buFont typeface="Arial" panose="020B0604020202020204" pitchFamily="34" charset="0"/>
              <a:buChar char="•"/>
            </a:pPr>
            <a:r>
              <a:rPr lang="en-US" dirty="0" smtClean="0"/>
              <a:t>Monday </a:t>
            </a:r>
            <a:r>
              <a:rPr lang="en-US" dirty="0" smtClean="0"/>
              <a:t>19</a:t>
            </a:r>
            <a:r>
              <a:rPr lang="en-US" dirty="0" smtClean="0">
                <a:sym typeface="Wingdings" panose="05000000000000000000" pitchFamily="2" charset="2"/>
              </a:rPr>
              <a:t>:30 </a:t>
            </a:r>
            <a:r>
              <a:rPr lang="en-US" dirty="0" smtClean="0">
                <a:sym typeface="Wingdings" panose="05000000000000000000" pitchFamily="2" charset="2"/>
              </a:rPr>
              <a:t>Ad Hoc</a:t>
            </a:r>
            <a:endParaRPr lang="en-US" dirty="0" smtClean="0"/>
          </a:p>
          <a:p>
            <a:pPr lvl="1">
              <a:buFont typeface="Arial" panose="020B0604020202020204" pitchFamily="34" charset="0"/>
              <a:buChar char="•"/>
            </a:pPr>
            <a:r>
              <a:rPr lang="en-US" dirty="0" smtClean="0"/>
              <a:t>Review and discuss the status and current draft report of the 802 EC 5G SC</a:t>
            </a:r>
          </a:p>
          <a:p>
            <a:pPr lvl="1">
              <a:buFont typeface="Arial" panose="020B0604020202020204" pitchFamily="34" charset="0"/>
              <a:buChar char="•"/>
            </a:pPr>
            <a:r>
              <a:rPr lang="en-US" dirty="0" smtClean="0"/>
              <a:t>Review and discuss the strawman 802.11 inputs to the SC</a:t>
            </a:r>
          </a:p>
          <a:p>
            <a:pPr lvl="1">
              <a:buFont typeface="Arial" panose="020B0604020202020204" pitchFamily="34" charset="0"/>
              <a:buChar char="•"/>
            </a:pPr>
            <a:r>
              <a:rPr lang="en-US" dirty="0" smtClean="0"/>
              <a:t>Improve these strawman 802.11 inputs</a:t>
            </a:r>
          </a:p>
          <a:p>
            <a:pPr>
              <a:buFont typeface="Arial" panose="020B0604020202020204" pitchFamily="34" charset="0"/>
              <a:buChar char="•"/>
            </a:pPr>
            <a:r>
              <a:rPr lang="en-US" dirty="0" smtClean="0"/>
              <a:t>Tuesday 8:00 WNG</a:t>
            </a:r>
          </a:p>
          <a:p>
            <a:pPr lvl="1">
              <a:buFont typeface="Arial" panose="020B0604020202020204" pitchFamily="34" charset="0"/>
              <a:buChar char="•"/>
            </a:pPr>
            <a:r>
              <a:rPr lang="en-US" dirty="0" smtClean="0"/>
              <a:t>Review 802.11 inputs to 802 EC 5G SC</a:t>
            </a:r>
          </a:p>
          <a:p>
            <a:pPr>
              <a:buFont typeface="Arial" panose="020B0604020202020204" pitchFamily="34" charset="0"/>
              <a:buChar char="•"/>
            </a:pPr>
            <a:r>
              <a:rPr lang="en-US" dirty="0" smtClean="0"/>
              <a:t>Throughout the week, </a:t>
            </a:r>
            <a:r>
              <a:rPr lang="en-US" dirty="0"/>
              <a:t>integrate </a:t>
            </a:r>
            <a:r>
              <a:rPr lang="en-US" dirty="0" smtClean="0"/>
              <a:t>any inputs or comments received in to the 802.11 inputs to the SC</a:t>
            </a:r>
          </a:p>
          <a:p>
            <a:pPr>
              <a:buFont typeface="Arial" panose="020B0604020202020204" pitchFamily="34" charset="0"/>
              <a:buChar char="•"/>
            </a:pPr>
            <a:r>
              <a:rPr lang="en-US" dirty="0" smtClean="0"/>
              <a:t>Present the strawman 802.11 inputs at the 802 EC 5G SC F2F Meeting on Friday</a:t>
            </a:r>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5449099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7</a:t>
            </a:fld>
            <a:endParaRPr lang="en-GB" dirty="0"/>
          </a:p>
        </p:txBody>
      </p:sp>
      <p:sp>
        <p:nvSpPr>
          <p:cNvPr id="10241" name="Rectangle 1"/>
          <p:cNvSpPr>
            <a:spLocks noGrp="1" noChangeArrowheads="1"/>
          </p:cNvSpPr>
          <p:nvPr>
            <p:ph type="title"/>
          </p:nvPr>
        </p:nvSpPr>
        <p:spPr>
          <a:xfrm>
            <a:off x="685800" y="684213"/>
            <a:ext cx="7772400" cy="458787"/>
          </a:xfrm>
          <a:ln/>
        </p:spPr>
        <p:txBody>
          <a:bodyPr lIns="90000" tIns="46800" rIns="90000" bIns="46800"/>
          <a:lstStyle/>
          <a:p>
            <a:pPr rtl="0" eaLnBrk="1" fontAlgn="base" hangingPunct="1"/>
            <a:r>
              <a:rPr lang="en-US" sz="3200" b="1" dirty="0" smtClean="0">
                <a:solidFill>
                  <a:srgbClr val="000000"/>
                </a:solidFill>
                <a:effectLst/>
                <a:latin typeface="+mj-lt"/>
                <a:ea typeface="+mj-ea"/>
                <a:cs typeface="+mj-cs"/>
              </a:rPr>
              <a:t>Review 802 EC 5G SC status</a:t>
            </a:r>
            <a:endParaRPr lang="en-US" dirty="0">
              <a:effectLst/>
            </a:endParaRPr>
          </a:p>
        </p:txBody>
      </p:sp>
      <p:sp>
        <p:nvSpPr>
          <p:cNvPr id="10242" name="Rectangle 2"/>
          <p:cNvSpPr>
            <a:spLocks noGrp="1" noChangeArrowheads="1"/>
          </p:cNvSpPr>
          <p:nvPr>
            <p:ph type="body" idx="1"/>
          </p:nvPr>
        </p:nvSpPr>
        <p:spPr>
          <a:xfrm>
            <a:off x="556432" y="1196997"/>
            <a:ext cx="8105748" cy="5278415"/>
          </a:xfrm>
          <a:ln/>
        </p:spPr>
        <p:txBody>
          <a:bodyPr/>
          <a:lstStyle/>
          <a:p>
            <a:pPr>
              <a:buFont typeface="Arial" panose="020B0604020202020204" pitchFamily="34" charset="0"/>
              <a:buChar char="•"/>
            </a:pPr>
            <a:r>
              <a:rPr lang="en-US" sz="2000" dirty="0" smtClean="0"/>
              <a:t>The 802 Executive Committee 5G Standing Committee had its first meeting March 14, 15 at the 802 Plenary, Macau, CN (minutes: [11])</a:t>
            </a:r>
          </a:p>
          <a:p>
            <a:pPr>
              <a:buFont typeface="Arial" panose="020B0604020202020204" pitchFamily="34" charset="0"/>
              <a:buChar char="•"/>
            </a:pPr>
            <a:r>
              <a:rPr lang="en-US" sz="2000" dirty="0" smtClean="0"/>
              <a:t>It has subsequently had CC on March 30, April 13, April 20, April 27, and May 11.  (minutes: [9], [7], [6], [4], [2], respectively)</a:t>
            </a:r>
          </a:p>
          <a:p>
            <a:pPr>
              <a:buFont typeface="Arial" panose="020B0604020202020204" pitchFamily="34" charset="0"/>
              <a:buChar char="•"/>
            </a:pPr>
            <a:r>
              <a:rPr lang="en-US" sz="2000" dirty="0" smtClean="0"/>
              <a:t>Approved Scope:</a:t>
            </a:r>
          </a:p>
          <a:p>
            <a:pPr lvl="1">
              <a:buFont typeface="Arial" panose="020B0604020202020204" pitchFamily="34" charset="0"/>
              <a:buChar char="•"/>
            </a:pPr>
            <a:r>
              <a:rPr lang="en-US" b="0" dirty="0" smtClean="0"/>
              <a:t>To </a:t>
            </a:r>
            <a:r>
              <a:rPr lang="en-US" b="0" dirty="0"/>
              <a:t>provide a report on the following items to the EC: Costs and benefits of creating an IEEE 5G </a:t>
            </a:r>
            <a:r>
              <a:rPr lang="en-US" b="0" dirty="0" smtClean="0"/>
              <a:t>specification, </a:t>
            </a:r>
            <a:r>
              <a:rPr lang="en-US" dirty="0" smtClean="0"/>
              <a:t>Costs </a:t>
            </a:r>
            <a:r>
              <a:rPr lang="en-US" dirty="0"/>
              <a:t>and benefits of providing a proposal for IMT-2020, considering possible models of a proposal: </a:t>
            </a:r>
            <a:r>
              <a:rPr lang="en-US" sz="1800" dirty="0"/>
              <a:t>as a single technology, </a:t>
            </a:r>
            <a:r>
              <a:rPr lang="en-US" dirty="0" smtClean="0"/>
              <a:t>as </a:t>
            </a:r>
            <a:r>
              <a:rPr lang="en-US" dirty="0"/>
              <a:t>a set of technologies</a:t>
            </a:r>
            <a:r>
              <a:rPr lang="en-US" dirty="0" smtClean="0"/>
              <a:t>, or </a:t>
            </a:r>
            <a:r>
              <a:rPr lang="en-US" dirty="0"/>
              <a:t>as one or more technologies within a proposal from external bodies (e.g., 3GPP) </a:t>
            </a:r>
            <a:endParaRPr lang="en-US" dirty="0" smtClean="0"/>
          </a:p>
          <a:p>
            <a:pPr lvl="1">
              <a:buFont typeface="Arial" panose="020B0604020202020204" pitchFamily="34" charset="0"/>
              <a:buChar char="•"/>
            </a:pPr>
            <a:r>
              <a:rPr lang="en-US" b="0" dirty="0" smtClean="0"/>
              <a:t>During </a:t>
            </a:r>
            <a:r>
              <a:rPr lang="en-US" b="0" dirty="0"/>
              <a:t>its lifetime, to act as the communication point with other IEEE organizations on this topic. </a:t>
            </a:r>
            <a:endParaRPr lang="en-US" b="0" dirty="0" smtClean="0"/>
          </a:p>
          <a:p>
            <a:pPr>
              <a:buFont typeface="Arial" panose="020B0604020202020204" pitchFamily="34" charset="0"/>
              <a:buChar char="•"/>
            </a:pPr>
            <a:r>
              <a:rPr lang="en-US" b="0" dirty="0" smtClean="0"/>
              <a:t>A Draft Report has been created [1]</a:t>
            </a:r>
          </a:p>
          <a:p>
            <a:pPr lvl="1">
              <a:buFont typeface="Arial" panose="020B0604020202020204" pitchFamily="34" charset="0"/>
              <a:buChar char="•"/>
            </a:pPr>
            <a:r>
              <a:rPr lang="en-US" dirty="0" smtClean="0"/>
              <a:t>The report provides an outline and frames the scope of the report</a:t>
            </a:r>
          </a:p>
          <a:p>
            <a:pPr lvl="1">
              <a:buFont typeface="Arial" panose="020B0604020202020204" pitchFamily="34" charset="0"/>
              <a:buChar char="•"/>
            </a:pPr>
            <a:r>
              <a:rPr lang="en-US" dirty="0" smtClean="0"/>
              <a:t>The report also calls for contributions to complete the report </a:t>
            </a:r>
            <a:r>
              <a:rPr lang="en-US" b="0" dirty="0" smtClean="0"/>
              <a:t> </a:t>
            </a:r>
            <a:endParaRPr lang="en-US" b="0" dirty="0"/>
          </a:p>
          <a:p>
            <a:pPr>
              <a:buFont typeface="Arial" panose="020B0604020202020204" pitchFamily="34" charset="0"/>
              <a:buChar char="•"/>
            </a:pPr>
            <a:endParaRPr lang="en-US" dirty="0" smtClean="0"/>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pPr rtl="0" eaLnBrk="1" fontAlgn="base" hangingPunct="1"/>
            <a:r>
              <a:rPr lang="en-US" sz="3200" b="1" dirty="0" smtClean="0">
                <a:solidFill>
                  <a:srgbClr val="000000"/>
                </a:solidFill>
                <a:effectLst/>
                <a:latin typeface="+mj-lt"/>
                <a:ea typeface="+mj-ea"/>
                <a:cs typeface="+mj-cs"/>
              </a:rPr>
              <a:t>Review 802 EC 5G SC report layout [1]</a:t>
            </a:r>
            <a:endParaRPr lang="en-US" dirty="0"/>
          </a:p>
        </p:txBody>
      </p:sp>
      <p:sp>
        <p:nvSpPr>
          <p:cNvPr id="3" name="Content Placeholder 2"/>
          <p:cNvSpPr>
            <a:spLocks noGrp="1"/>
          </p:cNvSpPr>
          <p:nvPr>
            <p:ph idx="1"/>
          </p:nvPr>
        </p:nvSpPr>
        <p:spPr>
          <a:xfrm>
            <a:off x="685800" y="1374778"/>
            <a:ext cx="7770813" cy="4719636"/>
          </a:xfrm>
        </p:spPr>
        <p:txBody>
          <a:bodyPr/>
          <a:lstStyle/>
          <a:p>
            <a:r>
              <a:rPr lang="en-US" dirty="0" smtClean="0"/>
              <a:t>5G SC Report</a:t>
            </a:r>
          </a:p>
          <a:p>
            <a:pPr>
              <a:buFont typeface="Arial" panose="020B0604020202020204" pitchFamily="34" charset="0"/>
              <a:buChar char="•"/>
            </a:pPr>
            <a:r>
              <a:rPr lang="en-US" dirty="0" smtClean="0"/>
              <a:t>Philosophy</a:t>
            </a:r>
          </a:p>
          <a:p>
            <a:pPr>
              <a:buFont typeface="Arial" panose="020B0604020202020204" pitchFamily="34" charset="0"/>
              <a:buChar char="•"/>
            </a:pPr>
            <a:r>
              <a:rPr lang="en-US" dirty="0" smtClean="0"/>
              <a:t>What are “costs and benefits”?</a:t>
            </a:r>
          </a:p>
          <a:p>
            <a:pPr>
              <a:buFont typeface="Arial" panose="020B0604020202020204" pitchFamily="34" charset="0"/>
              <a:buChar char="•"/>
            </a:pPr>
            <a:r>
              <a:rPr lang="en-US" dirty="0" smtClean="0"/>
              <a:t>Proposed Table of Contents</a:t>
            </a:r>
          </a:p>
          <a:p>
            <a:pPr marL="0" indent="0"/>
            <a:r>
              <a:rPr lang="en-US" dirty="0" smtClean="0"/>
              <a:t>What is 5G?</a:t>
            </a:r>
          </a:p>
          <a:p>
            <a:pPr>
              <a:buFont typeface="Arial" panose="020B0604020202020204" pitchFamily="34" charset="0"/>
              <a:buChar char="•"/>
            </a:pPr>
            <a:r>
              <a:rPr lang="en-US" dirty="0" smtClean="0"/>
              <a:t>There are two context for 5G: IEEE 5G and IMT-2020</a:t>
            </a:r>
          </a:p>
          <a:p>
            <a:pPr marL="0" indent="0"/>
            <a:r>
              <a:rPr lang="en-US" dirty="0" smtClean="0"/>
              <a:t>What are all the derivatives of options?</a:t>
            </a:r>
          </a:p>
          <a:p>
            <a:pPr>
              <a:buFont typeface="Arial" panose="020B0604020202020204" pitchFamily="34" charset="0"/>
              <a:buChar char="•"/>
            </a:pPr>
            <a:r>
              <a:rPr lang="en-US" dirty="0" smtClean="0"/>
              <a:t>IEEE 5G</a:t>
            </a:r>
          </a:p>
          <a:p>
            <a:pPr>
              <a:buFont typeface="Arial" panose="020B0604020202020204" pitchFamily="34" charset="0"/>
              <a:buChar char="•"/>
            </a:pPr>
            <a:r>
              <a:rPr lang="en-US" dirty="0" smtClean="0"/>
              <a:t>IMT-2020 – single technology</a:t>
            </a:r>
          </a:p>
          <a:p>
            <a:pPr>
              <a:buFont typeface="Arial" panose="020B0604020202020204" pitchFamily="34" charset="0"/>
              <a:buChar char="•"/>
            </a:pPr>
            <a:r>
              <a:rPr lang="en-US" dirty="0" smtClean="0"/>
              <a:t>IMT-2020 – set of technologies</a:t>
            </a:r>
          </a:p>
          <a:p>
            <a:pPr>
              <a:buFont typeface="Arial" panose="020B0604020202020204" pitchFamily="34" charset="0"/>
              <a:buChar char="•"/>
            </a:pPr>
            <a:r>
              <a:rPr lang="en-US" dirty="0" smtClean="0"/>
              <a:t>IMT-2020 – external proposal (e.g. w/ 3GPP)</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22010684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106" y="682625"/>
            <a:ext cx="8458200" cy="609599"/>
          </a:xfrm>
        </p:spPr>
        <p:txBody>
          <a:bodyPr/>
          <a:lstStyle/>
          <a:p>
            <a:pPr rtl="0" eaLnBrk="1" fontAlgn="base" hangingPunct="1"/>
            <a:r>
              <a:rPr lang="en-US" sz="3200" b="1" dirty="0" smtClean="0">
                <a:solidFill>
                  <a:srgbClr val="000000"/>
                </a:solidFill>
                <a:effectLst/>
                <a:latin typeface="+mj-lt"/>
                <a:ea typeface="+mj-ea"/>
                <a:cs typeface="+mj-cs"/>
              </a:rPr>
              <a:t>Discuss 802.11 inputs to EC 5G SC report (1/2)</a:t>
            </a:r>
            <a:endParaRPr lang="en-US" dirty="0"/>
          </a:p>
        </p:txBody>
      </p:sp>
      <p:sp>
        <p:nvSpPr>
          <p:cNvPr id="3" name="Content Placeholder 2"/>
          <p:cNvSpPr>
            <a:spLocks noGrp="1"/>
          </p:cNvSpPr>
          <p:nvPr>
            <p:ph idx="1"/>
          </p:nvPr>
        </p:nvSpPr>
        <p:spPr>
          <a:xfrm>
            <a:off x="685800" y="1374776"/>
            <a:ext cx="7770813" cy="4719637"/>
          </a:xfrm>
        </p:spPr>
        <p:txBody>
          <a:bodyPr/>
          <a:lstStyle/>
          <a:p>
            <a:r>
              <a:rPr lang="en-US" dirty="0" smtClean="0"/>
              <a:t>Multiple 802.11 amendments / technologies relate to 5G</a:t>
            </a:r>
          </a:p>
          <a:p>
            <a:pPr>
              <a:buFont typeface="Arial" panose="020B0604020202020204" pitchFamily="34" charset="0"/>
              <a:buChar char="•"/>
            </a:pPr>
            <a:r>
              <a:rPr lang="en-US" dirty="0" smtClean="0"/>
              <a:t>Currently the following are listed IEEE 5G (slide 11):</a:t>
            </a:r>
            <a:endParaRPr lang="en-US" b="0" dirty="0"/>
          </a:p>
          <a:p>
            <a:pPr marL="800100" lvl="1" indent="-342900">
              <a:buFont typeface="Arial" panose="020B0604020202020204" pitchFamily="34" charset="0"/>
              <a:buChar char="•"/>
            </a:pPr>
            <a:r>
              <a:rPr lang="en-US" dirty="0" smtClean="0"/>
              <a:t>P802.11ax </a:t>
            </a:r>
            <a:r>
              <a:rPr lang="en-US" dirty="0"/>
              <a:t>– high aggregate throughput. High density of users. </a:t>
            </a:r>
          </a:p>
          <a:p>
            <a:pPr marL="800100" lvl="1" indent="-342900">
              <a:buFont typeface="Arial" panose="020B0604020202020204" pitchFamily="34" charset="0"/>
              <a:buChar char="•"/>
            </a:pPr>
            <a:r>
              <a:rPr lang="en-US" dirty="0" smtClean="0"/>
              <a:t>P802.11ay </a:t>
            </a:r>
            <a:r>
              <a:rPr lang="en-US" dirty="0"/>
              <a:t>, IEEE Std 802.11ad – high individual throughput, short range. </a:t>
            </a:r>
          </a:p>
          <a:p>
            <a:pPr marL="800100" lvl="1" indent="-342900">
              <a:buFont typeface="Arial" panose="020B0604020202020204" pitchFamily="34" charset="0"/>
              <a:buChar char="•"/>
            </a:pPr>
            <a:r>
              <a:rPr lang="en-US" dirty="0" smtClean="0"/>
              <a:t>P802.11ah </a:t>
            </a:r>
            <a:r>
              <a:rPr lang="en-US" dirty="0"/>
              <a:t>- &lt;1 GHz for IoT requirements </a:t>
            </a:r>
          </a:p>
          <a:p>
            <a:pPr marL="800100" lvl="1" indent="-342900">
              <a:buFont typeface="Arial" panose="020B0604020202020204" pitchFamily="34" charset="0"/>
              <a:buChar char="•"/>
            </a:pPr>
            <a:r>
              <a:rPr lang="en-US" dirty="0" smtClean="0"/>
              <a:t>802.11p </a:t>
            </a:r>
            <a:r>
              <a:rPr lang="en-US" dirty="0"/>
              <a:t>- wireless access in vehicular environments </a:t>
            </a:r>
            <a:endParaRPr lang="en-US" dirty="0" smtClean="0"/>
          </a:p>
          <a:p>
            <a:pPr marL="400050">
              <a:buFont typeface="Arial" panose="020B0604020202020204" pitchFamily="34" charset="0"/>
              <a:buChar char="•"/>
            </a:pPr>
            <a:r>
              <a:rPr lang="en-US" dirty="0" smtClean="0"/>
              <a:t>Currently the following are Listed for IMT-2020 – single technology (slide 12):</a:t>
            </a:r>
          </a:p>
          <a:p>
            <a:pPr marL="800100" lvl="1">
              <a:buFont typeface="Arial" panose="020B0604020202020204" pitchFamily="34" charset="0"/>
              <a:buChar char="•"/>
            </a:pPr>
            <a:r>
              <a:rPr lang="en-US" dirty="0" smtClean="0"/>
              <a:t>eMBB (&lt;6 GHz): 802.11ax, 802.11ac, 802.11n</a:t>
            </a:r>
          </a:p>
          <a:p>
            <a:pPr marL="800100" lvl="1">
              <a:buFont typeface="Arial" panose="020B0604020202020204" pitchFamily="34" charset="0"/>
              <a:buChar char="•"/>
            </a:pPr>
            <a:r>
              <a:rPr lang="en-US" dirty="0" smtClean="0"/>
              <a:t>eMBB (&gt;6 GHz): 802.11ay, 802.11aj, 802.11ad</a:t>
            </a:r>
          </a:p>
          <a:p>
            <a:pPr marL="800100" lvl="1">
              <a:buFont typeface="Arial" panose="020B0604020202020204" pitchFamily="34" charset="0"/>
              <a:buChar char="•"/>
            </a:pPr>
            <a:r>
              <a:rPr lang="en-US" dirty="0" smtClean="0"/>
              <a:t>UrLLC – 802.11p</a:t>
            </a:r>
          </a:p>
          <a:p>
            <a:pPr marL="800100" lvl="1">
              <a:buFont typeface="Arial" panose="020B0604020202020204" pitchFamily="34" charset="0"/>
              <a:buChar char="•"/>
            </a:pPr>
            <a:r>
              <a:rPr lang="en-US" dirty="0" smtClean="0"/>
              <a:t>mMTC – 802.11ah</a:t>
            </a:r>
          </a:p>
          <a:p>
            <a:pPr marL="400050">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5349283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2460</TotalTime>
  <Words>1812</Words>
  <Application>Microsoft Office PowerPoint</Application>
  <PresentationFormat>On-screen Show (4:3)</PresentationFormat>
  <Paragraphs>272</Paragraphs>
  <Slides>20</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 Unicode MS</vt:lpstr>
      <vt:lpstr>MS Gothic</vt:lpstr>
      <vt:lpstr>Arial</vt:lpstr>
      <vt:lpstr>Times New Roman</vt:lpstr>
      <vt:lpstr>Wingdings</vt:lpstr>
      <vt:lpstr>Office Theme</vt:lpstr>
      <vt:lpstr>Document</vt:lpstr>
      <vt:lpstr>802.11 Discussions of Inputs to 802 EC 5G SC</vt:lpstr>
      <vt:lpstr>Abstract</vt:lpstr>
      <vt:lpstr>Presentation outline – Tuesday AM1</vt:lpstr>
      <vt:lpstr>Ad Hoc Agenda - Monday PM3</vt:lpstr>
      <vt:lpstr>Ad Hoc Agenda - Monday PM3</vt:lpstr>
      <vt:lpstr>Plans for how to provide input to the 802 EC 5G SC from 802.11</vt:lpstr>
      <vt:lpstr>Review 802 EC 5G SC status</vt:lpstr>
      <vt:lpstr>Review 802 EC 5G SC report layout [1]</vt:lpstr>
      <vt:lpstr>Discuss 802.11 inputs to EC 5G SC report (1/2)</vt:lpstr>
      <vt:lpstr>Discuss 802.11 inputs to EC 5G SC report (2/2)</vt:lpstr>
      <vt:lpstr>Proposed definitions for IEEE 5G </vt:lpstr>
      <vt:lpstr>Proposed definition of IEEE 5G cont. </vt:lpstr>
      <vt:lpstr>Proposed 802.11 inclusive options and scope of the options</vt:lpstr>
      <vt:lpstr>Straw Poll</vt:lpstr>
      <vt:lpstr>Estimate of the Scope Activity (strawman)</vt:lpstr>
      <vt:lpstr>Estimate of the Scope Activity (strawman) </vt:lpstr>
      <vt:lpstr>Straw Poll </vt:lpstr>
      <vt:lpstr>5G 802.11 Technologies (Strawman)</vt:lpstr>
      <vt:lpstr>Cost/Benefit discussion </vt:lpstr>
      <vt:lpstr>References</vt:lpstr>
    </vt:vector>
  </TitlesOfParts>
  <Company>InterDigital Communications,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Discussions of Inputs to 802 EC 5G SC</dc:title>
  <dc:creator>Joseph Levy (InterDigital)</dc:creator>
  <cp:lastModifiedBy>Levy, Joseph S</cp:lastModifiedBy>
  <cp:revision>53</cp:revision>
  <cp:lastPrinted>1601-01-01T00:00:00Z</cp:lastPrinted>
  <dcterms:created xsi:type="dcterms:W3CDTF">2016-05-15T22:59:06Z</dcterms:created>
  <dcterms:modified xsi:type="dcterms:W3CDTF">2016-05-17T18:19:26Z</dcterms:modified>
</cp:coreProperties>
</file>