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23"/>
  </p:notesMasterIdLst>
  <p:handoutMasterIdLst>
    <p:handoutMasterId r:id="rId24"/>
  </p:handoutMasterIdLst>
  <p:sldIdLst>
    <p:sldId id="500" r:id="rId2"/>
    <p:sldId id="565" r:id="rId3"/>
    <p:sldId id="591" r:id="rId4"/>
    <p:sldId id="592" r:id="rId5"/>
    <p:sldId id="588" r:id="rId6"/>
    <p:sldId id="610" r:id="rId7"/>
    <p:sldId id="611" r:id="rId8"/>
    <p:sldId id="593" r:id="rId9"/>
    <p:sldId id="594" r:id="rId10"/>
    <p:sldId id="612" r:id="rId11"/>
    <p:sldId id="613" r:id="rId12"/>
    <p:sldId id="598" r:id="rId13"/>
    <p:sldId id="599" r:id="rId14"/>
    <p:sldId id="600" r:id="rId15"/>
    <p:sldId id="608" r:id="rId16"/>
    <p:sldId id="602" r:id="rId17"/>
    <p:sldId id="605" r:id="rId18"/>
    <p:sldId id="604" r:id="rId19"/>
    <p:sldId id="606" r:id="rId20"/>
    <p:sldId id="609" r:id="rId21"/>
    <p:sldId id="56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51" autoAdjust="0"/>
    <p:restoredTop sz="90216" autoAdjust="0"/>
  </p:normalViewPr>
  <p:slideViewPr>
    <p:cSldViewPr>
      <p:cViewPr varScale="1">
        <p:scale>
          <a:sx n="70" d="100"/>
          <a:sy n="70" d="100"/>
        </p:scale>
        <p:origin x="138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extLst>
      <p:ext uri="{BB962C8B-B14F-4D97-AF65-F5344CB8AC3E}">
        <p14:creationId xmlns:p14="http://schemas.microsoft.com/office/powerpoint/2010/main" val="365494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r>
              <a:rPr lang="en-US" altLang="ko-KR" smtClean="0"/>
              <a:t>Page </a:t>
            </a:r>
            <a:fld id="{BFE52EA4-3055-4938-A5E3-369C60EA7563}" type="slidenum">
              <a:rPr lang="en-US" altLang="ko-KR" smtClean="0"/>
              <a:pPr>
                <a:defRPr/>
              </a:pPr>
              <a:t>15</a:t>
            </a:fld>
            <a:endParaRPr lang="en-US" altLang="ko-KR"/>
          </a:p>
        </p:txBody>
      </p:sp>
    </p:spTree>
    <p:extLst>
      <p:ext uri="{BB962C8B-B14F-4D97-AF65-F5344CB8AC3E}">
        <p14:creationId xmlns:p14="http://schemas.microsoft.com/office/powerpoint/2010/main" val="260264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Sub</a:t>
            </a:r>
            <a:r>
              <a:rPr lang="en-US" altLang="ko-KR" dirty="0" smtClean="0">
                <a:ea typeface="굴림" charset="-127"/>
              </a:rPr>
              <a:t>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 name="Rectangle 7"/>
          <p:cNvSpPr>
            <a:spLocks noChangeArrowheads="1"/>
          </p:cNvSpPr>
          <p:nvPr userDrawn="1"/>
        </p:nvSpPr>
        <p:spPr bwMode="auto">
          <a:xfrm>
            <a:off x="5894787" y="225052"/>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802.11-16/0647r0</a:t>
            </a:r>
            <a:endParaRPr lang="en-US" altLang="ko-KR" sz="1400" b="1" dirty="0">
              <a:ea typeface="굴림" pitchFamily="34" charset="-127"/>
            </a:endParaRPr>
          </a:p>
        </p:txBody>
      </p:sp>
      <p:sp>
        <p:nvSpPr>
          <p:cNvPr id="19" name="Rectangle 7"/>
          <p:cNvSpPr>
            <a:spLocks noChangeArrowheads="1"/>
          </p:cNvSpPr>
          <p:nvPr userDrawn="1"/>
        </p:nvSpPr>
        <p:spPr bwMode="auto">
          <a:xfrm>
            <a:off x="304800" y="201393"/>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May 2016</a:t>
            </a:r>
            <a:endParaRPr lang="en-US" altLang="ko-KR" sz="1400" b="1" dirty="0">
              <a:ea typeface="굴림" pitchFamily="34" charset="-127"/>
            </a:endParaRPr>
          </a:p>
        </p:txBody>
      </p:sp>
    </p:spTree>
    <p:extLst>
      <p:ext uri="{BB962C8B-B14F-4D97-AF65-F5344CB8AC3E}">
        <p14:creationId xmlns:p14="http://schemas.microsoft.com/office/powerpoint/2010/main" val="591389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913484" y="6477000"/>
            <a:ext cx="1649491"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Po-Kai Huang et al. (Intel)</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802.11-16/0647r0</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May 2016</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dirty="0"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sz="2400" dirty="0" smtClean="0"/>
              <a:t>Consideration of Spatial Reuse for Trigger Frame</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2016-05-16</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graphicFrame>
        <p:nvGraphicFramePr>
          <p:cNvPr id="8" name="Table 12"/>
          <p:cNvGraphicFramePr>
            <a:graphicFrameLocks noGrp="1"/>
          </p:cNvGraphicFramePr>
          <p:nvPr>
            <p:extLst>
              <p:ext uri="{D42A27DB-BD31-4B8C-83A1-F6EECF244321}">
                <p14:modId xmlns:p14="http://schemas.microsoft.com/office/powerpoint/2010/main" val="637960158"/>
              </p:ext>
            </p:extLst>
          </p:nvPr>
        </p:nvGraphicFramePr>
        <p:xfrm>
          <a:off x="895350" y="2590800"/>
          <a:ext cx="7334250" cy="3394323"/>
        </p:xfrm>
        <a:graphic>
          <a:graphicData uri="http://schemas.openxmlformats.org/drawingml/2006/table">
            <a:tbl>
              <a:tblPr firstRow="1" bandRow="1">
                <a:tableStyleId>{F5AB1C69-6EDB-4FF4-983F-18BD219EF322}</a:tableStyleId>
              </a:tblPr>
              <a:tblGrid>
                <a:gridCol w="1466850"/>
                <a:gridCol w="1158040"/>
                <a:gridCol w="1621255"/>
                <a:gridCol w="1312445"/>
                <a:gridCol w="1775660"/>
              </a:tblGrid>
              <a:tr h="25908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Po-Kai Huang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Intel</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2200 Mission College Blvd., Santa Clara, CA 95054, </a:t>
                      </a:r>
                      <a:r>
                        <a:rPr lang="en-US" sz="1200" kern="1200" dirty="0">
                          <a:solidFill>
                            <a:srgbClr val="000000"/>
                          </a:solidFill>
                          <a:latin typeface="Times New Roman"/>
                          <a:ea typeface="Times New Roman"/>
                          <a:cs typeface="Arial"/>
                        </a:rPr>
                        <a:t>USA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a:t>
                      </a:r>
                      <a:r>
                        <a:rPr lang="en-US" sz="1200" kern="1200" dirty="0" smtClean="0">
                          <a:solidFill>
                            <a:srgbClr val="000000"/>
                          </a:solidFill>
                          <a:latin typeface="Times New Roman"/>
                          <a:ea typeface="Times New Roman"/>
                          <a:cs typeface="Arial"/>
                        </a:rPr>
                        <a:t>1-408-765-8080</a:t>
                      </a:r>
                      <a:endParaRPr lang="en-US" sz="1200" kern="1200" dirty="0">
                        <a:solidFill>
                          <a:srgbClr val="000000"/>
                        </a:solidFill>
                        <a:latin typeface="Times New Roman"/>
                        <a:ea typeface="Times New Roman"/>
                        <a:cs typeface="Arial"/>
                      </a:endParaRPr>
                    </a:p>
                    <a:p>
                      <a:pPr marL="0" marR="0" algn="ctr">
                        <a:spcBef>
                          <a:spcPts val="0"/>
                        </a:spcBef>
                        <a:spcAft>
                          <a:spcPts val="0"/>
                        </a:spcAft>
                      </a:pPr>
                      <a:r>
                        <a:rPr lang="en-US" sz="1200" kern="1200" dirty="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Robert Stacey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robert.stacey@intel.com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Qinghua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quinghua.li@intel.com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Shahrnaz Azizi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shahrnaz.azizi@intel.com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6633">
                <a:tc>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Xiaogang Chen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xiaogang.c.chen@intel.com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1389">
                <a:tc>
                  <a:txBody>
                    <a:bodyPr/>
                    <a:lstStyle/>
                    <a:p>
                      <a:pPr marL="0" marR="0" algn="ctr">
                        <a:spcBef>
                          <a:spcPts val="0"/>
                        </a:spcBef>
                        <a:spcAft>
                          <a:spcPts val="0"/>
                        </a:spcAft>
                      </a:pPr>
                      <a:r>
                        <a:rPr lang="en-US" sz="1200" kern="1200" dirty="0" err="1">
                          <a:solidFill>
                            <a:srgbClr val="000000"/>
                          </a:solidFill>
                          <a:latin typeface="Times New Roman"/>
                          <a:ea typeface="Times New Roman"/>
                          <a:cs typeface="Arial"/>
                        </a:rPr>
                        <a:t>Chitto</a:t>
                      </a:r>
                      <a:r>
                        <a:rPr lang="en-US" sz="1200" kern="1200" dirty="0">
                          <a:solidFill>
                            <a:srgbClr val="000000"/>
                          </a:solidFill>
                          <a:latin typeface="Times New Roman"/>
                          <a:ea typeface="Times New Roman"/>
                          <a:cs typeface="Arial"/>
                        </a:rPr>
                        <a:t> Ghosh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chittabrata.ghosh@intel.com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Laurent Cariou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laurent.cariou@intel.com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kern="1200" dirty="0" smtClean="0">
                          <a:solidFill>
                            <a:srgbClr val="000000"/>
                          </a:solidFill>
                          <a:latin typeface="Times New Roman"/>
                          <a:ea typeface="Times New Roman"/>
                          <a:cs typeface="Arial"/>
                        </a:rPr>
                        <a:t>Yaron Alpert</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kern="1200" dirty="0" smtClean="0">
                          <a:solidFill>
                            <a:srgbClr val="000000"/>
                          </a:solidFill>
                          <a:latin typeface="Times New Roman"/>
                          <a:ea typeface="Times New Roman"/>
                          <a:cs typeface="Arial"/>
                        </a:rPr>
                        <a:t>yaron.alpert@intel.com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Assaf Gurevitz</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assaf.gurevitz@intel.com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Ilan Sutskover</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ilan.sutskover@intel.com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a:ea typeface="Times New Roman"/>
                          <a:cs typeface="Arial"/>
                        </a:rPr>
                        <a:t>Feng Jiang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feng1.jiang@intel.com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44775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nvPr>
        </p:nvGraphicFramePr>
        <p:xfrm>
          <a:off x="685800" y="1009657"/>
          <a:ext cx="8153400" cy="4946816"/>
        </p:xfrm>
        <a:graphic>
          <a:graphicData uri="http://schemas.openxmlformats.org/drawingml/2006/table">
            <a:tbl>
              <a:tblPr firstRow="1" bandRow="1">
                <a:tableStyleId>{F5AB1C69-6EDB-4FF4-983F-18BD219EF322}</a:tableStyleId>
              </a:tblPr>
              <a:tblGrid>
                <a:gridCol w="1630680"/>
                <a:gridCol w="1287379"/>
                <a:gridCol w="1802331"/>
                <a:gridCol w="1223210"/>
                <a:gridCol w="2209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Narendar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Madhavan</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kern="1200" dirty="0" smtClean="0">
                          <a:solidFill>
                            <a:srgbClr val="000000"/>
                          </a:solidFill>
                          <a:latin typeface="+mn-lt"/>
                          <a:ea typeface="Times New Roman"/>
                          <a:cs typeface="Arial"/>
                        </a:rPr>
                        <a:t>narendar.madhavan@toshiba.co.jp</a:t>
                      </a:r>
                      <a:endParaRPr lang="en-US" sz="1100" kern="1200" dirty="0">
                        <a:solidFill>
                          <a:srgbClr val="000000"/>
                        </a:solidFill>
                        <a:latin typeface="+mn-lt"/>
                        <a:ea typeface="Times New Roman"/>
                        <a:cs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Masahiro </a:t>
                      </a:r>
                      <a:r>
                        <a:rPr lang="en-US" sz="1100" kern="1200" baseline="0" dirty="0" err="1">
                          <a:solidFill>
                            <a:srgbClr val="000000"/>
                          </a:solidFill>
                          <a:latin typeface="+mn-lt"/>
                          <a:ea typeface="Times New Roman"/>
                          <a:cs typeface="Arial"/>
                        </a:rPr>
                        <a:t>Sekiya</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Toshihisa</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Nabetani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Tsuguhide</a:t>
                      </a:r>
                      <a:r>
                        <a:rPr lang="en-US" sz="1100" kern="1200" baseline="0" dirty="0">
                          <a:solidFill>
                            <a:srgbClr val="000000"/>
                          </a:solidFill>
                          <a:latin typeface="+mn-lt"/>
                          <a:ea typeface="Times New Roman"/>
                          <a:cs typeface="Arial"/>
                        </a:rPr>
                        <a:t> Aoki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Tomoko Adachi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Kentaro</a:t>
                      </a:r>
                      <a:r>
                        <a:rPr lang="en-US" sz="1100" kern="1200" baseline="0" dirty="0">
                          <a:solidFill>
                            <a:srgbClr val="000000"/>
                          </a:solidFill>
                          <a:latin typeface="+mn-lt"/>
                          <a:ea typeface="Times New Roman"/>
                          <a:cs typeface="Arial"/>
                        </a:rPr>
                        <a:t> Taniguchi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Daisuke </a:t>
                      </a:r>
                      <a:r>
                        <a:rPr lang="en-US" sz="1100" kern="1200" baseline="0" dirty="0" err="1">
                          <a:solidFill>
                            <a:srgbClr val="000000"/>
                          </a:solidFill>
                          <a:latin typeface="+mn-lt"/>
                          <a:ea typeface="Times New Roman"/>
                          <a:cs typeface="Arial"/>
                        </a:rPr>
                        <a:t>Taki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Koji </a:t>
                      </a:r>
                      <a:r>
                        <a:rPr lang="en-US" sz="1100" kern="1200" baseline="0" dirty="0" err="1">
                          <a:solidFill>
                            <a:srgbClr val="000000"/>
                          </a:solidFill>
                          <a:latin typeface="+mn-lt"/>
                          <a:ea typeface="Times New Roman"/>
                          <a:cs typeface="Arial"/>
                        </a:rPr>
                        <a:t>Horisaki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David Halls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Filippo</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Tosato</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Zubeir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Bocus</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Fengming</a:t>
                      </a:r>
                      <a:r>
                        <a:rPr lang="en-US" sz="1100" kern="1200" baseline="0" dirty="0">
                          <a:solidFill>
                            <a:srgbClr val="000000"/>
                          </a:solidFill>
                          <a:latin typeface="+mn-lt"/>
                          <a:ea typeface="Times New Roman"/>
                          <a:cs typeface="Arial"/>
                        </a:rPr>
                        <a:t>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44403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11</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nvPr>
        </p:nvGraphicFramePr>
        <p:xfrm>
          <a:off x="381000" y="1219200"/>
          <a:ext cx="8153400" cy="2732302"/>
        </p:xfrm>
        <a:graphic>
          <a:graphicData uri="http://schemas.openxmlformats.org/drawingml/2006/table">
            <a:tbl>
              <a:tblPr firstRow="1" bandRow="1"/>
              <a:tblGrid>
                <a:gridCol w="1600200"/>
                <a:gridCol w="1295400"/>
                <a:gridCol w="1841221"/>
                <a:gridCol w="1282979"/>
                <a:gridCol w="2133600"/>
              </a:tblGrid>
              <a:tr h="225059">
                <a:tc>
                  <a:txBody>
                    <a:bodyPr/>
                    <a:lstStyle/>
                    <a:p>
                      <a:pPr algn="ctr"/>
                      <a:r>
                        <a:rPr lang="en-US" sz="1100" b="1" kern="1200" dirty="0" smtClean="0">
                          <a:solidFill>
                            <a:schemeClr val="tx1"/>
                          </a:solidFill>
                          <a:latin typeface="+mn-lt"/>
                          <a:ea typeface="+mn-ea"/>
                          <a:cs typeface="+mn-cs"/>
                        </a:rPr>
                        <a:t>Name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Affiliation</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Address</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Phone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Email</a:t>
                      </a:r>
                      <a:endParaRPr lang="en-US" sz="11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1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Newracom, Inc.</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Yongho Seok</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17">
                <a:tc>
                  <a:txBody>
                    <a:bodyPr/>
                    <a:lstStyle/>
                    <a:p>
                      <a:pPr marL="0" marR="0" algn="l">
                        <a:spcBef>
                          <a:spcPts val="0"/>
                        </a:spcBef>
                        <a:spcAft>
                          <a:spcPts val="0"/>
                        </a:spcAft>
                      </a:pPr>
                      <a:r>
                        <a:rPr lang="en-GB" sz="1100" kern="1200" dirty="0" err="1">
                          <a:solidFill>
                            <a:schemeClr val="tx1"/>
                          </a:solidFill>
                          <a:effectLst/>
                          <a:latin typeface="Times New Roman" panose="02020603050405020304" pitchFamily="18" charset="0"/>
                          <a:ea typeface="Batang" panose="02030600000101010101" pitchFamily="18" charset="-127"/>
                          <a:cs typeface="+mn-cs"/>
                        </a:rPr>
                        <a:t>Yujin</a:t>
                      </a:r>
                      <a:r>
                        <a:rPr lang="en-GB" sz="1100" kern="1200" dirty="0">
                          <a:solidFill>
                            <a:schemeClr val="tx1"/>
                          </a:solidFill>
                          <a:effectLst/>
                          <a:latin typeface="Times New Roman" panose="02020603050405020304" pitchFamily="18" charset="0"/>
                          <a:ea typeface="Batang" panose="02030600000101010101" pitchFamily="18" charset="-127"/>
                          <a:cs typeface="+mn-cs"/>
                        </a:rPr>
                        <a:t> Noh</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yujin.noh@newracom.com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nvPr>
        </p:nvGraphicFramePr>
        <p:xfrm>
          <a:off x="381000" y="3951502"/>
          <a:ext cx="8153400" cy="550904"/>
        </p:xfrm>
        <a:graphic>
          <a:graphicData uri="http://schemas.openxmlformats.org/drawingml/2006/table">
            <a:tbl>
              <a:tblPr firstRow="1" bandRow="1">
                <a:tableStyleId>{F5AB1C69-6EDB-4FF4-983F-18BD219EF322}</a:tableStyleId>
              </a:tblPr>
              <a:tblGrid>
                <a:gridCol w="1600200"/>
                <a:gridCol w="1295400"/>
                <a:gridCol w="1828800"/>
                <a:gridCol w="1295400"/>
                <a:gridCol w="21336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95137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For spatial reuse, 11ax has agreed to </a:t>
            </a:r>
          </a:p>
          <a:p>
            <a:pPr lvl="1"/>
            <a:r>
              <a:rPr lang="en-US" dirty="0" smtClean="0"/>
              <a:t>Have spatial reuse field in HE-SIG-A for HE SU PPDU, HE MU PPDU, and HE TB PPDU [1]</a:t>
            </a:r>
          </a:p>
          <a:p>
            <a:pPr lvl="1"/>
            <a:r>
              <a:rPr lang="en-US" dirty="0" smtClean="0"/>
              <a:t>Have baseline spatial reuse operation, which ignores the packet and NAV under TBD condition [2]</a:t>
            </a:r>
          </a:p>
          <a:p>
            <a:r>
              <a:rPr lang="en-US" dirty="0" smtClean="0"/>
              <a:t>For Trigger frame, 11ax has agreed to</a:t>
            </a:r>
          </a:p>
          <a:p>
            <a:pPr lvl="1"/>
            <a:r>
              <a:rPr lang="en-US" dirty="0" smtClean="0"/>
              <a:t>Check CCA before responding to Trigger frame based on indication in the Trigger frame [3,6]</a:t>
            </a:r>
          </a:p>
          <a:p>
            <a:pPr lvl="1"/>
            <a:endParaRPr lang="en-US" dirty="0" smtClean="0"/>
          </a:p>
          <a:p>
            <a:r>
              <a:rPr lang="en-US" dirty="0" smtClean="0"/>
              <a:t>We discuss the consideration of </a:t>
            </a:r>
            <a:r>
              <a:rPr lang="en-US" dirty="0"/>
              <a:t>S</a:t>
            </a:r>
            <a:r>
              <a:rPr lang="en-US" dirty="0" smtClean="0"/>
              <a:t>patial Reuse field in HE-SIG-A for Trigger frame</a:t>
            </a: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altLang="ko-KR" smtClean="0"/>
              <a:t>Slide </a:t>
            </a:r>
            <a:fld id="{78CBCF7A-1E0D-49A7-8A4E-07EEBC7D2FAE}" type="slidenum">
              <a:rPr lang="en-US" altLang="ko-KR" smtClean="0"/>
              <a:pPr>
                <a:defRPr/>
              </a:pPr>
              <a:t>12</a:t>
            </a:fld>
            <a:endParaRPr lang="en-US" altLang="ko-KR" dirty="0"/>
          </a:p>
        </p:txBody>
      </p:sp>
      <p:sp>
        <p:nvSpPr>
          <p:cNvPr id="5" name="Footer Placeholder 4"/>
          <p:cNvSpPr>
            <a:spLocks noGrp="1"/>
          </p:cNvSpPr>
          <p:nvPr>
            <p:ph type="ftr" sz="quarter" idx="4294967295"/>
          </p:nvPr>
        </p:nvSpPr>
        <p:spPr>
          <a:xfrm flipH="1">
            <a:off x="5791199" y="6475413"/>
            <a:ext cx="2752661" cy="182562"/>
          </a:xfrm>
          <a:prstGeom prst="rect">
            <a:avLst/>
          </a:prstGeom>
        </p:spPr>
        <p:txBody>
          <a:bodyPr/>
          <a:lstStyle/>
          <a:p>
            <a:r>
              <a:rPr lang="en-US" altLang="ko-KR" smtClean="0"/>
              <a:t>Intel</a:t>
            </a:r>
            <a:endParaRPr lang="en-US" altLang="ko-KR" dirty="0"/>
          </a:p>
        </p:txBody>
      </p:sp>
    </p:spTree>
    <p:extLst>
      <p:ext uri="{BB962C8B-B14F-4D97-AF65-F5344CB8AC3E}">
        <p14:creationId xmlns:p14="http://schemas.microsoft.com/office/powerpoint/2010/main" val="2983217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Reuse for </a:t>
            </a:r>
            <a:r>
              <a:rPr lang="en-US" dirty="0"/>
              <a:t>T</a:t>
            </a:r>
            <a:r>
              <a:rPr lang="en-US" dirty="0" smtClean="0"/>
              <a:t>rigger Frame</a:t>
            </a:r>
            <a:endParaRPr lang="en-US" dirty="0"/>
          </a:p>
        </p:txBody>
      </p:sp>
      <p:sp>
        <p:nvSpPr>
          <p:cNvPr id="3" name="Content Placeholder 2"/>
          <p:cNvSpPr>
            <a:spLocks noGrp="1"/>
          </p:cNvSpPr>
          <p:nvPr>
            <p:ph idx="1"/>
          </p:nvPr>
        </p:nvSpPr>
        <p:spPr/>
        <p:txBody>
          <a:bodyPr/>
          <a:lstStyle/>
          <a:p>
            <a:r>
              <a:rPr lang="en-US" sz="2000" dirty="0" smtClean="0"/>
              <a:t>Under the spatial reuse rule, if Trigger frame is carried in HE PPDU, then OBSS STAs may transmit before the end of the PPDU</a:t>
            </a:r>
          </a:p>
          <a:p>
            <a:r>
              <a:rPr lang="en-US" sz="2000" dirty="0" smtClean="0"/>
              <a:t>If CCA checking is required before responding to Trigger frame, then spatial reuse transmission may stop UL MU transmission</a:t>
            </a:r>
          </a:p>
          <a:p>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altLang="ko-KR" smtClean="0"/>
              <a:t>Slide </a:t>
            </a:r>
            <a:fld id="{78CBCF7A-1E0D-49A7-8A4E-07EEBC7D2FAE}" type="slidenum">
              <a:rPr lang="en-US" altLang="ko-KR" smtClean="0"/>
              <a:pPr>
                <a:defRPr/>
              </a:pPr>
              <a:t>13</a:t>
            </a:fld>
            <a:endParaRPr lang="en-US" altLang="ko-KR" dirty="0"/>
          </a:p>
        </p:txBody>
      </p:sp>
      <p:sp>
        <p:nvSpPr>
          <p:cNvPr id="5" name="Footer Placeholder 4"/>
          <p:cNvSpPr>
            <a:spLocks noGrp="1"/>
          </p:cNvSpPr>
          <p:nvPr>
            <p:ph type="ftr" sz="quarter" idx="4294967295"/>
          </p:nvPr>
        </p:nvSpPr>
        <p:spPr>
          <a:xfrm flipH="1">
            <a:off x="5791199" y="6475413"/>
            <a:ext cx="2752661" cy="182562"/>
          </a:xfrm>
          <a:prstGeom prst="rect">
            <a:avLst/>
          </a:prstGeom>
        </p:spPr>
        <p:txBody>
          <a:bodyPr/>
          <a:lstStyle/>
          <a:p>
            <a:r>
              <a:rPr lang="en-US" altLang="ko-KR" smtClean="0"/>
              <a:t>Intel</a:t>
            </a:r>
            <a:endParaRPr lang="en-US" altLang="ko-KR" dirty="0"/>
          </a:p>
        </p:txBody>
      </p:sp>
      <p:sp>
        <p:nvSpPr>
          <p:cNvPr id="6" name="Rectangle 5"/>
          <p:cNvSpPr/>
          <p:nvPr/>
        </p:nvSpPr>
        <p:spPr bwMode="auto">
          <a:xfrm>
            <a:off x="1981200" y="4114800"/>
            <a:ext cx="1371600" cy="609600"/>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Trigger frame</a:t>
            </a:r>
          </a:p>
        </p:txBody>
      </p:sp>
      <p:sp>
        <p:nvSpPr>
          <p:cNvPr id="7" name="Rectangle 6"/>
          <p:cNvSpPr/>
          <p:nvPr/>
        </p:nvSpPr>
        <p:spPr bwMode="auto">
          <a:xfrm>
            <a:off x="762000" y="4114800"/>
            <a:ext cx="1219200" cy="609600"/>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HE PHY</a:t>
            </a:r>
          </a:p>
        </p:txBody>
      </p:sp>
      <p:sp>
        <p:nvSpPr>
          <p:cNvPr id="8" name="Rectangle 7"/>
          <p:cNvSpPr/>
          <p:nvPr/>
        </p:nvSpPr>
        <p:spPr bwMode="auto">
          <a:xfrm>
            <a:off x="2632881" y="5265762"/>
            <a:ext cx="2388358" cy="609600"/>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OBSS STA transmits before the end of trigger frame</a:t>
            </a:r>
          </a:p>
        </p:txBody>
      </p:sp>
      <p:sp>
        <p:nvSpPr>
          <p:cNvPr id="9" name="Oval 8"/>
          <p:cNvSpPr/>
          <p:nvPr/>
        </p:nvSpPr>
        <p:spPr bwMode="auto">
          <a:xfrm>
            <a:off x="6078940" y="4114800"/>
            <a:ext cx="457200" cy="487338"/>
          </a:xfrm>
          <a:prstGeom prst="ellipse">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0" name="Oval 9"/>
          <p:cNvSpPr/>
          <p:nvPr/>
        </p:nvSpPr>
        <p:spPr bwMode="auto">
          <a:xfrm>
            <a:off x="7391400" y="4114800"/>
            <a:ext cx="457200" cy="487338"/>
          </a:xfrm>
          <a:prstGeom prst="ellipse">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1" name="Oval 10"/>
          <p:cNvSpPr/>
          <p:nvPr/>
        </p:nvSpPr>
        <p:spPr bwMode="auto">
          <a:xfrm>
            <a:off x="8153400" y="4114800"/>
            <a:ext cx="457200" cy="487338"/>
          </a:xfrm>
          <a:prstGeom prst="ellipse">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2" name="TextBox 11"/>
          <p:cNvSpPr txBox="1"/>
          <p:nvPr/>
        </p:nvSpPr>
        <p:spPr>
          <a:xfrm>
            <a:off x="6011270" y="4630003"/>
            <a:ext cx="592540" cy="276999"/>
          </a:xfrm>
          <a:prstGeom prst="rect">
            <a:avLst/>
          </a:prstGeom>
          <a:noFill/>
        </p:spPr>
        <p:txBody>
          <a:bodyPr wrap="square" rtlCol="0">
            <a:spAutoFit/>
          </a:bodyPr>
          <a:lstStyle/>
          <a:p>
            <a:pPr algn="ctr"/>
            <a:r>
              <a:rPr lang="en-US" dirty="0" smtClean="0"/>
              <a:t>AP</a:t>
            </a:r>
            <a:endParaRPr lang="en-US" dirty="0"/>
          </a:p>
        </p:txBody>
      </p:sp>
      <p:sp>
        <p:nvSpPr>
          <p:cNvPr id="13" name="TextBox 12"/>
          <p:cNvSpPr txBox="1"/>
          <p:nvPr/>
        </p:nvSpPr>
        <p:spPr>
          <a:xfrm>
            <a:off x="7323730" y="4661279"/>
            <a:ext cx="592540" cy="276999"/>
          </a:xfrm>
          <a:prstGeom prst="rect">
            <a:avLst/>
          </a:prstGeom>
          <a:noFill/>
        </p:spPr>
        <p:txBody>
          <a:bodyPr wrap="square" rtlCol="0">
            <a:spAutoFit/>
          </a:bodyPr>
          <a:lstStyle/>
          <a:p>
            <a:pPr algn="ctr"/>
            <a:r>
              <a:rPr lang="en-US" dirty="0" smtClean="0"/>
              <a:t>STA</a:t>
            </a:r>
            <a:endParaRPr lang="en-US" dirty="0"/>
          </a:p>
        </p:txBody>
      </p:sp>
      <p:sp>
        <p:nvSpPr>
          <p:cNvPr id="14" name="TextBox 13"/>
          <p:cNvSpPr txBox="1"/>
          <p:nvPr/>
        </p:nvSpPr>
        <p:spPr>
          <a:xfrm>
            <a:off x="8094260" y="4678338"/>
            <a:ext cx="592540" cy="461665"/>
          </a:xfrm>
          <a:prstGeom prst="rect">
            <a:avLst/>
          </a:prstGeom>
          <a:noFill/>
        </p:spPr>
        <p:txBody>
          <a:bodyPr wrap="square" rtlCol="0">
            <a:spAutoFit/>
          </a:bodyPr>
          <a:lstStyle/>
          <a:p>
            <a:pPr algn="ctr"/>
            <a:r>
              <a:rPr lang="en-US" dirty="0" smtClean="0"/>
              <a:t>OBSS STA</a:t>
            </a:r>
            <a:endParaRPr lang="en-US" dirty="0"/>
          </a:p>
        </p:txBody>
      </p:sp>
      <p:cxnSp>
        <p:nvCxnSpPr>
          <p:cNvPr id="16" name="Straight Arrow Connector 15"/>
          <p:cNvCxnSpPr/>
          <p:nvPr/>
        </p:nvCxnSpPr>
        <p:spPr bwMode="auto">
          <a:xfrm>
            <a:off x="3832747" y="4846472"/>
            <a:ext cx="0" cy="3715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 name="TextBox 16"/>
          <p:cNvSpPr txBox="1"/>
          <p:nvPr/>
        </p:nvSpPr>
        <p:spPr>
          <a:xfrm>
            <a:off x="3505200" y="4445337"/>
            <a:ext cx="2133600" cy="461665"/>
          </a:xfrm>
          <a:prstGeom prst="rect">
            <a:avLst/>
          </a:prstGeom>
          <a:noFill/>
        </p:spPr>
        <p:txBody>
          <a:bodyPr wrap="square" rtlCol="0">
            <a:spAutoFit/>
          </a:bodyPr>
          <a:lstStyle/>
          <a:p>
            <a:r>
              <a:rPr lang="en-US" dirty="0" smtClean="0"/>
              <a:t>Solicited STA does CCA checking and does not transmit</a:t>
            </a:r>
            <a:endParaRPr lang="en-US" dirty="0"/>
          </a:p>
        </p:txBody>
      </p:sp>
    </p:spTree>
    <p:extLst>
      <p:ext uri="{BB962C8B-B14F-4D97-AF65-F5344CB8AC3E}">
        <p14:creationId xmlns:p14="http://schemas.microsoft.com/office/powerpoint/2010/main" val="12035908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a:t>
            </a:r>
            <a:endParaRPr lang="en-US" dirty="0"/>
          </a:p>
        </p:txBody>
      </p:sp>
      <p:sp>
        <p:nvSpPr>
          <p:cNvPr id="3" name="Content Placeholder 2"/>
          <p:cNvSpPr>
            <a:spLocks noGrp="1"/>
          </p:cNvSpPr>
          <p:nvPr>
            <p:ph idx="1"/>
          </p:nvPr>
        </p:nvSpPr>
        <p:spPr/>
        <p:txBody>
          <a:bodyPr/>
          <a:lstStyle/>
          <a:p>
            <a:r>
              <a:rPr lang="en-US" dirty="0" smtClean="0"/>
              <a:t>Spatial reuse transmission that starts in the middle of Trigger frame may happen when</a:t>
            </a:r>
          </a:p>
          <a:p>
            <a:pPr marL="857250" lvl="1" indent="-457200">
              <a:buFont typeface="+mj-lt"/>
              <a:buAutoNum type="arabicPeriod"/>
            </a:pPr>
            <a:r>
              <a:rPr lang="en-US" dirty="0" smtClean="0"/>
              <a:t>Trigger frame is carried in HE SU PPDU</a:t>
            </a:r>
          </a:p>
          <a:p>
            <a:pPr lvl="2"/>
            <a:r>
              <a:rPr lang="en-US" dirty="0" smtClean="0"/>
              <a:t>Assume 7.3 Mbps with 20MHz channel </a:t>
            </a:r>
            <a:r>
              <a:rPr lang="en-US" dirty="0"/>
              <a:t>and 178 bytes for trigger </a:t>
            </a:r>
            <a:r>
              <a:rPr lang="en-US" dirty="0" smtClean="0"/>
              <a:t>frame [4] (2 </a:t>
            </a:r>
            <a:r>
              <a:rPr lang="en-US" dirty="0"/>
              <a:t>bytes frame control + 2 bytes duration </a:t>
            </a:r>
            <a:r>
              <a:rPr lang="en-US" dirty="0" smtClean="0"/>
              <a:t>+ 6 </a:t>
            </a:r>
            <a:r>
              <a:rPr lang="en-US" dirty="0"/>
              <a:t>bytes TA </a:t>
            </a:r>
            <a:r>
              <a:rPr lang="en-US" dirty="0" smtClean="0"/>
              <a:t>+6 bytes RA+ </a:t>
            </a:r>
            <a:r>
              <a:rPr lang="en-US" dirty="0"/>
              <a:t>2 bytes common info + </a:t>
            </a:r>
            <a:r>
              <a:rPr lang="en-US" dirty="0" smtClean="0"/>
              <a:t>5 </a:t>
            </a:r>
            <a:r>
              <a:rPr lang="en-US" dirty="0"/>
              <a:t>bytes *32 per-user </a:t>
            </a:r>
            <a:r>
              <a:rPr lang="en-US" dirty="0" smtClean="0"/>
              <a:t>info + possible padding)</a:t>
            </a:r>
          </a:p>
          <a:p>
            <a:pPr lvl="2"/>
            <a:r>
              <a:rPr lang="en-US" dirty="0" smtClean="0"/>
              <a:t>We have 195us duration and non zero probability for this case</a:t>
            </a:r>
          </a:p>
          <a:p>
            <a:pPr marL="857250" lvl="1" indent="-457200">
              <a:buFont typeface="+mj-lt"/>
              <a:buAutoNum type="arabicPeriod"/>
            </a:pPr>
            <a:r>
              <a:rPr lang="en-US" dirty="0" smtClean="0"/>
              <a:t>Trigger frame is carried in HE MU PPDU</a:t>
            </a:r>
          </a:p>
          <a:p>
            <a:pPr lvl="2"/>
            <a:r>
              <a:rPr lang="en-US" dirty="0" smtClean="0"/>
              <a:t>Broadcast/unicast trigger to solicit following UL MU [5]</a:t>
            </a:r>
          </a:p>
          <a:p>
            <a:r>
              <a:rPr lang="en-US" dirty="0"/>
              <a:t>S</a:t>
            </a:r>
            <a:r>
              <a:rPr lang="en-US" dirty="0" smtClean="0"/>
              <a:t>ignaling in HE-SIG-A of HE SU/MU PPDU is required to resolve the problem</a:t>
            </a:r>
            <a:endParaRPr lang="en-US" dirty="0"/>
          </a:p>
        </p:txBody>
      </p:sp>
      <p:sp>
        <p:nvSpPr>
          <p:cNvPr id="4" name="Slide Number Placeholder 3"/>
          <p:cNvSpPr>
            <a:spLocks noGrp="1"/>
          </p:cNvSpPr>
          <p:nvPr>
            <p:ph type="sldNum" sz="quarter" idx="11"/>
          </p:nvPr>
        </p:nvSpPr>
        <p:spPr/>
        <p:txBody>
          <a:bodyPr/>
          <a:lstStyle/>
          <a:p>
            <a:pPr>
              <a:defRPr/>
            </a:pPr>
            <a:r>
              <a:rPr lang="en-US" altLang="ko-KR" smtClean="0"/>
              <a:t>Slide </a:t>
            </a:r>
            <a:fld id="{78CBCF7A-1E0D-49A7-8A4E-07EEBC7D2FAE}" type="slidenum">
              <a:rPr lang="en-US" altLang="ko-KR" smtClean="0"/>
              <a:pPr>
                <a:defRPr/>
              </a:pPr>
              <a:t>14</a:t>
            </a:fld>
            <a:endParaRPr lang="en-US" altLang="ko-KR" dirty="0"/>
          </a:p>
        </p:txBody>
      </p:sp>
      <p:sp>
        <p:nvSpPr>
          <p:cNvPr id="5" name="Footer Placeholder 4"/>
          <p:cNvSpPr>
            <a:spLocks noGrp="1"/>
          </p:cNvSpPr>
          <p:nvPr>
            <p:ph type="ftr" sz="quarter" idx="4294967295"/>
          </p:nvPr>
        </p:nvSpPr>
        <p:spPr>
          <a:xfrm flipH="1">
            <a:off x="5791199" y="6475413"/>
            <a:ext cx="2752661" cy="182562"/>
          </a:xfrm>
          <a:prstGeom prst="rect">
            <a:avLst/>
          </a:prstGeom>
        </p:spPr>
        <p:txBody>
          <a:bodyPr/>
          <a:lstStyle/>
          <a:p>
            <a:r>
              <a:rPr lang="en-US" altLang="ko-KR" smtClean="0"/>
              <a:t>Intel</a:t>
            </a:r>
            <a:endParaRPr lang="en-US" altLang="ko-KR" dirty="0"/>
          </a:p>
        </p:txBody>
      </p:sp>
    </p:spTree>
    <p:extLst>
      <p:ext uri="{BB962C8B-B14F-4D97-AF65-F5344CB8AC3E}">
        <p14:creationId xmlns:p14="http://schemas.microsoft.com/office/powerpoint/2010/main" val="25598683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sz="2000" dirty="0" smtClean="0"/>
              <a:t>Option 1: </a:t>
            </a:r>
            <a:r>
              <a:rPr lang="en-US" sz="2000" dirty="0"/>
              <a:t>the medium condition for the </a:t>
            </a:r>
            <a:r>
              <a:rPr lang="en-US" sz="2000" dirty="0" smtClean="0"/>
              <a:t>SR STA </a:t>
            </a:r>
            <a:r>
              <a:rPr lang="en-US" sz="2000" dirty="0"/>
              <a:t>shall indicate </a:t>
            </a:r>
            <a:r>
              <a:rPr lang="en-US" sz="2000" dirty="0" smtClean="0"/>
              <a:t>BUSY </a:t>
            </a:r>
            <a:r>
              <a:rPr lang="en-US" sz="2000" dirty="0"/>
              <a:t>for the duration of the HE </a:t>
            </a:r>
            <a:r>
              <a:rPr lang="en-US" sz="2000" dirty="0" smtClean="0"/>
              <a:t>PPDU.</a:t>
            </a:r>
          </a:p>
          <a:p>
            <a:pPr lvl="1"/>
            <a:r>
              <a:rPr lang="en-US" sz="1800" dirty="0" smtClean="0"/>
              <a:t>SR transmission is deferred, and UL MU is not disrupted</a:t>
            </a:r>
          </a:p>
          <a:p>
            <a:pPr lvl="1"/>
            <a:r>
              <a:rPr lang="en-US" sz="1800" dirty="0" smtClean="0"/>
              <a:t>Limit the spatial reuse opportunity in HE MU PPDU</a:t>
            </a:r>
          </a:p>
          <a:p>
            <a:pPr marL="342900" lvl="1" indent="-342900">
              <a:buFontTx/>
              <a:buChar char="•"/>
            </a:pPr>
            <a:r>
              <a:rPr lang="en-US" b="1" dirty="0">
                <a:ea typeface="+mn-ea"/>
                <a:cs typeface="+mn-cs"/>
              </a:rPr>
              <a:t>Option 2: indicate </a:t>
            </a:r>
            <a:r>
              <a:rPr lang="en-US" b="1" dirty="0" smtClean="0">
                <a:ea typeface="+mn-ea"/>
                <a:cs typeface="+mn-cs"/>
              </a:rPr>
              <a:t>that spatial </a:t>
            </a:r>
            <a:r>
              <a:rPr lang="en-US" b="1" dirty="0">
                <a:ea typeface="+mn-ea"/>
                <a:cs typeface="+mn-cs"/>
              </a:rPr>
              <a:t>reuse </a:t>
            </a:r>
            <a:r>
              <a:rPr lang="en-US" b="1" dirty="0" smtClean="0">
                <a:ea typeface="+mn-ea"/>
                <a:cs typeface="+mn-cs"/>
              </a:rPr>
              <a:t>transmission in the HE PPDU </a:t>
            </a:r>
            <a:r>
              <a:rPr lang="en-US" b="1" dirty="0">
                <a:ea typeface="+mn-ea"/>
                <a:cs typeface="+mn-cs"/>
              </a:rPr>
              <a:t>is limited to within the duration of the </a:t>
            </a:r>
            <a:r>
              <a:rPr lang="en-US" b="1" dirty="0" smtClean="0">
                <a:ea typeface="+mn-ea"/>
                <a:cs typeface="+mn-cs"/>
              </a:rPr>
              <a:t>PPDU</a:t>
            </a:r>
            <a:endParaRPr lang="en-US" sz="1800" dirty="0" smtClean="0"/>
          </a:p>
          <a:p>
            <a:pPr lvl="1"/>
            <a:r>
              <a:rPr lang="en-US" sz="1800" dirty="0"/>
              <a:t>SR transmission is </a:t>
            </a:r>
            <a:r>
              <a:rPr lang="en-US" sz="1800" dirty="0" smtClean="0"/>
              <a:t>restricted, </a:t>
            </a:r>
            <a:r>
              <a:rPr lang="en-US" sz="1800" dirty="0"/>
              <a:t>and UL MU is not </a:t>
            </a:r>
            <a:r>
              <a:rPr lang="en-US" sz="1800" dirty="0" smtClean="0"/>
              <a:t>disrupted</a:t>
            </a:r>
          </a:p>
          <a:p>
            <a:pPr lvl="1"/>
            <a:r>
              <a:rPr lang="en-US" sz="1800" dirty="0" smtClean="0"/>
              <a:t>Trigger frame in HE SU PPDU is short and important. Additional SR transmission does not provide further gain</a:t>
            </a:r>
            <a:endParaRPr lang="en-US" sz="1800" dirty="0"/>
          </a:p>
          <a:p>
            <a:pPr lvl="1"/>
            <a:endParaRPr lang="en-US" sz="1800" dirty="0" smtClean="0"/>
          </a:p>
        </p:txBody>
      </p:sp>
      <p:sp>
        <p:nvSpPr>
          <p:cNvPr id="4" name="Slide Number Placeholder 3"/>
          <p:cNvSpPr>
            <a:spLocks noGrp="1"/>
          </p:cNvSpPr>
          <p:nvPr>
            <p:ph type="sldNum" sz="quarter" idx="11"/>
          </p:nvPr>
        </p:nvSpPr>
        <p:spPr/>
        <p:txBody>
          <a:bodyPr/>
          <a:lstStyle/>
          <a:p>
            <a:pPr>
              <a:defRPr/>
            </a:pPr>
            <a:r>
              <a:rPr lang="en-US" altLang="ko-KR" smtClean="0"/>
              <a:t>Slide </a:t>
            </a:r>
            <a:fld id="{78CBCF7A-1E0D-49A7-8A4E-07EEBC7D2FAE}" type="slidenum">
              <a:rPr lang="en-US" altLang="ko-KR" smtClean="0"/>
              <a:pPr>
                <a:defRPr/>
              </a:pPr>
              <a:t>15</a:t>
            </a:fld>
            <a:endParaRPr lang="en-US" altLang="ko-KR" dirty="0"/>
          </a:p>
        </p:txBody>
      </p:sp>
      <p:sp>
        <p:nvSpPr>
          <p:cNvPr id="5" name="Footer Placeholder 4"/>
          <p:cNvSpPr>
            <a:spLocks noGrp="1"/>
          </p:cNvSpPr>
          <p:nvPr>
            <p:ph type="ftr" sz="quarter" idx="4294967295"/>
          </p:nvPr>
        </p:nvSpPr>
        <p:spPr>
          <a:xfrm flipH="1">
            <a:off x="5791199" y="6475413"/>
            <a:ext cx="2752661" cy="182562"/>
          </a:xfrm>
          <a:prstGeom prst="rect">
            <a:avLst/>
          </a:prstGeom>
        </p:spPr>
        <p:txBody>
          <a:bodyPr/>
          <a:lstStyle/>
          <a:p>
            <a:r>
              <a:rPr lang="en-US" altLang="ko-KR" smtClean="0"/>
              <a:t>Intel</a:t>
            </a:r>
            <a:endParaRPr lang="en-US" altLang="ko-KR" dirty="0"/>
          </a:p>
        </p:txBody>
      </p:sp>
      <p:grpSp>
        <p:nvGrpSpPr>
          <p:cNvPr id="16" name="Group 15"/>
          <p:cNvGrpSpPr/>
          <p:nvPr/>
        </p:nvGrpSpPr>
        <p:grpSpPr>
          <a:xfrm>
            <a:off x="1066800" y="4876800"/>
            <a:ext cx="7391400" cy="966118"/>
            <a:chOff x="838200" y="5337212"/>
            <a:chExt cx="7601802" cy="1139788"/>
          </a:xfrm>
        </p:grpSpPr>
        <p:sp>
          <p:nvSpPr>
            <p:cNvPr id="6" name="Rectangle 5"/>
            <p:cNvSpPr/>
            <p:nvPr/>
          </p:nvSpPr>
          <p:spPr bwMode="auto">
            <a:xfrm>
              <a:off x="2124927" y="5831807"/>
              <a:ext cx="1371600" cy="609600"/>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Trigger frame</a:t>
              </a:r>
            </a:p>
          </p:txBody>
        </p:sp>
        <p:sp>
          <p:nvSpPr>
            <p:cNvPr id="7" name="Rectangle 6"/>
            <p:cNvSpPr/>
            <p:nvPr/>
          </p:nvSpPr>
          <p:spPr bwMode="auto">
            <a:xfrm>
              <a:off x="905727" y="5831807"/>
              <a:ext cx="1219200" cy="609600"/>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HE PHY</a:t>
              </a:r>
            </a:p>
          </p:txBody>
        </p:sp>
        <p:sp>
          <p:nvSpPr>
            <p:cNvPr id="8" name="Rectangle 7"/>
            <p:cNvSpPr/>
            <p:nvPr/>
          </p:nvSpPr>
          <p:spPr bwMode="auto">
            <a:xfrm>
              <a:off x="5468202" y="5945543"/>
              <a:ext cx="2971800" cy="386516"/>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Trigger frame</a:t>
              </a:r>
            </a:p>
          </p:txBody>
        </p:sp>
        <p:sp>
          <p:nvSpPr>
            <p:cNvPr id="9" name="Rectangle 8"/>
            <p:cNvSpPr/>
            <p:nvPr/>
          </p:nvSpPr>
          <p:spPr bwMode="auto">
            <a:xfrm>
              <a:off x="4753827" y="5704599"/>
              <a:ext cx="714375" cy="772401"/>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HE PHY</a:t>
              </a:r>
            </a:p>
          </p:txBody>
        </p:sp>
        <p:sp>
          <p:nvSpPr>
            <p:cNvPr id="10" name="TextBox 9"/>
            <p:cNvSpPr txBox="1"/>
            <p:nvPr/>
          </p:nvSpPr>
          <p:spPr>
            <a:xfrm>
              <a:off x="838200" y="5337212"/>
              <a:ext cx="2438400" cy="338554"/>
            </a:xfrm>
            <a:prstGeom prst="rect">
              <a:avLst/>
            </a:prstGeom>
            <a:noFill/>
          </p:spPr>
          <p:txBody>
            <a:bodyPr wrap="square" rtlCol="0">
              <a:spAutoFit/>
            </a:bodyPr>
            <a:lstStyle/>
            <a:p>
              <a:r>
                <a:rPr lang="en-US" sz="1600" dirty="0" smtClean="0"/>
                <a:t>Case 1: HE SU PPDU</a:t>
              </a:r>
              <a:endParaRPr lang="en-US" sz="1600" dirty="0"/>
            </a:p>
          </p:txBody>
        </p:sp>
        <p:sp>
          <p:nvSpPr>
            <p:cNvPr id="11" name="TextBox 10"/>
            <p:cNvSpPr txBox="1"/>
            <p:nvPr/>
          </p:nvSpPr>
          <p:spPr>
            <a:xfrm>
              <a:off x="4648200" y="5358247"/>
              <a:ext cx="3791802" cy="338554"/>
            </a:xfrm>
            <a:prstGeom prst="rect">
              <a:avLst/>
            </a:prstGeom>
            <a:noFill/>
          </p:spPr>
          <p:txBody>
            <a:bodyPr wrap="square" rtlCol="0">
              <a:spAutoFit/>
            </a:bodyPr>
            <a:lstStyle/>
            <a:p>
              <a:r>
                <a:rPr lang="en-US" sz="1600" dirty="0" smtClean="0"/>
                <a:t>Case 2: HE MU PPDU</a:t>
              </a:r>
              <a:endParaRPr lang="en-US" sz="1600" dirty="0"/>
            </a:p>
          </p:txBody>
        </p:sp>
      </p:grpSp>
    </p:spTree>
    <p:extLst>
      <p:ext uri="{BB962C8B-B14F-4D97-AF65-F5344CB8AC3E}">
        <p14:creationId xmlns:p14="http://schemas.microsoft.com/office/powerpoint/2010/main" val="47948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lstStyle/>
          <a:p>
            <a:pPr marL="0" indent="0">
              <a:buNone/>
            </a:pPr>
            <a:r>
              <a:rPr lang="en-US" sz="2000" dirty="0" smtClean="0"/>
              <a:t>For HE SU PPDU,</a:t>
            </a:r>
          </a:p>
          <a:p>
            <a:r>
              <a:rPr lang="en-US" sz="2000" dirty="0" smtClean="0"/>
              <a:t>If </a:t>
            </a:r>
            <a:r>
              <a:rPr lang="en-US" sz="2000" dirty="0"/>
              <a:t>the SR field in the HE-SIG-A of </a:t>
            </a:r>
            <a:r>
              <a:rPr lang="en-US" sz="2000" dirty="0" smtClean="0"/>
              <a:t>the HE SU PPDU is </a:t>
            </a:r>
            <a:r>
              <a:rPr lang="en-US" sz="2000" dirty="0"/>
              <a:t>set to a TBD value, the medium condition for the STA shall indicate </a:t>
            </a:r>
            <a:r>
              <a:rPr lang="en-US" sz="2000" dirty="0" smtClean="0"/>
              <a:t>BUSY </a:t>
            </a:r>
            <a:r>
              <a:rPr lang="en-US" sz="2000" dirty="0"/>
              <a:t>for the duration of the HE SU </a:t>
            </a:r>
            <a:r>
              <a:rPr lang="en-US" sz="2000" dirty="0" smtClean="0"/>
              <a:t>PPDU.</a:t>
            </a:r>
          </a:p>
          <a:p>
            <a:pPr lvl="1"/>
            <a:r>
              <a:rPr lang="en-US" dirty="0"/>
              <a:t>SR transmission is deferred, and UL MU is not disrupted</a:t>
            </a:r>
          </a:p>
          <a:p>
            <a:pPr lvl="1"/>
            <a:r>
              <a:rPr lang="en-US" dirty="0" smtClean="0"/>
              <a:t>Trigger frame is protected</a:t>
            </a:r>
          </a:p>
          <a:p>
            <a:pPr lvl="1"/>
            <a:r>
              <a:rPr lang="en-US" dirty="0" smtClean="0"/>
              <a:t>The signaling can be set when Trigger frame is carried in the PPDU. Other conditions to set the signaling are TBD.</a:t>
            </a:r>
          </a:p>
          <a:p>
            <a:pPr lvl="1"/>
            <a:endParaRPr lang="en-US" dirty="0" smtClean="0"/>
          </a:p>
          <a:p>
            <a:pPr lvl="1"/>
            <a:endParaRPr lang="en-US" dirty="0" smtClean="0"/>
          </a:p>
          <a:p>
            <a:pPr lvl="1"/>
            <a:endParaRPr lang="en-US" dirty="0" smtClean="0"/>
          </a:p>
          <a:p>
            <a:pPr lvl="1"/>
            <a:endParaRPr lang="en-US" dirty="0"/>
          </a:p>
        </p:txBody>
      </p:sp>
      <p:sp>
        <p:nvSpPr>
          <p:cNvPr id="4" name="Slide Number Placeholder 3"/>
          <p:cNvSpPr>
            <a:spLocks noGrp="1"/>
          </p:cNvSpPr>
          <p:nvPr>
            <p:ph type="sldNum" sz="quarter" idx="11"/>
          </p:nvPr>
        </p:nvSpPr>
        <p:spPr/>
        <p:txBody>
          <a:bodyPr/>
          <a:lstStyle/>
          <a:p>
            <a:pPr>
              <a:defRPr/>
            </a:pPr>
            <a:r>
              <a:rPr lang="en-US" altLang="ko-KR" smtClean="0"/>
              <a:t>Slide </a:t>
            </a:r>
            <a:fld id="{78CBCF7A-1E0D-49A7-8A4E-07EEBC7D2FAE}" type="slidenum">
              <a:rPr lang="en-US" altLang="ko-KR" smtClean="0"/>
              <a:pPr>
                <a:defRPr/>
              </a:pPr>
              <a:t>16</a:t>
            </a:fld>
            <a:endParaRPr lang="en-US" altLang="ko-KR" dirty="0"/>
          </a:p>
        </p:txBody>
      </p:sp>
      <p:sp>
        <p:nvSpPr>
          <p:cNvPr id="5" name="Footer Placeholder 4"/>
          <p:cNvSpPr>
            <a:spLocks noGrp="1"/>
          </p:cNvSpPr>
          <p:nvPr>
            <p:ph type="ftr" sz="quarter" idx="4294967295"/>
          </p:nvPr>
        </p:nvSpPr>
        <p:spPr>
          <a:xfrm flipH="1">
            <a:off x="5791199" y="6475413"/>
            <a:ext cx="2752661" cy="182562"/>
          </a:xfrm>
          <a:prstGeom prst="rect">
            <a:avLst/>
          </a:prstGeom>
        </p:spPr>
        <p:txBody>
          <a:bodyPr/>
          <a:lstStyle/>
          <a:p>
            <a:r>
              <a:rPr lang="en-US" altLang="ko-KR" smtClean="0"/>
              <a:t>Intel</a:t>
            </a:r>
            <a:endParaRPr lang="en-US" altLang="ko-KR" dirty="0"/>
          </a:p>
        </p:txBody>
      </p:sp>
      <p:sp>
        <p:nvSpPr>
          <p:cNvPr id="6" name="Rectangle 5"/>
          <p:cNvSpPr/>
          <p:nvPr/>
        </p:nvSpPr>
        <p:spPr bwMode="auto">
          <a:xfrm>
            <a:off x="3496527" y="4880966"/>
            <a:ext cx="1371600" cy="609600"/>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Trigger frame</a:t>
            </a:r>
          </a:p>
        </p:txBody>
      </p:sp>
      <p:sp>
        <p:nvSpPr>
          <p:cNvPr id="7" name="Rectangle 6"/>
          <p:cNvSpPr/>
          <p:nvPr/>
        </p:nvSpPr>
        <p:spPr bwMode="auto">
          <a:xfrm>
            <a:off x="2277327" y="4880966"/>
            <a:ext cx="1219200" cy="609600"/>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HE PHY</a:t>
            </a:r>
          </a:p>
        </p:txBody>
      </p:sp>
      <p:sp>
        <p:nvSpPr>
          <p:cNvPr id="10" name="TextBox 9"/>
          <p:cNvSpPr txBox="1"/>
          <p:nvPr/>
        </p:nvSpPr>
        <p:spPr>
          <a:xfrm>
            <a:off x="2209799" y="4565764"/>
            <a:ext cx="2658327" cy="338554"/>
          </a:xfrm>
          <a:prstGeom prst="rect">
            <a:avLst/>
          </a:prstGeom>
          <a:noFill/>
        </p:spPr>
        <p:txBody>
          <a:bodyPr wrap="square" rtlCol="0">
            <a:spAutoFit/>
          </a:bodyPr>
          <a:lstStyle/>
          <a:p>
            <a:r>
              <a:rPr lang="en-US" sz="1600" dirty="0" smtClean="0"/>
              <a:t>Case 1: HE SU PPDU</a:t>
            </a:r>
            <a:endParaRPr lang="en-US" sz="1600" dirty="0"/>
          </a:p>
        </p:txBody>
      </p:sp>
      <p:cxnSp>
        <p:nvCxnSpPr>
          <p:cNvPr id="18" name="Straight Arrow Connector 17"/>
          <p:cNvCxnSpPr/>
          <p:nvPr/>
        </p:nvCxnSpPr>
        <p:spPr bwMode="auto">
          <a:xfrm>
            <a:off x="3496527" y="5680502"/>
            <a:ext cx="1371599"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0" name="TextBox 19"/>
          <p:cNvSpPr txBox="1"/>
          <p:nvPr/>
        </p:nvSpPr>
        <p:spPr>
          <a:xfrm>
            <a:off x="2341588" y="5680502"/>
            <a:ext cx="2526539" cy="584775"/>
          </a:xfrm>
          <a:prstGeom prst="rect">
            <a:avLst/>
          </a:prstGeom>
          <a:noFill/>
        </p:spPr>
        <p:txBody>
          <a:bodyPr wrap="square" rtlCol="0">
            <a:spAutoFit/>
          </a:bodyPr>
          <a:lstStyle/>
          <a:p>
            <a:r>
              <a:rPr lang="en-US" sz="1600" dirty="0" smtClean="0"/>
              <a:t>SR transmission is deferred to </a:t>
            </a:r>
            <a:r>
              <a:rPr lang="en-US" sz="1600" dirty="0"/>
              <a:t>the end of the PPDU </a:t>
            </a:r>
          </a:p>
        </p:txBody>
      </p:sp>
      <p:cxnSp>
        <p:nvCxnSpPr>
          <p:cNvPr id="22" name="Straight Connector 21"/>
          <p:cNvCxnSpPr/>
          <p:nvPr/>
        </p:nvCxnSpPr>
        <p:spPr bwMode="auto">
          <a:xfrm>
            <a:off x="4868127" y="5832902"/>
            <a:ext cx="0" cy="5678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Arrow Connector 23"/>
          <p:cNvCxnSpPr/>
          <p:nvPr/>
        </p:nvCxnSpPr>
        <p:spPr bwMode="auto">
          <a:xfrm>
            <a:off x="4868126" y="6203722"/>
            <a:ext cx="770674"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5" name="TextBox 24"/>
          <p:cNvSpPr txBox="1"/>
          <p:nvPr/>
        </p:nvSpPr>
        <p:spPr>
          <a:xfrm>
            <a:off x="5145025" y="5580847"/>
            <a:ext cx="3276599" cy="584775"/>
          </a:xfrm>
          <a:prstGeom prst="rect">
            <a:avLst/>
          </a:prstGeom>
          <a:noFill/>
        </p:spPr>
        <p:txBody>
          <a:bodyPr wrap="square" rtlCol="0">
            <a:spAutoFit/>
          </a:bodyPr>
          <a:lstStyle/>
          <a:p>
            <a:r>
              <a:rPr lang="en-US" sz="1600" dirty="0"/>
              <a:t>A</a:t>
            </a:r>
            <a:r>
              <a:rPr lang="en-US" sz="1600" dirty="0" smtClean="0"/>
              <a:t>IFS and </a:t>
            </a:r>
            <a:r>
              <a:rPr lang="en-US" sz="1600" dirty="0" err="1" smtClean="0"/>
              <a:t>backoff</a:t>
            </a:r>
            <a:r>
              <a:rPr lang="en-US" sz="1600" dirty="0" smtClean="0"/>
              <a:t> before spatial reuse transmission</a:t>
            </a:r>
            <a:endParaRPr lang="en-US" sz="1600" dirty="0"/>
          </a:p>
        </p:txBody>
      </p:sp>
    </p:spTree>
    <p:extLst>
      <p:ext uri="{BB962C8B-B14F-4D97-AF65-F5344CB8AC3E}">
        <p14:creationId xmlns:p14="http://schemas.microsoft.com/office/powerpoint/2010/main" val="615171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lstStyle/>
          <a:p>
            <a:pPr marL="0" indent="0">
              <a:buNone/>
            </a:pPr>
            <a:r>
              <a:rPr lang="en-US" sz="2000" dirty="0"/>
              <a:t>For HE </a:t>
            </a:r>
            <a:r>
              <a:rPr lang="en-US" sz="2000" dirty="0" smtClean="0"/>
              <a:t>MU </a:t>
            </a:r>
            <a:r>
              <a:rPr lang="en-US" sz="2000" dirty="0"/>
              <a:t>PPDU,</a:t>
            </a:r>
          </a:p>
          <a:p>
            <a:r>
              <a:rPr lang="en-US" sz="2000" dirty="0"/>
              <a:t>If the SR field in the HE-SIG-A of the HE MU PPDU is set to a TBD value, the spatial reuse transmission in the HE MU PPDU is limited to within the duration of the HE MU PPDU.</a:t>
            </a:r>
            <a:endParaRPr lang="en-US" sz="2000" dirty="0" smtClean="0"/>
          </a:p>
          <a:p>
            <a:pPr lvl="1"/>
            <a:r>
              <a:rPr lang="en-US" sz="1800" dirty="0" smtClean="0"/>
              <a:t>The SR opportunity in the PPDU </a:t>
            </a:r>
            <a:r>
              <a:rPr lang="en-US" sz="1800" dirty="0"/>
              <a:t>is utilized, and UL MU is not disrupted</a:t>
            </a:r>
            <a:endParaRPr lang="en-US" sz="1800" dirty="0" smtClean="0"/>
          </a:p>
          <a:p>
            <a:pPr lvl="1"/>
            <a:r>
              <a:rPr lang="en-US" sz="1800" dirty="0"/>
              <a:t>The signaling can be set when Trigger frame is carried in the PPDU. Other conditions to set the signaling are TBD.</a:t>
            </a:r>
          </a:p>
          <a:p>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a:p>
        </p:txBody>
      </p:sp>
      <p:sp>
        <p:nvSpPr>
          <p:cNvPr id="4" name="Slide Number Placeholder 3"/>
          <p:cNvSpPr>
            <a:spLocks noGrp="1"/>
          </p:cNvSpPr>
          <p:nvPr>
            <p:ph type="sldNum" sz="quarter" idx="11"/>
          </p:nvPr>
        </p:nvSpPr>
        <p:spPr/>
        <p:txBody>
          <a:bodyPr/>
          <a:lstStyle/>
          <a:p>
            <a:pPr>
              <a:defRPr/>
            </a:pPr>
            <a:r>
              <a:rPr lang="en-US" altLang="ko-KR" smtClean="0"/>
              <a:t>Slide </a:t>
            </a:r>
            <a:fld id="{78CBCF7A-1E0D-49A7-8A4E-07EEBC7D2FAE}" type="slidenum">
              <a:rPr lang="en-US" altLang="ko-KR" smtClean="0"/>
              <a:pPr>
                <a:defRPr/>
              </a:pPr>
              <a:t>17</a:t>
            </a:fld>
            <a:endParaRPr lang="en-US" altLang="ko-KR" dirty="0"/>
          </a:p>
        </p:txBody>
      </p:sp>
      <p:sp>
        <p:nvSpPr>
          <p:cNvPr id="5" name="Footer Placeholder 4"/>
          <p:cNvSpPr>
            <a:spLocks noGrp="1"/>
          </p:cNvSpPr>
          <p:nvPr>
            <p:ph type="ftr" sz="quarter" idx="4294967295"/>
          </p:nvPr>
        </p:nvSpPr>
        <p:spPr>
          <a:xfrm flipH="1">
            <a:off x="5791199" y="6475413"/>
            <a:ext cx="2752661" cy="182562"/>
          </a:xfrm>
          <a:prstGeom prst="rect">
            <a:avLst/>
          </a:prstGeom>
        </p:spPr>
        <p:txBody>
          <a:bodyPr/>
          <a:lstStyle/>
          <a:p>
            <a:r>
              <a:rPr lang="en-US" altLang="ko-KR" smtClean="0"/>
              <a:t>Intel</a:t>
            </a:r>
            <a:endParaRPr lang="en-US" altLang="ko-KR" dirty="0"/>
          </a:p>
        </p:txBody>
      </p:sp>
      <p:sp>
        <p:nvSpPr>
          <p:cNvPr id="14" name="Rectangle 13"/>
          <p:cNvSpPr/>
          <p:nvPr/>
        </p:nvSpPr>
        <p:spPr bwMode="auto">
          <a:xfrm>
            <a:off x="3029802" y="5160475"/>
            <a:ext cx="2971800" cy="386516"/>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Trigger frame</a:t>
            </a:r>
          </a:p>
        </p:txBody>
      </p:sp>
      <p:sp>
        <p:nvSpPr>
          <p:cNvPr id="15" name="Rectangle 14"/>
          <p:cNvSpPr/>
          <p:nvPr/>
        </p:nvSpPr>
        <p:spPr bwMode="auto">
          <a:xfrm>
            <a:off x="2315427" y="4774275"/>
            <a:ext cx="714375" cy="772401"/>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HE PHY</a:t>
            </a:r>
          </a:p>
        </p:txBody>
      </p:sp>
      <p:sp>
        <p:nvSpPr>
          <p:cNvPr id="16" name="TextBox 10"/>
          <p:cNvSpPr txBox="1"/>
          <p:nvPr/>
        </p:nvSpPr>
        <p:spPr>
          <a:xfrm>
            <a:off x="2209800" y="4431005"/>
            <a:ext cx="3783838" cy="33855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600" dirty="0" smtClean="0"/>
              <a:t>Case 2: HE MU PPDU</a:t>
            </a:r>
            <a:endParaRPr lang="en-US" sz="1600" dirty="0"/>
          </a:p>
        </p:txBody>
      </p:sp>
      <p:cxnSp>
        <p:nvCxnSpPr>
          <p:cNvPr id="17" name="Straight Arrow Connector 16"/>
          <p:cNvCxnSpPr/>
          <p:nvPr/>
        </p:nvCxnSpPr>
        <p:spPr bwMode="auto">
          <a:xfrm>
            <a:off x="2315426" y="5853419"/>
            <a:ext cx="3686175"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19" name="Rectangle 18"/>
          <p:cNvSpPr/>
          <p:nvPr/>
        </p:nvSpPr>
        <p:spPr bwMode="auto">
          <a:xfrm>
            <a:off x="5333999" y="4774275"/>
            <a:ext cx="659639" cy="386516"/>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Trigger frame</a:t>
            </a:r>
          </a:p>
        </p:txBody>
      </p:sp>
      <p:sp>
        <p:nvSpPr>
          <p:cNvPr id="21" name="Rectangle 20"/>
          <p:cNvSpPr/>
          <p:nvPr/>
        </p:nvSpPr>
        <p:spPr bwMode="auto">
          <a:xfrm>
            <a:off x="3029802" y="4766164"/>
            <a:ext cx="2304197" cy="386516"/>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MPDU</a:t>
            </a:r>
          </a:p>
        </p:txBody>
      </p:sp>
      <p:sp>
        <p:nvSpPr>
          <p:cNvPr id="23" name="TextBox 16"/>
          <p:cNvSpPr txBox="1"/>
          <p:nvPr/>
        </p:nvSpPr>
        <p:spPr>
          <a:xfrm>
            <a:off x="1868532" y="5853419"/>
            <a:ext cx="4466374" cy="584775"/>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lvl="1"/>
            <a:r>
              <a:rPr lang="en-US" sz="1600" dirty="0"/>
              <a:t>spatial reuse </a:t>
            </a:r>
            <a:r>
              <a:rPr lang="en-US" sz="1600" dirty="0" smtClean="0"/>
              <a:t>transmission in the PPDU </a:t>
            </a:r>
            <a:r>
              <a:rPr lang="en-US" sz="1600" dirty="0"/>
              <a:t>is limited to within the duration of </a:t>
            </a:r>
            <a:r>
              <a:rPr lang="en-US" sz="1600" dirty="0" smtClean="0"/>
              <a:t>the </a:t>
            </a:r>
            <a:r>
              <a:rPr lang="en-US" sz="1600" dirty="0"/>
              <a:t>PPDU</a:t>
            </a:r>
          </a:p>
        </p:txBody>
      </p:sp>
    </p:spTree>
    <p:extLst>
      <p:ext uri="{BB962C8B-B14F-4D97-AF65-F5344CB8AC3E}">
        <p14:creationId xmlns:p14="http://schemas.microsoft.com/office/powerpoint/2010/main" val="3536359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sz="2000" dirty="0" smtClean="0"/>
              <a:t>We discuss the consideration of spatial reuse for Trigger frame</a:t>
            </a:r>
          </a:p>
          <a:p>
            <a:pPr lvl="1"/>
            <a:r>
              <a:rPr lang="en-US" sz="1800" dirty="0" smtClean="0"/>
              <a:t>Due to the CCA checking for response to Trigger frame, spatial reuse transmission may stop UL MU transmission</a:t>
            </a:r>
          </a:p>
          <a:p>
            <a:r>
              <a:rPr lang="en-US" sz="2000" dirty="0" smtClean="0"/>
              <a:t>We propose signaling in HE-SIG-A of HE SU/MU PPDU to resolve the issue </a:t>
            </a:r>
            <a:endParaRPr lang="en-US" sz="2000" dirty="0"/>
          </a:p>
          <a:p>
            <a:pPr lvl="1"/>
            <a:r>
              <a:rPr lang="en-US" sz="1800" dirty="0" smtClean="0"/>
              <a:t>In HE SU PPDU, the signaling indicates that the </a:t>
            </a:r>
            <a:r>
              <a:rPr lang="en-US" sz="1800" dirty="0"/>
              <a:t>medium condition for </a:t>
            </a:r>
            <a:r>
              <a:rPr lang="en-US" sz="1800" dirty="0" smtClean="0"/>
              <a:t>the SR </a:t>
            </a:r>
            <a:r>
              <a:rPr lang="en-US" sz="1800" dirty="0"/>
              <a:t>STA shall indicate </a:t>
            </a:r>
            <a:r>
              <a:rPr lang="en-US" sz="1800" dirty="0" smtClean="0"/>
              <a:t>BUSY </a:t>
            </a:r>
            <a:r>
              <a:rPr lang="en-US" sz="1800" dirty="0"/>
              <a:t>for the duration of the HE SU PPDU</a:t>
            </a:r>
          </a:p>
          <a:p>
            <a:pPr lvl="1"/>
            <a:r>
              <a:rPr lang="en-US" sz="1800" dirty="0" smtClean="0"/>
              <a:t>In HE MU PPDU, the signaling indicates that the </a:t>
            </a:r>
            <a:r>
              <a:rPr lang="en-US" sz="1800" dirty="0"/>
              <a:t>spatial reuse transmission in the HE MU PPDU is limited to within the duration of the HE MU PPDU</a:t>
            </a:r>
            <a:endParaRPr lang="en-US" dirty="0" smtClean="0"/>
          </a:p>
        </p:txBody>
      </p:sp>
      <p:sp>
        <p:nvSpPr>
          <p:cNvPr id="4" name="Slide Number Placeholder 3"/>
          <p:cNvSpPr>
            <a:spLocks noGrp="1"/>
          </p:cNvSpPr>
          <p:nvPr>
            <p:ph type="sldNum" sz="quarter" idx="11"/>
          </p:nvPr>
        </p:nvSpPr>
        <p:spPr/>
        <p:txBody>
          <a:bodyPr/>
          <a:lstStyle/>
          <a:p>
            <a:pPr>
              <a:defRPr/>
            </a:pPr>
            <a:r>
              <a:rPr lang="en-US" altLang="ko-KR" smtClean="0"/>
              <a:t>Slide </a:t>
            </a:r>
            <a:fld id="{78CBCF7A-1E0D-49A7-8A4E-07EEBC7D2FAE}" type="slidenum">
              <a:rPr lang="en-US" altLang="ko-KR" smtClean="0"/>
              <a:pPr>
                <a:defRPr/>
              </a:pPr>
              <a:t>18</a:t>
            </a:fld>
            <a:endParaRPr lang="en-US" altLang="ko-KR" dirty="0"/>
          </a:p>
        </p:txBody>
      </p:sp>
      <p:sp>
        <p:nvSpPr>
          <p:cNvPr id="5" name="Footer Placeholder 4"/>
          <p:cNvSpPr>
            <a:spLocks noGrp="1"/>
          </p:cNvSpPr>
          <p:nvPr>
            <p:ph type="ftr" sz="quarter" idx="4294967295"/>
          </p:nvPr>
        </p:nvSpPr>
        <p:spPr>
          <a:xfrm flipH="1">
            <a:off x="5791199" y="6475413"/>
            <a:ext cx="2752661" cy="182562"/>
          </a:xfrm>
          <a:prstGeom prst="rect">
            <a:avLst/>
          </a:prstGeom>
        </p:spPr>
        <p:txBody>
          <a:bodyPr/>
          <a:lstStyle/>
          <a:p>
            <a:r>
              <a:rPr lang="en-US" altLang="ko-KR" smtClean="0"/>
              <a:t>Intel</a:t>
            </a:r>
            <a:endParaRPr lang="en-US" altLang="ko-KR" dirty="0"/>
          </a:p>
        </p:txBody>
      </p:sp>
    </p:spTree>
    <p:extLst>
      <p:ext uri="{BB962C8B-B14F-4D97-AF65-F5344CB8AC3E}">
        <p14:creationId xmlns:p14="http://schemas.microsoft.com/office/powerpoint/2010/main" val="1126665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altLang="en-US" b="0" dirty="0" smtClean="0"/>
              <a:t>Do you </a:t>
            </a:r>
            <a:r>
              <a:rPr lang="en-US" altLang="en-US" b="0" dirty="0"/>
              <a:t>agree to append SR Motion 1 in </a:t>
            </a:r>
            <a:r>
              <a:rPr lang="en-US" altLang="en-US" b="0" dirty="0" smtClean="0"/>
              <a:t>TG </a:t>
            </a:r>
            <a:r>
              <a:rPr lang="en-US" altLang="en-US" b="0" dirty="0"/>
              <a:t>Specification Frame work document </a:t>
            </a:r>
            <a:r>
              <a:rPr lang="en-GB" b="0" dirty="0"/>
              <a:t>with the following </a:t>
            </a:r>
            <a:r>
              <a:rPr lang="en-GB" b="0" dirty="0" smtClean="0"/>
              <a:t>text?</a:t>
            </a:r>
            <a:endParaRPr lang="en-US" altLang="en-US" b="0" dirty="0" smtClean="0"/>
          </a:p>
          <a:p>
            <a:pPr lvl="1"/>
            <a:r>
              <a:rPr lang="en-US" sz="1400" dirty="0" smtClean="0"/>
              <a:t>If the SR field in the HE-SIG-A of the HE SU PPDU or HE extended range SU PPDU is set to a TBD value, the medium condition for the STA shall indicate BUSY for the duration of the HE SU PPDU or HE extended range SU PPDU. Note that the TBD value of the SR field in the HE-SIG-A of the HE SU PPDU or HE extended range SU PPDU can be set when trigger frame is carried in the HE SU PPDU or HE extended range SU PPDU or under other TBD conditions.</a:t>
            </a:r>
          </a:p>
          <a:p>
            <a:pPr lvl="1"/>
            <a:endParaRPr lang="en-US" altLang="en-US" sz="1400" i="1" dirty="0" smtClean="0"/>
          </a:p>
          <a:p>
            <a:pPr marL="457200" lvl="1" indent="0">
              <a:buNone/>
            </a:pPr>
            <a:r>
              <a:rPr lang="en-US" altLang="en-US" sz="1400" i="1" dirty="0" smtClean="0"/>
              <a:t>Note: [SR Motion 1] </a:t>
            </a:r>
            <a:r>
              <a:rPr lang="en-GB" sz="1400" i="1" dirty="0"/>
              <a:t>A STA should regard an Inter-BSS PPDU with a valid PHY header and that has a receive power/RSSI below the OBSS PD level used by the receiving STA and that meets additional TBD conditions,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The OBSS PD level is greater than the minimum receive sensitivity level.</a:t>
            </a:r>
            <a:endParaRPr lang="en-US" sz="1400" i="1" dirty="0"/>
          </a:p>
          <a:p>
            <a:pPr lvl="1"/>
            <a:endParaRPr lang="en-US" alt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19</a:t>
            </a:fld>
            <a:endParaRPr lang="en-US" altLang="ko-KR"/>
          </a:p>
        </p:txBody>
      </p:sp>
    </p:spTree>
    <p:extLst>
      <p:ext uri="{BB962C8B-B14F-4D97-AF65-F5344CB8AC3E}">
        <p14:creationId xmlns:p14="http://schemas.microsoft.com/office/powerpoint/2010/main" val="769665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sp>
        <p:nvSpPr>
          <p:cNvPr id="12" name="Slide Number Placeholder 4"/>
          <p:cNvSpPr>
            <a:spLocks noGrp="1"/>
          </p:cNvSpPr>
          <p:nvPr>
            <p:ph type="sldNum" sz="quarter" idx="12"/>
          </p:nvPr>
        </p:nvSpPr>
        <p:spPr>
          <a:xfrm>
            <a:off x="4344988" y="6475413"/>
            <a:ext cx="530225" cy="182562"/>
          </a:xfrm>
        </p:spPr>
        <p:txBody>
          <a:bodyPr/>
          <a:lstStyle/>
          <a:p>
            <a:pPr>
              <a:defRPr/>
            </a:pPr>
            <a:r>
              <a:rPr lang="en-US" altLang="ko-KR" smtClean="0"/>
              <a:t>Slide </a:t>
            </a:r>
            <a:fld id="{78CBCF7A-1E0D-49A7-8A4E-07EEBC7D2FAE}" type="slidenum">
              <a:rPr lang="en-US" altLang="ko-KR" smtClean="0"/>
              <a:pPr>
                <a:defRPr/>
              </a:pPr>
              <a:t>2</a:t>
            </a:fld>
            <a:endParaRPr lang="en-US" altLang="ko-KR"/>
          </a:p>
        </p:txBody>
      </p:sp>
      <p:graphicFrame>
        <p:nvGraphicFramePr>
          <p:cNvPr id="6" name="Table 5"/>
          <p:cNvGraphicFramePr>
            <a:graphicFrameLocks noGrp="1"/>
          </p:cNvGraphicFramePr>
          <p:nvPr>
            <p:extLst>
              <p:ext uri="{D42A27DB-BD31-4B8C-83A1-F6EECF244321}">
                <p14:modId xmlns:p14="http://schemas.microsoft.com/office/powerpoint/2010/main" val="1225861294"/>
              </p:ext>
            </p:extLst>
          </p:nvPr>
        </p:nvGraphicFramePr>
        <p:xfrm>
          <a:off x="725488" y="1524000"/>
          <a:ext cx="7239000" cy="251829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575833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altLang="en-US" b="0" dirty="0" smtClean="0"/>
              <a:t>Do you </a:t>
            </a:r>
            <a:r>
              <a:rPr lang="en-US" altLang="en-US" b="0" dirty="0"/>
              <a:t>agree to append SR Motion 1 in </a:t>
            </a:r>
            <a:r>
              <a:rPr lang="en-US" altLang="en-US" b="0" dirty="0" smtClean="0"/>
              <a:t>TG  </a:t>
            </a:r>
            <a:r>
              <a:rPr lang="en-US" altLang="en-US" b="0" dirty="0"/>
              <a:t>Specification Frame work document </a:t>
            </a:r>
            <a:r>
              <a:rPr lang="en-GB" b="0" dirty="0"/>
              <a:t>with the following </a:t>
            </a:r>
            <a:r>
              <a:rPr lang="en-GB" b="0" dirty="0" smtClean="0"/>
              <a:t>text?</a:t>
            </a:r>
            <a:endParaRPr lang="en-US" altLang="en-US" b="0" dirty="0" smtClean="0"/>
          </a:p>
          <a:p>
            <a:pPr lvl="1"/>
            <a:r>
              <a:rPr lang="en-US" sz="1400" dirty="0"/>
              <a:t>If the SR field in the HE-SIG-A of the HE MU PPDU is set to a TBD value, the spatial reuse transmission in the HE MU PPDU is limited to within the duration of the HE MU PPDU. Note that the TBD value of the SR field in the HE-SIG-A of the HE MU PPDU can be set when trigger frame is carried in the HE MU PPDU or under other TBD conditions.</a:t>
            </a:r>
          </a:p>
          <a:p>
            <a:pPr lvl="1"/>
            <a:endParaRPr lang="en-US" altLang="en-US" sz="1400" i="1" dirty="0" smtClean="0"/>
          </a:p>
          <a:p>
            <a:pPr marL="457200" lvl="1" indent="0">
              <a:buNone/>
            </a:pPr>
            <a:r>
              <a:rPr lang="en-US" altLang="en-US" sz="1400" i="1" dirty="0" smtClean="0"/>
              <a:t>Note: [SR Motion 1] </a:t>
            </a:r>
            <a:r>
              <a:rPr lang="en-GB" sz="1400" i="1" dirty="0"/>
              <a:t>A STA should regard an Inter-BSS PPDU with a valid PHY header and that has a receive power/RSSI below the OBSS PD level used by the receiving STA and that meets additional TBD conditions,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The OBSS PD level is greater than the minimum receive sensitivity level.</a:t>
            </a:r>
            <a:endParaRPr lang="en-US" sz="1400" i="1" dirty="0"/>
          </a:p>
          <a:p>
            <a:pPr lvl="1"/>
            <a:endParaRPr lang="en-US" alt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20</a:t>
            </a:fld>
            <a:endParaRPr lang="en-US" altLang="ko-KR"/>
          </a:p>
        </p:txBody>
      </p:sp>
    </p:spTree>
    <p:extLst>
      <p:ext uri="{BB962C8B-B14F-4D97-AF65-F5344CB8AC3E}">
        <p14:creationId xmlns:p14="http://schemas.microsoft.com/office/powerpoint/2010/main" val="42291670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11-15-1354-01 SIG-A Fields and </a:t>
            </a:r>
            <a:r>
              <a:rPr lang="en-US" dirty="0" err="1" smtClean="0"/>
              <a:t>Bitwidths</a:t>
            </a:r>
            <a:endParaRPr lang="en-US" dirty="0" smtClean="0"/>
          </a:p>
          <a:p>
            <a:pPr marL="457200" indent="-457200">
              <a:buFont typeface="+mj-lt"/>
              <a:buAutoNum type="arabicPeriod"/>
            </a:pPr>
            <a:r>
              <a:rPr lang="en-GB" dirty="0" smtClean="0"/>
              <a:t>11-15-1109-01 </a:t>
            </a:r>
            <a:r>
              <a:rPr lang="en-GB" dirty="0"/>
              <a:t>OBSS NAV and PD Threshold Rule for Spatial </a:t>
            </a:r>
            <a:r>
              <a:rPr lang="en-GB" dirty="0" smtClean="0"/>
              <a:t>Reuse</a:t>
            </a:r>
          </a:p>
          <a:p>
            <a:pPr marL="457200" indent="-457200">
              <a:buFont typeface="+mj-lt"/>
              <a:buAutoNum type="arabicPeriod"/>
            </a:pPr>
            <a:r>
              <a:rPr lang="en-GB" dirty="0" smtClean="0"/>
              <a:t>11-16-0031-00 </a:t>
            </a:r>
            <a:r>
              <a:rPr lang="en-GB" dirty="0"/>
              <a:t>Proposed UL MU CS </a:t>
            </a:r>
            <a:r>
              <a:rPr lang="en-GB" dirty="0" smtClean="0"/>
              <a:t>Rules</a:t>
            </a:r>
          </a:p>
          <a:p>
            <a:pPr marL="457200" indent="-457200">
              <a:buFont typeface="+mj-lt"/>
              <a:buAutoNum type="arabicPeriod"/>
            </a:pPr>
            <a:r>
              <a:rPr lang="en-GB" dirty="0" smtClean="0"/>
              <a:t>11-16-0024-01 </a:t>
            </a:r>
            <a:r>
              <a:rPr lang="en-US" dirty="0"/>
              <a:t>Proposed draft </a:t>
            </a:r>
            <a:r>
              <a:rPr lang="en-US" dirty="0" smtClean="0"/>
              <a:t>specification</a:t>
            </a:r>
          </a:p>
          <a:p>
            <a:pPr marL="457200" indent="-457200">
              <a:buFont typeface="+mj-lt"/>
              <a:buAutoNum type="arabicPeriod"/>
            </a:pPr>
            <a:r>
              <a:rPr lang="en-US" dirty="0" smtClean="0"/>
              <a:t>11-16-0831-02 Broadcast </a:t>
            </a:r>
            <a:r>
              <a:rPr lang="en-US" dirty="0"/>
              <a:t>and Unicast (Trigger) in DL </a:t>
            </a:r>
            <a:r>
              <a:rPr lang="en-US" dirty="0" smtClean="0"/>
              <a:t>MU</a:t>
            </a:r>
          </a:p>
          <a:p>
            <a:pPr marL="457200" indent="-457200">
              <a:buFont typeface="+mj-lt"/>
              <a:buAutoNum type="arabicPeriod"/>
            </a:pPr>
            <a:r>
              <a:rPr lang="en-US" dirty="0" smtClean="0"/>
              <a:t>11-16-0057-00 </a:t>
            </a:r>
            <a:r>
              <a:rPr lang="en-US" dirty="0"/>
              <a:t>Indication for UL MU Carrier Sensing</a:t>
            </a:r>
          </a:p>
          <a:p>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21</a:t>
            </a:fld>
            <a:endParaRPr lang="en-US" altLang="ko-KR"/>
          </a:p>
        </p:txBody>
      </p:sp>
    </p:spTree>
    <p:extLst>
      <p:ext uri="{BB962C8B-B14F-4D97-AF65-F5344CB8AC3E}">
        <p14:creationId xmlns:p14="http://schemas.microsoft.com/office/powerpoint/2010/main" val="1472827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nvGraphicFramePr>
        <p:xfrm>
          <a:off x="762000" y="1219200"/>
          <a:ext cx="7239000" cy="316312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 name="table"/>
          <p:cNvPicPr>
            <a:picLocks noChangeAspect="1"/>
          </p:cNvPicPr>
          <p:nvPr/>
        </p:nvPicPr>
        <p:blipFill>
          <a:blip r:embed="rId2"/>
          <a:stretch>
            <a:fillRect/>
          </a:stretch>
        </p:blipFill>
        <p:spPr>
          <a:xfrm>
            <a:off x="762000" y="4367088"/>
            <a:ext cx="7239000" cy="1652712"/>
          </a:xfrm>
          <a:prstGeom prst="rect">
            <a:avLst/>
          </a:prstGeom>
        </p:spPr>
      </p:pic>
    </p:spTree>
    <p:extLst>
      <p:ext uri="{BB962C8B-B14F-4D97-AF65-F5344CB8AC3E}">
        <p14:creationId xmlns:p14="http://schemas.microsoft.com/office/powerpoint/2010/main" val="3196209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3644160857"/>
              </p:ext>
            </p:extLst>
          </p:nvPr>
        </p:nvGraphicFramePr>
        <p:xfrm>
          <a:off x="838200" y="994569"/>
          <a:ext cx="6858001" cy="5372100"/>
        </p:xfrm>
        <a:graphic>
          <a:graphicData uri="http://schemas.openxmlformats.org/drawingml/2006/table">
            <a:tbl>
              <a:tblPr firstRow="1" bandRow="1">
                <a:tableStyleId>{F5AB1C69-6EDB-4FF4-983F-18BD219EF322}</a:tableStyleId>
              </a:tblPr>
              <a:tblGrid>
                <a:gridCol w="1469572"/>
                <a:gridCol w="984871"/>
                <a:gridCol w="1515980"/>
                <a:gridCol w="1227220"/>
                <a:gridCol w="1660358"/>
              </a:tblGrid>
              <a:tr h="22670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altLang="zh-CN" sz="1100" dirty="0" smtClean="0">
                          <a:solidFill>
                            <a:srgbClr val="000000"/>
                          </a:solidFill>
                          <a:latin typeface="+mn-lt"/>
                          <a:ea typeface="Times New Roman"/>
                          <a:cs typeface="Arial"/>
                        </a:rPr>
                        <a:t>David X. Yang</a:t>
                      </a: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100" dirty="0" smtClean="0">
                          <a:latin typeface="Times New Roman"/>
                          <a:ea typeface="Times New Roman"/>
                          <a:cs typeface="Arial"/>
                        </a:rPr>
                        <a:t>Huawei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david.yangxun@huawei.com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Jiayin</a:t>
                      </a:r>
                      <a:r>
                        <a:rPr lang="en-US" sz="1100" dirty="0">
                          <a:solidFill>
                            <a:srgbClr val="000000"/>
                          </a:solidFill>
                          <a:latin typeface="Times New Roman"/>
                          <a:ea typeface="Times New Roman"/>
                          <a:cs typeface="Arial"/>
                        </a:rPr>
                        <a:t> Zhang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+86-18601656691</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zhangjiayin@huawei.com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jun.l@huawei.com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Yi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F1-17, Huawei Base, Bantian, Shenzhen</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+86-18665891036</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Roy.luoyi@huawei.com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Yingpei</a:t>
                      </a:r>
                      <a:r>
                        <a:rPr lang="en-US" sz="1100" dirty="0">
                          <a:solidFill>
                            <a:srgbClr val="000000"/>
                          </a:solidFill>
                          <a:latin typeface="Times New Roman"/>
                          <a:ea typeface="Times New Roman"/>
                          <a:cs typeface="Arial"/>
                        </a:rPr>
                        <a:t> Lin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linyingpei@huawei.com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solidFill>
                            <a:srgbClr val="000000"/>
                          </a:solidFill>
                          <a:latin typeface="Times New Roman"/>
                          <a:ea typeface="Times New Roman"/>
                          <a:cs typeface="Arial"/>
                        </a:rPr>
                        <a:t>Jiyong</a:t>
                      </a:r>
                      <a:r>
                        <a:rPr lang="en-US" sz="1100" dirty="0" smtClean="0">
                          <a:solidFill>
                            <a:srgbClr val="000000"/>
                          </a:solidFill>
                          <a:latin typeface="Times New Roman"/>
                          <a:ea typeface="Times New Roman"/>
                          <a:cs typeface="Arial"/>
                        </a:rPr>
                        <a:t> Pang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smtClean="0">
                          <a:solidFill>
                            <a:srgbClr val="000000"/>
                          </a:solidFill>
                          <a:latin typeface="Times New Roman"/>
                          <a:ea typeface="Times New Roman"/>
                          <a:cs typeface="Arial"/>
                        </a:rPr>
                        <a:t>5B-N8, No.2222 </a:t>
                      </a:r>
                      <a:r>
                        <a:rPr lang="en-US" sz="900" dirty="0" err="1" smtClean="0">
                          <a:solidFill>
                            <a:srgbClr val="000000"/>
                          </a:solidFill>
                          <a:latin typeface="Times New Roman"/>
                          <a:ea typeface="Times New Roman"/>
                          <a:cs typeface="Arial"/>
                        </a:rPr>
                        <a:t>Xinjinqiao</a:t>
                      </a:r>
                      <a:r>
                        <a:rPr lang="en-US" sz="900" dirty="0" smtClean="0">
                          <a:solidFill>
                            <a:srgbClr val="000000"/>
                          </a:solidFill>
                          <a:latin typeface="Times New Roman"/>
                          <a:ea typeface="Times New Roman"/>
                          <a:cs typeface="Arial"/>
                        </a:rPr>
                        <a:t> Road, </a:t>
                      </a:r>
                      <a:r>
                        <a:rPr lang="en-US" sz="900" dirty="0" err="1" smtClean="0">
                          <a:solidFill>
                            <a:srgbClr val="000000"/>
                          </a:solidFill>
                          <a:latin typeface="Times New Roman"/>
                          <a:ea typeface="Times New Roman"/>
                          <a:cs typeface="Arial"/>
                        </a:rPr>
                        <a:t>Pudong</a:t>
                      </a:r>
                      <a:r>
                        <a:rPr lang="en-US" sz="900" dirty="0" smtClean="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pangjiyong@huawei.com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 Rong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zhigang.rong@huawei.com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latin typeface="Times New Roman"/>
                          <a:ea typeface="Times New Roman"/>
                          <a:cs typeface="Arial"/>
                        </a:rPr>
                        <a:t>Jian</a:t>
                      </a:r>
                      <a:r>
                        <a:rPr lang="en-US" sz="1100" dirty="0" smtClean="0">
                          <a:latin typeface="Times New Roman"/>
                          <a:ea typeface="Times New Roman"/>
                          <a:cs typeface="Arial"/>
                        </a:rPr>
                        <a:t> Yu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050" kern="1200" dirty="0" smtClean="0">
                          <a:solidFill>
                            <a:srgbClr val="000000"/>
                          </a:solidFill>
                          <a:latin typeface="Times New Roman"/>
                          <a:ea typeface="Times New Roman"/>
                          <a:cs typeface="Arial"/>
                        </a:rPr>
                        <a:t>ross.yujian@huawei.com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smtClean="0">
                          <a:latin typeface="Times New Roman"/>
                          <a:ea typeface="Times New Roman"/>
                          <a:cs typeface="Arial"/>
                        </a:rPr>
                        <a:t>Ming </a:t>
                      </a:r>
                      <a:r>
                        <a:rPr lang="en-US" sz="1100" dirty="0" err="1" smtClean="0">
                          <a:latin typeface="Times New Roman"/>
                          <a:ea typeface="Times New Roman"/>
                          <a:cs typeface="Arial"/>
                        </a:rPr>
                        <a:t>Gan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ming.gan@huawei.com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Yuchen</a:t>
                      </a:r>
                      <a:r>
                        <a:rPr lang="en-US" sz="1100" dirty="0" smtClean="0">
                          <a:latin typeface="Times New Roman"/>
                          <a:ea typeface="Times New Roman"/>
                          <a:cs typeface="Arial"/>
                        </a:rPr>
                        <a:t> </a:t>
                      </a:r>
                      <a:r>
                        <a:rPr lang="en-US" sz="1100" dirty="0" err="1" smtClean="0">
                          <a:latin typeface="Times New Roman"/>
                          <a:ea typeface="Times New Roman"/>
                          <a:cs typeface="Arial"/>
                        </a:rPr>
                        <a:t>Guo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50" dirty="0" smtClean="0">
                          <a:latin typeface="Times New Roman"/>
                          <a:ea typeface="Times New Roman"/>
                          <a:cs typeface="Arial"/>
                        </a:rPr>
                        <a:t>F1-17,</a:t>
                      </a:r>
                      <a:r>
                        <a:rPr lang="en-US" sz="1050" baseline="0" dirty="0" smtClean="0">
                          <a:latin typeface="Times New Roman"/>
                          <a:ea typeface="Times New Roman"/>
                          <a:cs typeface="Arial"/>
                        </a:rPr>
                        <a:t> Huawei Base, </a:t>
                      </a:r>
                      <a:r>
                        <a:rPr lang="en-US" sz="1050" baseline="0" dirty="0" err="1" smtClean="0">
                          <a:latin typeface="Times New Roman"/>
                          <a:ea typeface="Times New Roman"/>
                          <a:cs typeface="Arial"/>
                        </a:rPr>
                        <a:t>Bantian</a:t>
                      </a:r>
                      <a:r>
                        <a:rPr lang="en-US" sz="1050" baseline="0" dirty="0" smtClean="0">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guoyuchen@huawei.com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Yunsong</a:t>
                      </a:r>
                      <a:r>
                        <a:rPr lang="en-US" sz="1100" dirty="0">
                          <a:solidFill>
                            <a:srgbClr val="000000"/>
                          </a:solidFill>
                          <a:latin typeface="Times New Roman"/>
                          <a:ea typeface="Times New Roman"/>
                          <a:cs typeface="Arial"/>
                        </a:rPr>
                        <a:t> Yang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yangyunsong@huawei.com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 Suh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303 Terry Fox, Suite 400 Kanata, Ottawa, Canada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Junghoon.Suh@huawei.com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0038">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 Loc</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050" kern="1200" dirty="0" smtClean="0">
                          <a:solidFill>
                            <a:srgbClr val="000000"/>
                          </a:solidFill>
                          <a:latin typeface="Times New Roman"/>
                          <a:ea typeface="Times New Roman"/>
                          <a:cs typeface="Arial"/>
                        </a:rPr>
                        <a:t>peterloc@iwirelesstech.com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0069">
                <a:tc>
                  <a:txBody>
                    <a:bodyPr/>
                    <a:lstStyle/>
                    <a:p>
                      <a:pPr marL="0" marR="0" algn="ctr">
                        <a:spcBef>
                          <a:spcPts val="0"/>
                        </a:spcBef>
                        <a:spcAft>
                          <a:spcPts val="0"/>
                        </a:spcAft>
                      </a:pPr>
                      <a:r>
                        <a:rPr lang="en-US" sz="1100" dirty="0" smtClean="0">
                          <a:latin typeface="Times New Roman"/>
                          <a:ea typeface="Times New Roman"/>
                          <a:cs typeface="Arial"/>
                        </a:rPr>
                        <a:t>Edward</a:t>
                      </a:r>
                      <a:r>
                        <a:rPr lang="en-US" sz="1100" baseline="0" dirty="0" smtClean="0">
                          <a:latin typeface="Times New Roman"/>
                          <a:ea typeface="Times New Roman"/>
                          <a:cs typeface="Arial"/>
                        </a:rPr>
                        <a:t> Au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303 Terry Fox, Suite 400 Kanata, Ottawa, Canada</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edward.ks.au@huawei.com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Teyan</a:t>
                      </a:r>
                      <a:r>
                        <a:rPr lang="en-US" sz="1100" dirty="0" smtClean="0">
                          <a:latin typeface="Times New Roman"/>
                          <a:ea typeface="Times New Roman"/>
                          <a:cs typeface="Arial"/>
                        </a:rPr>
                        <a:t>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Yunbo</a:t>
                      </a:r>
                      <a:r>
                        <a:rPr lang="en-US" sz="1100" dirty="0" smtClean="0">
                          <a:latin typeface="Times New Roman"/>
                          <a:ea typeface="Times New Roman"/>
                          <a:cs typeface="Arial"/>
                        </a:rPr>
                        <a:t> Li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000000"/>
                          </a:solidFill>
                          <a:latin typeface="+mn-lt"/>
                          <a:ea typeface="Times New Roman"/>
                          <a:cs typeface="Arial"/>
                        </a:rPr>
                        <a:t>F1-17, Huawei Base, </a:t>
                      </a:r>
                      <a:r>
                        <a:rPr lang="en-US" altLang="zh-CN" sz="1050" kern="1200" dirty="0" err="1" smtClean="0">
                          <a:solidFill>
                            <a:srgbClr val="000000"/>
                          </a:solidFill>
                          <a:latin typeface="+mn-lt"/>
                          <a:ea typeface="Times New Roman"/>
                          <a:cs typeface="Arial"/>
                        </a:rPr>
                        <a:t>Bantian</a:t>
                      </a:r>
                      <a:r>
                        <a:rPr lang="en-US" altLang="zh-CN" sz="105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03434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902513493"/>
              </p:ext>
            </p:extLst>
          </p:nvPr>
        </p:nvGraphicFramePr>
        <p:xfrm>
          <a:off x="762000" y="152400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44953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066800"/>
          <a:ext cx="7772400" cy="48666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07969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74713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84614247"/>
              </p:ext>
            </p:extLst>
          </p:nvPr>
        </p:nvGraphicFramePr>
        <p:xfrm>
          <a:off x="762000" y="41590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29771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37054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90307</TotalTime>
  <Words>2319</Words>
  <Application>Microsoft Office PowerPoint</Application>
  <PresentationFormat>On-screen Show (4:3)</PresentationFormat>
  <Paragraphs>607</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Batang</vt:lpstr>
      <vt:lpstr>굴림</vt:lpstr>
      <vt:lpstr>맑은 고딕</vt:lpstr>
      <vt:lpstr>Neo Sans Intel</vt:lpstr>
      <vt:lpstr>Arial</vt:lpstr>
      <vt:lpstr>Calibri</vt:lpstr>
      <vt:lpstr>Times New Roman</vt:lpstr>
      <vt:lpstr>Verdana</vt:lpstr>
      <vt:lpstr>Wingdings</vt:lpstr>
      <vt:lpstr>1_802.11-09/0091r0</vt:lpstr>
      <vt:lpstr>Consideration of Spatial Reuse for Trigger Frame</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Background</vt:lpstr>
      <vt:lpstr>Spatial Reuse for Trigger Frame</vt:lpstr>
      <vt:lpstr>Consideration</vt:lpstr>
      <vt:lpstr>Discussion</vt:lpstr>
      <vt:lpstr>Proposal</vt:lpstr>
      <vt:lpstr>Proposal</vt:lpstr>
      <vt:lpstr>Conclusion</vt:lpstr>
      <vt:lpstr>Straw Poll #1</vt:lpstr>
      <vt:lpstr>Straw Poll #2</vt:lpstr>
      <vt:lpstr>Reference</vt:lpstr>
    </vt:vector>
  </TitlesOfParts>
  <Company>Ralink Technology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Huang, Po-kai</cp:lastModifiedBy>
  <cp:revision>1872</cp:revision>
  <cp:lastPrinted>1998-02-10T13:28:06Z</cp:lastPrinted>
  <dcterms:created xsi:type="dcterms:W3CDTF">2008-03-19T13:28:15Z</dcterms:created>
  <dcterms:modified xsi:type="dcterms:W3CDTF">2016-05-16T08:16:03Z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