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270" r:id="rId2"/>
    <p:sldId id="476" r:id="rId3"/>
    <p:sldId id="473" r:id="rId4"/>
    <p:sldId id="477" r:id="rId5"/>
    <p:sldId id="474" r:id="rId6"/>
    <p:sldId id="478" r:id="rId7"/>
    <p:sldId id="475" r:id="rId8"/>
    <p:sldId id="573" r:id="rId9"/>
    <p:sldId id="574" r:id="rId10"/>
    <p:sldId id="575" r:id="rId11"/>
    <p:sldId id="576" r:id="rId12"/>
    <p:sldId id="577" r:id="rId13"/>
    <p:sldId id="579" r:id="rId14"/>
    <p:sldId id="580"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1" autoAdjust="0"/>
  </p:normalViewPr>
  <p:slideViewPr>
    <p:cSldViewPr>
      <p:cViewPr varScale="1">
        <p:scale>
          <a:sx n="69" d="100"/>
          <a:sy n="69" d="100"/>
        </p:scale>
        <p:origin x="-1332" y="-108"/>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802.11-16/0646r1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 Beamforming Feedback</a:t>
            </a:r>
            <a:endParaRPr 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2016-05-16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Hongyuan Zhang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hongyuan@marvell.com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Recap of Beamforming Feedback</a:t>
            </a:r>
            <a:endParaRPr lang="en-US" sz="2400" dirty="0"/>
          </a:p>
        </p:txBody>
      </p:sp>
      <p:sp>
        <p:nvSpPr>
          <p:cNvPr id="55" name="Content Placeholder 2"/>
          <p:cNvSpPr>
            <a:spLocks noGrp="1"/>
          </p:cNvSpPr>
          <p:nvPr>
            <p:ph idx="1"/>
          </p:nvPr>
        </p:nvSpPr>
        <p:spPr>
          <a:xfrm>
            <a:off x="0" y="990600"/>
            <a:ext cx="9144000" cy="1371600"/>
          </a:xfrm>
        </p:spPr>
        <p:txBody>
          <a:bodyPr/>
          <a:lstStyle/>
          <a:p>
            <a:pPr lvl="0">
              <a:buClr>
                <a:srgbClr val="FF0000"/>
              </a:buClr>
            </a:pPr>
            <a:r>
              <a:rPr lang="en-US" sz="1800" b="0" dirty="0" smtClean="0"/>
              <a:t>In 11ac, a VHT beamformee may not be able to transmit the beamforming feedback in one frame because of the maximal MPDU length restriction of the VHT beamformer.</a:t>
            </a:r>
          </a:p>
          <a:p>
            <a:pPr lvl="1">
              <a:buClr>
                <a:srgbClr val="FF0000"/>
              </a:buClr>
            </a:pPr>
            <a:r>
              <a:rPr lang="en-US" sz="1800" b="0" dirty="0" smtClean="0"/>
              <a:t>The STA only needs to do fragmentation in this case.</a:t>
            </a:r>
          </a:p>
          <a:p>
            <a:pPr>
              <a:buClr>
                <a:srgbClr val="FF0000"/>
              </a:buClr>
            </a:pPr>
            <a:r>
              <a:rPr lang="en-US" sz="1800" b="0" dirty="0" smtClean="0"/>
              <a:t>In 11ax, UL MU (UL OFDMA, UL MU MIMO) can be used for BF feedback transmission.</a:t>
            </a:r>
          </a:p>
        </p:txBody>
      </p:sp>
      <p:cxnSp>
        <p:nvCxnSpPr>
          <p:cNvPr id="28" name="Straight Arrow Connector 27"/>
          <p:cNvCxnSpPr/>
          <p:nvPr/>
        </p:nvCxnSpPr>
        <p:spPr bwMode="auto">
          <a:xfrm>
            <a:off x="2033173" y="3198476"/>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29" name="Text Box 32"/>
          <p:cNvSpPr txBox="1">
            <a:spLocks noChangeArrowheads="1"/>
          </p:cNvSpPr>
          <p:nvPr/>
        </p:nvSpPr>
        <p:spPr bwMode="auto">
          <a:xfrm>
            <a:off x="1931261" y="3180855"/>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30" name="Text Box 32"/>
          <p:cNvSpPr txBox="1">
            <a:spLocks noChangeArrowheads="1"/>
          </p:cNvSpPr>
          <p:nvPr/>
        </p:nvSpPr>
        <p:spPr bwMode="auto">
          <a:xfrm>
            <a:off x="2879329" y="3198476"/>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31" name="Rectangle 30"/>
          <p:cNvSpPr/>
          <p:nvPr/>
        </p:nvSpPr>
        <p:spPr bwMode="auto">
          <a:xfrm>
            <a:off x="2236061" y="2743200"/>
            <a:ext cx="685800" cy="38660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2" name="Rectangle 26"/>
          <p:cNvSpPr>
            <a:spLocks noChangeArrowheads="1"/>
          </p:cNvSpPr>
          <p:nvPr/>
        </p:nvSpPr>
        <p:spPr bwMode="auto">
          <a:xfrm>
            <a:off x="2381536" y="2820637"/>
            <a:ext cx="457200" cy="246221"/>
          </a:xfrm>
          <a:prstGeom prst="rect">
            <a:avLst/>
          </a:prstGeom>
          <a:noFill/>
          <a:ln w="9525">
            <a:noFill/>
            <a:miter lim="800000"/>
            <a:headEnd/>
            <a:tailEnd/>
          </a:ln>
          <a:effectLst/>
        </p:spPr>
        <p:txBody>
          <a:bodyPr wrap="square">
            <a:spAutoFit/>
          </a:bodyPr>
          <a:lstStyle/>
          <a:p>
            <a:r>
              <a:rPr lang="en-US" sz="1000" dirty="0" smtClean="0"/>
              <a:t>NDP</a:t>
            </a:r>
            <a:endParaRPr lang="en-US" sz="1000" dirty="0"/>
          </a:p>
        </p:txBody>
      </p:sp>
      <p:cxnSp>
        <p:nvCxnSpPr>
          <p:cNvPr id="37" name="Straight Arrow Connector 36"/>
          <p:cNvCxnSpPr/>
          <p:nvPr/>
        </p:nvCxnSpPr>
        <p:spPr bwMode="auto">
          <a:xfrm>
            <a:off x="2962805" y="3198476"/>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43" name="Rectangle 26"/>
          <p:cNvSpPr>
            <a:spLocks noChangeArrowheads="1"/>
          </p:cNvSpPr>
          <p:nvPr/>
        </p:nvSpPr>
        <p:spPr bwMode="auto">
          <a:xfrm>
            <a:off x="3276600" y="2762058"/>
            <a:ext cx="1371600" cy="246221"/>
          </a:xfrm>
          <a:prstGeom prst="rect">
            <a:avLst/>
          </a:prstGeom>
          <a:noFill/>
          <a:ln w="9525">
            <a:noFill/>
            <a:miter lim="800000"/>
            <a:headEnd/>
            <a:tailEnd/>
          </a:ln>
          <a:effectLst/>
        </p:spPr>
        <p:txBody>
          <a:bodyPr wrap="square">
            <a:spAutoFit/>
          </a:bodyPr>
          <a:lstStyle/>
          <a:p>
            <a:r>
              <a:rPr lang="en-US" sz="1000" dirty="0" smtClean="0"/>
              <a:t>BF Feedback MPDU</a:t>
            </a:r>
            <a:endParaRPr lang="en-US" sz="1000" dirty="0"/>
          </a:p>
        </p:txBody>
      </p:sp>
      <p:sp>
        <p:nvSpPr>
          <p:cNvPr id="93" name="Rectangle 92"/>
          <p:cNvSpPr/>
          <p:nvPr/>
        </p:nvSpPr>
        <p:spPr bwMode="auto">
          <a:xfrm>
            <a:off x="1245259" y="2743199"/>
            <a:ext cx="748352" cy="38662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4" name="Rectangle 26"/>
          <p:cNvSpPr>
            <a:spLocks noChangeArrowheads="1"/>
          </p:cNvSpPr>
          <p:nvPr/>
        </p:nvSpPr>
        <p:spPr bwMode="auto">
          <a:xfrm>
            <a:off x="1251982" y="2743200"/>
            <a:ext cx="741629" cy="400110"/>
          </a:xfrm>
          <a:prstGeom prst="rect">
            <a:avLst/>
          </a:prstGeom>
          <a:noFill/>
          <a:ln w="9525">
            <a:noFill/>
            <a:miter lim="800000"/>
            <a:headEnd/>
            <a:tailEnd/>
          </a:ln>
          <a:effectLst/>
        </p:spPr>
        <p:txBody>
          <a:bodyPr wrap="square">
            <a:spAutoFit/>
          </a:bodyPr>
          <a:lstStyle/>
          <a:p>
            <a:r>
              <a:rPr lang="en-US" sz="1000" dirty="0" smtClean="0"/>
              <a:t>VHT NDPA</a:t>
            </a:r>
            <a:endParaRPr lang="en-US" sz="1000" dirty="0"/>
          </a:p>
        </p:txBody>
      </p:sp>
      <p:cxnSp>
        <p:nvCxnSpPr>
          <p:cNvPr id="97" name="Straight Connector 96"/>
          <p:cNvCxnSpPr/>
          <p:nvPr/>
        </p:nvCxnSpPr>
        <p:spPr bwMode="auto">
          <a:xfrm>
            <a:off x="609600" y="3143058"/>
            <a:ext cx="7086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8" name="Rectangle 97"/>
          <p:cNvSpPr/>
          <p:nvPr/>
        </p:nvSpPr>
        <p:spPr bwMode="auto">
          <a:xfrm>
            <a:off x="3200400" y="2743200"/>
            <a:ext cx="1600200" cy="38660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15" name="Straight Arrow Connector 14"/>
          <p:cNvCxnSpPr/>
          <p:nvPr/>
        </p:nvCxnSpPr>
        <p:spPr bwMode="auto">
          <a:xfrm>
            <a:off x="2033173" y="4128573"/>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16" name="Text Box 32"/>
          <p:cNvSpPr txBox="1">
            <a:spLocks noChangeArrowheads="1"/>
          </p:cNvSpPr>
          <p:nvPr/>
        </p:nvSpPr>
        <p:spPr bwMode="auto">
          <a:xfrm>
            <a:off x="1931261" y="4110952"/>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17" name="Text Box 32"/>
          <p:cNvSpPr txBox="1">
            <a:spLocks noChangeArrowheads="1"/>
          </p:cNvSpPr>
          <p:nvPr/>
        </p:nvSpPr>
        <p:spPr bwMode="auto">
          <a:xfrm>
            <a:off x="2879329" y="4128573"/>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18" name="Rectangle 17"/>
          <p:cNvSpPr/>
          <p:nvPr/>
        </p:nvSpPr>
        <p:spPr bwMode="auto">
          <a:xfrm>
            <a:off x="2236061" y="3657599"/>
            <a:ext cx="685800" cy="4023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9" name="Rectangle 26"/>
          <p:cNvSpPr>
            <a:spLocks noChangeArrowheads="1"/>
          </p:cNvSpPr>
          <p:nvPr/>
        </p:nvSpPr>
        <p:spPr bwMode="auto">
          <a:xfrm>
            <a:off x="2381536" y="3750734"/>
            <a:ext cx="457200" cy="246221"/>
          </a:xfrm>
          <a:prstGeom prst="rect">
            <a:avLst/>
          </a:prstGeom>
          <a:noFill/>
          <a:ln w="9525">
            <a:noFill/>
            <a:miter lim="800000"/>
            <a:headEnd/>
            <a:tailEnd/>
          </a:ln>
          <a:effectLst/>
        </p:spPr>
        <p:txBody>
          <a:bodyPr wrap="square">
            <a:spAutoFit/>
          </a:bodyPr>
          <a:lstStyle/>
          <a:p>
            <a:r>
              <a:rPr lang="en-US" sz="1000" dirty="0" smtClean="0"/>
              <a:t>NDP</a:t>
            </a:r>
            <a:endParaRPr lang="en-US" sz="1000" dirty="0"/>
          </a:p>
        </p:txBody>
      </p:sp>
      <p:cxnSp>
        <p:nvCxnSpPr>
          <p:cNvPr id="20" name="Straight Arrow Connector 19"/>
          <p:cNvCxnSpPr/>
          <p:nvPr/>
        </p:nvCxnSpPr>
        <p:spPr bwMode="auto">
          <a:xfrm>
            <a:off x="2962805" y="4128573"/>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21" name="Rectangle 26"/>
          <p:cNvSpPr>
            <a:spLocks noChangeArrowheads="1"/>
          </p:cNvSpPr>
          <p:nvPr/>
        </p:nvSpPr>
        <p:spPr bwMode="auto">
          <a:xfrm>
            <a:off x="3352800" y="3692155"/>
            <a:ext cx="1447800" cy="246221"/>
          </a:xfrm>
          <a:prstGeom prst="rect">
            <a:avLst/>
          </a:prstGeom>
          <a:noFill/>
          <a:ln w="9525">
            <a:noFill/>
            <a:miter lim="800000"/>
            <a:headEnd/>
            <a:tailEnd/>
          </a:ln>
          <a:effectLst/>
        </p:spPr>
        <p:txBody>
          <a:bodyPr wrap="square">
            <a:spAutoFit/>
          </a:bodyPr>
          <a:lstStyle/>
          <a:p>
            <a:r>
              <a:rPr lang="en-US" sz="1000" dirty="0" smtClean="0"/>
              <a:t>BF Feedback A-MPDU</a:t>
            </a:r>
            <a:endParaRPr lang="en-US" sz="1000" dirty="0"/>
          </a:p>
        </p:txBody>
      </p:sp>
      <p:sp>
        <p:nvSpPr>
          <p:cNvPr id="22" name="Rectangle 21"/>
          <p:cNvSpPr/>
          <p:nvPr/>
        </p:nvSpPr>
        <p:spPr bwMode="auto">
          <a:xfrm>
            <a:off x="1245259" y="3657600"/>
            <a:ext cx="748352" cy="4023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3" name="Rectangle 26"/>
          <p:cNvSpPr>
            <a:spLocks noChangeArrowheads="1"/>
          </p:cNvSpPr>
          <p:nvPr/>
        </p:nvSpPr>
        <p:spPr bwMode="auto">
          <a:xfrm>
            <a:off x="1251982" y="3657600"/>
            <a:ext cx="741629" cy="400110"/>
          </a:xfrm>
          <a:prstGeom prst="rect">
            <a:avLst/>
          </a:prstGeom>
          <a:noFill/>
          <a:ln w="9525">
            <a:noFill/>
            <a:miter lim="800000"/>
            <a:headEnd/>
            <a:tailEnd/>
          </a:ln>
          <a:effectLst/>
        </p:spPr>
        <p:txBody>
          <a:bodyPr wrap="square">
            <a:spAutoFit/>
          </a:bodyPr>
          <a:lstStyle/>
          <a:p>
            <a:r>
              <a:rPr lang="en-US" sz="1000" dirty="0" smtClean="0"/>
              <a:t>VHT NDPA</a:t>
            </a:r>
            <a:endParaRPr lang="en-US" sz="1000" dirty="0"/>
          </a:p>
        </p:txBody>
      </p:sp>
      <p:cxnSp>
        <p:nvCxnSpPr>
          <p:cNvPr id="24" name="Straight Connector 23"/>
          <p:cNvCxnSpPr/>
          <p:nvPr/>
        </p:nvCxnSpPr>
        <p:spPr bwMode="auto">
          <a:xfrm>
            <a:off x="609600" y="4054297"/>
            <a:ext cx="7086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Rectangle 24"/>
          <p:cNvSpPr/>
          <p:nvPr/>
        </p:nvSpPr>
        <p:spPr bwMode="auto">
          <a:xfrm>
            <a:off x="3200400" y="3657599"/>
            <a:ext cx="1600200" cy="4023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27" name="Straight Connector 26"/>
          <p:cNvCxnSpPr/>
          <p:nvPr/>
        </p:nvCxnSpPr>
        <p:spPr bwMode="auto">
          <a:xfrm flipH="1">
            <a:off x="2209800" y="4126032"/>
            <a:ext cx="990600" cy="3810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Straight Connector 33"/>
          <p:cNvCxnSpPr/>
          <p:nvPr/>
        </p:nvCxnSpPr>
        <p:spPr bwMode="auto">
          <a:xfrm>
            <a:off x="4800600" y="4126032"/>
            <a:ext cx="1066800" cy="3810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8" name="Rectangle 37"/>
          <p:cNvSpPr/>
          <p:nvPr/>
        </p:nvSpPr>
        <p:spPr bwMode="auto">
          <a:xfrm>
            <a:off x="2182504" y="4507032"/>
            <a:ext cx="1295400" cy="36976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9" name="Rectangle 26"/>
          <p:cNvSpPr>
            <a:spLocks noChangeArrowheads="1"/>
          </p:cNvSpPr>
          <p:nvPr/>
        </p:nvSpPr>
        <p:spPr bwMode="auto">
          <a:xfrm>
            <a:off x="2169225" y="4606981"/>
            <a:ext cx="1319150" cy="233066"/>
          </a:xfrm>
          <a:prstGeom prst="rect">
            <a:avLst/>
          </a:prstGeom>
          <a:noFill/>
          <a:ln w="9525">
            <a:noFill/>
            <a:miter lim="800000"/>
            <a:headEnd/>
            <a:tailEnd/>
          </a:ln>
          <a:effectLst/>
        </p:spPr>
        <p:txBody>
          <a:bodyPr wrap="square">
            <a:spAutoFit/>
          </a:bodyPr>
          <a:lstStyle/>
          <a:p>
            <a:r>
              <a:rPr lang="en-US" sz="900" dirty="0" smtClean="0"/>
              <a:t>BF Feedback fragment 1</a:t>
            </a:r>
            <a:endParaRPr lang="en-US" sz="900" dirty="0"/>
          </a:p>
        </p:txBody>
      </p:sp>
      <p:sp>
        <p:nvSpPr>
          <p:cNvPr id="40" name="Rectangle 39"/>
          <p:cNvSpPr/>
          <p:nvPr/>
        </p:nvSpPr>
        <p:spPr bwMode="auto">
          <a:xfrm>
            <a:off x="3485864" y="4507032"/>
            <a:ext cx="1094096" cy="36976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1" name="Rectangle 26"/>
          <p:cNvSpPr>
            <a:spLocks noChangeArrowheads="1"/>
          </p:cNvSpPr>
          <p:nvPr/>
        </p:nvSpPr>
        <p:spPr bwMode="auto">
          <a:xfrm>
            <a:off x="3554104" y="4507033"/>
            <a:ext cx="990600" cy="338554"/>
          </a:xfrm>
          <a:prstGeom prst="rect">
            <a:avLst/>
          </a:prstGeom>
          <a:noFill/>
          <a:ln w="9525">
            <a:noFill/>
            <a:miter lim="800000"/>
            <a:headEnd/>
            <a:tailEnd/>
          </a:ln>
          <a:effectLst/>
        </p:spPr>
        <p:txBody>
          <a:bodyPr wrap="square">
            <a:spAutoFit/>
          </a:bodyPr>
          <a:lstStyle/>
          <a:p>
            <a:r>
              <a:rPr lang="en-US" sz="1600" dirty="0" smtClean="0"/>
              <a:t>…...</a:t>
            </a:r>
            <a:endParaRPr lang="en-US" sz="700" dirty="0"/>
          </a:p>
        </p:txBody>
      </p:sp>
      <p:sp>
        <p:nvSpPr>
          <p:cNvPr id="42" name="Rectangle 41"/>
          <p:cNvSpPr/>
          <p:nvPr/>
        </p:nvSpPr>
        <p:spPr bwMode="auto">
          <a:xfrm>
            <a:off x="4587920" y="4507032"/>
            <a:ext cx="1295400" cy="36976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4" name="Rectangle 26"/>
          <p:cNvSpPr>
            <a:spLocks noChangeArrowheads="1"/>
          </p:cNvSpPr>
          <p:nvPr/>
        </p:nvSpPr>
        <p:spPr bwMode="auto">
          <a:xfrm>
            <a:off x="4562766" y="4618857"/>
            <a:ext cx="1380834" cy="230832"/>
          </a:xfrm>
          <a:prstGeom prst="rect">
            <a:avLst/>
          </a:prstGeom>
          <a:noFill/>
          <a:ln w="9525">
            <a:noFill/>
            <a:miter lim="800000"/>
            <a:headEnd/>
            <a:tailEnd/>
          </a:ln>
          <a:effectLst/>
        </p:spPr>
        <p:txBody>
          <a:bodyPr wrap="square">
            <a:spAutoFit/>
          </a:bodyPr>
          <a:lstStyle/>
          <a:p>
            <a:r>
              <a:rPr lang="en-US" sz="900" dirty="0" smtClean="0"/>
              <a:t>BF Feedback fragment n</a:t>
            </a:r>
            <a:endParaRPr lang="en-US" sz="900" dirty="0"/>
          </a:p>
        </p:txBody>
      </p:sp>
      <p:cxnSp>
        <p:nvCxnSpPr>
          <p:cNvPr id="36" name="Straight Arrow Connector 35"/>
          <p:cNvCxnSpPr/>
          <p:nvPr/>
        </p:nvCxnSpPr>
        <p:spPr bwMode="auto">
          <a:xfrm flipH="1">
            <a:off x="4876800" y="2743200"/>
            <a:ext cx="533400" cy="2286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46" name="Rectangle 26"/>
          <p:cNvSpPr>
            <a:spLocks noChangeArrowheads="1"/>
          </p:cNvSpPr>
          <p:nvPr/>
        </p:nvSpPr>
        <p:spPr bwMode="auto">
          <a:xfrm>
            <a:off x="5410200" y="2649379"/>
            <a:ext cx="3352800" cy="246221"/>
          </a:xfrm>
          <a:prstGeom prst="rect">
            <a:avLst/>
          </a:prstGeom>
          <a:noFill/>
          <a:ln w="9525">
            <a:noFill/>
            <a:miter lim="800000"/>
            <a:headEnd/>
            <a:tailEnd/>
          </a:ln>
          <a:effectLst/>
        </p:spPr>
        <p:txBody>
          <a:bodyPr wrap="square">
            <a:spAutoFit/>
          </a:bodyPr>
          <a:lstStyle/>
          <a:p>
            <a:r>
              <a:rPr lang="en-US" sz="1000" dirty="0" smtClean="0"/>
              <a:t>BFee has the flexibility to select the PPDU length, MCS. </a:t>
            </a:r>
            <a:endParaRPr lang="en-US" sz="1000" dirty="0"/>
          </a:p>
        </p:txBody>
      </p:sp>
      <p:cxnSp>
        <p:nvCxnSpPr>
          <p:cNvPr id="45" name="Straight Arrow Connector 44"/>
          <p:cNvCxnSpPr/>
          <p:nvPr/>
        </p:nvCxnSpPr>
        <p:spPr bwMode="auto">
          <a:xfrm flipH="1">
            <a:off x="4876800" y="3673297"/>
            <a:ext cx="533400" cy="2286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47" name="Rectangle 26"/>
          <p:cNvSpPr>
            <a:spLocks noChangeArrowheads="1"/>
          </p:cNvSpPr>
          <p:nvPr/>
        </p:nvSpPr>
        <p:spPr bwMode="auto">
          <a:xfrm>
            <a:off x="5410200" y="3520897"/>
            <a:ext cx="3352800" cy="246221"/>
          </a:xfrm>
          <a:prstGeom prst="rect">
            <a:avLst/>
          </a:prstGeom>
          <a:noFill/>
          <a:ln w="9525">
            <a:noFill/>
            <a:miter lim="800000"/>
            <a:headEnd/>
            <a:tailEnd/>
          </a:ln>
          <a:effectLst/>
        </p:spPr>
        <p:txBody>
          <a:bodyPr wrap="square">
            <a:spAutoFit/>
          </a:bodyPr>
          <a:lstStyle/>
          <a:p>
            <a:r>
              <a:rPr lang="en-US" sz="1000" dirty="0" smtClean="0"/>
              <a:t>BFee has the flexibility to select the PPDU length, MCS. </a:t>
            </a:r>
            <a:endParaRPr lang="en-US" sz="1000" dirty="0"/>
          </a:p>
        </p:txBody>
      </p:sp>
      <p:cxnSp>
        <p:nvCxnSpPr>
          <p:cNvPr id="48" name="Straight Connector 47"/>
          <p:cNvCxnSpPr/>
          <p:nvPr/>
        </p:nvCxnSpPr>
        <p:spPr bwMode="auto">
          <a:xfrm>
            <a:off x="838200" y="6162126"/>
            <a:ext cx="7543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Arrow Connector 48"/>
          <p:cNvCxnSpPr/>
          <p:nvPr/>
        </p:nvCxnSpPr>
        <p:spPr bwMode="auto">
          <a:xfrm>
            <a:off x="2490373" y="6230779"/>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50" name="Text Box 32"/>
          <p:cNvSpPr txBox="1">
            <a:spLocks noChangeArrowheads="1"/>
          </p:cNvSpPr>
          <p:nvPr/>
        </p:nvSpPr>
        <p:spPr bwMode="auto">
          <a:xfrm>
            <a:off x="2388461" y="6213158"/>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51" name="Text Box 32"/>
          <p:cNvSpPr txBox="1">
            <a:spLocks noChangeArrowheads="1"/>
          </p:cNvSpPr>
          <p:nvPr/>
        </p:nvSpPr>
        <p:spPr bwMode="auto">
          <a:xfrm>
            <a:off x="3336529" y="6230779"/>
            <a:ext cx="457200" cy="246221"/>
          </a:xfrm>
          <a:prstGeom prst="rect">
            <a:avLst/>
          </a:prstGeom>
          <a:noFill/>
          <a:ln w="9525">
            <a:noFill/>
            <a:miter lim="800000"/>
            <a:headEnd/>
            <a:tailEnd/>
          </a:ln>
          <a:effectLst/>
        </p:spPr>
        <p:txBody>
          <a:bodyPr wrap="square">
            <a:spAutoFit/>
          </a:bodyPr>
          <a:lstStyle/>
          <a:p>
            <a:r>
              <a:rPr lang="en-US" sz="1000" dirty="0" smtClean="0"/>
              <a:t>IFS</a:t>
            </a:r>
            <a:endParaRPr lang="en-US" sz="1000" b="0" i="1" dirty="0"/>
          </a:p>
        </p:txBody>
      </p:sp>
      <p:sp>
        <p:nvSpPr>
          <p:cNvPr id="52" name="Rectangle 51"/>
          <p:cNvSpPr/>
          <p:nvPr/>
        </p:nvSpPr>
        <p:spPr bwMode="auto">
          <a:xfrm>
            <a:off x="2693261" y="5247712"/>
            <a:ext cx="685800"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3" name="Rectangle 26"/>
          <p:cNvSpPr>
            <a:spLocks noChangeArrowheads="1"/>
          </p:cNvSpPr>
          <p:nvPr/>
        </p:nvSpPr>
        <p:spPr bwMode="auto">
          <a:xfrm>
            <a:off x="2838736" y="5628713"/>
            <a:ext cx="457200" cy="246221"/>
          </a:xfrm>
          <a:prstGeom prst="rect">
            <a:avLst/>
          </a:prstGeom>
          <a:noFill/>
          <a:ln w="9525">
            <a:noFill/>
            <a:miter lim="800000"/>
            <a:headEnd/>
            <a:tailEnd/>
          </a:ln>
          <a:effectLst/>
        </p:spPr>
        <p:txBody>
          <a:bodyPr wrap="square">
            <a:spAutoFit/>
          </a:bodyPr>
          <a:lstStyle/>
          <a:p>
            <a:r>
              <a:rPr lang="en-US" sz="1000" dirty="0" smtClean="0"/>
              <a:t>NDP</a:t>
            </a:r>
            <a:endParaRPr lang="en-US" sz="1000" dirty="0"/>
          </a:p>
        </p:txBody>
      </p:sp>
      <p:sp>
        <p:nvSpPr>
          <p:cNvPr id="54" name="Rectangle 53"/>
          <p:cNvSpPr/>
          <p:nvPr/>
        </p:nvSpPr>
        <p:spPr bwMode="auto">
          <a:xfrm>
            <a:off x="4515136" y="59231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6" name="Rectangle 26"/>
          <p:cNvSpPr>
            <a:spLocks noChangeArrowheads="1"/>
          </p:cNvSpPr>
          <p:nvPr/>
        </p:nvSpPr>
        <p:spPr bwMode="auto">
          <a:xfrm>
            <a:off x="4550392" y="59231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57" name="Text Box 32"/>
          <p:cNvSpPr txBox="1">
            <a:spLocks noChangeArrowheads="1"/>
          </p:cNvSpPr>
          <p:nvPr/>
        </p:nvSpPr>
        <p:spPr bwMode="auto">
          <a:xfrm>
            <a:off x="2887640" y="504967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58" name="Text Box 32"/>
          <p:cNvSpPr txBox="1">
            <a:spLocks noChangeArrowheads="1"/>
          </p:cNvSpPr>
          <p:nvPr/>
        </p:nvSpPr>
        <p:spPr bwMode="auto">
          <a:xfrm>
            <a:off x="4648200" y="5049671"/>
            <a:ext cx="914400" cy="246221"/>
          </a:xfrm>
          <a:prstGeom prst="rect">
            <a:avLst/>
          </a:prstGeom>
          <a:noFill/>
          <a:ln w="9525">
            <a:noFill/>
            <a:miter lim="800000"/>
            <a:headEnd/>
            <a:tailEnd/>
          </a:ln>
          <a:effectLst/>
        </p:spPr>
        <p:txBody>
          <a:bodyPr wrap="square">
            <a:spAutoFit/>
          </a:bodyPr>
          <a:lstStyle/>
          <a:p>
            <a:r>
              <a:rPr lang="en-US" sz="1000" dirty="0" smtClean="0"/>
              <a:t>UL OFDMA</a:t>
            </a:r>
            <a:endParaRPr lang="en-US" sz="1000" b="0" i="1" dirty="0"/>
          </a:p>
        </p:txBody>
      </p:sp>
      <p:cxnSp>
        <p:nvCxnSpPr>
          <p:cNvPr id="59" name="Straight Arrow Connector 58"/>
          <p:cNvCxnSpPr/>
          <p:nvPr/>
        </p:nvCxnSpPr>
        <p:spPr bwMode="auto">
          <a:xfrm>
            <a:off x="3420005" y="6230779"/>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60" name="Text Box 32"/>
          <p:cNvSpPr txBox="1">
            <a:spLocks noChangeArrowheads="1"/>
          </p:cNvSpPr>
          <p:nvPr/>
        </p:nvSpPr>
        <p:spPr bwMode="auto">
          <a:xfrm>
            <a:off x="5505736" y="6219287"/>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61" name="Text Box 32"/>
          <p:cNvSpPr txBox="1">
            <a:spLocks noChangeArrowheads="1"/>
          </p:cNvSpPr>
          <p:nvPr/>
        </p:nvSpPr>
        <p:spPr bwMode="auto">
          <a:xfrm>
            <a:off x="6781800" y="5049671"/>
            <a:ext cx="914400" cy="246221"/>
          </a:xfrm>
          <a:prstGeom prst="rect">
            <a:avLst/>
          </a:prstGeom>
          <a:noFill/>
          <a:ln w="9525">
            <a:noFill/>
            <a:miter lim="800000"/>
            <a:headEnd/>
            <a:tailEnd/>
          </a:ln>
          <a:effectLst/>
        </p:spPr>
        <p:txBody>
          <a:bodyPr wrap="square">
            <a:spAutoFit/>
          </a:bodyPr>
          <a:lstStyle/>
          <a:p>
            <a:r>
              <a:rPr lang="en-US" sz="1000" dirty="0" smtClean="0"/>
              <a:t>UL OFDMA</a:t>
            </a:r>
            <a:endParaRPr lang="en-US" sz="1000" b="0" i="1" dirty="0"/>
          </a:p>
        </p:txBody>
      </p:sp>
      <p:sp>
        <p:nvSpPr>
          <p:cNvPr id="62" name="Text Box 32"/>
          <p:cNvSpPr txBox="1">
            <a:spLocks noChangeArrowheads="1"/>
          </p:cNvSpPr>
          <p:nvPr/>
        </p:nvSpPr>
        <p:spPr bwMode="auto">
          <a:xfrm>
            <a:off x="5943600" y="504459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cxnSp>
        <p:nvCxnSpPr>
          <p:cNvPr id="63" name="Straight Arrow Connector 62"/>
          <p:cNvCxnSpPr/>
          <p:nvPr/>
        </p:nvCxnSpPr>
        <p:spPr bwMode="auto">
          <a:xfrm>
            <a:off x="5622880" y="6232935"/>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64" name="Rectangle 63"/>
          <p:cNvSpPr/>
          <p:nvPr/>
        </p:nvSpPr>
        <p:spPr bwMode="auto">
          <a:xfrm>
            <a:off x="4515136" y="56934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5" name="Rectangle 26"/>
          <p:cNvSpPr>
            <a:spLocks noChangeArrowheads="1"/>
          </p:cNvSpPr>
          <p:nvPr/>
        </p:nvSpPr>
        <p:spPr bwMode="auto">
          <a:xfrm>
            <a:off x="4550392" y="56934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66" name="Rectangle 65"/>
          <p:cNvSpPr/>
          <p:nvPr/>
        </p:nvSpPr>
        <p:spPr bwMode="auto">
          <a:xfrm>
            <a:off x="4515136" y="54659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7" name="Rectangle 26"/>
          <p:cNvSpPr>
            <a:spLocks noChangeArrowheads="1"/>
          </p:cNvSpPr>
          <p:nvPr/>
        </p:nvSpPr>
        <p:spPr bwMode="auto">
          <a:xfrm>
            <a:off x="4550392" y="54659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68" name="Rectangle 67"/>
          <p:cNvSpPr/>
          <p:nvPr/>
        </p:nvSpPr>
        <p:spPr bwMode="auto">
          <a:xfrm>
            <a:off x="4515136" y="52362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9" name="Rectangle 26"/>
          <p:cNvSpPr>
            <a:spLocks noChangeArrowheads="1"/>
          </p:cNvSpPr>
          <p:nvPr/>
        </p:nvSpPr>
        <p:spPr bwMode="auto">
          <a:xfrm>
            <a:off x="4550392" y="52362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70" name="Rectangle 69"/>
          <p:cNvSpPr/>
          <p:nvPr/>
        </p:nvSpPr>
        <p:spPr bwMode="auto">
          <a:xfrm>
            <a:off x="6648736" y="59231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1" name="Rectangle 26"/>
          <p:cNvSpPr>
            <a:spLocks noChangeArrowheads="1"/>
          </p:cNvSpPr>
          <p:nvPr/>
        </p:nvSpPr>
        <p:spPr bwMode="auto">
          <a:xfrm>
            <a:off x="6683992" y="59231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72" name="Rectangle 71"/>
          <p:cNvSpPr/>
          <p:nvPr/>
        </p:nvSpPr>
        <p:spPr bwMode="auto">
          <a:xfrm>
            <a:off x="6648736" y="56934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3" name="Rectangle 26"/>
          <p:cNvSpPr>
            <a:spLocks noChangeArrowheads="1"/>
          </p:cNvSpPr>
          <p:nvPr/>
        </p:nvSpPr>
        <p:spPr bwMode="auto">
          <a:xfrm>
            <a:off x="6683992" y="56934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74" name="Rectangle 73"/>
          <p:cNvSpPr/>
          <p:nvPr/>
        </p:nvSpPr>
        <p:spPr bwMode="auto">
          <a:xfrm>
            <a:off x="6648736" y="54659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5" name="Rectangle 26"/>
          <p:cNvSpPr>
            <a:spLocks noChangeArrowheads="1"/>
          </p:cNvSpPr>
          <p:nvPr/>
        </p:nvSpPr>
        <p:spPr bwMode="auto">
          <a:xfrm>
            <a:off x="6683992" y="54659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76" name="Rectangle 75"/>
          <p:cNvSpPr/>
          <p:nvPr/>
        </p:nvSpPr>
        <p:spPr bwMode="auto">
          <a:xfrm>
            <a:off x="6648736" y="52362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7" name="Rectangle 26"/>
          <p:cNvSpPr>
            <a:spLocks noChangeArrowheads="1"/>
          </p:cNvSpPr>
          <p:nvPr/>
        </p:nvSpPr>
        <p:spPr bwMode="auto">
          <a:xfrm>
            <a:off x="6683992" y="52362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78" name="Text Box 32"/>
          <p:cNvSpPr txBox="1">
            <a:spLocks noChangeArrowheads="1"/>
          </p:cNvSpPr>
          <p:nvPr/>
        </p:nvSpPr>
        <p:spPr bwMode="auto">
          <a:xfrm>
            <a:off x="3810000" y="5050279"/>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79" name="Rectangle 78"/>
          <p:cNvSpPr/>
          <p:nvPr/>
        </p:nvSpPr>
        <p:spPr bwMode="auto">
          <a:xfrm>
            <a:off x="5783240" y="5229678"/>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0" name="Rectangle 26"/>
          <p:cNvSpPr>
            <a:spLocks noChangeArrowheads="1"/>
          </p:cNvSpPr>
          <p:nvPr/>
        </p:nvSpPr>
        <p:spPr bwMode="auto">
          <a:xfrm>
            <a:off x="5783240" y="5392166"/>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81" name="Rectangle 80"/>
          <p:cNvSpPr/>
          <p:nvPr/>
        </p:nvSpPr>
        <p:spPr bwMode="auto">
          <a:xfrm>
            <a:off x="5783240" y="5696966"/>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2" name="Rectangle 26"/>
          <p:cNvSpPr>
            <a:spLocks noChangeArrowheads="1"/>
          </p:cNvSpPr>
          <p:nvPr/>
        </p:nvSpPr>
        <p:spPr bwMode="auto">
          <a:xfrm>
            <a:off x="5783240" y="5859454"/>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83" name="Rectangle 82"/>
          <p:cNvSpPr/>
          <p:nvPr/>
        </p:nvSpPr>
        <p:spPr bwMode="auto">
          <a:xfrm>
            <a:off x="3614384" y="5233238"/>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4" name="Rectangle 26"/>
          <p:cNvSpPr>
            <a:spLocks noChangeArrowheads="1"/>
          </p:cNvSpPr>
          <p:nvPr/>
        </p:nvSpPr>
        <p:spPr bwMode="auto">
          <a:xfrm>
            <a:off x="3614384" y="5395726"/>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85" name="Rectangle 84"/>
          <p:cNvSpPr/>
          <p:nvPr/>
        </p:nvSpPr>
        <p:spPr bwMode="auto">
          <a:xfrm>
            <a:off x="3614384" y="5700526"/>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6" name="Rectangle 26"/>
          <p:cNvSpPr>
            <a:spLocks noChangeArrowheads="1"/>
          </p:cNvSpPr>
          <p:nvPr/>
        </p:nvSpPr>
        <p:spPr bwMode="auto">
          <a:xfrm>
            <a:off x="3614384" y="5863014"/>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87" name="Rectangle 86"/>
          <p:cNvSpPr/>
          <p:nvPr/>
        </p:nvSpPr>
        <p:spPr bwMode="auto">
          <a:xfrm>
            <a:off x="1695736" y="5237638"/>
            <a:ext cx="755075"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8" name="Rectangle 26"/>
          <p:cNvSpPr>
            <a:spLocks noChangeArrowheads="1"/>
          </p:cNvSpPr>
          <p:nvPr/>
        </p:nvSpPr>
        <p:spPr bwMode="auto">
          <a:xfrm>
            <a:off x="1716107" y="5261375"/>
            <a:ext cx="734704" cy="246221"/>
          </a:xfrm>
          <a:prstGeom prst="rect">
            <a:avLst/>
          </a:prstGeom>
          <a:noFill/>
          <a:ln w="9525">
            <a:noFill/>
            <a:miter lim="800000"/>
            <a:headEnd/>
            <a:tailEnd/>
          </a:ln>
          <a:effectLst/>
        </p:spPr>
        <p:txBody>
          <a:bodyPr wrap="square">
            <a:spAutoFit/>
          </a:bodyPr>
          <a:lstStyle/>
          <a:p>
            <a:r>
              <a:rPr lang="en-US" sz="1000" dirty="0" smtClean="0"/>
              <a:t>HE NDPA</a:t>
            </a:r>
            <a:endParaRPr lang="en-US" sz="1000" dirty="0"/>
          </a:p>
        </p:txBody>
      </p:sp>
      <p:sp>
        <p:nvSpPr>
          <p:cNvPr id="89" name="Text Box 32"/>
          <p:cNvSpPr txBox="1">
            <a:spLocks noChangeArrowheads="1"/>
          </p:cNvSpPr>
          <p:nvPr/>
        </p:nvSpPr>
        <p:spPr bwMode="auto">
          <a:xfrm>
            <a:off x="1905000" y="503236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90" name="Rectangle 89"/>
          <p:cNvSpPr/>
          <p:nvPr/>
        </p:nvSpPr>
        <p:spPr bwMode="auto">
          <a:xfrm>
            <a:off x="1702459" y="5694838"/>
            <a:ext cx="748352"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1" name="Rectangle 26"/>
          <p:cNvSpPr>
            <a:spLocks noChangeArrowheads="1"/>
          </p:cNvSpPr>
          <p:nvPr/>
        </p:nvSpPr>
        <p:spPr bwMode="auto">
          <a:xfrm>
            <a:off x="1709182" y="5718574"/>
            <a:ext cx="741629" cy="246221"/>
          </a:xfrm>
          <a:prstGeom prst="rect">
            <a:avLst/>
          </a:prstGeom>
          <a:noFill/>
          <a:ln w="9525">
            <a:noFill/>
            <a:miter lim="800000"/>
            <a:headEnd/>
            <a:tailEnd/>
          </a:ln>
          <a:effectLst/>
        </p:spPr>
        <p:txBody>
          <a:bodyPr wrap="square">
            <a:spAutoFit/>
          </a:bodyPr>
          <a:lstStyle/>
          <a:p>
            <a:r>
              <a:rPr lang="en-US" sz="1000" dirty="0" smtClean="0"/>
              <a:t>HE NDPA</a:t>
            </a:r>
            <a:endParaRPr lang="en-US" sz="1000" dirty="0"/>
          </a:p>
        </p:txBody>
      </p:sp>
      <p:sp>
        <p:nvSpPr>
          <p:cNvPr id="92"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 HE BF FB Fragmentation Discussion </a:t>
            </a:r>
            <a:endParaRPr lang="en-US" sz="2400" dirty="0"/>
          </a:p>
        </p:txBody>
      </p:sp>
      <p:sp>
        <p:nvSpPr>
          <p:cNvPr id="55" name="Content Placeholder 2"/>
          <p:cNvSpPr>
            <a:spLocks noGrp="1"/>
          </p:cNvSpPr>
          <p:nvPr>
            <p:ph idx="1"/>
          </p:nvPr>
        </p:nvSpPr>
        <p:spPr>
          <a:xfrm>
            <a:off x="0" y="824340"/>
            <a:ext cx="9144000" cy="2757060"/>
          </a:xfrm>
        </p:spPr>
        <p:txBody>
          <a:bodyPr/>
          <a:lstStyle/>
          <a:p>
            <a:pPr lvl="0">
              <a:buClr>
                <a:srgbClr val="FF0000"/>
              </a:buClr>
            </a:pPr>
            <a:r>
              <a:rPr lang="en-US" sz="1600" b="0" dirty="0" smtClean="0"/>
              <a:t>There are two options about BF feedback consideration:</a:t>
            </a:r>
          </a:p>
          <a:p>
            <a:pPr lvl="1">
              <a:buClr>
                <a:srgbClr val="FF0000"/>
              </a:buClr>
            </a:pPr>
            <a:r>
              <a:rPr lang="en-US" sz="1400" b="0" dirty="0" smtClean="0"/>
              <a:t>Option 1: </a:t>
            </a:r>
            <a:r>
              <a:rPr lang="en-US" sz="1400" dirty="0" smtClean="0"/>
              <a:t>The HE beamformer shall have the supported MPDU size large enough to avoid fragmentation except when 11,454 is reached</a:t>
            </a:r>
            <a:r>
              <a:rPr lang="en-US" sz="1400" b="0" dirty="0" smtClean="0"/>
              <a:t>.</a:t>
            </a:r>
          </a:p>
          <a:p>
            <a:pPr lvl="1">
              <a:buClr>
                <a:srgbClr val="FF0000"/>
              </a:buClr>
            </a:pPr>
            <a:r>
              <a:rPr lang="en-US" sz="1400" b="0" dirty="0" smtClean="0"/>
              <a:t>Option 2: the </a:t>
            </a:r>
            <a:r>
              <a:rPr lang="en-US" sz="1400" dirty="0" smtClean="0"/>
              <a:t>HE beamformer </a:t>
            </a:r>
            <a:r>
              <a:rPr lang="en-US" sz="1400" b="0" dirty="0" smtClean="0"/>
              <a:t>may have supported maximal MPDU size without considering the maximal beamforming(BF) feedback(FB) size. </a:t>
            </a:r>
          </a:p>
          <a:p>
            <a:pPr>
              <a:buClr>
                <a:srgbClr val="FF0000"/>
              </a:buClr>
            </a:pPr>
            <a:r>
              <a:rPr lang="en-US" sz="1600" b="0" dirty="0" smtClean="0"/>
              <a:t>We prefer Option 1. However, the fragmentation is still not avoidable for some HE devices, e.g. red items in the following </a:t>
            </a:r>
            <a:r>
              <a:rPr lang="en-US" sz="1600" b="0" dirty="0" smtClean="0"/>
              <a:t>table even when the resource allocated for BF FD (</a:t>
            </a:r>
            <a:r>
              <a:rPr lang="en-US" sz="1600" dirty="0" smtClean="0"/>
              <a:t>RU, MCS, and PPDU length </a:t>
            </a:r>
            <a:r>
              <a:rPr lang="en-US" sz="1600" b="0" dirty="0" smtClean="0"/>
              <a:t>) is enough:</a:t>
            </a:r>
            <a:endParaRPr lang="en-US" sz="1600" b="0" dirty="0" smtClean="0"/>
          </a:p>
          <a:p>
            <a:pPr lvl="1">
              <a:buClr>
                <a:srgbClr val="FF0000"/>
              </a:buClr>
            </a:pPr>
            <a:r>
              <a:rPr lang="en-US" sz="1400" b="0" dirty="0" smtClean="0"/>
              <a:t>The maximal MPDU length of 11ax spec is same as 11ac spec, e.g. 11,454 since 11,454 is restricted by 4-byte FCS capacity. </a:t>
            </a:r>
          </a:p>
          <a:p>
            <a:pPr lvl="1">
              <a:buClr>
                <a:srgbClr val="FF0000"/>
              </a:buClr>
            </a:pPr>
            <a:r>
              <a:rPr lang="en-US" sz="1400" dirty="0" smtClean="0"/>
              <a:t>The BF FB may be longer than 11,454.</a:t>
            </a:r>
          </a:p>
        </p:txBody>
      </p:sp>
      <p:graphicFrame>
        <p:nvGraphicFramePr>
          <p:cNvPr id="4" name="Table 3"/>
          <p:cNvGraphicFramePr>
            <a:graphicFrameLocks noGrp="1"/>
          </p:cNvGraphicFramePr>
          <p:nvPr/>
        </p:nvGraphicFramePr>
        <p:xfrm>
          <a:off x="152400" y="3622965"/>
          <a:ext cx="4267200" cy="1252974"/>
        </p:xfrm>
        <a:graphic>
          <a:graphicData uri="http://schemas.openxmlformats.org/drawingml/2006/table">
            <a:tbl>
              <a:tblPr firstRow="1" bandRow="1">
                <a:tableStyleId>{5940675A-B579-460E-94D1-54222C63F5DA}</a:tableStyleId>
              </a:tblPr>
              <a:tblGrid>
                <a:gridCol w="609600"/>
                <a:gridCol w="711200"/>
                <a:gridCol w="914400"/>
                <a:gridCol w="609600"/>
                <a:gridCol w="711200"/>
                <a:gridCol w="711200"/>
              </a:tblGrid>
              <a:tr h="263842">
                <a:tc>
                  <a:txBody>
                    <a:bodyPr/>
                    <a:lstStyle/>
                    <a:p>
                      <a:r>
                        <a:rPr lang="en-US" sz="800" dirty="0" smtClean="0"/>
                        <a:t>SM Size</a:t>
                      </a:r>
                      <a:endParaRPr lang="en-US" sz="800" dirty="0"/>
                    </a:p>
                  </a:txBody>
                  <a:tcPr/>
                </a:tc>
                <a:tc>
                  <a:txBody>
                    <a:bodyPr/>
                    <a:lstStyle/>
                    <a:p>
                      <a:r>
                        <a:rPr lang="en-US" sz="800" dirty="0" smtClean="0"/>
                        <a:t># of Angles</a:t>
                      </a:r>
                      <a:endParaRPr lang="en-US" sz="800" dirty="0"/>
                    </a:p>
                  </a:txBody>
                  <a:tcPr/>
                </a:tc>
                <a:tc>
                  <a:txBody>
                    <a:bodyPr/>
                    <a:lstStyle/>
                    <a:p>
                      <a:r>
                        <a:rPr lang="en-US" sz="800" dirty="0" smtClean="0"/>
                        <a:t>Codebook Size</a:t>
                      </a:r>
                      <a:endParaRPr lang="en-US" sz="800" dirty="0"/>
                    </a:p>
                  </a:txBody>
                  <a:tcPr/>
                </a:tc>
                <a:tc>
                  <a:txBody>
                    <a:bodyPr/>
                    <a:lstStyle/>
                    <a:p>
                      <a:r>
                        <a:rPr lang="en-US" sz="800" dirty="0" smtClean="0"/>
                        <a:t># of SNRs</a:t>
                      </a:r>
                      <a:endParaRPr lang="en-US" sz="800" dirty="0"/>
                    </a:p>
                  </a:txBody>
                  <a:tcPr/>
                </a:tc>
                <a:tc>
                  <a:txBody>
                    <a:bodyPr/>
                    <a:lstStyle/>
                    <a:p>
                      <a:r>
                        <a:rPr lang="en-US" sz="800" dirty="0" smtClean="0"/>
                        <a:t>80 NG =4</a:t>
                      </a:r>
                      <a:endParaRPr lang="en-US" sz="800" dirty="0"/>
                    </a:p>
                  </a:txBody>
                  <a:tcPr/>
                </a:tc>
                <a:tc>
                  <a:txBody>
                    <a:bodyPr/>
                    <a:lstStyle/>
                    <a:p>
                      <a:r>
                        <a:rPr lang="en-US" sz="800" dirty="0" smtClean="0"/>
                        <a:t>160NG  =4</a:t>
                      </a:r>
                      <a:endParaRPr lang="en-US" sz="800" dirty="0"/>
                    </a:p>
                  </a:txBody>
                  <a:tcPr/>
                </a:tc>
              </a:tr>
              <a:tr h="147318">
                <a:tc>
                  <a:txBody>
                    <a:bodyPr/>
                    <a:lstStyle/>
                    <a:p>
                      <a:pPr algn="ctr" fontAlgn="b"/>
                      <a:r>
                        <a:rPr lang="en-US" sz="900" b="0" i="0" u="none" strike="noStrike" dirty="0">
                          <a:solidFill>
                            <a:srgbClr val="000000"/>
                          </a:solidFill>
                          <a:latin typeface="Calibri"/>
                        </a:rPr>
                        <a:t>4x3</a:t>
                      </a:r>
                    </a:p>
                  </a:txBody>
                  <a:tcPr marL="9525" marR="9525" marT="9525" marB="0" anchor="b"/>
                </a:tc>
                <a:tc>
                  <a:txBody>
                    <a:bodyPr/>
                    <a:lstStyle/>
                    <a:p>
                      <a:pPr algn="ctr" fontAlgn="b"/>
                      <a:r>
                        <a:rPr lang="en-US" sz="900" b="0" i="0" u="none" strike="noStrike">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10</a:t>
                      </a:r>
                    </a:p>
                  </a:txBody>
                  <a:tcPr marL="9525" marR="9525" marT="9525" marB="0" anchor="b"/>
                </a:tc>
                <a:tc>
                  <a:txBody>
                    <a:bodyPr/>
                    <a:lstStyle/>
                    <a:p>
                      <a:pPr algn="ctr" fontAlgn="b"/>
                      <a:r>
                        <a:rPr lang="en-US" sz="900" b="0" i="0" u="none" strike="noStrike" dirty="0">
                          <a:solidFill>
                            <a:srgbClr val="000000"/>
                          </a:solidFill>
                          <a:latin typeface="Calibri"/>
                        </a:rPr>
                        <a:t>3</a:t>
                      </a:r>
                    </a:p>
                  </a:txBody>
                  <a:tcPr marL="9525" marR="9525" marT="9525" marB="0" anchor="b"/>
                </a:tc>
                <a:tc>
                  <a:txBody>
                    <a:bodyPr/>
                    <a:lstStyle/>
                    <a:p>
                      <a:pPr algn="r" fontAlgn="b"/>
                      <a:r>
                        <a:rPr lang="en-US" sz="900" b="0" i="0" u="none" strike="noStrike" dirty="0">
                          <a:solidFill>
                            <a:srgbClr val="000000"/>
                          </a:solidFill>
                          <a:latin typeface="Calibri"/>
                        </a:rPr>
                        <a:t>1873.5</a:t>
                      </a:r>
                    </a:p>
                  </a:txBody>
                  <a:tcPr marL="9525" marR="9525" marT="9525" marB="0" anchor="b"/>
                </a:tc>
                <a:tc>
                  <a:txBody>
                    <a:bodyPr/>
                    <a:lstStyle/>
                    <a:p>
                      <a:pPr algn="r" fontAlgn="b"/>
                      <a:r>
                        <a:rPr lang="en-US" sz="900" b="0" i="0" u="none" strike="noStrike" dirty="0">
                          <a:solidFill>
                            <a:srgbClr val="000000"/>
                          </a:solidFill>
                          <a:latin typeface="Calibri"/>
                        </a:rPr>
                        <a:t>3711</a:t>
                      </a:r>
                    </a:p>
                  </a:txBody>
                  <a:tcPr marL="9525" marR="9525" marT="9525" marB="0" anchor="b"/>
                </a:tc>
              </a:tr>
              <a:tr h="153057">
                <a:tc>
                  <a:txBody>
                    <a:bodyPr/>
                    <a:lstStyle/>
                    <a:p>
                      <a:pPr algn="ctr" fontAlgn="b"/>
                      <a:r>
                        <a:rPr lang="en-US" sz="900" b="0" i="0" u="none" strike="noStrike" dirty="0">
                          <a:solidFill>
                            <a:srgbClr val="000000"/>
                          </a:solidFill>
                          <a:latin typeface="Calibri"/>
                        </a:rPr>
                        <a:t>4x4</a:t>
                      </a:r>
                    </a:p>
                  </a:txBody>
                  <a:tcPr marL="9525" marR="9525" marT="9525" marB="0" anchor="b"/>
                </a:tc>
                <a:tc>
                  <a:txBody>
                    <a:bodyPr/>
                    <a:lstStyle/>
                    <a:p>
                      <a:pPr algn="ctr" fontAlgn="b"/>
                      <a:r>
                        <a:rPr lang="en-US" sz="900" b="0" i="0" u="none" strike="noStrike">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10</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1874.5</a:t>
                      </a:r>
                    </a:p>
                  </a:txBody>
                  <a:tcPr marL="9525" marR="9525" marT="9525" marB="0" anchor="b"/>
                </a:tc>
                <a:tc>
                  <a:txBody>
                    <a:bodyPr/>
                    <a:lstStyle/>
                    <a:p>
                      <a:pPr algn="r" fontAlgn="b"/>
                      <a:r>
                        <a:rPr lang="en-US" sz="900" b="0" i="0" u="none" strike="noStrike" dirty="0">
                          <a:solidFill>
                            <a:srgbClr val="000000"/>
                          </a:solidFill>
                          <a:latin typeface="Calibri"/>
                        </a:rPr>
                        <a:t>3712</a:t>
                      </a:r>
                    </a:p>
                  </a:txBody>
                  <a:tcPr marL="9525" marR="9525" marT="9525" marB="0" anchor="b"/>
                </a:tc>
              </a:tr>
              <a:tr h="153057">
                <a:tc>
                  <a:txBody>
                    <a:bodyPr/>
                    <a:lstStyle/>
                    <a:p>
                      <a:pPr algn="ctr" fontAlgn="b"/>
                      <a:r>
                        <a:rPr lang="en-US" sz="900" b="0" i="0" u="none" strike="noStrike" dirty="0">
                          <a:solidFill>
                            <a:srgbClr val="000000"/>
                          </a:solidFill>
                          <a:latin typeface="Calibri"/>
                        </a:rPr>
                        <a:t>6x4</a:t>
                      </a:r>
                    </a:p>
                  </a:txBody>
                  <a:tcPr marL="9525" marR="9525" marT="9525" marB="0" anchor="b"/>
                </a:tc>
                <a:tc>
                  <a:txBody>
                    <a:bodyPr/>
                    <a:lstStyle/>
                    <a:p>
                      <a:pPr algn="ctr" fontAlgn="b"/>
                      <a:r>
                        <a:rPr lang="en-US" sz="900" b="0" i="0" u="none" strike="noStrike" dirty="0">
                          <a:solidFill>
                            <a:srgbClr val="000000"/>
                          </a:solidFill>
                          <a:latin typeface="Calibri"/>
                        </a:rPr>
                        <a:t>28</a:t>
                      </a:r>
                    </a:p>
                  </a:txBody>
                  <a:tcPr marL="9525" marR="9525" marT="9525" marB="0" anchor="b"/>
                </a:tc>
                <a:tc>
                  <a:txBody>
                    <a:bodyPr/>
                    <a:lstStyle/>
                    <a:p>
                      <a:pPr algn="ctr" fontAlgn="b"/>
                      <a:r>
                        <a:rPr lang="en-US" sz="900" b="0" i="0" u="none" strike="noStrike" dirty="0">
                          <a:solidFill>
                            <a:srgbClr val="000000"/>
                          </a:solidFill>
                          <a:latin typeface="Calibri"/>
                        </a:rPr>
                        <a:t>10</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4319.5</a:t>
                      </a:r>
                    </a:p>
                  </a:txBody>
                  <a:tcPr marL="9525" marR="9525" marT="9525" marB="0" anchor="b"/>
                </a:tc>
                <a:tc>
                  <a:txBody>
                    <a:bodyPr/>
                    <a:lstStyle/>
                    <a:p>
                      <a:pPr algn="r" fontAlgn="b"/>
                      <a:r>
                        <a:rPr lang="en-US" sz="900" b="0" i="0" u="none" strike="noStrike" dirty="0">
                          <a:solidFill>
                            <a:srgbClr val="000000"/>
                          </a:solidFill>
                          <a:latin typeface="Calibri"/>
                        </a:rPr>
                        <a:t>8607</a:t>
                      </a:r>
                    </a:p>
                  </a:txBody>
                  <a:tcPr marL="9525" marR="9525" marT="9525" marB="0" anchor="b"/>
                </a:tc>
              </a:tr>
              <a:tr h="153057">
                <a:tc>
                  <a:txBody>
                    <a:bodyPr/>
                    <a:lstStyle/>
                    <a:p>
                      <a:pPr algn="ctr" fontAlgn="b"/>
                      <a:r>
                        <a:rPr lang="en-US" sz="900" b="0" i="0" u="none" strike="noStrike" dirty="0" smtClean="0">
                          <a:solidFill>
                            <a:srgbClr val="000000"/>
                          </a:solidFill>
                          <a:latin typeface="Calibri"/>
                        </a:rPr>
                        <a:t>8x3</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a:solidFill>
                            <a:srgbClr val="000000"/>
                          </a:solidFill>
                          <a:latin typeface="Calibri"/>
                        </a:rPr>
                        <a:t>36</a:t>
                      </a:r>
                    </a:p>
                  </a:txBody>
                  <a:tcPr marL="9525" marR="9525" marT="9525" marB="0" anchor="b"/>
                </a:tc>
                <a:tc>
                  <a:txBody>
                    <a:bodyPr/>
                    <a:lstStyle/>
                    <a:p>
                      <a:pPr algn="ctr" fontAlgn="b"/>
                      <a:r>
                        <a:rPr lang="en-US" sz="900" b="0" i="0" u="none" strike="noStrike">
                          <a:solidFill>
                            <a:srgbClr val="000000"/>
                          </a:solidFill>
                          <a:latin typeface="Calibri"/>
                        </a:rPr>
                        <a:t>10</a:t>
                      </a:r>
                    </a:p>
                  </a:txBody>
                  <a:tcPr marL="9525" marR="9525" marT="9525" marB="0" anchor="b"/>
                </a:tc>
                <a:tc>
                  <a:txBody>
                    <a:bodyPr/>
                    <a:lstStyle/>
                    <a:p>
                      <a:pPr algn="ctr" fontAlgn="b"/>
                      <a:r>
                        <a:rPr lang="en-US" sz="900" b="0" i="0" u="none" strike="noStrike" dirty="0">
                          <a:solidFill>
                            <a:srgbClr val="000000"/>
                          </a:solidFill>
                          <a:latin typeface="Calibri"/>
                        </a:rPr>
                        <a:t>3</a:t>
                      </a:r>
                    </a:p>
                  </a:txBody>
                  <a:tcPr marL="9525" marR="9525" marT="9525" marB="0" anchor="b"/>
                </a:tc>
                <a:tc>
                  <a:txBody>
                    <a:bodyPr/>
                    <a:lstStyle/>
                    <a:p>
                      <a:pPr algn="r" fontAlgn="b"/>
                      <a:r>
                        <a:rPr lang="en-US" sz="900" b="0" i="0" u="none" strike="noStrike" dirty="0">
                          <a:solidFill>
                            <a:srgbClr val="000000"/>
                          </a:solidFill>
                          <a:latin typeface="Calibri"/>
                        </a:rPr>
                        <a:t>5543.5</a:t>
                      </a:r>
                    </a:p>
                  </a:txBody>
                  <a:tcPr marL="9525" marR="9525" marT="9525" marB="0" anchor="b"/>
                </a:tc>
                <a:tc>
                  <a:txBody>
                    <a:bodyPr/>
                    <a:lstStyle/>
                    <a:p>
                      <a:pPr algn="r" fontAlgn="b"/>
                      <a:r>
                        <a:rPr lang="en-US" sz="900" b="0" i="0" u="none" strike="noStrike" dirty="0">
                          <a:solidFill>
                            <a:srgbClr val="000000"/>
                          </a:solidFill>
                          <a:latin typeface="Calibri"/>
                        </a:rPr>
                        <a:t>11056</a:t>
                      </a:r>
                    </a:p>
                  </a:txBody>
                  <a:tcPr marL="9525" marR="9525" marT="9525" marB="0" anchor="b"/>
                </a:tc>
              </a:tr>
              <a:tr h="153057">
                <a:tc>
                  <a:txBody>
                    <a:bodyPr/>
                    <a:lstStyle/>
                    <a:p>
                      <a:pPr algn="ctr" fontAlgn="b"/>
                      <a:r>
                        <a:rPr lang="en-US" sz="900" b="0" i="0" u="none" strike="noStrike" dirty="0">
                          <a:solidFill>
                            <a:srgbClr val="000000"/>
                          </a:solidFill>
                          <a:latin typeface="Calibri"/>
                        </a:rPr>
                        <a:t>8x4</a:t>
                      </a:r>
                    </a:p>
                  </a:txBody>
                  <a:tcPr marL="9525" marR="9525" marT="9525" marB="0" anchor="b"/>
                </a:tc>
                <a:tc>
                  <a:txBody>
                    <a:bodyPr/>
                    <a:lstStyle/>
                    <a:p>
                      <a:pPr algn="ctr" fontAlgn="b"/>
                      <a:r>
                        <a:rPr lang="en-US" sz="900" b="0" i="0" u="none" strike="noStrike" dirty="0">
                          <a:solidFill>
                            <a:srgbClr val="000000"/>
                          </a:solidFill>
                          <a:latin typeface="Calibri"/>
                        </a:rPr>
                        <a:t>44</a:t>
                      </a:r>
                    </a:p>
                  </a:txBody>
                  <a:tcPr marL="9525" marR="9525" marT="9525" marB="0" anchor="b"/>
                </a:tc>
                <a:tc>
                  <a:txBody>
                    <a:bodyPr/>
                    <a:lstStyle/>
                    <a:p>
                      <a:pPr algn="ctr" fontAlgn="b"/>
                      <a:r>
                        <a:rPr lang="en-US" sz="900" b="0" i="0" u="none" strike="noStrike" dirty="0">
                          <a:solidFill>
                            <a:srgbClr val="000000"/>
                          </a:solidFill>
                          <a:latin typeface="Calibri"/>
                        </a:rPr>
                        <a:t>10</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6769.5</a:t>
                      </a:r>
                    </a:p>
                  </a:txBody>
                  <a:tcPr marL="9525" marR="9525" marT="9525" marB="0" anchor="b"/>
                </a:tc>
                <a:tc>
                  <a:txBody>
                    <a:bodyPr/>
                    <a:lstStyle/>
                    <a:p>
                      <a:pPr algn="r" fontAlgn="b"/>
                      <a:r>
                        <a:rPr lang="en-US" sz="900" b="0" i="0" u="none" strike="noStrike" dirty="0">
                          <a:solidFill>
                            <a:srgbClr val="FF0000"/>
                          </a:solidFill>
                          <a:latin typeface="Calibri"/>
                        </a:rPr>
                        <a:t>13507</a:t>
                      </a:r>
                    </a:p>
                  </a:txBody>
                  <a:tcPr marL="9525" marR="9525" marT="9525" marB="0" anchor="b"/>
                </a:tc>
              </a:tr>
              <a:tr h="229586">
                <a:tc>
                  <a:txBody>
                    <a:bodyPr/>
                    <a:lstStyle/>
                    <a:p>
                      <a:pPr algn="ctr"/>
                      <a:r>
                        <a:rPr lang="en-US" sz="800" dirty="0" smtClean="0">
                          <a:latin typeface="Calibri" pitchFamily="34" charset="0"/>
                        </a:rPr>
                        <a:t>8X6</a:t>
                      </a:r>
                      <a:endParaRPr lang="en-US" sz="800" dirty="0">
                        <a:latin typeface="Calibri" pitchFamily="34" charset="0"/>
                      </a:endParaRPr>
                    </a:p>
                  </a:txBody>
                  <a:tcPr/>
                </a:tc>
                <a:tc>
                  <a:txBody>
                    <a:bodyPr/>
                    <a:lstStyle/>
                    <a:p>
                      <a:pPr algn="ctr"/>
                      <a:r>
                        <a:rPr lang="en-US" sz="800" dirty="0" smtClean="0">
                          <a:latin typeface="Calibri" pitchFamily="34" charset="0"/>
                        </a:rPr>
                        <a:t>54</a:t>
                      </a:r>
                      <a:endParaRPr lang="en-US" sz="800" dirty="0">
                        <a:latin typeface="Calibri" pitchFamily="34" charset="0"/>
                      </a:endParaRPr>
                    </a:p>
                  </a:txBody>
                  <a:tcPr/>
                </a:tc>
                <a:tc>
                  <a:txBody>
                    <a:bodyPr/>
                    <a:lstStyle/>
                    <a:p>
                      <a:pPr algn="ctr"/>
                      <a:r>
                        <a:rPr lang="en-US" sz="800" dirty="0" smtClean="0">
                          <a:latin typeface="Calibri" pitchFamily="34" charset="0"/>
                        </a:rPr>
                        <a:t>10</a:t>
                      </a:r>
                      <a:endParaRPr lang="en-US" sz="800" dirty="0">
                        <a:latin typeface="Calibri" pitchFamily="34" charset="0"/>
                      </a:endParaRPr>
                    </a:p>
                  </a:txBody>
                  <a:tcPr/>
                </a:tc>
                <a:tc>
                  <a:txBody>
                    <a:bodyPr/>
                    <a:lstStyle/>
                    <a:p>
                      <a:pPr algn="ctr"/>
                      <a:r>
                        <a:rPr lang="en-US" sz="800" dirty="0" smtClean="0">
                          <a:latin typeface="Calibri" pitchFamily="34" charset="0"/>
                        </a:rPr>
                        <a:t>6</a:t>
                      </a:r>
                      <a:endParaRPr lang="en-US" sz="800" dirty="0">
                        <a:latin typeface="Calibri" pitchFamily="34" charset="0"/>
                      </a:endParaRPr>
                    </a:p>
                  </a:txBody>
                  <a:tcPr/>
                </a:tc>
                <a:tc>
                  <a:txBody>
                    <a:bodyPr/>
                    <a:lstStyle/>
                    <a:p>
                      <a:pPr algn="r" fontAlgn="b"/>
                      <a:r>
                        <a:rPr lang="en-US" sz="900" b="0" i="0" u="none" strike="noStrike" dirty="0">
                          <a:solidFill>
                            <a:srgbClr val="000000"/>
                          </a:solidFill>
                          <a:latin typeface="Calibri" pitchFamily="34" charset="0"/>
                        </a:rPr>
                        <a:t>8302.75</a:t>
                      </a:r>
                    </a:p>
                  </a:txBody>
                  <a:tcPr marL="9525" marR="9525" marT="9525" marB="0" anchor="b"/>
                </a:tc>
                <a:tc>
                  <a:txBody>
                    <a:bodyPr/>
                    <a:lstStyle/>
                    <a:p>
                      <a:pPr algn="r" fontAlgn="b"/>
                      <a:r>
                        <a:rPr lang="en-US" sz="900" b="0" i="0" u="none" strike="noStrike" dirty="0">
                          <a:solidFill>
                            <a:srgbClr val="FF0000"/>
                          </a:solidFill>
                          <a:latin typeface="Calibri" pitchFamily="34" charset="0"/>
                        </a:rPr>
                        <a:t>16571.5</a:t>
                      </a:r>
                    </a:p>
                  </a:txBody>
                  <a:tcPr marL="9525" marR="9525" marT="9525" marB="0" anchor="b"/>
                </a:tc>
              </a:tr>
            </a:tbl>
          </a:graphicData>
        </a:graphic>
      </p:graphicFrame>
      <p:graphicFrame>
        <p:nvGraphicFramePr>
          <p:cNvPr id="6" name="Table 5"/>
          <p:cNvGraphicFramePr>
            <a:graphicFrameLocks noGrp="1"/>
          </p:cNvGraphicFramePr>
          <p:nvPr/>
        </p:nvGraphicFramePr>
        <p:xfrm>
          <a:off x="4572000" y="5160020"/>
          <a:ext cx="4343400" cy="914961"/>
        </p:xfrm>
        <a:graphic>
          <a:graphicData uri="http://schemas.openxmlformats.org/drawingml/2006/table">
            <a:tbl>
              <a:tblPr firstRow="1" bandRow="1">
                <a:tableStyleId>{5940675A-B579-460E-94D1-54222C63F5DA}</a:tableStyleId>
              </a:tblPr>
              <a:tblGrid>
                <a:gridCol w="620486"/>
                <a:gridCol w="723900"/>
                <a:gridCol w="930728"/>
                <a:gridCol w="620486"/>
                <a:gridCol w="723900"/>
                <a:gridCol w="723900"/>
              </a:tblGrid>
              <a:tr h="228599">
                <a:tc>
                  <a:txBody>
                    <a:bodyPr/>
                    <a:lstStyle/>
                    <a:p>
                      <a:r>
                        <a:rPr lang="en-US" sz="800" dirty="0" smtClean="0"/>
                        <a:t>SM Size</a:t>
                      </a:r>
                      <a:endParaRPr lang="en-US" sz="800" dirty="0"/>
                    </a:p>
                  </a:txBody>
                  <a:tcPr/>
                </a:tc>
                <a:tc>
                  <a:txBody>
                    <a:bodyPr/>
                    <a:lstStyle/>
                    <a:p>
                      <a:r>
                        <a:rPr lang="en-US" sz="800" dirty="0" smtClean="0"/>
                        <a:t># of Angles</a:t>
                      </a:r>
                      <a:endParaRPr lang="en-US" sz="800" dirty="0"/>
                    </a:p>
                  </a:txBody>
                  <a:tcPr/>
                </a:tc>
                <a:tc>
                  <a:txBody>
                    <a:bodyPr/>
                    <a:lstStyle/>
                    <a:p>
                      <a:r>
                        <a:rPr lang="en-US" sz="800" dirty="0" smtClean="0"/>
                        <a:t>Codebook Size</a:t>
                      </a:r>
                      <a:endParaRPr lang="en-US" sz="800" dirty="0"/>
                    </a:p>
                  </a:txBody>
                  <a:tcPr/>
                </a:tc>
                <a:tc>
                  <a:txBody>
                    <a:bodyPr/>
                    <a:lstStyle/>
                    <a:p>
                      <a:r>
                        <a:rPr lang="en-US" sz="800" dirty="0" smtClean="0"/>
                        <a:t># of SNRs</a:t>
                      </a:r>
                      <a:endParaRPr lang="en-US" sz="800" dirty="0"/>
                    </a:p>
                  </a:txBody>
                  <a:tcPr/>
                </a:tc>
                <a:tc>
                  <a:txBody>
                    <a:bodyPr/>
                    <a:lstStyle/>
                    <a:p>
                      <a:r>
                        <a:rPr lang="en-US" sz="800" dirty="0" smtClean="0"/>
                        <a:t>80 NG =4</a:t>
                      </a:r>
                      <a:endParaRPr lang="en-US" sz="800" dirty="0"/>
                    </a:p>
                  </a:txBody>
                  <a:tcPr/>
                </a:tc>
                <a:tc>
                  <a:txBody>
                    <a:bodyPr/>
                    <a:lstStyle/>
                    <a:p>
                      <a:r>
                        <a:rPr lang="en-US" sz="800" dirty="0" smtClean="0"/>
                        <a:t>160NG  =4</a:t>
                      </a:r>
                      <a:endParaRPr lang="en-US" sz="800" dirty="0"/>
                    </a:p>
                  </a:txBody>
                  <a:tcPr/>
                </a:tc>
              </a:tr>
              <a:tr h="179632">
                <a:tc>
                  <a:txBody>
                    <a:bodyPr/>
                    <a:lstStyle/>
                    <a:p>
                      <a:pPr algn="ctr" fontAlgn="b"/>
                      <a:r>
                        <a:rPr lang="en-US" sz="900" b="0" i="0" u="none" strike="noStrike" dirty="0">
                          <a:solidFill>
                            <a:srgbClr val="000000"/>
                          </a:solidFill>
                          <a:latin typeface="Calibri"/>
                        </a:rPr>
                        <a:t>4x3</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a:solidFill>
                            <a:srgbClr val="000000"/>
                          </a:solidFill>
                          <a:latin typeface="Calibri"/>
                        </a:rPr>
                        <a:t>12</a:t>
                      </a:r>
                    </a:p>
                  </a:txBody>
                  <a:tcPr marL="9525" marR="9525" marT="9525" marB="0" anchor="b"/>
                </a:tc>
                <a:tc>
                  <a:txBody>
                    <a:bodyPr/>
                    <a:lstStyle/>
                    <a:p>
                      <a:pPr algn="ctr" fontAlgn="b"/>
                      <a:r>
                        <a:rPr lang="en-US" sz="900" b="0" i="0" u="none" strike="noStrike">
                          <a:solidFill>
                            <a:srgbClr val="000000"/>
                          </a:solidFill>
                          <a:latin typeface="Calibri"/>
                        </a:rPr>
                        <a:t>3</a:t>
                      </a:r>
                    </a:p>
                  </a:txBody>
                  <a:tcPr marL="9525" marR="9525" marT="9525" marB="0" anchor="b"/>
                </a:tc>
                <a:tc>
                  <a:txBody>
                    <a:bodyPr/>
                    <a:lstStyle/>
                    <a:p>
                      <a:pPr algn="r" fontAlgn="b"/>
                      <a:r>
                        <a:rPr lang="en-US" sz="900" b="0" i="0" u="none" strike="noStrike">
                          <a:solidFill>
                            <a:srgbClr val="000000"/>
                          </a:solidFill>
                          <a:latin typeface="Calibri"/>
                        </a:rPr>
                        <a:t>2422</a:t>
                      </a:r>
                    </a:p>
                  </a:txBody>
                  <a:tcPr marL="9525" marR="9525" marT="9525" marB="0" anchor="b"/>
                </a:tc>
                <a:tc>
                  <a:txBody>
                    <a:bodyPr/>
                    <a:lstStyle/>
                    <a:p>
                      <a:pPr algn="r" fontAlgn="b"/>
                      <a:r>
                        <a:rPr lang="en-US" sz="900" b="0" i="0" u="none" strike="noStrike">
                          <a:solidFill>
                            <a:srgbClr val="000000"/>
                          </a:solidFill>
                          <a:latin typeface="Calibri"/>
                        </a:rPr>
                        <a:t>4808.5</a:t>
                      </a:r>
                    </a:p>
                  </a:txBody>
                  <a:tcPr marL="9525" marR="9525" marT="9525" marB="0" anchor="b"/>
                </a:tc>
              </a:tr>
              <a:tr h="138400">
                <a:tc>
                  <a:txBody>
                    <a:bodyPr/>
                    <a:lstStyle/>
                    <a:p>
                      <a:pPr algn="ctr" fontAlgn="b"/>
                      <a:r>
                        <a:rPr lang="en-US" sz="900" b="0" i="0" u="none" strike="noStrike" dirty="0">
                          <a:solidFill>
                            <a:srgbClr val="000000"/>
                          </a:solidFill>
                          <a:latin typeface="Calibri"/>
                        </a:rPr>
                        <a:t>4x4</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2485</a:t>
                      </a:r>
                    </a:p>
                  </a:txBody>
                  <a:tcPr marL="9525" marR="9525" marT="9525" marB="0" anchor="b"/>
                </a:tc>
                <a:tc>
                  <a:txBody>
                    <a:bodyPr/>
                    <a:lstStyle/>
                    <a:p>
                      <a:pPr algn="r" fontAlgn="b"/>
                      <a:r>
                        <a:rPr lang="en-US" sz="900" b="0" i="0" u="none" strike="noStrike" dirty="0">
                          <a:solidFill>
                            <a:srgbClr val="000000"/>
                          </a:solidFill>
                          <a:latin typeface="Calibri"/>
                        </a:rPr>
                        <a:t>4932</a:t>
                      </a:r>
                    </a:p>
                  </a:txBody>
                  <a:tcPr marL="9525" marR="9525" marT="9525" marB="0" anchor="b"/>
                </a:tc>
              </a:tr>
              <a:tr h="138400">
                <a:tc>
                  <a:txBody>
                    <a:bodyPr/>
                    <a:lstStyle/>
                    <a:p>
                      <a:pPr algn="ctr" fontAlgn="b"/>
                      <a:r>
                        <a:rPr lang="en-US" sz="900" b="0" i="0" u="none" strike="noStrike" dirty="0">
                          <a:solidFill>
                            <a:srgbClr val="000000"/>
                          </a:solidFill>
                          <a:latin typeface="Calibri" pitchFamily="34" charset="0"/>
                        </a:rPr>
                        <a:t>6x4</a:t>
                      </a:r>
                    </a:p>
                  </a:txBody>
                  <a:tcPr marL="9525" marR="9525" marT="9525" marB="0" anchor="b"/>
                </a:tc>
                <a:tc>
                  <a:txBody>
                    <a:bodyPr/>
                    <a:lstStyle/>
                    <a:p>
                      <a:pPr algn="ctr" fontAlgn="b"/>
                      <a:r>
                        <a:rPr lang="en-US" sz="900" b="0" i="0" u="none" strike="noStrike">
                          <a:solidFill>
                            <a:srgbClr val="000000"/>
                          </a:solidFill>
                          <a:latin typeface="Calibri"/>
                        </a:rPr>
                        <a:t>28</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5425</a:t>
                      </a:r>
                    </a:p>
                  </a:txBody>
                  <a:tcPr marL="9525" marR="9525" marT="9525" marB="0" anchor="b"/>
                </a:tc>
                <a:tc>
                  <a:txBody>
                    <a:bodyPr/>
                    <a:lstStyle/>
                    <a:p>
                      <a:pPr algn="r" fontAlgn="b"/>
                      <a:r>
                        <a:rPr lang="en-US" sz="900" b="0" i="0" u="none" strike="noStrike" dirty="0">
                          <a:solidFill>
                            <a:srgbClr val="000000"/>
                          </a:solidFill>
                          <a:latin typeface="Calibri"/>
                        </a:rPr>
                        <a:t>10812</a:t>
                      </a:r>
                    </a:p>
                  </a:txBody>
                  <a:tcPr marL="9525" marR="9525" marT="9525" marB="0" anchor="b"/>
                </a:tc>
              </a:tr>
              <a:tr h="197393">
                <a:tc>
                  <a:txBody>
                    <a:bodyPr/>
                    <a:lstStyle/>
                    <a:p>
                      <a:pPr algn="ctr"/>
                      <a:r>
                        <a:rPr lang="en-US" sz="800" dirty="0" smtClean="0">
                          <a:latin typeface="Calibri" pitchFamily="34" charset="0"/>
                        </a:rPr>
                        <a:t>8X4</a:t>
                      </a:r>
                      <a:endParaRPr lang="en-US" sz="800" dirty="0">
                        <a:latin typeface="Calibri" pitchFamily="34" charset="0"/>
                      </a:endParaRPr>
                    </a:p>
                  </a:txBody>
                  <a:tcPr/>
                </a:tc>
                <a:tc>
                  <a:txBody>
                    <a:bodyPr/>
                    <a:lstStyle/>
                    <a:p>
                      <a:pPr algn="ctr" fontAlgn="b"/>
                      <a:r>
                        <a:rPr lang="en-US" sz="800" b="0" i="0" u="none" strike="noStrike" dirty="0">
                          <a:solidFill>
                            <a:srgbClr val="000000"/>
                          </a:solidFill>
                          <a:latin typeface="Calibri"/>
                        </a:rPr>
                        <a:t>44</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8365</a:t>
                      </a:r>
                    </a:p>
                  </a:txBody>
                  <a:tcPr marL="9525" marR="9525" marT="9525" marB="0" anchor="b"/>
                </a:tc>
                <a:tc>
                  <a:txBody>
                    <a:bodyPr/>
                    <a:lstStyle/>
                    <a:p>
                      <a:pPr algn="r" fontAlgn="b"/>
                      <a:r>
                        <a:rPr lang="en-US" sz="900" b="0" i="0" u="none" strike="noStrike" dirty="0">
                          <a:solidFill>
                            <a:srgbClr val="FF0000"/>
                          </a:solidFill>
                          <a:latin typeface="Calibri"/>
                        </a:rPr>
                        <a:t>16692</a:t>
                      </a:r>
                    </a:p>
                  </a:txBody>
                  <a:tcPr marL="9525" marR="9525" marT="9525" marB="0" anchor="b"/>
                </a:tc>
              </a:tr>
            </a:tbl>
          </a:graphicData>
        </a:graphic>
      </p:graphicFrame>
      <p:sp>
        <p:nvSpPr>
          <p:cNvPr id="7" name="Text Box 32"/>
          <p:cNvSpPr txBox="1">
            <a:spLocks noChangeArrowheads="1"/>
          </p:cNvSpPr>
          <p:nvPr/>
        </p:nvSpPr>
        <p:spPr bwMode="auto">
          <a:xfrm>
            <a:off x="1981200" y="4877790"/>
            <a:ext cx="1371600" cy="246221"/>
          </a:xfrm>
          <a:prstGeom prst="rect">
            <a:avLst/>
          </a:prstGeom>
          <a:noFill/>
          <a:ln w="9525">
            <a:noFill/>
            <a:miter lim="800000"/>
            <a:headEnd/>
            <a:tailEnd/>
          </a:ln>
          <a:effectLst/>
        </p:spPr>
        <p:txBody>
          <a:bodyPr wrap="square">
            <a:spAutoFit/>
          </a:bodyPr>
          <a:lstStyle/>
          <a:p>
            <a:r>
              <a:rPr lang="en-US" sz="1000" dirty="0" smtClean="0"/>
              <a:t>SU Codebook (6, 4)</a:t>
            </a:r>
            <a:endParaRPr lang="en-US" sz="1000" b="0" i="1" dirty="0"/>
          </a:p>
        </p:txBody>
      </p:sp>
      <p:sp>
        <p:nvSpPr>
          <p:cNvPr id="8" name="Text Box 32"/>
          <p:cNvSpPr txBox="1">
            <a:spLocks noChangeArrowheads="1"/>
          </p:cNvSpPr>
          <p:nvPr/>
        </p:nvSpPr>
        <p:spPr bwMode="auto">
          <a:xfrm>
            <a:off x="6248400" y="6050669"/>
            <a:ext cx="1371600" cy="246221"/>
          </a:xfrm>
          <a:prstGeom prst="rect">
            <a:avLst/>
          </a:prstGeom>
          <a:noFill/>
          <a:ln w="9525">
            <a:noFill/>
            <a:miter lim="800000"/>
            <a:headEnd/>
            <a:tailEnd/>
          </a:ln>
          <a:effectLst/>
        </p:spPr>
        <p:txBody>
          <a:bodyPr wrap="square">
            <a:spAutoFit/>
          </a:bodyPr>
          <a:lstStyle/>
          <a:p>
            <a:r>
              <a:rPr lang="en-US" sz="1000" dirty="0" smtClean="0"/>
              <a:t>MU Codebook (7, 5)</a:t>
            </a:r>
            <a:endParaRPr lang="en-US" sz="1000" b="0" i="1" dirty="0"/>
          </a:p>
        </p:txBody>
      </p:sp>
      <p:graphicFrame>
        <p:nvGraphicFramePr>
          <p:cNvPr id="17" name="Table 16"/>
          <p:cNvGraphicFramePr>
            <a:graphicFrameLocks noGrp="1"/>
          </p:cNvGraphicFramePr>
          <p:nvPr/>
        </p:nvGraphicFramePr>
        <p:xfrm>
          <a:off x="4572000" y="3645271"/>
          <a:ext cx="4267200" cy="1232136"/>
        </p:xfrm>
        <a:graphic>
          <a:graphicData uri="http://schemas.openxmlformats.org/drawingml/2006/table">
            <a:tbl>
              <a:tblPr firstRow="1" bandRow="1">
                <a:tableStyleId>{5940675A-B579-460E-94D1-54222C63F5DA}</a:tableStyleId>
              </a:tblPr>
              <a:tblGrid>
                <a:gridCol w="609600"/>
                <a:gridCol w="711200"/>
                <a:gridCol w="914400"/>
                <a:gridCol w="609600"/>
                <a:gridCol w="711200"/>
                <a:gridCol w="711200"/>
              </a:tblGrid>
              <a:tr h="227421">
                <a:tc>
                  <a:txBody>
                    <a:bodyPr/>
                    <a:lstStyle/>
                    <a:p>
                      <a:r>
                        <a:rPr lang="en-US" sz="800" dirty="0" smtClean="0"/>
                        <a:t>SM Size</a:t>
                      </a:r>
                      <a:endParaRPr lang="en-US" sz="800" dirty="0"/>
                    </a:p>
                  </a:txBody>
                  <a:tcPr/>
                </a:tc>
                <a:tc>
                  <a:txBody>
                    <a:bodyPr/>
                    <a:lstStyle/>
                    <a:p>
                      <a:r>
                        <a:rPr lang="en-US" sz="800" dirty="0" smtClean="0"/>
                        <a:t># of Angles</a:t>
                      </a:r>
                      <a:endParaRPr lang="en-US" sz="800" dirty="0"/>
                    </a:p>
                  </a:txBody>
                  <a:tcPr/>
                </a:tc>
                <a:tc>
                  <a:txBody>
                    <a:bodyPr/>
                    <a:lstStyle/>
                    <a:p>
                      <a:r>
                        <a:rPr lang="en-US" sz="800" dirty="0" smtClean="0"/>
                        <a:t>Codebook Size</a:t>
                      </a:r>
                      <a:endParaRPr lang="en-US" sz="800" dirty="0"/>
                    </a:p>
                  </a:txBody>
                  <a:tcPr/>
                </a:tc>
                <a:tc>
                  <a:txBody>
                    <a:bodyPr/>
                    <a:lstStyle/>
                    <a:p>
                      <a:r>
                        <a:rPr lang="en-US" sz="800" dirty="0" smtClean="0"/>
                        <a:t># of SNRs</a:t>
                      </a:r>
                      <a:endParaRPr lang="en-US" sz="800" dirty="0"/>
                    </a:p>
                  </a:txBody>
                  <a:tcPr/>
                </a:tc>
                <a:tc>
                  <a:txBody>
                    <a:bodyPr/>
                    <a:lstStyle/>
                    <a:p>
                      <a:r>
                        <a:rPr lang="en-US" sz="800" dirty="0" smtClean="0"/>
                        <a:t>80 NG =4</a:t>
                      </a:r>
                      <a:endParaRPr lang="en-US" sz="800" dirty="0"/>
                    </a:p>
                  </a:txBody>
                  <a:tcPr/>
                </a:tc>
                <a:tc>
                  <a:txBody>
                    <a:bodyPr/>
                    <a:lstStyle/>
                    <a:p>
                      <a:r>
                        <a:rPr lang="en-US" sz="800" dirty="0" smtClean="0"/>
                        <a:t>160NG  =4</a:t>
                      </a:r>
                      <a:endParaRPr lang="en-US" sz="800" dirty="0"/>
                    </a:p>
                  </a:txBody>
                  <a:tcPr/>
                </a:tc>
              </a:tr>
              <a:tr h="153487">
                <a:tc>
                  <a:txBody>
                    <a:bodyPr/>
                    <a:lstStyle/>
                    <a:p>
                      <a:pPr algn="ctr" fontAlgn="b"/>
                      <a:r>
                        <a:rPr lang="en-US" sz="900" b="0" i="0" u="none" strike="noStrike" dirty="0">
                          <a:solidFill>
                            <a:srgbClr val="000000"/>
                          </a:solidFill>
                          <a:latin typeface="Calibri"/>
                        </a:rPr>
                        <a:t>4x3</a:t>
                      </a:r>
                    </a:p>
                  </a:txBody>
                  <a:tcPr marL="9525" marR="9525" marT="9525" marB="0" anchor="b"/>
                </a:tc>
                <a:tc>
                  <a:txBody>
                    <a:bodyPr/>
                    <a:lstStyle/>
                    <a:p>
                      <a:pPr algn="ctr" fontAlgn="b"/>
                      <a:r>
                        <a:rPr lang="en-US" sz="900" b="0" i="0" u="none" strike="noStrike">
                          <a:solidFill>
                            <a:srgbClr val="000000"/>
                          </a:solidFill>
                          <a:latin typeface="Calibri"/>
                        </a:rPr>
                        <a:t>12</a:t>
                      </a:r>
                    </a:p>
                  </a:txBody>
                  <a:tcPr marL="9525" marR="9525" marT="9525" marB="0" anchor="b"/>
                </a:tc>
                <a:tc>
                  <a:txBody>
                    <a:bodyPr/>
                    <a:lstStyle/>
                    <a:p>
                      <a:pPr algn="ctr" fontAlgn="b"/>
                      <a:r>
                        <a:rPr lang="en-US" sz="900" b="0" i="0" u="none" strike="noStrike" dirty="0" smtClean="0">
                          <a:solidFill>
                            <a:srgbClr val="000000"/>
                          </a:solidFill>
                          <a:latin typeface="Calibri"/>
                        </a:rPr>
                        <a:t>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a:solidFill>
                            <a:srgbClr val="000000"/>
                          </a:solidFill>
                          <a:latin typeface="Calibri"/>
                        </a:rPr>
                        <a:t>3</a:t>
                      </a:r>
                    </a:p>
                  </a:txBody>
                  <a:tcPr marL="9525" marR="9525" marT="9525" marB="0" anchor="b"/>
                </a:tc>
                <a:tc>
                  <a:txBody>
                    <a:bodyPr/>
                    <a:lstStyle/>
                    <a:p>
                      <a:pPr algn="r" fontAlgn="b"/>
                      <a:r>
                        <a:rPr lang="en-US" sz="900" b="0" i="0" u="none" strike="noStrike">
                          <a:solidFill>
                            <a:srgbClr val="000000"/>
                          </a:solidFill>
                          <a:latin typeface="Calibri"/>
                        </a:rPr>
                        <a:t>1138.5</a:t>
                      </a:r>
                    </a:p>
                  </a:txBody>
                  <a:tcPr marL="9525" marR="9525" marT="9525" marB="0" anchor="b"/>
                </a:tc>
                <a:tc>
                  <a:txBody>
                    <a:bodyPr/>
                    <a:lstStyle/>
                    <a:p>
                      <a:pPr algn="r" fontAlgn="b"/>
                      <a:r>
                        <a:rPr lang="en-US" sz="900" b="0" i="0" u="none" strike="noStrike">
                          <a:solidFill>
                            <a:srgbClr val="000000"/>
                          </a:solidFill>
                          <a:latin typeface="Calibri"/>
                        </a:rPr>
                        <a:t>2241</a:t>
                      </a:r>
                    </a:p>
                  </a:txBody>
                  <a:tcPr marL="9525" marR="9525" marT="9525" marB="0" anchor="b"/>
                </a:tc>
              </a:tr>
              <a:tr h="159467">
                <a:tc>
                  <a:txBody>
                    <a:bodyPr/>
                    <a:lstStyle/>
                    <a:p>
                      <a:pPr algn="ctr" fontAlgn="b"/>
                      <a:r>
                        <a:rPr lang="en-US" sz="900" b="0" i="0" u="none" strike="noStrike" dirty="0">
                          <a:solidFill>
                            <a:srgbClr val="000000"/>
                          </a:solidFill>
                          <a:latin typeface="Calibri"/>
                        </a:rPr>
                        <a:t>4x4</a:t>
                      </a:r>
                    </a:p>
                  </a:txBody>
                  <a:tcPr marL="9525" marR="9525" marT="9525" marB="0" anchor="b"/>
                </a:tc>
                <a:tc>
                  <a:txBody>
                    <a:bodyPr/>
                    <a:lstStyle/>
                    <a:p>
                      <a:pPr algn="ctr" fontAlgn="b"/>
                      <a:r>
                        <a:rPr lang="en-US" sz="900" b="0" i="0" u="none" strike="noStrike">
                          <a:solidFill>
                            <a:srgbClr val="000000"/>
                          </a:solidFill>
                          <a:latin typeface="Calibri"/>
                        </a:rPr>
                        <a:t>12</a:t>
                      </a:r>
                    </a:p>
                  </a:txBody>
                  <a:tcPr marL="9525" marR="9525" marT="9525" marB="0" anchor="b"/>
                </a:tc>
                <a:tc>
                  <a:txBody>
                    <a:bodyPr/>
                    <a:lstStyle/>
                    <a:p>
                      <a:pPr algn="ctr" fontAlgn="b"/>
                      <a:r>
                        <a:rPr lang="en-US" sz="900" b="0" i="0" u="none" strike="noStrike" dirty="0" smtClean="0">
                          <a:solidFill>
                            <a:srgbClr val="000000"/>
                          </a:solidFill>
                          <a:latin typeface="Calibri"/>
                        </a:rPr>
                        <a:t>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1139.5</a:t>
                      </a:r>
                    </a:p>
                  </a:txBody>
                  <a:tcPr marL="9525" marR="9525" marT="9525" marB="0" anchor="b"/>
                </a:tc>
                <a:tc>
                  <a:txBody>
                    <a:bodyPr/>
                    <a:lstStyle/>
                    <a:p>
                      <a:pPr algn="r" fontAlgn="b"/>
                      <a:r>
                        <a:rPr lang="en-US" sz="900" b="0" i="0" u="none" strike="noStrike" dirty="0">
                          <a:solidFill>
                            <a:srgbClr val="000000"/>
                          </a:solidFill>
                          <a:latin typeface="Calibri"/>
                        </a:rPr>
                        <a:t>2242</a:t>
                      </a:r>
                    </a:p>
                  </a:txBody>
                  <a:tcPr marL="9525" marR="9525" marT="9525" marB="0" anchor="b"/>
                </a:tc>
              </a:tr>
              <a:tr h="159467">
                <a:tc>
                  <a:txBody>
                    <a:bodyPr/>
                    <a:lstStyle/>
                    <a:p>
                      <a:pPr algn="ctr" fontAlgn="b"/>
                      <a:r>
                        <a:rPr lang="en-US" sz="900" b="0" i="0" u="none" strike="noStrike" dirty="0">
                          <a:solidFill>
                            <a:srgbClr val="000000"/>
                          </a:solidFill>
                          <a:latin typeface="Calibri"/>
                        </a:rPr>
                        <a:t>6x4</a:t>
                      </a:r>
                    </a:p>
                  </a:txBody>
                  <a:tcPr marL="9525" marR="9525" marT="9525" marB="0" anchor="b"/>
                </a:tc>
                <a:tc>
                  <a:txBody>
                    <a:bodyPr/>
                    <a:lstStyle/>
                    <a:p>
                      <a:pPr algn="ctr" fontAlgn="b"/>
                      <a:r>
                        <a:rPr lang="en-US" sz="900" b="0" i="0" u="none" strike="noStrike" dirty="0">
                          <a:solidFill>
                            <a:srgbClr val="000000"/>
                          </a:solidFill>
                          <a:latin typeface="Calibri"/>
                        </a:rPr>
                        <a:t>28</a:t>
                      </a:r>
                    </a:p>
                  </a:txBody>
                  <a:tcPr marL="9525" marR="9525" marT="9525" marB="0" anchor="b"/>
                </a:tc>
                <a:tc>
                  <a:txBody>
                    <a:bodyPr/>
                    <a:lstStyle/>
                    <a:p>
                      <a:pPr algn="ctr" fontAlgn="b"/>
                      <a:r>
                        <a:rPr lang="en-US" sz="900" b="0" i="0" u="none" strike="noStrike" dirty="0" smtClean="0">
                          <a:solidFill>
                            <a:srgbClr val="000000"/>
                          </a:solidFill>
                          <a:latin typeface="Calibri"/>
                        </a:rPr>
                        <a:t>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2609.5</a:t>
                      </a:r>
                    </a:p>
                  </a:txBody>
                  <a:tcPr marL="9525" marR="9525" marT="9525" marB="0" anchor="b"/>
                </a:tc>
                <a:tc>
                  <a:txBody>
                    <a:bodyPr/>
                    <a:lstStyle/>
                    <a:p>
                      <a:pPr algn="r" fontAlgn="b"/>
                      <a:r>
                        <a:rPr lang="en-US" sz="900" b="0" i="0" u="none" strike="noStrike" dirty="0">
                          <a:solidFill>
                            <a:srgbClr val="000000"/>
                          </a:solidFill>
                          <a:latin typeface="Calibri"/>
                        </a:rPr>
                        <a:t>5182</a:t>
                      </a:r>
                    </a:p>
                  </a:txBody>
                  <a:tcPr marL="9525" marR="9525" marT="9525" marB="0" anchor="b"/>
                </a:tc>
              </a:tr>
              <a:tr h="159467">
                <a:tc>
                  <a:txBody>
                    <a:bodyPr/>
                    <a:lstStyle/>
                    <a:p>
                      <a:pPr algn="ctr" fontAlgn="b"/>
                      <a:r>
                        <a:rPr lang="en-US" sz="900" b="0" i="0" u="none" strike="noStrike" dirty="0" smtClean="0">
                          <a:solidFill>
                            <a:srgbClr val="000000"/>
                          </a:solidFill>
                          <a:latin typeface="Calibri"/>
                        </a:rPr>
                        <a:t>8x3</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smtClean="0">
                          <a:solidFill>
                            <a:srgbClr val="000000"/>
                          </a:solidFill>
                          <a:latin typeface="Calibri"/>
                        </a:rPr>
                        <a:t>36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smtClean="0">
                          <a:solidFill>
                            <a:srgbClr val="000000"/>
                          </a:solidFill>
                          <a:latin typeface="Calibri"/>
                        </a:rPr>
                        <a:t>10</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smtClean="0">
                          <a:solidFill>
                            <a:srgbClr val="000000"/>
                          </a:solidFill>
                          <a:latin typeface="Calibri"/>
                        </a:rPr>
                        <a:t>3</a:t>
                      </a:r>
                      <a:endParaRPr lang="en-US" sz="900" b="0" i="0" u="none" strike="noStrike" dirty="0">
                        <a:solidFill>
                          <a:srgbClr val="000000"/>
                        </a:solidFill>
                        <a:latin typeface="Calibri"/>
                      </a:endParaRPr>
                    </a:p>
                  </a:txBody>
                  <a:tcPr marL="9525" marR="9525" marT="9525" marB="0" anchor="b"/>
                </a:tc>
                <a:tc>
                  <a:txBody>
                    <a:bodyPr/>
                    <a:lstStyle/>
                    <a:p>
                      <a:pPr algn="r" fontAlgn="b"/>
                      <a:r>
                        <a:rPr lang="en-US" sz="900" b="0" i="0" u="none" strike="noStrike">
                          <a:solidFill>
                            <a:srgbClr val="000000"/>
                          </a:solidFill>
                          <a:latin typeface="Calibri"/>
                        </a:rPr>
                        <a:t>3338.5</a:t>
                      </a:r>
                    </a:p>
                  </a:txBody>
                  <a:tcPr marL="9525" marR="9525" marT="9525" marB="0" anchor="b"/>
                </a:tc>
                <a:tc>
                  <a:txBody>
                    <a:bodyPr/>
                    <a:lstStyle/>
                    <a:p>
                      <a:pPr algn="r" fontAlgn="b"/>
                      <a:r>
                        <a:rPr lang="en-US" sz="900" b="0" i="0" u="none" strike="noStrike" dirty="0">
                          <a:solidFill>
                            <a:srgbClr val="000000"/>
                          </a:solidFill>
                          <a:latin typeface="Calibri"/>
                        </a:rPr>
                        <a:t>6646</a:t>
                      </a:r>
                    </a:p>
                  </a:txBody>
                  <a:tcPr marL="9525" marR="9525" marT="9525" marB="0" anchor="b"/>
                </a:tc>
              </a:tr>
              <a:tr h="159467">
                <a:tc>
                  <a:txBody>
                    <a:bodyPr/>
                    <a:lstStyle/>
                    <a:p>
                      <a:pPr algn="ctr" fontAlgn="b"/>
                      <a:r>
                        <a:rPr lang="en-US" sz="900" b="0" i="0" u="none" strike="noStrike" dirty="0">
                          <a:solidFill>
                            <a:srgbClr val="000000"/>
                          </a:solidFill>
                          <a:latin typeface="Calibri"/>
                        </a:rPr>
                        <a:t>8x4</a:t>
                      </a:r>
                    </a:p>
                  </a:txBody>
                  <a:tcPr marL="9525" marR="9525" marT="9525" marB="0" anchor="b"/>
                </a:tc>
                <a:tc>
                  <a:txBody>
                    <a:bodyPr/>
                    <a:lstStyle/>
                    <a:p>
                      <a:pPr algn="ctr" fontAlgn="b"/>
                      <a:r>
                        <a:rPr lang="en-US" sz="900" b="0" i="0" u="none" strike="noStrike" dirty="0">
                          <a:solidFill>
                            <a:srgbClr val="000000"/>
                          </a:solidFill>
                          <a:latin typeface="Calibri"/>
                        </a:rPr>
                        <a:t>44</a:t>
                      </a:r>
                    </a:p>
                  </a:txBody>
                  <a:tcPr marL="9525" marR="9525" marT="9525" marB="0" anchor="b"/>
                </a:tc>
                <a:tc>
                  <a:txBody>
                    <a:bodyPr/>
                    <a:lstStyle/>
                    <a:p>
                      <a:pPr algn="ctr" fontAlgn="b"/>
                      <a:r>
                        <a:rPr lang="en-US" sz="900" b="0" i="0" u="none" strike="noStrike" dirty="0" smtClean="0">
                          <a:solidFill>
                            <a:srgbClr val="000000"/>
                          </a:solidFill>
                          <a:latin typeface="Calibri"/>
                        </a:rPr>
                        <a:t>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4074.5</a:t>
                      </a:r>
                    </a:p>
                  </a:txBody>
                  <a:tcPr marL="9525" marR="9525" marT="9525" marB="0" anchor="b"/>
                </a:tc>
                <a:tc>
                  <a:txBody>
                    <a:bodyPr/>
                    <a:lstStyle/>
                    <a:p>
                      <a:pPr algn="r" fontAlgn="b"/>
                      <a:r>
                        <a:rPr lang="en-US" sz="900" b="0" i="0" u="none" strike="noStrike" dirty="0">
                          <a:solidFill>
                            <a:srgbClr val="000000"/>
                          </a:solidFill>
                          <a:latin typeface="Calibri"/>
                        </a:rPr>
                        <a:t>8117</a:t>
                      </a:r>
                    </a:p>
                  </a:txBody>
                  <a:tcPr marL="9525" marR="9525" marT="9525" marB="0" anchor="b"/>
                </a:tc>
              </a:tr>
              <a:tr h="146795">
                <a:tc>
                  <a:txBody>
                    <a:bodyPr/>
                    <a:lstStyle/>
                    <a:p>
                      <a:pPr algn="ctr"/>
                      <a:r>
                        <a:rPr lang="en-US" sz="800" dirty="0" smtClean="0">
                          <a:latin typeface="Calibri" pitchFamily="34" charset="0"/>
                        </a:rPr>
                        <a:t>8X6</a:t>
                      </a:r>
                      <a:endParaRPr lang="en-US" sz="800" dirty="0">
                        <a:latin typeface="Calibri" pitchFamily="34" charset="0"/>
                      </a:endParaRPr>
                    </a:p>
                  </a:txBody>
                  <a:tcPr/>
                </a:tc>
                <a:tc>
                  <a:txBody>
                    <a:bodyPr/>
                    <a:lstStyle/>
                    <a:p>
                      <a:pPr algn="ctr"/>
                      <a:r>
                        <a:rPr lang="en-US" sz="800" dirty="0" smtClean="0">
                          <a:latin typeface="Calibri" pitchFamily="34" charset="0"/>
                        </a:rPr>
                        <a:t>54</a:t>
                      </a:r>
                      <a:endParaRPr lang="en-US" sz="800" dirty="0">
                        <a:latin typeface="Calibri" pitchFamily="34" charset="0"/>
                      </a:endParaRPr>
                    </a:p>
                  </a:txBody>
                  <a:tcPr/>
                </a:tc>
                <a:tc>
                  <a:txBody>
                    <a:bodyPr/>
                    <a:lstStyle/>
                    <a:p>
                      <a:pPr algn="ctr"/>
                      <a:r>
                        <a:rPr lang="en-US" sz="800" dirty="0" smtClean="0">
                          <a:latin typeface="Calibri" pitchFamily="34" charset="0"/>
                        </a:rPr>
                        <a:t>6</a:t>
                      </a:r>
                      <a:endParaRPr lang="en-US" sz="800" dirty="0">
                        <a:latin typeface="Calibri" pitchFamily="34" charset="0"/>
                      </a:endParaRPr>
                    </a:p>
                  </a:txBody>
                  <a:tcPr/>
                </a:tc>
                <a:tc>
                  <a:txBody>
                    <a:bodyPr/>
                    <a:lstStyle/>
                    <a:p>
                      <a:pPr algn="ctr"/>
                      <a:r>
                        <a:rPr lang="en-US" sz="800" dirty="0" smtClean="0">
                          <a:latin typeface="Calibri" pitchFamily="34" charset="0"/>
                        </a:rPr>
                        <a:t>6</a:t>
                      </a:r>
                      <a:endParaRPr lang="en-US" sz="800" dirty="0">
                        <a:latin typeface="Calibri" pitchFamily="34" charset="0"/>
                      </a:endParaRPr>
                    </a:p>
                  </a:txBody>
                  <a:tcPr/>
                </a:tc>
                <a:tc>
                  <a:txBody>
                    <a:bodyPr/>
                    <a:lstStyle/>
                    <a:p>
                      <a:pPr algn="r" fontAlgn="b"/>
                      <a:r>
                        <a:rPr lang="en-US" sz="900" b="0" i="0" u="none" strike="noStrike" dirty="0">
                          <a:solidFill>
                            <a:srgbClr val="000000"/>
                          </a:solidFill>
                          <a:latin typeface="Calibri"/>
                        </a:rPr>
                        <a:t>4995.25</a:t>
                      </a:r>
                    </a:p>
                  </a:txBody>
                  <a:tcPr marL="9525" marR="9525" marT="9525" marB="0" anchor="b"/>
                </a:tc>
                <a:tc>
                  <a:txBody>
                    <a:bodyPr/>
                    <a:lstStyle/>
                    <a:p>
                      <a:pPr algn="r" fontAlgn="b"/>
                      <a:r>
                        <a:rPr lang="en-US" sz="900" b="0" i="0" u="none" strike="noStrike" dirty="0">
                          <a:solidFill>
                            <a:srgbClr val="000000"/>
                          </a:solidFill>
                          <a:latin typeface="Calibri"/>
                        </a:rPr>
                        <a:t>9956.5</a:t>
                      </a:r>
                    </a:p>
                  </a:txBody>
                  <a:tcPr marL="9525" marR="9525" marT="9525" marB="0" anchor="b"/>
                </a:tc>
              </a:tr>
            </a:tbl>
          </a:graphicData>
        </a:graphic>
      </p:graphicFrame>
      <p:sp>
        <p:nvSpPr>
          <p:cNvPr id="18" name="Text Box 32"/>
          <p:cNvSpPr txBox="1">
            <a:spLocks noChangeArrowheads="1"/>
          </p:cNvSpPr>
          <p:nvPr/>
        </p:nvSpPr>
        <p:spPr bwMode="auto">
          <a:xfrm>
            <a:off x="6324600" y="4865915"/>
            <a:ext cx="1371600" cy="246221"/>
          </a:xfrm>
          <a:prstGeom prst="rect">
            <a:avLst/>
          </a:prstGeom>
          <a:noFill/>
          <a:ln w="9525">
            <a:noFill/>
            <a:miter lim="800000"/>
            <a:headEnd/>
            <a:tailEnd/>
          </a:ln>
          <a:effectLst/>
        </p:spPr>
        <p:txBody>
          <a:bodyPr wrap="square">
            <a:spAutoFit/>
          </a:bodyPr>
          <a:lstStyle/>
          <a:p>
            <a:r>
              <a:rPr lang="en-US" sz="1000" dirty="0" smtClean="0"/>
              <a:t>SU Codebook (4, 2)</a:t>
            </a:r>
            <a:endParaRPr lang="en-US" sz="1000" b="0" i="1" dirty="0"/>
          </a:p>
        </p:txBody>
      </p:sp>
      <p:graphicFrame>
        <p:nvGraphicFramePr>
          <p:cNvPr id="10" name="Table 9"/>
          <p:cNvGraphicFramePr>
            <a:graphicFrameLocks noGrp="1"/>
          </p:cNvGraphicFramePr>
          <p:nvPr/>
        </p:nvGraphicFramePr>
        <p:xfrm>
          <a:off x="76200" y="5160020"/>
          <a:ext cx="4343400" cy="1141656"/>
        </p:xfrm>
        <a:graphic>
          <a:graphicData uri="http://schemas.openxmlformats.org/drawingml/2006/table">
            <a:tbl>
              <a:tblPr firstRow="1" bandRow="1">
                <a:tableStyleId>{5940675A-B579-460E-94D1-54222C63F5DA}</a:tableStyleId>
              </a:tblPr>
              <a:tblGrid>
                <a:gridCol w="620486"/>
                <a:gridCol w="723900"/>
                <a:gridCol w="930728"/>
                <a:gridCol w="620486"/>
                <a:gridCol w="723900"/>
                <a:gridCol w="723900"/>
              </a:tblGrid>
              <a:tr h="228599">
                <a:tc>
                  <a:txBody>
                    <a:bodyPr/>
                    <a:lstStyle/>
                    <a:p>
                      <a:r>
                        <a:rPr lang="en-US" sz="800" dirty="0" smtClean="0"/>
                        <a:t>SM Size</a:t>
                      </a:r>
                      <a:endParaRPr lang="en-US" sz="800" dirty="0"/>
                    </a:p>
                  </a:txBody>
                  <a:tcPr/>
                </a:tc>
                <a:tc>
                  <a:txBody>
                    <a:bodyPr/>
                    <a:lstStyle/>
                    <a:p>
                      <a:r>
                        <a:rPr lang="en-US" sz="800" dirty="0" smtClean="0"/>
                        <a:t># of Angles</a:t>
                      </a:r>
                      <a:endParaRPr lang="en-US" sz="800" dirty="0"/>
                    </a:p>
                  </a:txBody>
                  <a:tcPr/>
                </a:tc>
                <a:tc>
                  <a:txBody>
                    <a:bodyPr/>
                    <a:lstStyle/>
                    <a:p>
                      <a:r>
                        <a:rPr lang="en-US" sz="800" dirty="0" smtClean="0"/>
                        <a:t>Codebook Size</a:t>
                      </a:r>
                      <a:endParaRPr lang="en-US" sz="800" dirty="0"/>
                    </a:p>
                  </a:txBody>
                  <a:tcPr/>
                </a:tc>
                <a:tc>
                  <a:txBody>
                    <a:bodyPr/>
                    <a:lstStyle/>
                    <a:p>
                      <a:r>
                        <a:rPr lang="en-US" sz="800" dirty="0" smtClean="0"/>
                        <a:t># of SNRs</a:t>
                      </a:r>
                      <a:endParaRPr lang="en-US" sz="800" dirty="0"/>
                    </a:p>
                  </a:txBody>
                  <a:tcPr/>
                </a:tc>
                <a:tc>
                  <a:txBody>
                    <a:bodyPr/>
                    <a:lstStyle/>
                    <a:p>
                      <a:r>
                        <a:rPr lang="en-US" sz="800" dirty="0" smtClean="0"/>
                        <a:t>80 NG =4</a:t>
                      </a:r>
                      <a:endParaRPr lang="en-US" sz="800" dirty="0"/>
                    </a:p>
                  </a:txBody>
                  <a:tcPr/>
                </a:tc>
                <a:tc>
                  <a:txBody>
                    <a:bodyPr/>
                    <a:lstStyle/>
                    <a:p>
                      <a:r>
                        <a:rPr lang="en-US" sz="800" dirty="0" smtClean="0"/>
                        <a:t>160NG  =4</a:t>
                      </a:r>
                      <a:endParaRPr lang="en-US" sz="800" dirty="0"/>
                    </a:p>
                  </a:txBody>
                  <a:tcPr/>
                </a:tc>
              </a:tr>
              <a:tr h="179632">
                <a:tc>
                  <a:txBody>
                    <a:bodyPr/>
                    <a:lstStyle/>
                    <a:p>
                      <a:pPr algn="ctr" fontAlgn="b"/>
                      <a:r>
                        <a:rPr lang="en-US" sz="900" b="0" i="0" u="none" strike="noStrike" dirty="0">
                          <a:solidFill>
                            <a:srgbClr val="000000"/>
                          </a:solidFill>
                          <a:latin typeface="Calibri"/>
                        </a:rPr>
                        <a:t>4x3</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smtClean="0">
                          <a:solidFill>
                            <a:srgbClr val="000000"/>
                          </a:solidFill>
                          <a:latin typeface="Calibri"/>
                        </a:rPr>
                        <a:t>16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a:solidFill>
                            <a:srgbClr val="000000"/>
                          </a:solidFill>
                          <a:latin typeface="Calibri"/>
                        </a:rPr>
                        <a:t>3</a:t>
                      </a:r>
                    </a:p>
                  </a:txBody>
                  <a:tcPr marL="9525" marR="9525" marT="9525" marB="0" anchor="b"/>
                </a:tc>
                <a:tc>
                  <a:txBody>
                    <a:bodyPr/>
                    <a:lstStyle/>
                    <a:p>
                      <a:pPr algn="r" fontAlgn="b"/>
                      <a:r>
                        <a:rPr lang="en-US" sz="900" b="0" i="0" u="none" strike="noStrike">
                          <a:solidFill>
                            <a:srgbClr val="000000"/>
                          </a:solidFill>
                          <a:latin typeface="Calibri"/>
                        </a:rPr>
                        <a:t>3157</a:t>
                      </a:r>
                    </a:p>
                  </a:txBody>
                  <a:tcPr marL="9525" marR="9525" marT="9525" marB="0" anchor="b"/>
                </a:tc>
                <a:tc>
                  <a:txBody>
                    <a:bodyPr/>
                    <a:lstStyle/>
                    <a:p>
                      <a:pPr algn="r" fontAlgn="b"/>
                      <a:r>
                        <a:rPr lang="en-US" sz="900" b="0" i="0" u="none" strike="noStrike">
                          <a:solidFill>
                            <a:srgbClr val="000000"/>
                          </a:solidFill>
                          <a:latin typeface="Calibri"/>
                        </a:rPr>
                        <a:t>6278.5</a:t>
                      </a:r>
                    </a:p>
                  </a:txBody>
                  <a:tcPr marL="9525" marR="9525" marT="9525" marB="0" anchor="b"/>
                </a:tc>
              </a:tr>
              <a:tr h="138400">
                <a:tc>
                  <a:txBody>
                    <a:bodyPr/>
                    <a:lstStyle/>
                    <a:p>
                      <a:pPr algn="ctr" fontAlgn="b"/>
                      <a:r>
                        <a:rPr lang="en-US" sz="900" b="0" i="0" u="none" strike="noStrike" dirty="0">
                          <a:solidFill>
                            <a:srgbClr val="000000"/>
                          </a:solidFill>
                          <a:latin typeface="Calibri"/>
                        </a:rPr>
                        <a:t>4x4</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smtClean="0">
                          <a:solidFill>
                            <a:srgbClr val="000000"/>
                          </a:solidFill>
                          <a:latin typeface="Calibri"/>
                        </a:rPr>
                        <a:t>16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3220</a:t>
                      </a:r>
                    </a:p>
                  </a:txBody>
                  <a:tcPr marL="9525" marR="9525" marT="9525" marB="0" anchor="b"/>
                </a:tc>
                <a:tc>
                  <a:txBody>
                    <a:bodyPr/>
                    <a:lstStyle/>
                    <a:p>
                      <a:pPr algn="r" fontAlgn="b"/>
                      <a:r>
                        <a:rPr lang="en-US" sz="900" b="0" i="0" u="none" strike="noStrike" dirty="0">
                          <a:solidFill>
                            <a:srgbClr val="000000"/>
                          </a:solidFill>
                          <a:latin typeface="Calibri"/>
                        </a:rPr>
                        <a:t>6402</a:t>
                      </a:r>
                    </a:p>
                  </a:txBody>
                  <a:tcPr marL="9525" marR="9525" marT="9525" marB="0" anchor="b"/>
                </a:tc>
              </a:tr>
              <a:tr h="138400">
                <a:tc>
                  <a:txBody>
                    <a:bodyPr/>
                    <a:lstStyle/>
                    <a:p>
                      <a:pPr algn="ctr" fontAlgn="b"/>
                      <a:r>
                        <a:rPr lang="en-US" sz="900" b="0" i="0" u="none" strike="noStrike" dirty="0" smtClean="0">
                          <a:solidFill>
                            <a:srgbClr val="000000"/>
                          </a:solidFill>
                          <a:latin typeface="Calibri" pitchFamily="34" charset="0"/>
                        </a:rPr>
                        <a:t>6x3</a:t>
                      </a:r>
                      <a:endParaRPr lang="en-US" sz="900" b="0" i="0" u="none" strike="noStrike" dirty="0">
                        <a:solidFill>
                          <a:srgbClr val="000000"/>
                        </a:solidFill>
                        <a:latin typeface="Calibri" pitchFamily="34" charset="0"/>
                      </a:endParaRPr>
                    </a:p>
                  </a:txBody>
                  <a:tcPr marL="9525" marR="9525" marT="9525" marB="0" anchor="b"/>
                </a:tc>
                <a:tc>
                  <a:txBody>
                    <a:bodyPr/>
                    <a:lstStyle/>
                    <a:p>
                      <a:pPr algn="ctr" fontAlgn="b"/>
                      <a:r>
                        <a:rPr lang="en-US" sz="900" b="0" i="0" u="none" strike="noStrike" dirty="0">
                          <a:solidFill>
                            <a:srgbClr val="000000"/>
                          </a:solidFill>
                          <a:latin typeface="Calibri"/>
                        </a:rPr>
                        <a:t>24</a:t>
                      </a:r>
                    </a:p>
                  </a:txBody>
                  <a:tcPr marL="9525" marR="9525" marT="9525" marB="0" anchor="b"/>
                </a:tc>
                <a:tc>
                  <a:txBody>
                    <a:bodyPr/>
                    <a:lstStyle/>
                    <a:p>
                      <a:pPr algn="ctr" fontAlgn="b"/>
                      <a:r>
                        <a:rPr lang="en-US" sz="900" b="0" i="0" u="none" strike="noStrike">
                          <a:solidFill>
                            <a:srgbClr val="000000"/>
                          </a:solidFill>
                          <a:latin typeface="Calibri"/>
                        </a:rPr>
                        <a:t>16</a:t>
                      </a:r>
                    </a:p>
                  </a:txBody>
                  <a:tcPr marL="9525" marR="9525" marT="9525" marB="0" anchor="b"/>
                </a:tc>
                <a:tc>
                  <a:txBody>
                    <a:bodyPr/>
                    <a:lstStyle/>
                    <a:p>
                      <a:pPr algn="ctr" fontAlgn="b"/>
                      <a:r>
                        <a:rPr lang="en-US" sz="900" b="0" i="0" u="none" strike="noStrike">
                          <a:solidFill>
                            <a:srgbClr val="000000"/>
                          </a:solidFill>
                          <a:latin typeface="Calibri"/>
                        </a:rPr>
                        <a:t>3</a:t>
                      </a:r>
                    </a:p>
                  </a:txBody>
                  <a:tcPr marL="9525" marR="9525" marT="9525" marB="0" anchor="b"/>
                </a:tc>
                <a:tc>
                  <a:txBody>
                    <a:bodyPr/>
                    <a:lstStyle/>
                    <a:p>
                      <a:pPr algn="r" fontAlgn="b"/>
                      <a:r>
                        <a:rPr lang="en-US" sz="900" b="0" i="0" u="none" strike="noStrike">
                          <a:solidFill>
                            <a:srgbClr val="000000"/>
                          </a:solidFill>
                          <a:latin typeface="Calibri"/>
                        </a:rPr>
                        <a:t>6097</a:t>
                      </a:r>
                    </a:p>
                  </a:txBody>
                  <a:tcPr marL="9525" marR="9525" marT="9525" marB="0" anchor="b"/>
                </a:tc>
                <a:tc>
                  <a:txBody>
                    <a:bodyPr/>
                    <a:lstStyle/>
                    <a:p>
                      <a:pPr algn="r" fontAlgn="b"/>
                      <a:r>
                        <a:rPr lang="en-US" sz="900" b="0" i="0" u="none" strike="noStrike" dirty="0">
                          <a:solidFill>
                            <a:srgbClr val="FF0000"/>
                          </a:solidFill>
                          <a:latin typeface="Calibri"/>
                        </a:rPr>
                        <a:t>12158.5</a:t>
                      </a:r>
                    </a:p>
                  </a:txBody>
                  <a:tcPr marL="9525" marR="9525" marT="9525" marB="0" anchor="b"/>
                </a:tc>
              </a:tr>
              <a:tr h="138400">
                <a:tc>
                  <a:txBody>
                    <a:bodyPr/>
                    <a:lstStyle/>
                    <a:p>
                      <a:pPr algn="ctr" fontAlgn="b"/>
                      <a:r>
                        <a:rPr lang="en-US" sz="900" b="0" i="0" u="none" strike="noStrike" dirty="0" smtClean="0">
                          <a:solidFill>
                            <a:srgbClr val="000000"/>
                          </a:solidFill>
                          <a:latin typeface="Calibri" pitchFamily="34" charset="0"/>
                        </a:rPr>
                        <a:t>6x4</a:t>
                      </a:r>
                      <a:endParaRPr lang="en-US" sz="900" b="0" i="0" u="none" strike="noStrike" dirty="0">
                        <a:solidFill>
                          <a:srgbClr val="000000"/>
                        </a:solidFill>
                        <a:latin typeface="Calibri" pitchFamily="34" charset="0"/>
                      </a:endParaRPr>
                    </a:p>
                  </a:txBody>
                  <a:tcPr marL="9525" marR="9525" marT="9525" marB="0" anchor="b"/>
                </a:tc>
                <a:tc>
                  <a:txBody>
                    <a:bodyPr/>
                    <a:lstStyle/>
                    <a:p>
                      <a:pPr algn="ctr" fontAlgn="b"/>
                      <a:r>
                        <a:rPr lang="en-US" sz="900" b="0" i="0" u="none" strike="noStrike" dirty="0">
                          <a:solidFill>
                            <a:srgbClr val="000000"/>
                          </a:solidFill>
                          <a:latin typeface="Calibri"/>
                        </a:rPr>
                        <a:t>28</a:t>
                      </a:r>
                    </a:p>
                  </a:txBody>
                  <a:tcPr marL="9525" marR="9525" marT="9525" marB="0" anchor="b"/>
                </a:tc>
                <a:tc>
                  <a:txBody>
                    <a:bodyPr/>
                    <a:lstStyle/>
                    <a:p>
                      <a:pPr algn="ctr" fontAlgn="b"/>
                      <a:r>
                        <a:rPr lang="en-US" sz="900" b="0" i="0" u="none" strike="noStrike" dirty="0">
                          <a:solidFill>
                            <a:srgbClr val="000000"/>
                          </a:solidFill>
                          <a:latin typeface="Calibri"/>
                        </a:rPr>
                        <a:t>16</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7140</a:t>
                      </a:r>
                    </a:p>
                  </a:txBody>
                  <a:tcPr marL="9525" marR="9525" marT="9525" marB="0" anchor="b"/>
                </a:tc>
                <a:tc>
                  <a:txBody>
                    <a:bodyPr/>
                    <a:lstStyle/>
                    <a:p>
                      <a:pPr algn="r" fontAlgn="b"/>
                      <a:r>
                        <a:rPr lang="en-US" sz="900" b="0" i="0" u="none" strike="noStrike" dirty="0">
                          <a:solidFill>
                            <a:srgbClr val="FF0000"/>
                          </a:solidFill>
                          <a:latin typeface="Calibri"/>
                        </a:rPr>
                        <a:t>14242</a:t>
                      </a:r>
                    </a:p>
                  </a:txBody>
                  <a:tcPr marL="9525" marR="9525" marT="9525" marB="0" anchor="b"/>
                </a:tc>
              </a:tr>
              <a:tr h="131234">
                <a:tc>
                  <a:txBody>
                    <a:bodyPr/>
                    <a:lstStyle/>
                    <a:p>
                      <a:pPr algn="ctr" fontAlgn="b"/>
                      <a:r>
                        <a:rPr lang="en-US" sz="900" b="0" i="0" u="none" strike="noStrike" dirty="0" smtClean="0">
                          <a:solidFill>
                            <a:srgbClr val="000000"/>
                          </a:solidFill>
                          <a:latin typeface="Calibri" pitchFamily="34" charset="0"/>
                        </a:rPr>
                        <a:t>8x2</a:t>
                      </a:r>
                      <a:endParaRPr lang="en-US" sz="900" b="0" i="0" u="none" strike="noStrike" dirty="0">
                        <a:solidFill>
                          <a:srgbClr val="000000"/>
                        </a:solidFill>
                        <a:latin typeface="Calibri" pitchFamily="34" charset="0"/>
                      </a:endParaRPr>
                    </a:p>
                  </a:txBody>
                  <a:tcPr marL="9525" marR="9525" marT="9525" marB="0" anchor="b"/>
                </a:tc>
                <a:tc>
                  <a:txBody>
                    <a:bodyPr/>
                    <a:lstStyle/>
                    <a:p>
                      <a:pPr algn="ctr" fontAlgn="b"/>
                      <a:r>
                        <a:rPr lang="en-US" sz="900" b="0" i="0" u="none" strike="noStrike" dirty="0">
                          <a:solidFill>
                            <a:srgbClr val="000000"/>
                          </a:solidFill>
                          <a:latin typeface="Calibri"/>
                        </a:rPr>
                        <a:t>26</a:t>
                      </a:r>
                    </a:p>
                  </a:txBody>
                  <a:tcPr marL="9525" marR="9525" marT="9525" marB="0" anchor="b"/>
                </a:tc>
                <a:tc>
                  <a:txBody>
                    <a:bodyPr/>
                    <a:lstStyle/>
                    <a:p>
                      <a:pPr algn="ctr" fontAlgn="b"/>
                      <a:r>
                        <a:rPr lang="en-US" sz="900" b="0" i="0" u="none" strike="noStrike" dirty="0">
                          <a:solidFill>
                            <a:srgbClr val="000000"/>
                          </a:solidFill>
                          <a:latin typeface="Calibri"/>
                        </a:rPr>
                        <a:t>16</a:t>
                      </a:r>
                    </a:p>
                  </a:txBody>
                  <a:tcPr marL="9525" marR="9525" marT="9525" marB="0" anchor="b"/>
                </a:tc>
                <a:tc>
                  <a:txBody>
                    <a:bodyPr/>
                    <a:lstStyle/>
                    <a:p>
                      <a:pPr algn="ctr" fontAlgn="b"/>
                      <a:r>
                        <a:rPr lang="en-US" sz="900" b="0" i="0" u="none" strike="noStrike" dirty="0">
                          <a:solidFill>
                            <a:srgbClr val="000000"/>
                          </a:solidFill>
                          <a:latin typeface="Calibri"/>
                        </a:rPr>
                        <a:t>2</a:t>
                      </a:r>
                    </a:p>
                  </a:txBody>
                  <a:tcPr marL="9525" marR="9525" marT="9525" marB="0" anchor="b"/>
                </a:tc>
                <a:tc>
                  <a:txBody>
                    <a:bodyPr/>
                    <a:lstStyle/>
                    <a:p>
                      <a:pPr algn="r" fontAlgn="b"/>
                      <a:r>
                        <a:rPr lang="en-US" sz="900" b="0" i="0" u="none" strike="noStrike" dirty="0">
                          <a:solidFill>
                            <a:srgbClr val="000000"/>
                          </a:solidFill>
                          <a:latin typeface="Calibri"/>
                        </a:rPr>
                        <a:t>6524</a:t>
                      </a:r>
                    </a:p>
                  </a:txBody>
                  <a:tcPr marL="9525" marR="9525" marT="9525" marB="0" anchor="b"/>
                </a:tc>
                <a:tc>
                  <a:txBody>
                    <a:bodyPr/>
                    <a:lstStyle/>
                    <a:p>
                      <a:pPr algn="r" fontAlgn="b"/>
                      <a:r>
                        <a:rPr lang="en-US" sz="900" b="0" i="0" u="none" strike="noStrike" dirty="0">
                          <a:solidFill>
                            <a:srgbClr val="FF0000"/>
                          </a:solidFill>
                          <a:latin typeface="Calibri"/>
                        </a:rPr>
                        <a:t>13015</a:t>
                      </a:r>
                    </a:p>
                  </a:txBody>
                  <a:tcPr marL="9525" marR="9525" marT="9525" marB="0" anchor="b"/>
                </a:tc>
              </a:tr>
              <a:tr h="138400">
                <a:tc>
                  <a:txBody>
                    <a:bodyPr/>
                    <a:lstStyle/>
                    <a:p>
                      <a:pPr algn="ctr" fontAlgn="b"/>
                      <a:r>
                        <a:rPr lang="en-US" sz="900" b="0" i="0" u="none" strike="noStrike" dirty="0" smtClean="0">
                          <a:solidFill>
                            <a:srgbClr val="000000"/>
                          </a:solidFill>
                          <a:latin typeface="Calibri" pitchFamily="34" charset="0"/>
                        </a:rPr>
                        <a:t>8x3</a:t>
                      </a:r>
                      <a:endParaRPr lang="en-US" sz="900" b="0" i="0" u="none" strike="noStrike" dirty="0">
                        <a:solidFill>
                          <a:srgbClr val="000000"/>
                        </a:solidFill>
                        <a:latin typeface="Calibri" pitchFamily="34" charset="0"/>
                      </a:endParaRPr>
                    </a:p>
                  </a:txBody>
                  <a:tcPr marL="9525" marR="9525" marT="9525" marB="0" anchor="b"/>
                </a:tc>
                <a:tc>
                  <a:txBody>
                    <a:bodyPr/>
                    <a:lstStyle/>
                    <a:p>
                      <a:pPr algn="ctr" fontAlgn="b"/>
                      <a:r>
                        <a:rPr lang="en-US" sz="900" b="0" i="0" u="none" strike="noStrike" dirty="0">
                          <a:solidFill>
                            <a:srgbClr val="000000"/>
                          </a:solidFill>
                          <a:latin typeface="Calibri"/>
                        </a:rPr>
                        <a:t>36</a:t>
                      </a:r>
                    </a:p>
                  </a:txBody>
                  <a:tcPr marL="9525" marR="9525" marT="9525" marB="0" anchor="b"/>
                </a:tc>
                <a:tc>
                  <a:txBody>
                    <a:bodyPr/>
                    <a:lstStyle/>
                    <a:p>
                      <a:pPr algn="ctr" fontAlgn="b"/>
                      <a:r>
                        <a:rPr lang="en-US" sz="900" b="0" i="0" u="none" strike="noStrike" dirty="0">
                          <a:solidFill>
                            <a:srgbClr val="000000"/>
                          </a:solidFill>
                          <a:latin typeface="Calibri"/>
                        </a:rPr>
                        <a:t>16</a:t>
                      </a:r>
                    </a:p>
                  </a:txBody>
                  <a:tcPr marL="9525" marR="9525" marT="9525" marB="0" anchor="b"/>
                </a:tc>
                <a:tc>
                  <a:txBody>
                    <a:bodyPr/>
                    <a:lstStyle/>
                    <a:p>
                      <a:pPr algn="ctr" fontAlgn="b"/>
                      <a:r>
                        <a:rPr lang="en-US" sz="900" b="0" i="0" u="none" strike="noStrike" dirty="0">
                          <a:solidFill>
                            <a:srgbClr val="000000"/>
                          </a:solidFill>
                          <a:latin typeface="Calibri"/>
                        </a:rPr>
                        <a:t>3</a:t>
                      </a:r>
                    </a:p>
                  </a:txBody>
                  <a:tcPr marL="9525" marR="9525" marT="9525" marB="0" anchor="b"/>
                </a:tc>
                <a:tc>
                  <a:txBody>
                    <a:bodyPr/>
                    <a:lstStyle/>
                    <a:p>
                      <a:pPr algn="r" fontAlgn="b"/>
                      <a:r>
                        <a:rPr lang="en-US" sz="900" b="0" i="0" u="none" strike="noStrike" dirty="0">
                          <a:solidFill>
                            <a:srgbClr val="000000"/>
                          </a:solidFill>
                          <a:latin typeface="Calibri"/>
                        </a:rPr>
                        <a:t>9037</a:t>
                      </a:r>
                    </a:p>
                  </a:txBody>
                  <a:tcPr marL="9525" marR="9525" marT="9525" marB="0" anchor="b"/>
                </a:tc>
                <a:tc>
                  <a:txBody>
                    <a:bodyPr/>
                    <a:lstStyle/>
                    <a:p>
                      <a:pPr algn="r" fontAlgn="b"/>
                      <a:r>
                        <a:rPr lang="en-US" sz="900" b="0" i="0" u="none" strike="noStrike" dirty="0">
                          <a:solidFill>
                            <a:srgbClr val="FF0000"/>
                          </a:solidFill>
                          <a:latin typeface="Calibri"/>
                        </a:rPr>
                        <a:t>18038.5</a:t>
                      </a:r>
                    </a:p>
                  </a:txBody>
                  <a:tcPr marL="9525" marR="9525" marT="9525" marB="0" anchor="b"/>
                </a:tc>
              </a:tr>
            </a:tbl>
          </a:graphicData>
        </a:graphic>
      </p:graphicFrame>
      <p:sp>
        <p:nvSpPr>
          <p:cNvPr id="11" name="Text Box 32"/>
          <p:cNvSpPr txBox="1">
            <a:spLocks noChangeArrowheads="1"/>
          </p:cNvSpPr>
          <p:nvPr/>
        </p:nvSpPr>
        <p:spPr bwMode="auto">
          <a:xfrm>
            <a:off x="1752600" y="6272344"/>
            <a:ext cx="1371600" cy="246221"/>
          </a:xfrm>
          <a:prstGeom prst="rect">
            <a:avLst/>
          </a:prstGeom>
          <a:noFill/>
          <a:ln w="9525">
            <a:noFill/>
            <a:miter lim="800000"/>
            <a:headEnd/>
            <a:tailEnd/>
          </a:ln>
          <a:effectLst/>
        </p:spPr>
        <p:txBody>
          <a:bodyPr wrap="square">
            <a:spAutoFit/>
          </a:bodyPr>
          <a:lstStyle/>
          <a:p>
            <a:r>
              <a:rPr lang="en-US" sz="1000" dirty="0" smtClean="0"/>
              <a:t>MU Codebook (9, 7)</a:t>
            </a:r>
            <a:endParaRPr lang="en-US" sz="1000" b="0" i="1" dirty="0"/>
          </a:p>
        </p:txBody>
      </p:sp>
      <p:sp>
        <p:nvSpPr>
          <p:cNvPr id="12"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685800"/>
          </a:xfrm>
        </p:spPr>
        <p:txBody>
          <a:bodyPr/>
          <a:lstStyle/>
          <a:p>
            <a:r>
              <a:rPr lang="en-US" sz="2800" dirty="0" smtClean="0"/>
              <a:t>Trigger for Beamforming Report Poll</a:t>
            </a:r>
            <a:endParaRPr lang="en-US" sz="2800" dirty="0"/>
          </a:p>
        </p:txBody>
      </p:sp>
      <p:sp>
        <p:nvSpPr>
          <p:cNvPr id="121" name="Content Placeholder 2"/>
          <p:cNvSpPr txBox="1">
            <a:spLocks/>
          </p:cNvSpPr>
          <p:nvPr/>
        </p:nvSpPr>
        <p:spPr bwMode="auto">
          <a:xfrm>
            <a:off x="0" y="1066800"/>
            <a:ext cx="9144000" cy="281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dirty="0" smtClean="0"/>
              <a:t>As in 11ac, a HE STA may not be able to transmit the beamforming feedback in one frame because of the maximal MPDU length restriction of 11454 bytes. The STA needs to do fragmentation in this case</a:t>
            </a:r>
          </a:p>
          <a:p>
            <a:pPr marL="800100" lvl="1" indent="-342900">
              <a:spcBef>
                <a:spcPct val="20000"/>
              </a:spcBef>
              <a:buClr>
                <a:srgbClr val="D7381B"/>
              </a:buClr>
              <a:buFont typeface="Arial" pitchFamily="34" charset="0"/>
              <a:buChar char="‒"/>
              <a:defRPr/>
            </a:pPr>
            <a:r>
              <a:rPr lang="en-US" sz="1800" dirty="0" smtClean="0"/>
              <a:t>11ac’s fragmentation procedure for beamforming feedback can be used here.</a:t>
            </a:r>
          </a:p>
          <a:p>
            <a:pPr marL="342900" indent="-342900">
              <a:spcBef>
                <a:spcPct val="20000"/>
              </a:spcBef>
              <a:buClr>
                <a:srgbClr val="D7381B"/>
              </a:buClr>
              <a:buFontTx/>
              <a:buChar char="•"/>
              <a:defRPr/>
            </a:pPr>
            <a:r>
              <a:rPr lang="en-US" sz="1800" dirty="0" smtClean="0"/>
              <a:t>Trigger for HE Beamforming Report Poll is the extension basic trigger frame.</a:t>
            </a:r>
          </a:p>
          <a:p>
            <a:pPr marL="800100" lvl="1" indent="-342900">
              <a:spcBef>
                <a:spcPct val="20000"/>
              </a:spcBef>
              <a:buClr>
                <a:srgbClr val="D7381B"/>
              </a:buClr>
              <a:buFont typeface="Arial" pitchFamily="34" charset="0"/>
              <a:buChar char="‒"/>
              <a:defRPr/>
            </a:pPr>
            <a:r>
              <a:rPr lang="en-US" sz="1800" dirty="0" smtClean="0"/>
              <a:t>Trigger Type is Beamforming Report Poll.</a:t>
            </a:r>
          </a:p>
          <a:p>
            <a:pPr marL="342900" indent="-342900">
              <a:spcBef>
                <a:spcPct val="20000"/>
              </a:spcBef>
              <a:buClr>
                <a:srgbClr val="D7381B"/>
              </a:buClr>
              <a:buFontTx/>
              <a:buChar char="•"/>
              <a:defRPr/>
            </a:pPr>
            <a:r>
              <a:rPr lang="en-US" sz="1800" dirty="0" smtClean="0"/>
              <a:t>When the Trigger Type is Beamforming Report Poll, </a:t>
            </a:r>
            <a:r>
              <a:rPr lang="en-US" sz="1800" kern="0" dirty="0" smtClean="0"/>
              <a:t>Per User Info field includes 8-bit </a:t>
            </a:r>
            <a:r>
              <a:rPr lang="en-US" sz="1600" dirty="0" smtClean="0"/>
              <a:t>Feedback Segment Retransmission Bitmap subfield. </a:t>
            </a:r>
          </a:p>
        </p:txBody>
      </p:sp>
      <p:sp>
        <p:nvSpPr>
          <p:cNvPr id="22" name="Slide Number Placeholder 4"/>
          <p:cNvSpPr>
            <a:spLocks noGrp="1"/>
          </p:cNvSpPr>
          <p:nvPr>
            <p:ph type="sldNum" sz="quarter" idx="11"/>
          </p:nvPr>
        </p:nvSpPr>
        <p:spPr>
          <a:xfrm>
            <a:off x="3457884" y="6475413"/>
            <a:ext cx="530225" cy="182562"/>
          </a:xfrm>
          <a:noFill/>
        </p:spPr>
        <p:txBody>
          <a:bodyPr/>
          <a:lstStyle/>
          <a:p>
            <a:r>
              <a:rPr lang="en-US" dirty="0"/>
              <a:t>Slide </a:t>
            </a:r>
            <a:fld id="{8ECFE58B-6F90-4BB0-B09C-F6AB727C71EB}" type="slidenum">
              <a:rPr lang="en-US"/>
              <a:pPr/>
              <a:t>12</a:t>
            </a:fld>
            <a:endParaRPr lang="en-US" dirty="0"/>
          </a:p>
        </p:txBody>
      </p:sp>
      <p:grpSp>
        <p:nvGrpSpPr>
          <p:cNvPr id="3" name="Group 35"/>
          <p:cNvGrpSpPr/>
          <p:nvPr/>
        </p:nvGrpSpPr>
        <p:grpSpPr>
          <a:xfrm>
            <a:off x="2438400" y="3733800"/>
            <a:ext cx="3886200" cy="607368"/>
            <a:chOff x="2133600" y="4191000"/>
            <a:chExt cx="4836350" cy="762000"/>
          </a:xfrm>
        </p:grpSpPr>
        <p:pic>
          <p:nvPicPr>
            <p:cNvPr id="94" name="Picture 2"/>
            <p:cNvPicPr>
              <a:picLocks noChangeAspect="1" noChangeArrowheads="1"/>
            </p:cNvPicPr>
            <p:nvPr/>
          </p:nvPicPr>
          <p:blipFill>
            <a:blip r:embed="rId2" cstate="print"/>
            <a:srcRect/>
            <a:stretch>
              <a:fillRect/>
            </a:stretch>
          </p:blipFill>
          <p:spPr bwMode="auto">
            <a:xfrm>
              <a:off x="2133600" y="4498078"/>
              <a:ext cx="3505200" cy="454922"/>
            </a:xfrm>
            <a:prstGeom prst="rect">
              <a:avLst/>
            </a:prstGeom>
            <a:noFill/>
            <a:ln w="9525">
              <a:noFill/>
              <a:miter lim="800000"/>
              <a:headEnd/>
              <a:tailEnd/>
            </a:ln>
          </p:spPr>
        </p:pic>
        <p:pic>
          <p:nvPicPr>
            <p:cNvPr id="95" name="Picture 3"/>
            <p:cNvPicPr>
              <a:picLocks noChangeAspect="1" noChangeArrowheads="1"/>
            </p:cNvPicPr>
            <p:nvPr/>
          </p:nvPicPr>
          <p:blipFill>
            <a:blip r:embed="rId3" cstate="print"/>
            <a:srcRect/>
            <a:stretch>
              <a:fillRect/>
            </a:stretch>
          </p:blipFill>
          <p:spPr bwMode="auto">
            <a:xfrm>
              <a:off x="5638925" y="4507691"/>
              <a:ext cx="1171575" cy="431790"/>
            </a:xfrm>
            <a:prstGeom prst="rect">
              <a:avLst/>
            </a:prstGeom>
            <a:noFill/>
            <a:ln w="9525">
              <a:noFill/>
              <a:miter lim="800000"/>
              <a:headEnd/>
              <a:tailEnd/>
            </a:ln>
          </p:spPr>
        </p:pic>
        <p:pic>
          <p:nvPicPr>
            <p:cNvPr id="96" name="Picture 4"/>
            <p:cNvPicPr>
              <a:picLocks noChangeAspect="1" noChangeArrowheads="1"/>
            </p:cNvPicPr>
            <p:nvPr/>
          </p:nvPicPr>
          <p:blipFill>
            <a:blip r:embed="rId4" cstate="print"/>
            <a:srcRect/>
            <a:stretch>
              <a:fillRect/>
            </a:stretch>
          </p:blipFill>
          <p:spPr bwMode="auto">
            <a:xfrm>
              <a:off x="5703125" y="4195679"/>
              <a:ext cx="1266825" cy="284974"/>
            </a:xfrm>
            <a:prstGeom prst="rect">
              <a:avLst/>
            </a:prstGeom>
            <a:noFill/>
            <a:ln w="9525">
              <a:noFill/>
              <a:miter lim="800000"/>
              <a:headEnd/>
              <a:tailEnd/>
            </a:ln>
          </p:spPr>
        </p:pic>
        <p:pic>
          <p:nvPicPr>
            <p:cNvPr id="97" name="Picture 5"/>
            <p:cNvPicPr>
              <a:picLocks noChangeAspect="1" noChangeArrowheads="1"/>
            </p:cNvPicPr>
            <p:nvPr/>
          </p:nvPicPr>
          <p:blipFill>
            <a:blip r:embed="rId5" cstate="print"/>
            <a:srcRect/>
            <a:stretch>
              <a:fillRect/>
            </a:stretch>
          </p:blipFill>
          <p:spPr bwMode="auto">
            <a:xfrm>
              <a:off x="2470222" y="4191000"/>
              <a:ext cx="2928103" cy="272066"/>
            </a:xfrm>
            <a:prstGeom prst="rect">
              <a:avLst/>
            </a:prstGeom>
            <a:noFill/>
            <a:ln w="9525">
              <a:noFill/>
              <a:miter lim="800000"/>
              <a:headEnd/>
              <a:tailEnd/>
            </a:ln>
          </p:spPr>
        </p:pic>
      </p:grpSp>
      <p:cxnSp>
        <p:nvCxnSpPr>
          <p:cNvPr id="98" name="Straight Connector 97"/>
          <p:cNvCxnSpPr/>
          <p:nvPr/>
        </p:nvCxnSpPr>
        <p:spPr bwMode="auto">
          <a:xfrm flipH="1">
            <a:off x="3886200" y="4337188"/>
            <a:ext cx="1302974" cy="82412"/>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99" name="Straight Connector 98"/>
          <p:cNvCxnSpPr/>
          <p:nvPr/>
        </p:nvCxnSpPr>
        <p:spPr bwMode="auto">
          <a:xfrm>
            <a:off x="5739420" y="4316744"/>
            <a:ext cx="2032980" cy="102856"/>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100" name="Rectangle 99"/>
          <p:cNvSpPr/>
          <p:nvPr/>
        </p:nvSpPr>
        <p:spPr bwMode="auto">
          <a:xfrm>
            <a:off x="3886200" y="4429728"/>
            <a:ext cx="990600" cy="34489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01" name="TextBox 100"/>
          <p:cNvSpPr txBox="1"/>
          <p:nvPr/>
        </p:nvSpPr>
        <p:spPr>
          <a:xfrm>
            <a:off x="3810000" y="4451503"/>
            <a:ext cx="1055097" cy="276999"/>
          </a:xfrm>
          <a:prstGeom prst="rect">
            <a:avLst/>
          </a:prstGeom>
          <a:noFill/>
        </p:spPr>
        <p:txBody>
          <a:bodyPr wrap="none" rtlCol="0">
            <a:spAutoFit/>
          </a:bodyPr>
          <a:lstStyle/>
          <a:p>
            <a:r>
              <a:rPr lang="en-US" sz="1200" dirty="0" smtClean="0"/>
              <a:t>Common Info</a:t>
            </a:r>
            <a:endParaRPr lang="en-US" sz="1200" dirty="0"/>
          </a:p>
        </p:txBody>
      </p:sp>
      <p:sp>
        <p:nvSpPr>
          <p:cNvPr id="102" name="TextBox 101"/>
          <p:cNvSpPr txBox="1"/>
          <p:nvPr/>
        </p:nvSpPr>
        <p:spPr>
          <a:xfrm>
            <a:off x="4897081" y="4463378"/>
            <a:ext cx="1128835" cy="276999"/>
          </a:xfrm>
          <a:prstGeom prst="rect">
            <a:avLst/>
          </a:prstGeom>
          <a:noFill/>
        </p:spPr>
        <p:txBody>
          <a:bodyPr wrap="none" rtlCol="0">
            <a:spAutoFit/>
          </a:bodyPr>
          <a:lstStyle/>
          <a:p>
            <a:r>
              <a:rPr lang="en-US" sz="1200" dirty="0" smtClean="0"/>
              <a:t>Per User Info 1</a:t>
            </a:r>
            <a:endParaRPr lang="en-US" sz="1200" dirty="0"/>
          </a:p>
        </p:txBody>
      </p:sp>
      <p:sp>
        <p:nvSpPr>
          <p:cNvPr id="103" name="Rectangle 102"/>
          <p:cNvSpPr/>
          <p:nvPr/>
        </p:nvSpPr>
        <p:spPr bwMode="auto">
          <a:xfrm>
            <a:off x="4876800" y="4429728"/>
            <a:ext cx="1066800" cy="34489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11" name="Rectangle 110"/>
          <p:cNvSpPr/>
          <p:nvPr/>
        </p:nvSpPr>
        <p:spPr>
          <a:xfrm>
            <a:off x="4198178" y="4051756"/>
            <a:ext cx="327334" cy="215444"/>
          </a:xfrm>
          <a:prstGeom prst="rect">
            <a:avLst/>
          </a:prstGeom>
          <a:solidFill>
            <a:schemeClr val="bg1"/>
          </a:solidFill>
        </p:spPr>
        <p:txBody>
          <a:bodyPr wrap="none">
            <a:spAutoFit/>
          </a:bodyPr>
          <a:lstStyle/>
          <a:p>
            <a:pPr algn="ctr"/>
            <a:r>
              <a:rPr lang="en-US" sz="800" dirty="0" smtClean="0">
                <a:solidFill>
                  <a:schemeClr val="bg1">
                    <a:lumMod val="75000"/>
                  </a:schemeClr>
                </a:solidFill>
              </a:rPr>
              <a:t>RA</a:t>
            </a:r>
          </a:p>
        </p:txBody>
      </p:sp>
      <p:sp>
        <p:nvSpPr>
          <p:cNvPr id="112" name="TextBox 111"/>
          <p:cNvSpPr txBox="1"/>
          <p:nvPr/>
        </p:nvSpPr>
        <p:spPr>
          <a:xfrm>
            <a:off x="5974751" y="4459761"/>
            <a:ext cx="723275" cy="276999"/>
          </a:xfrm>
          <a:prstGeom prst="rect">
            <a:avLst/>
          </a:prstGeom>
          <a:noFill/>
        </p:spPr>
        <p:txBody>
          <a:bodyPr wrap="none" rtlCol="0">
            <a:spAutoFit/>
          </a:bodyPr>
          <a:lstStyle/>
          <a:p>
            <a:r>
              <a:rPr lang="en-US" sz="1200" dirty="0" smtClean="0"/>
              <a:t>………..</a:t>
            </a:r>
            <a:endParaRPr lang="en-US" sz="1200" dirty="0"/>
          </a:p>
        </p:txBody>
      </p:sp>
      <p:sp>
        <p:nvSpPr>
          <p:cNvPr id="66" name="Rectangle 65"/>
          <p:cNvSpPr/>
          <p:nvPr/>
        </p:nvSpPr>
        <p:spPr bwMode="auto">
          <a:xfrm>
            <a:off x="5936026" y="4431960"/>
            <a:ext cx="762000" cy="34489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3" name="TextBox 92"/>
          <p:cNvSpPr txBox="1"/>
          <p:nvPr/>
        </p:nvSpPr>
        <p:spPr>
          <a:xfrm>
            <a:off x="6718307" y="4465610"/>
            <a:ext cx="1128835" cy="276999"/>
          </a:xfrm>
          <a:prstGeom prst="rect">
            <a:avLst/>
          </a:prstGeom>
          <a:noFill/>
        </p:spPr>
        <p:txBody>
          <a:bodyPr wrap="none" rtlCol="0">
            <a:spAutoFit/>
          </a:bodyPr>
          <a:lstStyle/>
          <a:p>
            <a:r>
              <a:rPr lang="en-US" sz="1200" dirty="0" smtClean="0"/>
              <a:t>Per User Info n</a:t>
            </a:r>
            <a:endParaRPr lang="en-US" sz="1200" dirty="0"/>
          </a:p>
        </p:txBody>
      </p:sp>
      <p:sp>
        <p:nvSpPr>
          <p:cNvPr id="114" name="Rectangle 113"/>
          <p:cNvSpPr/>
          <p:nvPr/>
        </p:nvSpPr>
        <p:spPr bwMode="auto">
          <a:xfrm>
            <a:off x="6698026" y="4431960"/>
            <a:ext cx="1066800" cy="34489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cxnSp>
        <p:nvCxnSpPr>
          <p:cNvPr id="117" name="Straight Connector 116"/>
          <p:cNvCxnSpPr/>
          <p:nvPr/>
        </p:nvCxnSpPr>
        <p:spPr bwMode="auto">
          <a:xfrm>
            <a:off x="838200" y="6009726"/>
            <a:ext cx="7543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8" name="Straight Arrow Connector 117"/>
          <p:cNvCxnSpPr/>
          <p:nvPr/>
        </p:nvCxnSpPr>
        <p:spPr bwMode="auto">
          <a:xfrm>
            <a:off x="2490373" y="6078379"/>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119" name="Text Box 32"/>
          <p:cNvSpPr txBox="1">
            <a:spLocks noChangeArrowheads="1"/>
          </p:cNvSpPr>
          <p:nvPr/>
        </p:nvSpPr>
        <p:spPr bwMode="auto">
          <a:xfrm>
            <a:off x="2388461" y="6060758"/>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120" name="Text Box 32"/>
          <p:cNvSpPr txBox="1">
            <a:spLocks noChangeArrowheads="1"/>
          </p:cNvSpPr>
          <p:nvPr/>
        </p:nvSpPr>
        <p:spPr bwMode="auto">
          <a:xfrm>
            <a:off x="3336529" y="6078379"/>
            <a:ext cx="457200" cy="246221"/>
          </a:xfrm>
          <a:prstGeom prst="rect">
            <a:avLst/>
          </a:prstGeom>
          <a:noFill/>
          <a:ln w="9525">
            <a:noFill/>
            <a:miter lim="800000"/>
            <a:headEnd/>
            <a:tailEnd/>
          </a:ln>
          <a:effectLst/>
        </p:spPr>
        <p:txBody>
          <a:bodyPr wrap="square">
            <a:spAutoFit/>
          </a:bodyPr>
          <a:lstStyle/>
          <a:p>
            <a:r>
              <a:rPr lang="en-US" sz="1000" dirty="0" smtClean="0"/>
              <a:t>IFS</a:t>
            </a:r>
            <a:endParaRPr lang="en-US" sz="1000" b="0" i="1" dirty="0"/>
          </a:p>
        </p:txBody>
      </p:sp>
      <p:sp>
        <p:nvSpPr>
          <p:cNvPr id="122" name="Rectangle 121"/>
          <p:cNvSpPr/>
          <p:nvPr/>
        </p:nvSpPr>
        <p:spPr bwMode="auto">
          <a:xfrm>
            <a:off x="2693261" y="5095312"/>
            <a:ext cx="685800"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23" name="Rectangle 26"/>
          <p:cNvSpPr>
            <a:spLocks noChangeArrowheads="1"/>
          </p:cNvSpPr>
          <p:nvPr/>
        </p:nvSpPr>
        <p:spPr bwMode="auto">
          <a:xfrm>
            <a:off x="2838736" y="5476313"/>
            <a:ext cx="457200" cy="246221"/>
          </a:xfrm>
          <a:prstGeom prst="rect">
            <a:avLst/>
          </a:prstGeom>
          <a:noFill/>
          <a:ln w="9525">
            <a:noFill/>
            <a:miter lim="800000"/>
            <a:headEnd/>
            <a:tailEnd/>
          </a:ln>
          <a:effectLst/>
        </p:spPr>
        <p:txBody>
          <a:bodyPr wrap="square">
            <a:spAutoFit/>
          </a:bodyPr>
          <a:lstStyle/>
          <a:p>
            <a:r>
              <a:rPr lang="en-US" sz="1000" dirty="0" smtClean="0"/>
              <a:t>NDP</a:t>
            </a:r>
            <a:endParaRPr lang="en-US" sz="1000" dirty="0"/>
          </a:p>
        </p:txBody>
      </p:sp>
      <p:sp>
        <p:nvSpPr>
          <p:cNvPr id="124" name="Rectangle 123"/>
          <p:cNvSpPr/>
          <p:nvPr/>
        </p:nvSpPr>
        <p:spPr bwMode="auto">
          <a:xfrm>
            <a:off x="4515136" y="57707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25" name="Rectangle 26"/>
          <p:cNvSpPr>
            <a:spLocks noChangeArrowheads="1"/>
          </p:cNvSpPr>
          <p:nvPr/>
        </p:nvSpPr>
        <p:spPr bwMode="auto">
          <a:xfrm>
            <a:off x="4550392" y="57707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26" name="Text Box 32"/>
          <p:cNvSpPr txBox="1">
            <a:spLocks noChangeArrowheads="1"/>
          </p:cNvSpPr>
          <p:nvPr/>
        </p:nvSpPr>
        <p:spPr bwMode="auto">
          <a:xfrm>
            <a:off x="2887640" y="489727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127" name="Text Box 32"/>
          <p:cNvSpPr txBox="1">
            <a:spLocks noChangeArrowheads="1"/>
          </p:cNvSpPr>
          <p:nvPr/>
        </p:nvSpPr>
        <p:spPr bwMode="auto">
          <a:xfrm>
            <a:off x="4648200" y="4897271"/>
            <a:ext cx="914400" cy="246221"/>
          </a:xfrm>
          <a:prstGeom prst="rect">
            <a:avLst/>
          </a:prstGeom>
          <a:noFill/>
          <a:ln w="9525">
            <a:noFill/>
            <a:miter lim="800000"/>
            <a:headEnd/>
            <a:tailEnd/>
          </a:ln>
          <a:effectLst/>
        </p:spPr>
        <p:txBody>
          <a:bodyPr wrap="square">
            <a:spAutoFit/>
          </a:bodyPr>
          <a:lstStyle/>
          <a:p>
            <a:r>
              <a:rPr lang="en-US" sz="1000" dirty="0" smtClean="0"/>
              <a:t>UL OFDMA</a:t>
            </a:r>
            <a:endParaRPr lang="en-US" sz="1000" b="0" i="1" dirty="0"/>
          </a:p>
        </p:txBody>
      </p:sp>
      <p:cxnSp>
        <p:nvCxnSpPr>
          <p:cNvPr id="128" name="Straight Arrow Connector 127"/>
          <p:cNvCxnSpPr/>
          <p:nvPr/>
        </p:nvCxnSpPr>
        <p:spPr bwMode="auto">
          <a:xfrm>
            <a:off x="3420005" y="6078379"/>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129" name="Text Box 32"/>
          <p:cNvSpPr txBox="1">
            <a:spLocks noChangeArrowheads="1"/>
          </p:cNvSpPr>
          <p:nvPr/>
        </p:nvSpPr>
        <p:spPr bwMode="auto">
          <a:xfrm>
            <a:off x="5505736" y="6066887"/>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130" name="Text Box 32"/>
          <p:cNvSpPr txBox="1">
            <a:spLocks noChangeArrowheads="1"/>
          </p:cNvSpPr>
          <p:nvPr/>
        </p:nvSpPr>
        <p:spPr bwMode="auto">
          <a:xfrm>
            <a:off x="6781800" y="4897271"/>
            <a:ext cx="914400" cy="246221"/>
          </a:xfrm>
          <a:prstGeom prst="rect">
            <a:avLst/>
          </a:prstGeom>
          <a:noFill/>
          <a:ln w="9525">
            <a:noFill/>
            <a:miter lim="800000"/>
            <a:headEnd/>
            <a:tailEnd/>
          </a:ln>
          <a:effectLst/>
        </p:spPr>
        <p:txBody>
          <a:bodyPr wrap="square">
            <a:spAutoFit/>
          </a:bodyPr>
          <a:lstStyle/>
          <a:p>
            <a:r>
              <a:rPr lang="en-US" sz="1000" dirty="0" smtClean="0"/>
              <a:t>UL OFDMA</a:t>
            </a:r>
            <a:endParaRPr lang="en-US" sz="1000" b="0" i="1" dirty="0"/>
          </a:p>
        </p:txBody>
      </p:sp>
      <p:sp>
        <p:nvSpPr>
          <p:cNvPr id="131" name="Text Box 32"/>
          <p:cNvSpPr txBox="1">
            <a:spLocks noChangeArrowheads="1"/>
          </p:cNvSpPr>
          <p:nvPr/>
        </p:nvSpPr>
        <p:spPr bwMode="auto">
          <a:xfrm>
            <a:off x="5943600" y="489219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cxnSp>
        <p:nvCxnSpPr>
          <p:cNvPr id="132" name="Straight Arrow Connector 131"/>
          <p:cNvCxnSpPr/>
          <p:nvPr/>
        </p:nvCxnSpPr>
        <p:spPr bwMode="auto">
          <a:xfrm>
            <a:off x="5622880" y="6080535"/>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133" name="Rectangle 132"/>
          <p:cNvSpPr/>
          <p:nvPr/>
        </p:nvSpPr>
        <p:spPr bwMode="auto">
          <a:xfrm>
            <a:off x="4515136" y="55410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34" name="Rectangle 26"/>
          <p:cNvSpPr>
            <a:spLocks noChangeArrowheads="1"/>
          </p:cNvSpPr>
          <p:nvPr/>
        </p:nvSpPr>
        <p:spPr bwMode="auto">
          <a:xfrm>
            <a:off x="4550392" y="55410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35" name="Rectangle 134"/>
          <p:cNvSpPr/>
          <p:nvPr/>
        </p:nvSpPr>
        <p:spPr bwMode="auto">
          <a:xfrm>
            <a:off x="4515136" y="53135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36" name="Rectangle 26"/>
          <p:cNvSpPr>
            <a:spLocks noChangeArrowheads="1"/>
          </p:cNvSpPr>
          <p:nvPr/>
        </p:nvSpPr>
        <p:spPr bwMode="auto">
          <a:xfrm>
            <a:off x="4550392" y="53135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37" name="Rectangle 136"/>
          <p:cNvSpPr/>
          <p:nvPr/>
        </p:nvSpPr>
        <p:spPr bwMode="auto">
          <a:xfrm>
            <a:off x="4515136" y="50838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38" name="Rectangle 26"/>
          <p:cNvSpPr>
            <a:spLocks noChangeArrowheads="1"/>
          </p:cNvSpPr>
          <p:nvPr/>
        </p:nvSpPr>
        <p:spPr bwMode="auto">
          <a:xfrm>
            <a:off x="4550392" y="50838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39" name="Rectangle 138"/>
          <p:cNvSpPr/>
          <p:nvPr/>
        </p:nvSpPr>
        <p:spPr bwMode="auto">
          <a:xfrm>
            <a:off x="6648736" y="57707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0" name="Rectangle 26"/>
          <p:cNvSpPr>
            <a:spLocks noChangeArrowheads="1"/>
          </p:cNvSpPr>
          <p:nvPr/>
        </p:nvSpPr>
        <p:spPr bwMode="auto">
          <a:xfrm>
            <a:off x="6683992" y="57707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41" name="Rectangle 140"/>
          <p:cNvSpPr/>
          <p:nvPr/>
        </p:nvSpPr>
        <p:spPr bwMode="auto">
          <a:xfrm>
            <a:off x="6648736" y="55410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2" name="Rectangle 26"/>
          <p:cNvSpPr>
            <a:spLocks noChangeArrowheads="1"/>
          </p:cNvSpPr>
          <p:nvPr/>
        </p:nvSpPr>
        <p:spPr bwMode="auto">
          <a:xfrm>
            <a:off x="6683992" y="55410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43" name="Rectangle 142"/>
          <p:cNvSpPr/>
          <p:nvPr/>
        </p:nvSpPr>
        <p:spPr bwMode="auto">
          <a:xfrm>
            <a:off x="6648736" y="53135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4" name="Rectangle 26"/>
          <p:cNvSpPr>
            <a:spLocks noChangeArrowheads="1"/>
          </p:cNvSpPr>
          <p:nvPr/>
        </p:nvSpPr>
        <p:spPr bwMode="auto">
          <a:xfrm>
            <a:off x="6683992" y="53135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45" name="Rectangle 144"/>
          <p:cNvSpPr/>
          <p:nvPr/>
        </p:nvSpPr>
        <p:spPr bwMode="auto">
          <a:xfrm>
            <a:off x="6648736" y="50838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6" name="Rectangle 26"/>
          <p:cNvSpPr>
            <a:spLocks noChangeArrowheads="1"/>
          </p:cNvSpPr>
          <p:nvPr/>
        </p:nvSpPr>
        <p:spPr bwMode="auto">
          <a:xfrm>
            <a:off x="6683992" y="50838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47" name="Text Box 32"/>
          <p:cNvSpPr txBox="1">
            <a:spLocks noChangeArrowheads="1"/>
          </p:cNvSpPr>
          <p:nvPr/>
        </p:nvSpPr>
        <p:spPr bwMode="auto">
          <a:xfrm>
            <a:off x="3810000" y="4897879"/>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149" name="Rectangle 148"/>
          <p:cNvSpPr/>
          <p:nvPr/>
        </p:nvSpPr>
        <p:spPr bwMode="auto">
          <a:xfrm>
            <a:off x="5783240" y="5077278"/>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0" name="Rectangle 26"/>
          <p:cNvSpPr>
            <a:spLocks noChangeArrowheads="1"/>
          </p:cNvSpPr>
          <p:nvPr/>
        </p:nvSpPr>
        <p:spPr bwMode="auto">
          <a:xfrm>
            <a:off x="5783240" y="5239766"/>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151" name="Rectangle 150"/>
          <p:cNvSpPr/>
          <p:nvPr/>
        </p:nvSpPr>
        <p:spPr bwMode="auto">
          <a:xfrm>
            <a:off x="5783240" y="5544566"/>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2" name="Rectangle 26"/>
          <p:cNvSpPr>
            <a:spLocks noChangeArrowheads="1"/>
          </p:cNvSpPr>
          <p:nvPr/>
        </p:nvSpPr>
        <p:spPr bwMode="auto">
          <a:xfrm>
            <a:off x="5783240" y="5707054"/>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153" name="Rectangle 152"/>
          <p:cNvSpPr/>
          <p:nvPr/>
        </p:nvSpPr>
        <p:spPr bwMode="auto">
          <a:xfrm>
            <a:off x="3614384" y="5080838"/>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4" name="Rectangle 26"/>
          <p:cNvSpPr>
            <a:spLocks noChangeArrowheads="1"/>
          </p:cNvSpPr>
          <p:nvPr/>
        </p:nvSpPr>
        <p:spPr bwMode="auto">
          <a:xfrm>
            <a:off x="3614384" y="5243326"/>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155" name="Rectangle 154"/>
          <p:cNvSpPr/>
          <p:nvPr/>
        </p:nvSpPr>
        <p:spPr bwMode="auto">
          <a:xfrm>
            <a:off x="3614384" y="5548126"/>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6" name="Rectangle 26"/>
          <p:cNvSpPr>
            <a:spLocks noChangeArrowheads="1"/>
          </p:cNvSpPr>
          <p:nvPr/>
        </p:nvSpPr>
        <p:spPr bwMode="auto">
          <a:xfrm>
            <a:off x="3614384" y="5710614"/>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157" name="Rectangle 156"/>
          <p:cNvSpPr/>
          <p:nvPr/>
        </p:nvSpPr>
        <p:spPr bwMode="auto">
          <a:xfrm>
            <a:off x="1695736" y="5085238"/>
            <a:ext cx="755075"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8" name="Rectangle 26"/>
          <p:cNvSpPr>
            <a:spLocks noChangeArrowheads="1"/>
          </p:cNvSpPr>
          <p:nvPr/>
        </p:nvSpPr>
        <p:spPr bwMode="auto">
          <a:xfrm>
            <a:off x="1716107" y="5108975"/>
            <a:ext cx="734704" cy="246221"/>
          </a:xfrm>
          <a:prstGeom prst="rect">
            <a:avLst/>
          </a:prstGeom>
          <a:noFill/>
          <a:ln w="9525">
            <a:noFill/>
            <a:miter lim="800000"/>
            <a:headEnd/>
            <a:tailEnd/>
          </a:ln>
          <a:effectLst/>
        </p:spPr>
        <p:txBody>
          <a:bodyPr wrap="square">
            <a:spAutoFit/>
          </a:bodyPr>
          <a:lstStyle/>
          <a:p>
            <a:r>
              <a:rPr lang="en-US" sz="1000" dirty="0" smtClean="0"/>
              <a:t>HE NDPA</a:t>
            </a:r>
            <a:endParaRPr lang="en-US" sz="1000" dirty="0"/>
          </a:p>
        </p:txBody>
      </p:sp>
      <p:sp>
        <p:nvSpPr>
          <p:cNvPr id="159" name="Text Box 32"/>
          <p:cNvSpPr txBox="1">
            <a:spLocks noChangeArrowheads="1"/>
          </p:cNvSpPr>
          <p:nvPr/>
        </p:nvSpPr>
        <p:spPr bwMode="auto">
          <a:xfrm>
            <a:off x="1905000" y="487996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160" name="Rectangle 159"/>
          <p:cNvSpPr/>
          <p:nvPr/>
        </p:nvSpPr>
        <p:spPr bwMode="auto">
          <a:xfrm>
            <a:off x="1702459" y="5542438"/>
            <a:ext cx="748352"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61" name="Rectangle 26"/>
          <p:cNvSpPr>
            <a:spLocks noChangeArrowheads="1"/>
          </p:cNvSpPr>
          <p:nvPr/>
        </p:nvSpPr>
        <p:spPr bwMode="auto">
          <a:xfrm>
            <a:off x="1709182" y="5566174"/>
            <a:ext cx="741629" cy="246221"/>
          </a:xfrm>
          <a:prstGeom prst="rect">
            <a:avLst/>
          </a:prstGeom>
          <a:noFill/>
          <a:ln w="9525">
            <a:noFill/>
            <a:miter lim="800000"/>
            <a:headEnd/>
            <a:tailEnd/>
          </a:ln>
          <a:effectLst/>
        </p:spPr>
        <p:txBody>
          <a:bodyPr wrap="square">
            <a:spAutoFit/>
          </a:bodyPr>
          <a:lstStyle/>
          <a:p>
            <a:r>
              <a:rPr lang="en-US" sz="1000" dirty="0" smtClean="0"/>
              <a:t>HE NDPA</a:t>
            </a:r>
            <a:endParaRPr lang="en-US" sz="1000" dirty="0"/>
          </a:p>
        </p:txBody>
      </p:sp>
      <p:sp>
        <p:nvSpPr>
          <p:cNvPr id="64" name="Footer Placeholder 4"/>
          <p:cNvSpPr txBox="1">
            <a:spLocks/>
          </p:cNvSpPr>
          <p:nvPr/>
        </p:nvSpPr>
        <p:spPr bwMode="auto">
          <a:xfrm>
            <a:off x="6833521" y="6475413"/>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 Straw Poll 1</a:t>
            </a:r>
            <a:endParaRPr lang="en-US" sz="2400" dirty="0"/>
          </a:p>
        </p:txBody>
      </p:sp>
      <p:sp>
        <p:nvSpPr>
          <p:cNvPr id="55" name="Content Placeholder 2"/>
          <p:cNvSpPr>
            <a:spLocks noGrp="1"/>
          </p:cNvSpPr>
          <p:nvPr>
            <p:ph idx="1"/>
          </p:nvPr>
        </p:nvSpPr>
        <p:spPr>
          <a:xfrm>
            <a:off x="0" y="990600"/>
            <a:ext cx="9144000" cy="1447800"/>
          </a:xfrm>
        </p:spPr>
        <p:txBody>
          <a:bodyPr/>
          <a:lstStyle/>
          <a:p>
            <a:pPr lvl="0">
              <a:buClr>
                <a:srgbClr val="FF0000"/>
              </a:buClr>
            </a:pPr>
            <a:r>
              <a:rPr lang="en-US" dirty="0" smtClean="0"/>
              <a:t>Do you support to add the following text in 11ax SFD:</a:t>
            </a:r>
          </a:p>
          <a:p>
            <a:pPr lvl="1">
              <a:buClr>
                <a:srgbClr val="FF0000"/>
              </a:buClr>
            </a:pPr>
            <a:r>
              <a:rPr lang="en-US" dirty="0" smtClean="0"/>
              <a:t>The HE beamformer shall have the supported MPDU size large enough </a:t>
            </a:r>
            <a:r>
              <a:rPr lang="en-US" dirty="0" smtClean="0"/>
              <a:t>to avoid fragmentation except </a:t>
            </a:r>
            <a:r>
              <a:rPr lang="en-US" dirty="0" smtClean="0"/>
              <a:t>when 11,454 is </a:t>
            </a:r>
            <a:r>
              <a:rPr lang="en-US" dirty="0" smtClean="0"/>
              <a:t>reached assuming that RU, MCS, and PPDU length for beamforming feedback are large enough</a:t>
            </a:r>
            <a:r>
              <a:rPr lang="en-US" b="0" dirty="0" smtClean="0"/>
              <a:t>?</a:t>
            </a:r>
            <a:endParaRPr lang="en-US" b="0" dirty="0" smtClean="0"/>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Straw Poll 2</a:t>
            </a:r>
            <a:endParaRPr lang="en-US" sz="2400" dirty="0"/>
          </a:p>
        </p:txBody>
      </p:sp>
      <p:sp>
        <p:nvSpPr>
          <p:cNvPr id="55" name="Content Placeholder 2"/>
          <p:cNvSpPr>
            <a:spLocks noGrp="1"/>
          </p:cNvSpPr>
          <p:nvPr>
            <p:ph idx="1"/>
          </p:nvPr>
        </p:nvSpPr>
        <p:spPr>
          <a:xfrm>
            <a:off x="0" y="1012208"/>
            <a:ext cx="9144000" cy="2569192"/>
          </a:xfrm>
        </p:spPr>
        <p:txBody>
          <a:bodyPr/>
          <a:lstStyle/>
          <a:p>
            <a:pPr lvl="0">
              <a:buClr>
                <a:srgbClr val="FF0000"/>
              </a:buClr>
            </a:pPr>
            <a:r>
              <a:rPr lang="en-US" dirty="0" smtClean="0"/>
              <a:t>Do you support to add the following text in 11ax SFD:</a:t>
            </a:r>
          </a:p>
          <a:p>
            <a:pPr lvl="1">
              <a:buClr>
                <a:srgbClr val="FF0000"/>
              </a:buClr>
            </a:pPr>
            <a:r>
              <a:rPr lang="en-US" dirty="0" smtClean="0"/>
              <a:t>The BRP variant of the Trigger frame includes 8-bit Feedback Segment Retransmission Bitmap in Per STA Info?</a:t>
            </a:r>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9"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2</a:t>
            </a:fld>
            <a:endParaRPr lang="en-US"/>
          </a:p>
        </p:txBody>
      </p:sp>
      <p:graphicFrame>
        <p:nvGraphicFramePr>
          <p:cNvPr id="10" name="Table 9"/>
          <p:cNvGraphicFramePr>
            <a:graphicFrameLocks noGrp="1"/>
          </p:cNvGraphicFramePr>
          <p:nvPr>
            <p:extLst>
              <p:ext uri="{D42A27DB-BD31-4B8C-83A1-F6EECF244321}">
                <p14:modId xmlns="" xmlns:p14="http://schemas.microsoft.com/office/powerpoint/2010/main" val="2677853761"/>
              </p:ext>
            </p:extLst>
          </p:nvPr>
        </p:nvGraphicFramePr>
        <p:xfrm>
          <a:off x="685800" y="1317848"/>
          <a:ext cx="7239000" cy="47616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 Porat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a:solidFill>
                            <a:srgbClr val="000000"/>
                          </a:solidFill>
                          <a:latin typeface="Times New Roman"/>
                          <a:ea typeface="Times New Roman"/>
                          <a:cs typeface="Arial"/>
                        </a:rPr>
                        <a:t>Broadcom</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Zhou</a:t>
                      </a:r>
                      <a:r>
                        <a:rPr lang="en-US" sz="1200" baseline="0" dirty="0" smtClean="0">
                          <a:solidFill>
                            <a:srgbClr val="000000"/>
                          </a:solidFill>
                          <a:latin typeface="Times New Roman"/>
                          <a:ea typeface="Times New Roman"/>
                          <a:cs typeface="Arial"/>
                        </a:rPr>
                        <a:t>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Rongzhen</a:t>
                      </a:r>
                      <a:r>
                        <a:rPr lang="en-US" sz="1200" dirty="0" smtClean="0">
                          <a:solidFill>
                            <a:srgbClr val="000000"/>
                          </a:solidFill>
                          <a:latin typeface="+mn-lt"/>
                          <a:ea typeface="Times New Roman"/>
                          <a:cs typeface="Arial"/>
                        </a:rPr>
                        <a:t> Yang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rongzhen.yang@intel.com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7"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3</a:t>
            </a:fld>
            <a:endParaRPr lang="en-US"/>
          </a:p>
        </p:txBody>
      </p:sp>
      <p:pic>
        <p:nvPicPr>
          <p:cNvPr id="11" name="table"/>
          <p:cNvPicPr>
            <a:picLocks noChangeAspect="1"/>
          </p:cNvPicPr>
          <p:nvPr/>
        </p:nvPicPr>
        <p:blipFill>
          <a:blip r:embed="rId2" cstate="print"/>
          <a:stretch>
            <a:fillRect/>
          </a:stretch>
        </p:blipFill>
        <p:spPr>
          <a:xfrm>
            <a:off x="685800" y="1219200"/>
            <a:ext cx="7772400" cy="474469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10"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4</a:t>
            </a:fld>
            <a:endParaRPr lang="en-US"/>
          </a:p>
        </p:txBody>
      </p:sp>
      <p:graphicFrame>
        <p:nvGraphicFramePr>
          <p:cNvPr id="12" name="Table 11"/>
          <p:cNvGraphicFramePr>
            <a:graphicFrameLocks noGrp="1"/>
          </p:cNvGraphicFramePr>
          <p:nvPr>
            <p:extLst>
              <p:ext uri="{D42A27DB-BD31-4B8C-83A1-F6EECF244321}">
                <p14:modId xmlns="" xmlns:p14="http://schemas.microsoft.com/office/powerpoint/2010/main" val="1024228456"/>
              </p:ext>
            </p:extLst>
          </p:nvPr>
        </p:nvGraphicFramePr>
        <p:xfrm>
          <a:off x="685800" y="1192390"/>
          <a:ext cx="7239000" cy="502188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528">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Brian Hart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Cisco</a:t>
                      </a:r>
                      <a:r>
                        <a:rPr lang="en-US" sz="1200" baseline="0" dirty="0" smtClean="0">
                          <a:latin typeface="Times New Roman"/>
                          <a:ea typeface="Times New Roman"/>
                          <a:cs typeface="Arial"/>
                        </a:rPr>
                        <a:t> Systems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dirty="0" smtClean="0">
                          <a:latin typeface="+mn-lt"/>
                          <a:ea typeface="Times New Roman"/>
                          <a:cs typeface="Arial"/>
                        </a:rPr>
                        <a:t>170 W Tasman Dr, San Jose, CA 95134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brianh@cisco.com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Pooya</a:t>
                      </a:r>
                      <a:r>
                        <a:rPr lang="en-US" sz="1200" dirty="0" smtClean="0">
                          <a:latin typeface="+mn-lt"/>
                          <a:ea typeface="Times New Roman"/>
                          <a:cs typeface="Arial"/>
                        </a:rPr>
                        <a:t> </a:t>
                      </a:r>
                      <a:r>
                        <a:rPr lang="en-US" sz="1200" dirty="0" err="1" smtClean="0">
                          <a:latin typeface="+mn-lt"/>
                          <a:ea typeface="Times New Roman"/>
                          <a:cs typeface="Arial"/>
                        </a:rPr>
                        <a:t>Monajemi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pmonajem@cisco.com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Joonsuk Kim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Apple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joonsuk@apple.com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Aon Mujtaba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mujtaba@apple.com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Guoqing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Eric Wong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ericwong@apple.com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 Chris Hartman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chartman@apple.com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9"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5</a:t>
            </a:fld>
            <a:endParaRPr lang="en-US"/>
          </a:p>
        </p:txBody>
      </p:sp>
      <p:pic>
        <p:nvPicPr>
          <p:cNvPr id="7" name="table"/>
          <p:cNvPicPr>
            <a:picLocks noChangeAspect="1"/>
          </p:cNvPicPr>
          <p:nvPr/>
        </p:nvPicPr>
        <p:blipFill>
          <a:blip r:embed="rId2" cstate="print"/>
          <a:stretch>
            <a:fillRect/>
          </a:stretch>
        </p:blipFill>
        <p:spPr>
          <a:xfrm>
            <a:off x="710051" y="1273976"/>
            <a:ext cx="7467600" cy="520302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8"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6</a:t>
            </a:fld>
            <a:endParaRPr lang="en-US"/>
          </a:p>
        </p:txBody>
      </p:sp>
      <p:pic>
        <p:nvPicPr>
          <p:cNvPr id="9" name="table"/>
          <p:cNvPicPr>
            <a:picLocks noChangeAspect="1"/>
          </p:cNvPicPr>
          <p:nvPr/>
        </p:nvPicPr>
        <p:blipFill>
          <a:blip r:embed="rId2" cstate="print"/>
          <a:stretch>
            <a:fillRect/>
          </a:stretch>
        </p:blipFill>
        <p:spPr>
          <a:xfrm>
            <a:off x="609600" y="1354096"/>
            <a:ext cx="7620000" cy="3294104"/>
          </a:xfrm>
          <a:prstGeom prst="rect">
            <a:avLst/>
          </a:prstGeom>
        </p:spPr>
      </p:pic>
      <p:graphicFrame>
        <p:nvGraphicFramePr>
          <p:cNvPr id="11" name="Table 10"/>
          <p:cNvGraphicFramePr>
            <a:graphicFrameLocks noGrp="1"/>
          </p:cNvGraphicFramePr>
          <p:nvPr>
            <p:extLst>
              <p:ext uri="{D42A27DB-BD31-4B8C-83A1-F6EECF244321}">
                <p14:modId xmlns="" xmlns:p14="http://schemas.microsoft.com/office/powerpoint/2010/main" val="3040979619"/>
              </p:ext>
            </p:extLst>
          </p:nvPr>
        </p:nvGraphicFramePr>
        <p:xfrm>
          <a:off x="609600" y="4610845"/>
          <a:ext cx="7620000" cy="1381245"/>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a:ea typeface="Times New Roman"/>
                          <a:cs typeface="Arial"/>
                        </a:rPr>
                        <a:t>Bo </a:t>
                      </a:r>
                      <a:r>
                        <a:rPr lang="en-US" sz="1200" b="0" dirty="0" err="1" smtClean="0">
                          <a:solidFill>
                            <a:schemeClr val="tx1"/>
                          </a:solidFill>
                          <a:latin typeface="Times New Roman"/>
                          <a:ea typeface="Times New Roman"/>
                          <a:cs typeface="Arial"/>
                        </a:rPr>
                        <a:t>Sun</a:t>
                      </a:r>
                      <a:r>
                        <a:rPr lang="en-US" sz="1200" dirty="0" err="1" smtClean="0">
                          <a:latin typeface="Times New Roman"/>
                          <a:ea typeface="Times New Roman"/>
                          <a:cs typeface="Arial"/>
                        </a:rPr>
                        <a:t>Bo</a:t>
                      </a:r>
                      <a:r>
                        <a:rPr lang="en-US" sz="1200" dirty="0" smtClean="0">
                          <a:latin typeface="Times New Roman"/>
                          <a:ea typeface="Times New Roman"/>
                          <a:cs typeface="Arial"/>
                        </a:rPr>
                        <a:t>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chemeClr val="tx1"/>
                          </a:solidFill>
                          <a:latin typeface="Times New Roman"/>
                          <a:ea typeface="Times New Roman"/>
                          <a:cs typeface="Arial"/>
                        </a:rPr>
                        <a:t>ZTE</a:t>
                      </a:r>
                      <a:endParaRPr lang="en-US" sz="12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Wuxing</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duan</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Xifeng</a:t>
                      </a:r>
                      <a:r>
                        <a:rPr lang="en-US" sz="1200" b="0" baseline="0" dirty="0" smtClean="0">
                          <a:solidFill>
                            <a:srgbClr val="000000"/>
                          </a:solidFill>
                          <a:latin typeface="Times New Roman"/>
                          <a:ea typeface="Times New Roman"/>
                          <a:cs typeface="Arial"/>
                        </a:rPr>
                        <a:t> Rd, Xi’an, China</a:t>
                      </a:r>
                      <a:endParaRPr lang="en-US" sz="1200" b="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mn-lt"/>
                          <a:ea typeface="Times New Roman"/>
                          <a:cs typeface="Arial"/>
                        </a:rPr>
                        <a:t>SubSub.bo1@zte.com.cn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lv.kaiying@zte.com.cn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Yonggang</a:t>
                      </a:r>
                      <a:r>
                        <a:rPr lang="en-US" sz="1200" dirty="0" smtClean="0">
                          <a:latin typeface="Times New Roman"/>
                          <a:ea typeface="Times New Roman"/>
                          <a:cs typeface="Arial"/>
                        </a:rPr>
                        <a:t> Fang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yfang@ztetx.com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Ke</a:t>
                      </a:r>
                      <a:r>
                        <a:rPr lang="en-US" sz="1200" dirty="0" smtClean="0">
                          <a:latin typeface="Times New Roman"/>
                          <a:ea typeface="Times New Roman"/>
                          <a:cs typeface="Arial"/>
                        </a:rPr>
                        <a:t> Yao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Yao.ke5@zte.com.cn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Weimin</a:t>
                      </a:r>
                      <a:r>
                        <a:rPr lang="en-US" sz="1200" dirty="0" smtClean="0">
                          <a:latin typeface="Times New Roman"/>
                          <a:ea typeface="Times New Roman"/>
                          <a:cs typeface="Arial"/>
                        </a:rPr>
                        <a:t> Xing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Xing.weimin@zte.com.cn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7"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7</a:t>
            </a:fld>
            <a:endParaRPr lang="en-US"/>
          </a:p>
        </p:txBody>
      </p:sp>
      <p:pic>
        <p:nvPicPr>
          <p:cNvPr id="9" name="table"/>
          <p:cNvPicPr>
            <a:picLocks noChangeAspect="1"/>
          </p:cNvPicPr>
          <p:nvPr/>
        </p:nvPicPr>
        <p:blipFill>
          <a:blip r:embed="rId2" cstate="print"/>
          <a:stretch>
            <a:fillRect/>
          </a:stretch>
        </p:blipFill>
        <p:spPr>
          <a:xfrm>
            <a:off x="390525" y="1268316"/>
            <a:ext cx="8153400" cy="475148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p:txBody>
          <a:bodyPr/>
          <a:lstStyle/>
          <a:p>
            <a:r>
              <a:rPr lang="en-US" altLang="zh-CN" smtClean="0"/>
              <a:t>Authors (continued)</a:t>
            </a:r>
            <a:endParaRPr lang="zh-CN" alt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8</a:t>
            </a:fld>
            <a:endParaRPr lang="en-US"/>
          </a:p>
        </p:txBody>
      </p:sp>
      <p:pic>
        <p:nvPicPr>
          <p:cNvPr id="8" name="table"/>
          <p:cNvPicPr>
            <a:picLocks noChangeAspect="1"/>
          </p:cNvPicPr>
          <p:nvPr/>
        </p:nvPicPr>
        <p:blipFill>
          <a:blip r:embed="rId2" cstate="print"/>
          <a:stretch>
            <a:fillRect/>
          </a:stretch>
        </p:blipFill>
        <p:spPr>
          <a:xfrm>
            <a:off x="410454" y="1295400"/>
            <a:ext cx="8153400" cy="4671364"/>
          </a:xfrm>
          <a:prstGeom prst="rect">
            <a:avLst/>
          </a:prstGeom>
        </p:spPr>
      </p:pic>
    </p:spTree>
    <p:extLst>
      <p:ext uri="{BB962C8B-B14F-4D97-AF65-F5344CB8AC3E}">
        <p14:creationId xmlns="" xmlns:p14="http://schemas.microsoft.com/office/powerpoint/2010/main" val="2093239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p:txBody>
          <a:bodyPr/>
          <a:lstStyle/>
          <a:p>
            <a:r>
              <a:rPr lang="en-US" altLang="zh-CN" smtClean="0"/>
              <a:t>Authors (continued)</a:t>
            </a:r>
            <a:endParaRPr lang="zh-CN" alt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9</a:t>
            </a:fld>
            <a:endParaRPr lang="en-US"/>
          </a:p>
        </p:txBody>
      </p:sp>
      <p:pic>
        <p:nvPicPr>
          <p:cNvPr id="8" name="table"/>
          <p:cNvPicPr>
            <a:picLocks noChangeAspect="1"/>
          </p:cNvPicPr>
          <p:nvPr/>
        </p:nvPicPr>
        <p:blipFill>
          <a:blip r:embed="rId2" cstate="print"/>
          <a:stretch>
            <a:fillRect/>
          </a:stretch>
        </p:blipFill>
        <p:spPr>
          <a:xfrm>
            <a:off x="495300" y="2156460"/>
            <a:ext cx="8153400" cy="1916430"/>
          </a:xfrm>
          <a:prstGeom prst="rect">
            <a:avLst/>
          </a:prstGeom>
        </p:spPr>
      </p:pic>
      <p:pic>
        <p:nvPicPr>
          <p:cNvPr id="9" name="table"/>
          <p:cNvPicPr>
            <a:picLocks noChangeAspect="1"/>
          </p:cNvPicPr>
          <p:nvPr/>
        </p:nvPicPr>
        <p:blipFill>
          <a:blip r:embed="rId3" cstate="print"/>
          <a:stretch>
            <a:fillRect/>
          </a:stretch>
        </p:blipFill>
        <p:spPr>
          <a:xfrm>
            <a:off x="495300" y="4031325"/>
            <a:ext cx="8153400" cy="628650"/>
          </a:xfrm>
          <a:prstGeom prst="rect">
            <a:avLst/>
          </a:prstGeom>
        </p:spPr>
      </p:pic>
    </p:spTree>
    <p:extLst>
      <p:ext uri="{BB962C8B-B14F-4D97-AF65-F5344CB8AC3E}">
        <p14:creationId xmlns="" xmlns:p14="http://schemas.microsoft.com/office/powerpoint/2010/main" val="11303766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111064</TotalTime>
  <Words>1186</Words>
  <Application>Microsoft Office PowerPoint</Application>
  <PresentationFormat>On-screen Show (4:3)</PresentationFormat>
  <Paragraphs>444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HE Beamforming Feedback</vt:lpstr>
      <vt:lpstr>Authors (continued)</vt:lpstr>
      <vt:lpstr>Authors (continued)</vt:lpstr>
      <vt:lpstr>Authors (continued)</vt:lpstr>
      <vt:lpstr>Authors (continued)</vt:lpstr>
      <vt:lpstr>Authors (continued)</vt:lpstr>
      <vt:lpstr>Authors (continued)</vt:lpstr>
      <vt:lpstr>Authors (continued)</vt:lpstr>
      <vt:lpstr>Authors (continued)</vt:lpstr>
      <vt:lpstr>Recap of Beamforming Feedback</vt:lpstr>
      <vt:lpstr> HE BF FB Fragmentation Discussion </vt:lpstr>
      <vt:lpstr>Trigger for Beamforming Report Poll</vt:lpstr>
      <vt:lpstr> Straw Poll 1</vt:lpstr>
      <vt:lpstr>Straw Poll 2</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1897</cp:revision>
  <cp:lastPrinted>1998-02-10T13:28:06Z</cp:lastPrinted>
  <dcterms:created xsi:type="dcterms:W3CDTF">2007-05-21T21:00:37Z</dcterms:created>
  <dcterms:modified xsi:type="dcterms:W3CDTF">2016-05-17T03:49:33Z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