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70" r:id="rId2"/>
    <p:sldId id="476" r:id="rId3"/>
    <p:sldId id="473" r:id="rId4"/>
    <p:sldId id="477" r:id="rId5"/>
    <p:sldId id="474" r:id="rId6"/>
    <p:sldId id="478" r:id="rId7"/>
    <p:sldId id="475" r:id="rId8"/>
    <p:sldId id="573" r:id="rId9"/>
    <p:sldId id="574" r:id="rId10"/>
    <p:sldId id="575" r:id="rId11"/>
    <p:sldId id="576" r:id="rId12"/>
    <p:sldId id="577" r:id="rId13"/>
    <p:sldId id="583"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1" autoAdjust="0"/>
  </p:normalViewPr>
  <p:slideViewPr>
    <p:cSldViewPr>
      <p:cViewPr>
        <p:scale>
          <a:sx n="90" d="100"/>
          <a:sy n="90" d="100"/>
        </p:scale>
        <p:origin x="-720" y="-7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802.11-16/0644r0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 Allocation in Trigger Frame </a:t>
            </a:r>
            <a:endParaRPr 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2016-05-16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Hongyuan Zhang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Recap of Trigger Frame</a:t>
            </a:r>
            <a:endParaRPr lang="en-US" sz="2800" dirty="0"/>
          </a:p>
        </p:txBody>
      </p:sp>
      <p:sp>
        <p:nvSpPr>
          <p:cNvPr id="3" name="Content Placeholder 2"/>
          <p:cNvSpPr>
            <a:spLocks noGrp="1"/>
          </p:cNvSpPr>
          <p:nvPr>
            <p:ph idx="1"/>
          </p:nvPr>
        </p:nvSpPr>
        <p:spPr>
          <a:xfrm>
            <a:off x="0" y="1066800"/>
            <a:ext cx="9144000" cy="685800"/>
          </a:xfrm>
        </p:spPr>
        <p:txBody>
          <a:bodyPr/>
          <a:lstStyle/>
          <a:p>
            <a:pPr marL="342900" lvl="1" indent="-342900">
              <a:buClr>
                <a:srgbClr val="C00000"/>
              </a:buClr>
              <a:buFontTx/>
              <a:buChar char="•"/>
            </a:pPr>
            <a:r>
              <a:rPr lang="en-US" altLang="ja-JP" sz="1600" dirty="0" smtClean="0"/>
              <a:t>Unicast and broadcast Trigger can trigger UL MU transmission</a:t>
            </a:r>
            <a:r>
              <a:rPr lang="en-US" altLang="ja-JP" sz="1600" b="0" dirty="0" smtClean="0"/>
              <a:t>.</a:t>
            </a:r>
          </a:p>
        </p:txBody>
      </p:sp>
      <p:sp>
        <p:nvSpPr>
          <p:cNvPr id="69"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70"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10</a:t>
            </a:fld>
            <a:endParaRPr lang="en-US"/>
          </a:p>
        </p:txBody>
      </p:sp>
      <p:pic>
        <p:nvPicPr>
          <p:cNvPr id="75" name="Picture 2"/>
          <p:cNvPicPr>
            <a:picLocks noChangeAspect="1" noChangeArrowheads="1"/>
          </p:cNvPicPr>
          <p:nvPr/>
        </p:nvPicPr>
        <p:blipFill>
          <a:blip r:embed="rId2" cstate="print"/>
          <a:srcRect/>
          <a:stretch>
            <a:fillRect/>
          </a:stretch>
        </p:blipFill>
        <p:spPr bwMode="auto">
          <a:xfrm>
            <a:off x="1295400" y="2819400"/>
            <a:ext cx="7277544" cy="990600"/>
          </a:xfrm>
          <a:prstGeom prst="rect">
            <a:avLst/>
          </a:prstGeom>
          <a:noFill/>
          <a:ln w="9525">
            <a:noFill/>
            <a:miter lim="800000"/>
            <a:headEnd/>
            <a:tailEnd/>
          </a:ln>
        </p:spPr>
      </p:pic>
      <p:pic>
        <p:nvPicPr>
          <p:cNvPr id="76" name="Picture 75"/>
          <p:cNvPicPr/>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066800" y="1676400"/>
            <a:ext cx="7086600" cy="990600"/>
          </a:xfrm>
          <a:prstGeom prst="rect">
            <a:avLst/>
          </a:prstGeom>
          <a:noFill/>
          <a:ln>
            <a:noFill/>
          </a:ln>
        </p:spPr>
      </p:pic>
      <p:cxnSp>
        <p:nvCxnSpPr>
          <p:cNvPr id="77" name="Straight Connector 76"/>
          <p:cNvCxnSpPr/>
          <p:nvPr/>
        </p:nvCxnSpPr>
        <p:spPr bwMode="auto">
          <a:xfrm flipH="1">
            <a:off x="1905000" y="2286000"/>
            <a:ext cx="3581400" cy="60960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78" name="Straight Connector 77"/>
          <p:cNvCxnSpPr/>
          <p:nvPr/>
        </p:nvCxnSpPr>
        <p:spPr bwMode="auto">
          <a:xfrm>
            <a:off x="6324600" y="2286000"/>
            <a:ext cx="1981200" cy="60960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80" name="Text Box 32"/>
          <p:cNvSpPr txBox="1">
            <a:spLocks noChangeArrowheads="1"/>
          </p:cNvSpPr>
          <p:nvPr/>
        </p:nvSpPr>
        <p:spPr bwMode="auto">
          <a:xfrm>
            <a:off x="76200" y="2057400"/>
            <a:ext cx="1524000" cy="230832"/>
          </a:xfrm>
          <a:prstGeom prst="rect">
            <a:avLst/>
          </a:prstGeom>
          <a:noFill/>
          <a:ln w="9525">
            <a:noFill/>
            <a:miter lim="800000"/>
            <a:headEnd/>
            <a:tailEnd/>
          </a:ln>
          <a:effectLst/>
        </p:spPr>
        <p:txBody>
          <a:bodyPr wrap="square">
            <a:spAutoFit/>
          </a:bodyPr>
          <a:lstStyle/>
          <a:p>
            <a:r>
              <a:rPr lang="en-US" sz="900" dirty="0" smtClean="0"/>
              <a:t>Broadcast Trigger</a:t>
            </a:r>
            <a:endParaRPr lang="en-US" sz="900" b="0" i="1" dirty="0"/>
          </a:p>
        </p:txBody>
      </p:sp>
      <p:sp>
        <p:nvSpPr>
          <p:cNvPr id="96" name="Text Box 32"/>
          <p:cNvSpPr txBox="1">
            <a:spLocks noChangeArrowheads="1"/>
          </p:cNvSpPr>
          <p:nvPr/>
        </p:nvSpPr>
        <p:spPr bwMode="auto">
          <a:xfrm>
            <a:off x="304800" y="4373879"/>
            <a:ext cx="1524000" cy="230832"/>
          </a:xfrm>
          <a:prstGeom prst="rect">
            <a:avLst/>
          </a:prstGeom>
          <a:noFill/>
          <a:ln w="9525">
            <a:noFill/>
            <a:miter lim="800000"/>
            <a:headEnd/>
            <a:tailEnd/>
          </a:ln>
          <a:effectLst/>
        </p:spPr>
        <p:txBody>
          <a:bodyPr wrap="square">
            <a:spAutoFit/>
          </a:bodyPr>
          <a:lstStyle/>
          <a:p>
            <a:r>
              <a:rPr lang="en-US" sz="900" dirty="0" smtClean="0"/>
              <a:t>Unicast Trigger</a:t>
            </a:r>
            <a:endParaRPr lang="en-US" sz="900" b="0" i="1" dirty="0"/>
          </a:p>
        </p:txBody>
      </p:sp>
      <p:grpSp>
        <p:nvGrpSpPr>
          <p:cNvPr id="99" name="Group 98"/>
          <p:cNvGrpSpPr/>
          <p:nvPr/>
        </p:nvGrpSpPr>
        <p:grpSpPr>
          <a:xfrm>
            <a:off x="1447800" y="4191000"/>
            <a:ext cx="6900550" cy="937258"/>
            <a:chOff x="1447800" y="5619304"/>
            <a:chExt cx="6900550" cy="937258"/>
          </a:xfrm>
        </p:grpSpPr>
        <p:grpSp>
          <p:nvGrpSpPr>
            <p:cNvPr id="88" name="Group 59"/>
            <p:cNvGrpSpPr/>
            <p:nvPr/>
          </p:nvGrpSpPr>
          <p:grpSpPr>
            <a:xfrm>
              <a:off x="1447800" y="5619304"/>
              <a:ext cx="6886700" cy="937258"/>
              <a:chOff x="1078675" y="6024304"/>
              <a:chExt cx="6886700" cy="762000"/>
            </a:xfrm>
          </p:grpSpPr>
          <p:pic>
            <p:nvPicPr>
              <p:cNvPr id="90" name="Picture 89"/>
              <p:cNvPicPr/>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078675" y="6024304"/>
                <a:ext cx="6858000" cy="762000"/>
              </a:xfrm>
              <a:prstGeom prst="rect">
                <a:avLst/>
              </a:prstGeom>
              <a:noFill/>
              <a:ln>
                <a:noFill/>
              </a:ln>
            </p:spPr>
          </p:pic>
          <p:sp>
            <p:nvSpPr>
              <p:cNvPr id="91" name="Rectangle 90"/>
              <p:cNvSpPr/>
              <p:nvPr/>
            </p:nvSpPr>
            <p:spPr bwMode="auto">
              <a:xfrm>
                <a:off x="6160325" y="6024304"/>
                <a:ext cx="533400" cy="4334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t>FCS</a:t>
                </a:r>
                <a:endParaRPr kumimoji="0" lang="en-US" sz="1000" b="0" i="0" u="none" strike="noStrike" cap="none" normalizeH="0" baseline="0" dirty="0" smtClean="0">
                  <a:ln>
                    <a:noFill/>
                  </a:ln>
                  <a:solidFill>
                    <a:schemeClr val="tx1"/>
                  </a:solidFill>
                  <a:effectLst/>
                  <a:latin typeface="Garamond" pitchFamily="18" charset="0"/>
                </a:endParaRPr>
              </a:p>
            </p:txBody>
          </p:sp>
          <p:sp>
            <p:nvSpPr>
              <p:cNvPr id="92" name="Text Box 32"/>
              <p:cNvSpPr txBox="1">
                <a:spLocks noChangeArrowheads="1"/>
              </p:cNvSpPr>
              <p:nvPr/>
            </p:nvSpPr>
            <p:spPr bwMode="auto">
              <a:xfrm>
                <a:off x="6260275" y="6481504"/>
                <a:ext cx="457200" cy="153888"/>
              </a:xfrm>
              <a:prstGeom prst="rect">
                <a:avLst/>
              </a:prstGeom>
              <a:solidFill>
                <a:schemeClr val="bg1"/>
              </a:solidFill>
              <a:ln w="9525">
                <a:noFill/>
                <a:miter lim="800000"/>
                <a:headEnd/>
                <a:tailEnd/>
              </a:ln>
              <a:effectLst/>
            </p:spPr>
            <p:txBody>
              <a:bodyPr wrap="square" lIns="0" tIns="0" rIns="0" bIns="0">
                <a:spAutoFit/>
              </a:bodyPr>
              <a:lstStyle/>
              <a:p>
                <a:r>
                  <a:rPr lang="en-US" sz="1000" dirty="0" smtClean="0"/>
                  <a:t>4</a:t>
                </a:r>
                <a:endParaRPr lang="en-US" sz="1000" b="0" i="1" dirty="0"/>
              </a:p>
            </p:txBody>
          </p:sp>
          <p:sp>
            <p:nvSpPr>
              <p:cNvPr id="94" name="Text Box 32"/>
              <p:cNvSpPr txBox="1">
                <a:spLocks noChangeArrowheads="1"/>
              </p:cNvSpPr>
              <p:nvPr/>
            </p:nvSpPr>
            <p:spPr bwMode="auto">
              <a:xfrm>
                <a:off x="7403275" y="6480016"/>
                <a:ext cx="457200" cy="153888"/>
              </a:xfrm>
              <a:prstGeom prst="rect">
                <a:avLst/>
              </a:prstGeom>
              <a:solidFill>
                <a:schemeClr val="bg1"/>
              </a:solidFill>
              <a:ln w="9525">
                <a:noFill/>
                <a:miter lim="800000"/>
                <a:headEnd/>
                <a:tailEnd/>
              </a:ln>
              <a:effectLst/>
            </p:spPr>
            <p:txBody>
              <a:bodyPr wrap="square" lIns="0" tIns="0" rIns="0" bIns="0">
                <a:spAutoFit/>
              </a:bodyPr>
              <a:lstStyle/>
              <a:p>
                <a:endParaRPr lang="en-US" sz="1000" b="0" i="1" dirty="0"/>
              </a:p>
            </p:txBody>
          </p:sp>
          <p:sp>
            <p:nvSpPr>
              <p:cNvPr id="95" name="Rectangle 94"/>
              <p:cNvSpPr/>
              <p:nvPr/>
            </p:nvSpPr>
            <p:spPr bwMode="auto">
              <a:xfrm>
                <a:off x="6703625" y="6024304"/>
                <a:ext cx="1261750" cy="457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grpSp>
        <p:sp>
          <p:nvSpPr>
            <p:cNvPr id="98" name="Rectangle 97"/>
            <p:cNvSpPr/>
            <p:nvPr/>
          </p:nvSpPr>
          <p:spPr bwMode="auto">
            <a:xfrm>
              <a:off x="7086600" y="5771703"/>
              <a:ext cx="1261750" cy="56235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grpSp>
      <p:pic>
        <p:nvPicPr>
          <p:cNvPr id="22" name="Picture 2"/>
          <p:cNvPicPr>
            <a:picLocks noChangeAspect="1" noChangeArrowheads="1"/>
          </p:cNvPicPr>
          <p:nvPr/>
        </p:nvPicPr>
        <p:blipFill>
          <a:blip r:embed="rId2" cstate="print"/>
          <a:srcRect/>
          <a:stretch>
            <a:fillRect/>
          </a:stretch>
        </p:blipFill>
        <p:spPr bwMode="auto">
          <a:xfrm>
            <a:off x="1524000" y="5334000"/>
            <a:ext cx="7277544" cy="990600"/>
          </a:xfrm>
          <a:prstGeom prst="rect">
            <a:avLst/>
          </a:prstGeom>
          <a:noFill/>
          <a:ln w="9525">
            <a:noFill/>
            <a:miter lim="800000"/>
            <a:headEnd/>
            <a:tailEnd/>
          </a:ln>
        </p:spPr>
      </p:pic>
      <p:cxnSp>
        <p:nvCxnSpPr>
          <p:cNvPr id="23" name="Straight Connector 22"/>
          <p:cNvCxnSpPr/>
          <p:nvPr/>
        </p:nvCxnSpPr>
        <p:spPr bwMode="auto">
          <a:xfrm flipH="1">
            <a:off x="2133600" y="4800600"/>
            <a:ext cx="3581400" cy="60960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4" name="Straight Connector 23"/>
          <p:cNvCxnSpPr/>
          <p:nvPr/>
        </p:nvCxnSpPr>
        <p:spPr bwMode="auto">
          <a:xfrm>
            <a:off x="6553200" y="4800600"/>
            <a:ext cx="1981200" cy="609600"/>
          </a:xfrm>
          <a:prstGeom prst="line">
            <a:avLst/>
          </a:prstGeom>
          <a:solidFill>
            <a:schemeClr val="accent1"/>
          </a:solidFill>
          <a:ln w="9525" cap="flat" cmpd="sng" algn="ctr">
            <a:solidFill>
              <a:schemeClr val="tx1"/>
            </a:solidFill>
            <a:prstDash val="dash"/>
            <a:round/>
            <a:headEnd type="none" w="med" len="med"/>
            <a:tailEnd type="none" w="med" len="med"/>
          </a:ln>
          <a:effectLst/>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SS Allocation in HE SIG-B</a:t>
            </a:r>
            <a:endParaRPr lang="en-US" sz="2800" dirty="0"/>
          </a:p>
        </p:txBody>
      </p:sp>
      <p:sp>
        <p:nvSpPr>
          <p:cNvPr id="3" name="Content Placeholder 2"/>
          <p:cNvSpPr>
            <a:spLocks noGrp="1"/>
          </p:cNvSpPr>
          <p:nvPr>
            <p:ph idx="1"/>
          </p:nvPr>
        </p:nvSpPr>
        <p:spPr>
          <a:xfrm>
            <a:off x="0" y="1066800"/>
            <a:ext cx="9144000" cy="838200"/>
          </a:xfrm>
        </p:spPr>
        <p:txBody>
          <a:bodyPr/>
          <a:lstStyle/>
          <a:p>
            <a:pPr marL="342900" lvl="1" indent="-342900">
              <a:buClr>
                <a:srgbClr val="C00000"/>
              </a:buClr>
              <a:buFontTx/>
              <a:buChar char="•"/>
            </a:pPr>
            <a:r>
              <a:rPr lang="en-US" altLang="ja-JP" sz="1800" b="0" dirty="0" smtClean="0"/>
              <a:t>SS allocation in SIG-B is not suitable for Trigger frame since one STA may only can decode the trigger information for itself.</a:t>
            </a:r>
          </a:p>
        </p:txBody>
      </p:sp>
      <p:sp>
        <p:nvSpPr>
          <p:cNvPr id="20"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21"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11</a:t>
            </a:fld>
            <a:endParaRPr lang="en-US"/>
          </a:p>
        </p:txBody>
      </p:sp>
      <p:graphicFrame>
        <p:nvGraphicFramePr>
          <p:cNvPr id="22" name="Table 21"/>
          <p:cNvGraphicFramePr>
            <a:graphicFrameLocks noGrp="1"/>
          </p:cNvGraphicFramePr>
          <p:nvPr/>
        </p:nvGraphicFramePr>
        <p:xfrm>
          <a:off x="2057400" y="2209800"/>
          <a:ext cx="5164111" cy="4107935"/>
        </p:xfrm>
        <a:graphic>
          <a:graphicData uri="http://schemas.openxmlformats.org/drawingml/2006/table">
            <a:tbl>
              <a:tblPr/>
              <a:tblGrid>
                <a:gridCol w="619693"/>
                <a:gridCol w="619693"/>
                <a:gridCol w="413129"/>
                <a:gridCol w="413129"/>
                <a:gridCol w="413129"/>
                <a:gridCol w="413129"/>
                <a:gridCol w="413129"/>
                <a:gridCol w="413129"/>
                <a:gridCol w="413129"/>
                <a:gridCol w="413129"/>
                <a:gridCol w="619693"/>
              </a:tblGrid>
              <a:tr h="382775">
                <a:tc>
                  <a:txBody>
                    <a:bodyPr/>
                    <a:lstStyle/>
                    <a:p>
                      <a:pPr marL="0" marR="0" algn="ctr">
                        <a:spcBef>
                          <a:spcPts val="0"/>
                        </a:spcBef>
                        <a:spcAft>
                          <a:spcPts val="0"/>
                        </a:spcAft>
                      </a:pPr>
                      <a:r>
                        <a:rPr lang="en-US" sz="800" b="1" dirty="0" err="1">
                          <a:latin typeface="Times New Roman"/>
                          <a:ea typeface="Times New Roman"/>
                          <a:cs typeface="Arial"/>
                        </a:rPr>
                        <a:t>Nuser</a:t>
                      </a:r>
                      <a:endParaRPr lang="en-US" sz="800" dirty="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B0…B3</a:t>
                      </a:r>
                      <a:endParaRPr lang="en-US" sz="800">
                        <a:latin typeface="Times New Roman"/>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Nsts[1]</a:t>
                      </a:r>
                      <a:endParaRPr lang="en-US" sz="80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Nsts[2]</a:t>
                      </a:r>
                      <a:endParaRPr lang="en-US" sz="80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Nsts[3]</a:t>
                      </a:r>
                      <a:endParaRPr lang="en-US" sz="80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Nsts[4]</a:t>
                      </a:r>
                      <a:endParaRPr lang="en-US" sz="80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Nsts[5]</a:t>
                      </a:r>
                      <a:endParaRPr lang="en-US" sz="80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Nsts[6]</a:t>
                      </a:r>
                      <a:endParaRPr lang="en-US" sz="80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Nsts[7]</a:t>
                      </a:r>
                      <a:endParaRPr lang="en-US" sz="80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a:latin typeface="Times New Roman"/>
                          <a:ea typeface="Times New Roman"/>
                          <a:cs typeface="Arial"/>
                        </a:rPr>
                        <a:t>Nsts[8]</a:t>
                      </a:r>
                      <a:endParaRPr lang="en-US" sz="80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b="1" dirty="0">
                          <a:latin typeface="Times New Roman"/>
                          <a:ea typeface="Times New Roman"/>
                          <a:cs typeface="Arial"/>
                        </a:rPr>
                        <a:t>Number of Entries</a:t>
                      </a:r>
                      <a:endParaRPr lang="en-US" sz="800" dirty="0">
                        <a:latin typeface="Times New Roman"/>
                        <a:ea typeface="Times New Roman"/>
                        <a:cs typeface="Arial"/>
                      </a:endParaRPr>
                    </a:p>
                  </a:txBody>
                  <a:tcPr marL="64338" marR="64338" marT="32169" marB="321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764">
                <a:tc rowSpan="4">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0000~0011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spcBef>
                          <a:spcPts val="0"/>
                        </a:spcBef>
                        <a:spcAft>
                          <a:spcPts val="0"/>
                        </a:spcAft>
                      </a:pPr>
                      <a:r>
                        <a:rPr lang="en-US" sz="800">
                          <a:latin typeface="Times New Roman"/>
                          <a:ea typeface="Times New Roman"/>
                          <a:cs typeface="Arial"/>
                        </a:rPr>
                        <a:t>10</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0100~0110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0111~1000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3~4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1001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rowSpan="5">
                  <a:txBody>
                    <a:bodyPr/>
                    <a:lstStyle/>
                    <a:p>
                      <a:pPr marL="0" marR="0">
                        <a:spcBef>
                          <a:spcPts val="0"/>
                        </a:spcBef>
                        <a:spcAft>
                          <a:spcPts val="0"/>
                        </a:spcAft>
                      </a:pPr>
                      <a:r>
                        <a:rPr lang="en-US" sz="800">
                          <a:latin typeface="Times New Roman"/>
                          <a:ea typeface="Times New Roman"/>
                          <a:cs typeface="Arial"/>
                        </a:rPr>
                        <a:t>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0000~0011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spcBef>
                          <a:spcPts val="0"/>
                        </a:spcBef>
                        <a:spcAft>
                          <a:spcPts val="0"/>
                        </a:spcAft>
                      </a:pPr>
                      <a:r>
                        <a:rPr lang="en-US" sz="800">
                          <a:latin typeface="Times New Roman"/>
                          <a:ea typeface="Times New Roman"/>
                          <a:cs typeface="Arial"/>
                        </a:rPr>
                        <a:t>13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0100~0110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0111~1000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3~4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1001~1011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dirty="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rowSpan="5">
                  <a:txBody>
                    <a:bodyPr/>
                    <a:lstStyle/>
                    <a:p>
                      <a:pPr marL="0" marR="0">
                        <a:spcBef>
                          <a:spcPts val="0"/>
                        </a:spcBef>
                        <a:spcAft>
                          <a:spcPts val="0"/>
                        </a:spcAft>
                      </a:pPr>
                      <a:r>
                        <a:rPr lang="en-US" sz="800">
                          <a:latin typeface="Times New Roman"/>
                          <a:ea typeface="Times New Roman"/>
                          <a:cs typeface="Arial"/>
                        </a:rPr>
                        <a:t>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0000~0011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spcBef>
                          <a:spcPts val="0"/>
                        </a:spcBef>
                        <a:spcAft>
                          <a:spcPts val="0"/>
                        </a:spcAft>
                      </a:pPr>
                      <a:r>
                        <a:rPr lang="en-US" sz="800">
                          <a:latin typeface="Times New Roman"/>
                          <a:ea typeface="Times New Roman"/>
                          <a:cs typeface="Arial"/>
                        </a:rPr>
                        <a:t>11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0100~0110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dirty="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0111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1000~1001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1010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rowSpan="2">
                  <a:txBody>
                    <a:bodyPr/>
                    <a:lstStyle/>
                    <a:p>
                      <a:pPr marL="0" marR="0">
                        <a:spcBef>
                          <a:spcPts val="0"/>
                        </a:spcBef>
                        <a:spcAft>
                          <a:spcPts val="0"/>
                        </a:spcAft>
                      </a:pPr>
                      <a:r>
                        <a:rPr lang="en-US" sz="800">
                          <a:latin typeface="Times New Roman"/>
                          <a:ea typeface="Times New Roman"/>
                          <a:cs typeface="Arial"/>
                        </a:rPr>
                        <a:t>5</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0000~0011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800">
                          <a:latin typeface="Times New Roman"/>
                          <a:ea typeface="Times New Roman"/>
                          <a:cs typeface="Arial"/>
                        </a:rPr>
                        <a:t>6</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0100~0101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rowSpan="2">
                  <a:txBody>
                    <a:bodyPr/>
                    <a:lstStyle/>
                    <a:p>
                      <a:pPr marL="0" marR="0">
                        <a:spcBef>
                          <a:spcPts val="0"/>
                        </a:spcBef>
                        <a:spcAft>
                          <a:spcPts val="0"/>
                        </a:spcAft>
                      </a:pPr>
                      <a:r>
                        <a:rPr lang="en-US" sz="800">
                          <a:latin typeface="Times New Roman"/>
                          <a:ea typeface="Times New Roman"/>
                          <a:cs typeface="Arial"/>
                        </a:rPr>
                        <a:t>6</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0000~0010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1~3</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800">
                          <a:latin typeface="Times New Roman"/>
                          <a:ea typeface="Times New Roman"/>
                          <a:cs typeface="Arial"/>
                        </a:rPr>
                        <a:t>4</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764">
                <a:tc vMerge="1">
                  <a:txBody>
                    <a:bodyPr/>
                    <a:lstStyle/>
                    <a:p>
                      <a:endParaRPr lang="en-US"/>
                    </a:p>
                  </a:txBody>
                  <a:tcPr/>
                </a:tc>
                <a:tc>
                  <a:txBody>
                    <a:bodyPr/>
                    <a:lstStyle/>
                    <a:p>
                      <a:pPr marL="0" marR="0">
                        <a:spcBef>
                          <a:spcPts val="0"/>
                        </a:spcBef>
                        <a:spcAft>
                          <a:spcPts val="0"/>
                        </a:spcAft>
                      </a:pPr>
                      <a:r>
                        <a:rPr lang="en-US" sz="800">
                          <a:latin typeface="Times New Roman"/>
                          <a:ea typeface="Times New Roman"/>
                          <a:cs typeface="Arial"/>
                        </a:rPr>
                        <a:t>0011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65764">
                <a:tc>
                  <a:txBody>
                    <a:bodyPr/>
                    <a:lstStyle/>
                    <a:p>
                      <a:pPr marL="0" marR="0">
                        <a:spcBef>
                          <a:spcPts val="0"/>
                        </a:spcBef>
                        <a:spcAft>
                          <a:spcPts val="0"/>
                        </a:spcAft>
                      </a:pPr>
                      <a:r>
                        <a:rPr lang="en-US" sz="800">
                          <a:latin typeface="Times New Roman"/>
                          <a:ea typeface="Times New Roman"/>
                          <a:cs typeface="Arial"/>
                        </a:rPr>
                        <a:t>7</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0000~0001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800">
                        <a:latin typeface="Calibri"/>
                        <a:ea typeface="Times New Roman"/>
                        <a:cs typeface="Arial"/>
                      </a:endParaRP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2</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764">
                <a:tc>
                  <a:txBody>
                    <a:bodyPr/>
                    <a:lstStyle/>
                    <a:p>
                      <a:pPr marL="0" marR="0">
                        <a:spcBef>
                          <a:spcPts val="0"/>
                        </a:spcBef>
                        <a:spcAft>
                          <a:spcPts val="0"/>
                        </a:spcAft>
                      </a:pPr>
                      <a:r>
                        <a:rPr lang="en-US" sz="800">
                          <a:latin typeface="Times New Roman"/>
                          <a:ea typeface="Times New Roman"/>
                          <a:cs typeface="Arial"/>
                        </a:rPr>
                        <a:t>8</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0000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latin typeface="Times New Roman"/>
                          <a:ea typeface="Times New Roman"/>
                          <a:cs typeface="Arial"/>
                        </a:rPr>
                        <a:t>1</a:t>
                      </a:r>
                    </a:p>
                  </a:txBody>
                  <a:tcPr marL="64338" marR="64338" marT="32169" marB="321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pPr marL="0" marR="0">
              <a:spcBef>
                <a:spcPts val="0"/>
              </a:spcBef>
              <a:spcAft>
                <a:spcPts val="0"/>
              </a:spcAft>
            </a:pPr>
            <a:r>
              <a:rPr lang="en-US" sz="2400" dirty="0" smtClean="0">
                <a:ea typeface="Batang"/>
                <a:cs typeface="Times New Roman"/>
              </a:rPr>
              <a:t>SS Allocation Discussion</a:t>
            </a:r>
            <a:endParaRPr lang="en-US" sz="2400" dirty="0">
              <a:latin typeface="Times New Roman"/>
              <a:ea typeface="Batang"/>
              <a:cs typeface="Times New Roman"/>
            </a:endParaRPr>
          </a:p>
        </p:txBody>
      </p:sp>
      <p:sp>
        <p:nvSpPr>
          <p:cNvPr id="3" name="Content Placeholder 2"/>
          <p:cNvSpPr>
            <a:spLocks noGrp="1"/>
          </p:cNvSpPr>
          <p:nvPr>
            <p:ph idx="1"/>
          </p:nvPr>
        </p:nvSpPr>
        <p:spPr>
          <a:xfrm>
            <a:off x="0" y="1082966"/>
            <a:ext cx="9144000" cy="3412834"/>
          </a:xfrm>
        </p:spPr>
        <p:txBody>
          <a:bodyPr/>
          <a:lstStyle/>
          <a:p>
            <a:pPr marL="342900" lvl="1" indent="-342900">
              <a:buFontTx/>
              <a:buChar char="•"/>
            </a:pPr>
            <a:r>
              <a:rPr lang="en-US" sz="2000" dirty="0" smtClean="0"/>
              <a:t>Since each STA can only decode its own SS information, SS Allocation in Per User Info field is defined by Starting Spatial Stream (3 bits) and Spatial Stream Number (3 bits) .</a:t>
            </a:r>
          </a:p>
          <a:p>
            <a:pPr marL="342900" lvl="1" indent="-342900">
              <a:buFontTx/>
              <a:buChar char="•"/>
            </a:pPr>
            <a:r>
              <a:rPr lang="en-US" sz="2000" dirty="0" smtClean="0"/>
              <a:t>In broadcast Trigger frame, two options exist for SS allocation:</a:t>
            </a:r>
          </a:p>
          <a:p>
            <a:pPr marL="685800" lvl="2" indent="-342900">
              <a:buFont typeface="Arial" pitchFamily="34" charset="0"/>
              <a:buChar char="‒"/>
            </a:pPr>
            <a:r>
              <a:rPr lang="en-US" sz="1800" dirty="0" smtClean="0"/>
              <a:t>Option 1:  SS allocation in Per User Info of broadcast Trigger is same as SS allocation in Per User Info of unicast Trigger. </a:t>
            </a:r>
          </a:p>
          <a:p>
            <a:pPr marL="685800" lvl="2" indent="-342900">
              <a:buFont typeface="Arial" pitchFamily="34" charset="0"/>
              <a:buChar char="‒"/>
            </a:pPr>
            <a:r>
              <a:rPr lang="en-US" sz="1800" dirty="0" smtClean="0"/>
              <a:t>Option 2:  SS allocation indicate the spatial stream number (3 bits).</a:t>
            </a:r>
          </a:p>
          <a:p>
            <a:pPr marL="685800" lvl="2" indent="-342900">
              <a:buFont typeface="Arial" pitchFamily="34" charset="0"/>
              <a:buChar char="‒"/>
            </a:pPr>
            <a:endParaRPr lang="en-US" sz="1800" dirty="0" smtClean="0"/>
          </a:p>
          <a:p>
            <a:pPr marL="685800" lvl="2" indent="-342900">
              <a:buFont typeface="Arial" pitchFamily="34" charset="0"/>
              <a:buChar char="‒"/>
            </a:pPr>
            <a:r>
              <a:rPr lang="en-US" sz="1800" dirty="0" smtClean="0"/>
              <a:t>We prefer option 1.</a:t>
            </a:r>
          </a:p>
        </p:txBody>
      </p:sp>
      <p:sp>
        <p:nvSpPr>
          <p:cNvPr id="81"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82"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pPr marL="0" marR="0">
              <a:spcBef>
                <a:spcPts val="0"/>
              </a:spcBef>
              <a:spcAft>
                <a:spcPts val="0"/>
              </a:spcAft>
            </a:pPr>
            <a:r>
              <a:rPr lang="en-US" sz="2400" dirty="0" smtClean="0">
                <a:latin typeface="Times New Roman"/>
                <a:ea typeface="Batang"/>
                <a:cs typeface="Times New Roman"/>
              </a:rPr>
              <a:t>Straw Poll 1</a:t>
            </a:r>
            <a:endParaRPr lang="en-US" sz="2400" dirty="0">
              <a:latin typeface="Times New Roman"/>
              <a:ea typeface="Batang"/>
              <a:cs typeface="Times New Roman"/>
            </a:endParaRPr>
          </a:p>
        </p:txBody>
      </p:sp>
      <p:sp>
        <p:nvSpPr>
          <p:cNvPr id="52" name="Content Placeholder 2"/>
          <p:cNvSpPr>
            <a:spLocks noGrp="1"/>
          </p:cNvSpPr>
          <p:nvPr>
            <p:ph idx="1"/>
          </p:nvPr>
        </p:nvSpPr>
        <p:spPr>
          <a:xfrm>
            <a:off x="0" y="1143000"/>
            <a:ext cx="9144000" cy="1143000"/>
          </a:xfrm>
        </p:spPr>
        <p:txBody>
          <a:bodyPr/>
          <a:lstStyle/>
          <a:p>
            <a:pPr marL="342900" lvl="1" indent="-342900">
              <a:buFontTx/>
              <a:buChar char="•"/>
            </a:pPr>
            <a:r>
              <a:rPr lang="en-US" sz="1800" b="0" dirty="0" smtClean="0"/>
              <a:t>Do you support to add the following text in 11ax SFD?</a:t>
            </a:r>
            <a:endParaRPr lang="en-US" sz="1600" dirty="0" smtClean="0"/>
          </a:p>
          <a:p>
            <a:pPr marL="685800" lvl="2" indent="-342900"/>
            <a:r>
              <a:rPr lang="en-US" sz="1400" dirty="0" smtClean="0"/>
              <a:t>SS Allocation in Per User Info field is defined by Starting Spatial Stream (3 bits) and Spatial Stream Number (3 bits)</a:t>
            </a:r>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5"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9"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2</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xmlns="" val="2677853761"/>
              </p:ext>
            </p:extLst>
          </p:nvPr>
        </p:nvGraphicFramePr>
        <p:xfrm>
          <a:off x="685800" y="1317848"/>
          <a:ext cx="7239000" cy="47616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a:solidFill>
                            <a:srgbClr val="000000"/>
                          </a:solidFill>
                          <a:latin typeface="Times New Roman"/>
                          <a:ea typeface="Times New Roman"/>
                          <a:cs typeface="Arial"/>
                        </a:rPr>
                        <a:t>Broadcom</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Zhou</a:t>
                      </a:r>
                      <a:r>
                        <a:rPr lang="en-US" sz="1200" baseline="0" dirty="0" smtClean="0">
                          <a:solidFill>
                            <a:srgbClr val="000000"/>
                          </a:solidFill>
                          <a:latin typeface="Times New Roman"/>
                          <a:ea typeface="Times New Roman"/>
                          <a:cs typeface="Arial"/>
                        </a:rPr>
                        <a:t>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Rongzhen</a:t>
                      </a:r>
                      <a:r>
                        <a:rPr lang="en-US" sz="1200" dirty="0" smtClean="0">
                          <a:solidFill>
                            <a:srgbClr val="000000"/>
                          </a:solidFill>
                          <a:latin typeface="+mn-lt"/>
                          <a:ea typeface="Times New Roman"/>
                          <a:cs typeface="Arial"/>
                        </a:rPr>
                        <a:t> Yang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rongzhen.yang@intel.com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7"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3</a:t>
            </a:fld>
            <a:endParaRPr lang="en-US"/>
          </a:p>
        </p:txBody>
      </p:sp>
      <p:pic>
        <p:nvPicPr>
          <p:cNvPr id="11" name="table"/>
          <p:cNvPicPr>
            <a:picLocks noChangeAspect="1"/>
          </p:cNvPicPr>
          <p:nvPr/>
        </p:nvPicPr>
        <p:blipFill>
          <a:blip r:embed="rId2" cstate="print"/>
          <a:stretch>
            <a:fillRect/>
          </a:stretch>
        </p:blipFill>
        <p:spPr>
          <a:xfrm>
            <a:off x="685800" y="1219200"/>
            <a:ext cx="7772400" cy="474469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10"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4</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xmlns="" val="1024228456"/>
              </p:ext>
            </p:extLst>
          </p:nvPr>
        </p:nvGraphicFramePr>
        <p:xfrm>
          <a:off x="685800" y="1192390"/>
          <a:ext cx="7239000" cy="502188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528">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Brian Hart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Cisco</a:t>
                      </a:r>
                      <a:r>
                        <a:rPr lang="en-US" sz="1200" baseline="0" dirty="0" smtClean="0">
                          <a:latin typeface="Times New Roman"/>
                          <a:ea typeface="Times New Roman"/>
                          <a:cs typeface="Arial"/>
                        </a:rPr>
                        <a:t> Systems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dirty="0" smtClean="0">
                          <a:latin typeface="+mn-lt"/>
                          <a:ea typeface="Times New Roman"/>
                          <a:cs typeface="Arial"/>
                        </a:rPr>
                        <a:t>170 W Tasman Dr, San Jose, CA 95134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brianh@cisco.com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Pooya</a:t>
                      </a:r>
                      <a:r>
                        <a:rPr lang="en-US" sz="1200" dirty="0" smtClean="0">
                          <a:latin typeface="+mn-lt"/>
                          <a:ea typeface="Times New Roman"/>
                          <a:cs typeface="Arial"/>
                        </a:rPr>
                        <a:t> </a:t>
                      </a:r>
                      <a:r>
                        <a:rPr lang="en-US" sz="1200" dirty="0" err="1" smtClean="0">
                          <a:latin typeface="+mn-lt"/>
                          <a:ea typeface="Times New Roman"/>
                          <a:cs typeface="Arial"/>
                        </a:rPr>
                        <a:t>Monajemi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pmonajem@cisco.com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Joonsuk Kim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Apple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joonsuk@apple.com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Aon Mujtaba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mujtaba@apple.com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Guoqing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Eric Wong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ericwong@apple.com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 Chris Hartman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chartman@apple.com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9"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5</a:t>
            </a:fld>
            <a:endParaRPr lang="en-US"/>
          </a:p>
        </p:txBody>
      </p:sp>
      <p:pic>
        <p:nvPicPr>
          <p:cNvPr id="7" name="table"/>
          <p:cNvPicPr>
            <a:picLocks noChangeAspect="1"/>
          </p:cNvPicPr>
          <p:nvPr/>
        </p:nvPicPr>
        <p:blipFill>
          <a:blip r:embed="rId2" cstate="print"/>
          <a:stretch>
            <a:fillRect/>
          </a:stretch>
        </p:blipFill>
        <p:spPr>
          <a:xfrm>
            <a:off x="710051" y="1273976"/>
            <a:ext cx="7467600" cy="520302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8"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6</a:t>
            </a:fld>
            <a:endParaRPr lang="en-US"/>
          </a:p>
        </p:txBody>
      </p:sp>
      <p:pic>
        <p:nvPicPr>
          <p:cNvPr id="9" name="table"/>
          <p:cNvPicPr>
            <a:picLocks noChangeAspect="1"/>
          </p:cNvPicPr>
          <p:nvPr/>
        </p:nvPicPr>
        <p:blipFill>
          <a:blip r:embed="rId2" cstate="print"/>
          <a:stretch>
            <a:fillRect/>
          </a:stretch>
        </p:blipFill>
        <p:spPr>
          <a:xfrm>
            <a:off x="609600" y="1354096"/>
            <a:ext cx="7620000" cy="3294104"/>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xmlns="" val="3040979619"/>
              </p:ext>
            </p:extLst>
          </p:nvPr>
        </p:nvGraphicFramePr>
        <p:xfrm>
          <a:off x="609600" y="4610845"/>
          <a:ext cx="7620000" cy="1381245"/>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a:ea typeface="Times New Roman"/>
                          <a:cs typeface="Arial"/>
                        </a:rPr>
                        <a:t>Bo </a:t>
                      </a:r>
                      <a:r>
                        <a:rPr lang="en-US" sz="1200" b="0" dirty="0" err="1" smtClean="0">
                          <a:solidFill>
                            <a:schemeClr val="tx1"/>
                          </a:solidFill>
                          <a:latin typeface="Times New Roman"/>
                          <a:ea typeface="Times New Roman"/>
                          <a:cs typeface="Arial"/>
                        </a:rPr>
                        <a:t>Sun</a:t>
                      </a:r>
                      <a:r>
                        <a:rPr lang="en-US" sz="1200" dirty="0" err="1" smtClean="0">
                          <a:latin typeface="Times New Roman"/>
                          <a:ea typeface="Times New Roman"/>
                          <a:cs typeface="Arial"/>
                        </a:rPr>
                        <a:t>Bo</a:t>
                      </a:r>
                      <a:r>
                        <a:rPr lang="en-US" sz="1200" dirty="0" smtClean="0">
                          <a:latin typeface="Times New Roman"/>
                          <a:ea typeface="Times New Roman"/>
                          <a:cs typeface="Arial"/>
                        </a:rPr>
                        <a:t>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chemeClr val="tx1"/>
                          </a:solidFill>
                          <a:latin typeface="Times New Roman"/>
                          <a:ea typeface="Times New Roman"/>
                          <a:cs typeface="Arial"/>
                        </a:rPr>
                        <a:t>ZTE</a:t>
                      </a:r>
                      <a:endParaRPr lang="en-US" sz="12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Wuxing</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duan</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Xifeng</a:t>
                      </a:r>
                      <a:r>
                        <a:rPr lang="en-US" sz="1200" b="0" baseline="0" dirty="0" smtClean="0">
                          <a:solidFill>
                            <a:srgbClr val="000000"/>
                          </a:solidFill>
                          <a:latin typeface="Times New Roman"/>
                          <a:ea typeface="Times New Roman"/>
                          <a:cs typeface="Arial"/>
                        </a:rPr>
                        <a:t> Rd, Xi’an, China</a:t>
                      </a:r>
                      <a:endParaRPr lang="en-US" sz="1200" b="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mn-lt"/>
                          <a:ea typeface="Times New Roman"/>
                          <a:cs typeface="Arial"/>
                        </a:rPr>
                        <a:t>SubSub.bo1@zte.com.cn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lv.kaiying@zte.com.cn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Yonggang</a:t>
                      </a:r>
                      <a:r>
                        <a:rPr lang="en-US" sz="1200" dirty="0" smtClean="0">
                          <a:latin typeface="Times New Roman"/>
                          <a:ea typeface="Times New Roman"/>
                          <a:cs typeface="Arial"/>
                        </a:rPr>
                        <a:t> Fang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yfang@ztetx.com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Ke</a:t>
                      </a:r>
                      <a:r>
                        <a:rPr lang="en-US" sz="1200" dirty="0" smtClean="0">
                          <a:latin typeface="Times New Roman"/>
                          <a:ea typeface="Times New Roman"/>
                          <a:cs typeface="Arial"/>
                        </a:rPr>
                        <a:t> Yao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Yao.ke5@zte.com.cn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Weimin</a:t>
                      </a:r>
                      <a:r>
                        <a:rPr lang="en-US" sz="1200" dirty="0" smtClean="0">
                          <a:latin typeface="Times New Roman"/>
                          <a:ea typeface="Times New Roman"/>
                          <a:cs typeface="Arial"/>
                        </a:rPr>
                        <a:t> Xing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Xing.weimin@zte.com.cn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7"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7</a:t>
            </a:fld>
            <a:endParaRPr lang="en-US"/>
          </a:p>
        </p:txBody>
      </p:sp>
      <p:pic>
        <p:nvPicPr>
          <p:cNvPr id="9" name="table"/>
          <p:cNvPicPr>
            <a:picLocks noChangeAspect="1"/>
          </p:cNvPicPr>
          <p:nvPr/>
        </p:nvPicPr>
        <p:blipFill>
          <a:blip r:embed="rId2" cstate="print"/>
          <a:stretch>
            <a:fillRect/>
          </a:stretch>
        </p:blipFill>
        <p:spPr>
          <a:xfrm>
            <a:off x="390525" y="1268316"/>
            <a:ext cx="8153400" cy="475148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p:txBody>
          <a:bodyPr/>
          <a:lstStyle/>
          <a:p>
            <a:r>
              <a:rPr lang="en-US" altLang="zh-CN" smtClean="0"/>
              <a:t>Authors (continued)</a:t>
            </a:r>
            <a:endParaRPr lang="zh-CN" alt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pic>
        <p:nvPicPr>
          <p:cNvPr id="8" name="table"/>
          <p:cNvPicPr>
            <a:picLocks noChangeAspect="1"/>
          </p:cNvPicPr>
          <p:nvPr/>
        </p:nvPicPr>
        <p:blipFill>
          <a:blip r:embed="rId2" cstate="print"/>
          <a:stretch>
            <a:fillRect/>
          </a:stretch>
        </p:blipFill>
        <p:spPr>
          <a:xfrm>
            <a:off x="410454" y="1295400"/>
            <a:ext cx="8153400" cy="4671364"/>
          </a:xfrm>
          <a:prstGeom prst="rect">
            <a:avLst/>
          </a:prstGeom>
        </p:spPr>
      </p:pic>
    </p:spTree>
    <p:extLst>
      <p:ext uri="{BB962C8B-B14F-4D97-AF65-F5344CB8AC3E}">
        <p14:creationId xmlns:p14="http://schemas.microsoft.com/office/powerpoint/2010/main" xmlns="" val="209323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p:txBody>
          <a:bodyPr/>
          <a:lstStyle/>
          <a:p>
            <a:r>
              <a:rPr lang="en-US" altLang="zh-CN" smtClean="0"/>
              <a:t>Authors (continued)</a:t>
            </a:r>
            <a:endParaRPr lang="zh-CN" alt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pic>
        <p:nvPicPr>
          <p:cNvPr id="8" name="table"/>
          <p:cNvPicPr>
            <a:picLocks noChangeAspect="1"/>
          </p:cNvPicPr>
          <p:nvPr/>
        </p:nvPicPr>
        <p:blipFill>
          <a:blip r:embed="rId2" cstate="print"/>
          <a:stretch>
            <a:fillRect/>
          </a:stretch>
        </p:blipFill>
        <p:spPr>
          <a:xfrm>
            <a:off x="495300" y="2156460"/>
            <a:ext cx="8153400" cy="1916430"/>
          </a:xfrm>
          <a:prstGeom prst="rect">
            <a:avLst/>
          </a:prstGeom>
        </p:spPr>
      </p:pic>
      <p:pic>
        <p:nvPicPr>
          <p:cNvPr id="9" name="table"/>
          <p:cNvPicPr>
            <a:picLocks noChangeAspect="1"/>
          </p:cNvPicPr>
          <p:nvPr/>
        </p:nvPicPr>
        <p:blipFill>
          <a:blip r:embed="rId3" cstate="print"/>
          <a:stretch>
            <a:fillRect/>
          </a:stretch>
        </p:blipFill>
        <p:spPr>
          <a:xfrm>
            <a:off x="495300" y="4031325"/>
            <a:ext cx="8153400" cy="628650"/>
          </a:xfrm>
          <a:prstGeom prst="rect">
            <a:avLst/>
          </a:prstGeom>
        </p:spPr>
      </p:pic>
    </p:spTree>
    <p:extLst>
      <p:ext uri="{BB962C8B-B14F-4D97-AF65-F5344CB8AC3E}">
        <p14:creationId xmlns:p14="http://schemas.microsoft.com/office/powerpoint/2010/main" xmlns="" val="11303766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111091</TotalTime>
  <Words>757</Words>
  <Application>Microsoft Office PowerPoint</Application>
  <PresentationFormat>On-screen Show (4:3)</PresentationFormat>
  <Paragraphs>338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SS Allocation in Trigger Frame </vt:lpstr>
      <vt:lpstr>Authors (continued)</vt:lpstr>
      <vt:lpstr>Authors (continued)</vt:lpstr>
      <vt:lpstr>Authors (continued)</vt:lpstr>
      <vt:lpstr>Authors (continued)</vt:lpstr>
      <vt:lpstr>Authors (continued)</vt:lpstr>
      <vt:lpstr>Authors (continued)</vt:lpstr>
      <vt:lpstr>Authors (continued)</vt:lpstr>
      <vt:lpstr>Authors (continued)</vt:lpstr>
      <vt:lpstr>Recap of Trigger Frame</vt:lpstr>
      <vt:lpstr>SS Allocation in HE SIG-B</vt:lpstr>
      <vt:lpstr>SS Allocation Discussion</vt:lpstr>
      <vt:lpstr>Straw Poll 1</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1894</cp:revision>
  <cp:lastPrinted>1998-02-10T13:28:06Z</cp:lastPrinted>
  <dcterms:created xsi:type="dcterms:W3CDTF">2007-05-21T21:00:37Z</dcterms:created>
  <dcterms:modified xsi:type="dcterms:W3CDTF">2016-05-15T16:11:12Z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