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9"/>
  </p:notesMasterIdLst>
  <p:handoutMasterIdLst>
    <p:handoutMasterId r:id="rId20"/>
  </p:handoutMasterIdLst>
  <p:sldIdLst>
    <p:sldId id="270" r:id="rId2"/>
    <p:sldId id="476" r:id="rId3"/>
    <p:sldId id="473" r:id="rId4"/>
    <p:sldId id="477" r:id="rId5"/>
    <p:sldId id="474" r:id="rId6"/>
    <p:sldId id="478" r:id="rId7"/>
    <p:sldId id="475" r:id="rId8"/>
    <p:sldId id="573" r:id="rId9"/>
    <p:sldId id="574" r:id="rId10"/>
    <p:sldId id="575" r:id="rId11"/>
    <p:sldId id="576" r:id="rId12"/>
    <p:sldId id="577" r:id="rId13"/>
    <p:sldId id="578" r:id="rId14"/>
    <p:sldId id="579" r:id="rId15"/>
    <p:sldId id="580" r:id="rId16"/>
    <p:sldId id="582" r:id="rId17"/>
    <p:sldId id="583"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8" autoAdjust="0"/>
    <p:restoredTop sz="92101" autoAdjust="0"/>
  </p:normalViewPr>
  <p:slideViewPr>
    <p:cSldViewPr>
      <p:cViewPr varScale="1">
        <p:scale>
          <a:sx n="69" d="100"/>
          <a:sy n="69" d="100"/>
        </p:scale>
        <p:origin x="-1332" y="-108"/>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833521" y="6475413"/>
            <a:ext cx="1710404"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91938"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991938"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pPr>
              <a:defRPr/>
            </a:pPr>
            <a:r>
              <a:rPr lang="en-US" dirty="0" smtClean="0"/>
              <a:t>May 2016</a:t>
            </a:r>
            <a:endParaRPr lang="en-US" dirty="0"/>
          </a:p>
        </p:txBody>
      </p:sp>
      <p:sp>
        <p:nvSpPr>
          <p:cNvPr id="7" name="Footer Placeholder 6"/>
          <p:cNvSpPr>
            <a:spLocks noGrp="1"/>
          </p:cNvSpPr>
          <p:nvPr>
            <p:ph type="ftr" sz="quarter" idx="11"/>
          </p:nvPr>
        </p:nvSpPr>
        <p:spPr/>
        <p:txBody>
          <a:bodyPr/>
          <a:lstStyle/>
          <a:p>
            <a:pPr>
              <a:defRPr/>
            </a:pPr>
            <a:r>
              <a:rPr lang="en-US" altLang="ko-KR" dirty="0" smtClean="0"/>
              <a:t>Liwen Chu,  Marvell, et. al.</a:t>
            </a:r>
            <a:endParaRPr lang="en-US" altLang="ko-KR" dirty="0"/>
          </a:p>
        </p:txBody>
      </p:sp>
      <p:sp>
        <p:nvSpPr>
          <p:cNvPr id="8" name="Slide Number Placeholder 7"/>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
        <p:nvSpPr>
          <p:cNvPr id="9" name="Title 8"/>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Title 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833520" y="6475413"/>
            <a:ext cx="17104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Liwen Chu,  Marvell,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802.11-16/0643r0</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UL MU Response Scheduling</a:t>
            </a:r>
            <a:endParaRPr lang="en-US" dirty="0"/>
          </a:p>
        </p:txBody>
      </p:sp>
      <p:sp>
        <p:nvSpPr>
          <p:cNvPr id="4" name="Date Placeholder 3"/>
          <p:cNvSpPr>
            <a:spLocks noGrp="1"/>
          </p:cNvSpPr>
          <p:nvPr>
            <p:ph type="dt" sz="half" idx="10"/>
          </p:nvPr>
        </p:nvSpPr>
        <p:spPr/>
        <p:txBody>
          <a:bodyPr/>
          <a:lstStyle/>
          <a:p>
            <a:r>
              <a:rPr lang="en-US" smtClean="0"/>
              <a:t>May 2016</a:t>
            </a:r>
            <a:endParaRPr lang="en-US" dirty="0"/>
          </a:p>
        </p:txBody>
      </p:sp>
      <p:sp>
        <p:nvSpPr>
          <p:cNvPr id="9"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a:t>
            </a:fld>
            <a:endParaRPr lang="en-US"/>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2016-05-16</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0"/>
          <p:cNvGraphicFramePr>
            <a:graphicFrameLocks noGrp="1"/>
          </p:cNvGraphicFramePr>
          <p:nvPr>
            <p:extLst/>
          </p:nvPr>
        </p:nvGraphicFramePr>
        <p:xfrm>
          <a:off x="914400" y="1975540"/>
          <a:ext cx="7239000" cy="41204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Liwen Chu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mn-lt"/>
                          <a:ea typeface="Times New Roman"/>
                          <a:cs typeface="Arial"/>
                        </a:rPr>
                        <a:t>liwenchu@marvell.com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Hongyuan Zhang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hongyuan@marvell.com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716" y="584200"/>
            <a:ext cx="8748215" cy="457200"/>
          </a:xfrm>
        </p:spPr>
        <p:txBody>
          <a:bodyPr/>
          <a:lstStyle/>
          <a:p>
            <a:r>
              <a:rPr lang="en-US" sz="2800" dirty="0" smtClean="0"/>
              <a:t>Recap of UL MU Response Scheduling</a:t>
            </a:r>
            <a:endParaRPr lang="en-US" sz="2800" dirty="0"/>
          </a:p>
        </p:txBody>
      </p:sp>
      <p:sp>
        <p:nvSpPr>
          <p:cNvPr id="3" name="Content Placeholder 2"/>
          <p:cNvSpPr>
            <a:spLocks noGrp="1"/>
          </p:cNvSpPr>
          <p:nvPr>
            <p:ph idx="1"/>
          </p:nvPr>
        </p:nvSpPr>
        <p:spPr>
          <a:xfrm>
            <a:off x="0" y="1066800"/>
            <a:ext cx="9144000" cy="1295400"/>
          </a:xfrm>
        </p:spPr>
        <p:txBody>
          <a:bodyPr/>
          <a:lstStyle/>
          <a:p>
            <a:pPr marL="342900" lvl="1" indent="-342900">
              <a:buClr>
                <a:srgbClr val="C00000"/>
              </a:buClr>
              <a:buFontTx/>
              <a:buChar char="•"/>
            </a:pPr>
            <a:r>
              <a:rPr lang="en-US" altLang="ja-JP" sz="1600" b="0" dirty="0" smtClean="0"/>
              <a:t>He Control field is variant of HT Control field.</a:t>
            </a:r>
          </a:p>
          <a:p>
            <a:pPr marL="342900" lvl="1" indent="-342900">
              <a:buClr>
                <a:srgbClr val="C00000"/>
              </a:buClr>
              <a:buFontTx/>
              <a:buChar char="•"/>
            </a:pPr>
            <a:r>
              <a:rPr lang="en-US" altLang="ja-JP" sz="1600" b="0" dirty="0" smtClean="0"/>
              <a:t>Currently UL MU response scheduling is carried in HE variant HT Control field.</a:t>
            </a:r>
          </a:p>
          <a:p>
            <a:pPr marL="685800" lvl="2" indent="-342900">
              <a:buClr>
                <a:srgbClr val="C00000"/>
              </a:buClr>
              <a:buFont typeface="Arial" pitchFamily="34" charset="0"/>
              <a:buChar char="‒"/>
            </a:pPr>
            <a:r>
              <a:rPr lang="en-US" altLang="ja-JP" sz="1600" dirty="0" smtClean="0"/>
              <a:t>2-bit HE variant HT Control indication, 4-bit Control ID field, 9-bit UL PPDU Length field, RU Allocation TBD, TBD other field.</a:t>
            </a:r>
            <a:endParaRPr lang="en-US" altLang="ja-JP" sz="1600" b="0" dirty="0" smtClean="0"/>
          </a:p>
        </p:txBody>
      </p:sp>
      <p:grpSp>
        <p:nvGrpSpPr>
          <p:cNvPr id="4" name="Group 70"/>
          <p:cNvGrpSpPr/>
          <p:nvPr/>
        </p:nvGrpSpPr>
        <p:grpSpPr>
          <a:xfrm>
            <a:off x="1828800" y="2743200"/>
            <a:ext cx="5384489" cy="647637"/>
            <a:chOff x="0" y="4800600"/>
            <a:chExt cx="5384489" cy="647637"/>
          </a:xfrm>
        </p:grpSpPr>
        <p:pic>
          <p:nvPicPr>
            <p:cNvPr id="42" name="Picture 3"/>
            <p:cNvPicPr>
              <a:picLocks noChangeAspect="1" noChangeArrowheads="1"/>
            </p:cNvPicPr>
            <p:nvPr/>
          </p:nvPicPr>
          <p:blipFill>
            <a:blip r:embed="rId2" cstate="print"/>
            <a:srcRect/>
            <a:stretch>
              <a:fillRect/>
            </a:stretch>
          </p:blipFill>
          <p:spPr bwMode="auto">
            <a:xfrm>
              <a:off x="0" y="4800600"/>
              <a:ext cx="5384489" cy="647637"/>
            </a:xfrm>
            <a:prstGeom prst="rect">
              <a:avLst/>
            </a:prstGeom>
            <a:noFill/>
            <a:ln w="9525">
              <a:noFill/>
              <a:miter lim="800000"/>
              <a:headEnd/>
              <a:tailEnd/>
            </a:ln>
          </p:spPr>
        </p:pic>
        <p:sp>
          <p:nvSpPr>
            <p:cNvPr id="45" name="Text Box 32"/>
            <p:cNvSpPr txBox="1">
              <a:spLocks noChangeArrowheads="1"/>
            </p:cNvSpPr>
            <p:nvPr/>
          </p:nvSpPr>
          <p:spPr bwMode="auto">
            <a:xfrm>
              <a:off x="4114800" y="4876800"/>
              <a:ext cx="381000" cy="246221"/>
            </a:xfrm>
            <a:prstGeom prst="rect">
              <a:avLst/>
            </a:prstGeom>
            <a:solidFill>
              <a:schemeClr val="bg1"/>
            </a:solidFill>
            <a:ln w="9525">
              <a:noFill/>
              <a:miter lim="800000"/>
              <a:headEnd/>
              <a:tailEnd/>
            </a:ln>
            <a:effectLst/>
          </p:spPr>
          <p:txBody>
            <a:bodyPr wrap="square" lIns="0" tIns="0" rIns="0" bIns="0">
              <a:spAutoFit/>
            </a:bodyPr>
            <a:lstStyle/>
            <a:p>
              <a:pPr algn="ctr"/>
              <a:r>
                <a:rPr lang="en-US" sz="800" dirty="0" smtClean="0">
                  <a:solidFill>
                    <a:srgbClr val="FF0000"/>
                  </a:solidFill>
                </a:rPr>
                <a:t>HE</a:t>
              </a:r>
            </a:p>
            <a:p>
              <a:pPr algn="ctr"/>
              <a:r>
                <a:rPr lang="en-US" sz="800" b="0" dirty="0" smtClean="0">
                  <a:solidFill>
                    <a:srgbClr val="FF0000"/>
                  </a:solidFill>
                </a:rPr>
                <a:t>Control</a:t>
              </a:r>
              <a:endParaRPr lang="en-US" sz="800" b="0" dirty="0">
                <a:solidFill>
                  <a:srgbClr val="FF0000"/>
                </a:solidFill>
              </a:endParaRPr>
            </a:p>
          </p:txBody>
        </p:sp>
      </p:grpSp>
      <p:sp>
        <p:nvSpPr>
          <p:cNvPr id="47" name="Rectangle 46"/>
          <p:cNvSpPr/>
          <p:nvPr/>
        </p:nvSpPr>
        <p:spPr bwMode="auto">
          <a:xfrm>
            <a:off x="4419600" y="3509483"/>
            <a:ext cx="9144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48" name="Rectangle 47"/>
          <p:cNvSpPr/>
          <p:nvPr/>
        </p:nvSpPr>
        <p:spPr bwMode="auto">
          <a:xfrm>
            <a:off x="3505200" y="3509483"/>
            <a:ext cx="9144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49" name="Rectangle 48"/>
          <p:cNvSpPr/>
          <p:nvPr/>
        </p:nvSpPr>
        <p:spPr bwMode="auto">
          <a:xfrm>
            <a:off x="5334000" y="3509483"/>
            <a:ext cx="9144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50" name="Rectangle 49"/>
          <p:cNvSpPr/>
          <p:nvPr/>
        </p:nvSpPr>
        <p:spPr bwMode="auto">
          <a:xfrm>
            <a:off x="6248400" y="3509483"/>
            <a:ext cx="9144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51" name="Text Box 32"/>
          <p:cNvSpPr txBox="1">
            <a:spLocks noChangeArrowheads="1"/>
          </p:cNvSpPr>
          <p:nvPr/>
        </p:nvSpPr>
        <p:spPr bwMode="auto">
          <a:xfrm>
            <a:off x="3505200" y="3509484"/>
            <a:ext cx="914400" cy="215444"/>
          </a:xfrm>
          <a:prstGeom prst="rect">
            <a:avLst/>
          </a:prstGeom>
          <a:noFill/>
          <a:ln w="9525">
            <a:noFill/>
            <a:miter lim="800000"/>
            <a:headEnd/>
            <a:tailEnd/>
          </a:ln>
          <a:effectLst/>
        </p:spPr>
        <p:txBody>
          <a:bodyPr wrap="square">
            <a:spAutoFit/>
          </a:bodyPr>
          <a:lstStyle/>
          <a:p>
            <a:r>
              <a:rPr lang="en-US" sz="800" dirty="0" smtClean="0"/>
              <a:t>Control  1</a:t>
            </a:r>
            <a:endParaRPr lang="en-US" sz="800" b="0" i="1" dirty="0"/>
          </a:p>
        </p:txBody>
      </p:sp>
      <p:sp>
        <p:nvSpPr>
          <p:cNvPr id="52" name="Text Box 32"/>
          <p:cNvSpPr txBox="1">
            <a:spLocks noChangeArrowheads="1"/>
          </p:cNvSpPr>
          <p:nvPr/>
        </p:nvSpPr>
        <p:spPr bwMode="auto">
          <a:xfrm>
            <a:off x="5334000" y="3509483"/>
            <a:ext cx="914400" cy="215444"/>
          </a:xfrm>
          <a:prstGeom prst="rect">
            <a:avLst/>
          </a:prstGeom>
          <a:noFill/>
          <a:ln w="9525">
            <a:noFill/>
            <a:miter lim="800000"/>
            <a:headEnd/>
            <a:tailEnd/>
          </a:ln>
          <a:effectLst/>
        </p:spPr>
        <p:txBody>
          <a:bodyPr wrap="square">
            <a:spAutoFit/>
          </a:bodyPr>
          <a:lstStyle/>
          <a:p>
            <a:r>
              <a:rPr lang="en-US" sz="800" dirty="0" smtClean="0"/>
              <a:t>Control  N</a:t>
            </a:r>
            <a:endParaRPr lang="en-US" sz="800" b="0" i="1" dirty="0"/>
          </a:p>
        </p:txBody>
      </p:sp>
      <p:sp>
        <p:nvSpPr>
          <p:cNvPr id="53" name="Text Box 32"/>
          <p:cNvSpPr txBox="1">
            <a:spLocks noChangeArrowheads="1"/>
          </p:cNvSpPr>
          <p:nvPr/>
        </p:nvSpPr>
        <p:spPr bwMode="auto">
          <a:xfrm>
            <a:off x="6248400" y="3509483"/>
            <a:ext cx="914400" cy="215444"/>
          </a:xfrm>
          <a:prstGeom prst="rect">
            <a:avLst/>
          </a:prstGeom>
          <a:noFill/>
          <a:ln w="9525">
            <a:noFill/>
            <a:miter lim="800000"/>
            <a:headEnd/>
            <a:tailEnd/>
          </a:ln>
          <a:effectLst/>
        </p:spPr>
        <p:txBody>
          <a:bodyPr wrap="square">
            <a:spAutoFit/>
          </a:bodyPr>
          <a:lstStyle/>
          <a:p>
            <a:r>
              <a:rPr lang="en-US" sz="800" dirty="0" smtClean="0"/>
              <a:t>Padding</a:t>
            </a:r>
            <a:endParaRPr lang="en-US" sz="800" b="0" i="1" dirty="0"/>
          </a:p>
        </p:txBody>
      </p:sp>
      <p:sp>
        <p:nvSpPr>
          <p:cNvPr id="54" name="Text Box 32"/>
          <p:cNvSpPr txBox="1">
            <a:spLocks noChangeArrowheads="1"/>
          </p:cNvSpPr>
          <p:nvPr/>
        </p:nvSpPr>
        <p:spPr bwMode="auto">
          <a:xfrm>
            <a:off x="4572000" y="3404583"/>
            <a:ext cx="762000" cy="338554"/>
          </a:xfrm>
          <a:prstGeom prst="rect">
            <a:avLst/>
          </a:prstGeom>
          <a:noFill/>
          <a:ln w="9525">
            <a:noFill/>
            <a:miter lim="800000"/>
            <a:headEnd/>
            <a:tailEnd/>
          </a:ln>
          <a:effectLst/>
        </p:spPr>
        <p:txBody>
          <a:bodyPr wrap="square">
            <a:spAutoFit/>
          </a:bodyPr>
          <a:lstStyle/>
          <a:p>
            <a:endParaRPr lang="en-US" sz="800" dirty="0" smtClean="0"/>
          </a:p>
          <a:p>
            <a:r>
              <a:rPr lang="en-US" sz="800" dirty="0" smtClean="0"/>
              <a:t>……</a:t>
            </a:r>
            <a:endParaRPr lang="en-US" sz="800" b="0" i="1" dirty="0"/>
          </a:p>
        </p:txBody>
      </p:sp>
      <p:sp>
        <p:nvSpPr>
          <p:cNvPr id="55" name="Text Box 32"/>
          <p:cNvSpPr txBox="1">
            <a:spLocks noChangeArrowheads="1"/>
          </p:cNvSpPr>
          <p:nvPr/>
        </p:nvSpPr>
        <p:spPr bwMode="auto">
          <a:xfrm>
            <a:off x="3505200" y="3328383"/>
            <a:ext cx="914400" cy="215444"/>
          </a:xfrm>
          <a:prstGeom prst="rect">
            <a:avLst/>
          </a:prstGeom>
          <a:noFill/>
          <a:ln w="9525">
            <a:noFill/>
            <a:miter lim="800000"/>
            <a:headEnd/>
            <a:tailEnd/>
          </a:ln>
          <a:effectLst/>
        </p:spPr>
        <p:txBody>
          <a:bodyPr wrap="square">
            <a:spAutoFit/>
          </a:bodyPr>
          <a:lstStyle/>
          <a:p>
            <a:r>
              <a:rPr lang="en-US" sz="800" dirty="0" smtClean="0"/>
              <a:t>B2</a:t>
            </a:r>
            <a:endParaRPr lang="en-US" sz="800" b="0" i="1" dirty="0"/>
          </a:p>
        </p:txBody>
      </p:sp>
      <p:sp>
        <p:nvSpPr>
          <p:cNvPr id="56" name="Text Box 32"/>
          <p:cNvSpPr txBox="1">
            <a:spLocks noChangeArrowheads="1"/>
          </p:cNvSpPr>
          <p:nvPr/>
        </p:nvSpPr>
        <p:spPr bwMode="auto">
          <a:xfrm>
            <a:off x="6858000" y="3328384"/>
            <a:ext cx="457200" cy="215444"/>
          </a:xfrm>
          <a:prstGeom prst="rect">
            <a:avLst/>
          </a:prstGeom>
          <a:noFill/>
          <a:ln w="9525">
            <a:noFill/>
            <a:miter lim="800000"/>
            <a:headEnd/>
            <a:tailEnd/>
          </a:ln>
          <a:effectLst/>
        </p:spPr>
        <p:txBody>
          <a:bodyPr wrap="square">
            <a:spAutoFit/>
          </a:bodyPr>
          <a:lstStyle/>
          <a:p>
            <a:r>
              <a:rPr lang="en-US" sz="800" dirty="0" smtClean="0"/>
              <a:t>B31</a:t>
            </a:r>
            <a:endParaRPr lang="en-US" sz="800" b="0" i="1" dirty="0"/>
          </a:p>
        </p:txBody>
      </p:sp>
      <p:sp>
        <p:nvSpPr>
          <p:cNvPr id="57" name="Rectangle 56"/>
          <p:cNvSpPr/>
          <p:nvPr/>
        </p:nvSpPr>
        <p:spPr bwMode="auto">
          <a:xfrm>
            <a:off x="3200400" y="4119081"/>
            <a:ext cx="762000" cy="3048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58" name="Text Box 32"/>
          <p:cNvSpPr txBox="1">
            <a:spLocks noChangeArrowheads="1"/>
          </p:cNvSpPr>
          <p:nvPr/>
        </p:nvSpPr>
        <p:spPr bwMode="auto">
          <a:xfrm>
            <a:off x="3200400" y="4119083"/>
            <a:ext cx="914400" cy="215444"/>
          </a:xfrm>
          <a:prstGeom prst="rect">
            <a:avLst/>
          </a:prstGeom>
          <a:noFill/>
          <a:ln w="9525">
            <a:noFill/>
            <a:miter lim="800000"/>
            <a:headEnd/>
            <a:tailEnd/>
          </a:ln>
          <a:effectLst/>
        </p:spPr>
        <p:txBody>
          <a:bodyPr wrap="square">
            <a:spAutoFit/>
          </a:bodyPr>
          <a:lstStyle/>
          <a:p>
            <a:r>
              <a:rPr lang="en-US" sz="800" dirty="0" smtClean="0"/>
              <a:t>Control  ID</a:t>
            </a:r>
            <a:endParaRPr lang="en-US" sz="800" b="0" i="1" dirty="0"/>
          </a:p>
        </p:txBody>
      </p:sp>
      <p:sp>
        <p:nvSpPr>
          <p:cNvPr id="59" name="Rectangle 58"/>
          <p:cNvSpPr/>
          <p:nvPr/>
        </p:nvSpPr>
        <p:spPr bwMode="auto">
          <a:xfrm>
            <a:off x="3962400" y="4119083"/>
            <a:ext cx="762000" cy="3048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60" name="Text Box 32"/>
          <p:cNvSpPr txBox="1">
            <a:spLocks noChangeArrowheads="1"/>
          </p:cNvSpPr>
          <p:nvPr/>
        </p:nvSpPr>
        <p:spPr bwMode="auto">
          <a:xfrm>
            <a:off x="3962400" y="4119085"/>
            <a:ext cx="914400" cy="338554"/>
          </a:xfrm>
          <a:prstGeom prst="rect">
            <a:avLst/>
          </a:prstGeom>
          <a:noFill/>
          <a:ln w="9525">
            <a:noFill/>
            <a:miter lim="800000"/>
            <a:headEnd/>
            <a:tailEnd/>
          </a:ln>
          <a:effectLst/>
        </p:spPr>
        <p:txBody>
          <a:bodyPr wrap="square">
            <a:spAutoFit/>
          </a:bodyPr>
          <a:lstStyle/>
          <a:p>
            <a:r>
              <a:rPr lang="en-US" sz="800" dirty="0" smtClean="0"/>
              <a:t>Control  Information</a:t>
            </a:r>
            <a:endParaRPr lang="en-US" sz="800" b="0" i="1" dirty="0"/>
          </a:p>
        </p:txBody>
      </p:sp>
      <p:sp>
        <p:nvSpPr>
          <p:cNvPr id="61" name="Right Brace 60"/>
          <p:cNvSpPr/>
          <p:nvPr/>
        </p:nvSpPr>
        <p:spPr bwMode="auto">
          <a:xfrm rot="5400000">
            <a:off x="3543300" y="4157183"/>
            <a:ext cx="76200" cy="762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Times New Roman" pitchFamily="18" charset="0"/>
            </a:endParaRPr>
          </a:p>
        </p:txBody>
      </p:sp>
      <p:sp>
        <p:nvSpPr>
          <p:cNvPr id="62" name="Text Box 32"/>
          <p:cNvSpPr txBox="1">
            <a:spLocks noChangeArrowheads="1"/>
          </p:cNvSpPr>
          <p:nvPr/>
        </p:nvSpPr>
        <p:spPr bwMode="auto">
          <a:xfrm>
            <a:off x="3276600" y="4576284"/>
            <a:ext cx="609600" cy="215444"/>
          </a:xfrm>
          <a:prstGeom prst="rect">
            <a:avLst/>
          </a:prstGeom>
          <a:noFill/>
          <a:ln w="9525">
            <a:noFill/>
            <a:miter lim="800000"/>
            <a:headEnd/>
            <a:tailEnd/>
          </a:ln>
          <a:effectLst/>
        </p:spPr>
        <p:txBody>
          <a:bodyPr wrap="square">
            <a:spAutoFit/>
          </a:bodyPr>
          <a:lstStyle/>
          <a:p>
            <a:r>
              <a:rPr lang="en-US" sz="800" dirty="0" smtClean="0"/>
              <a:t>4 bits</a:t>
            </a:r>
            <a:endParaRPr lang="en-US" sz="800" b="0" i="1" dirty="0"/>
          </a:p>
        </p:txBody>
      </p:sp>
      <p:sp>
        <p:nvSpPr>
          <p:cNvPr id="63" name="Right Brace 62"/>
          <p:cNvSpPr/>
          <p:nvPr/>
        </p:nvSpPr>
        <p:spPr bwMode="auto">
          <a:xfrm rot="5400000">
            <a:off x="4328335" y="4169585"/>
            <a:ext cx="76200" cy="737196"/>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Times New Roman" pitchFamily="18" charset="0"/>
            </a:endParaRPr>
          </a:p>
        </p:txBody>
      </p:sp>
      <p:sp>
        <p:nvSpPr>
          <p:cNvPr id="64" name="Text Box 32"/>
          <p:cNvSpPr txBox="1">
            <a:spLocks noChangeArrowheads="1"/>
          </p:cNvSpPr>
          <p:nvPr/>
        </p:nvSpPr>
        <p:spPr bwMode="auto">
          <a:xfrm>
            <a:off x="4072268" y="4576284"/>
            <a:ext cx="609600" cy="215444"/>
          </a:xfrm>
          <a:prstGeom prst="rect">
            <a:avLst/>
          </a:prstGeom>
          <a:noFill/>
          <a:ln w="9525">
            <a:noFill/>
            <a:miter lim="800000"/>
            <a:headEnd/>
            <a:tailEnd/>
          </a:ln>
          <a:effectLst/>
        </p:spPr>
        <p:txBody>
          <a:bodyPr wrap="square">
            <a:spAutoFit/>
          </a:bodyPr>
          <a:lstStyle/>
          <a:p>
            <a:r>
              <a:rPr lang="en-US" sz="800" dirty="0" smtClean="0"/>
              <a:t>variable</a:t>
            </a:r>
            <a:endParaRPr lang="en-US" sz="800" b="0" i="1" dirty="0"/>
          </a:p>
        </p:txBody>
      </p:sp>
      <p:cxnSp>
        <p:nvCxnSpPr>
          <p:cNvPr id="65" name="Straight Connector 64"/>
          <p:cNvCxnSpPr/>
          <p:nvPr/>
        </p:nvCxnSpPr>
        <p:spPr bwMode="auto">
          <a:xfrm flipH="1">
            <a:off x="3200400" y="3814283"/>
            <a:ext cx="304800" cy="3048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6" name="Straight Connector 65"/>
          <p:cNvCxnSpPr/>
          <p:nvPr/>
        </p:nvCxnSpPr>
        <p:spPr bwMode="auto">
          <a:xfrm>
            <a:off x="4419600" y="3814283"/>
            <a:ext cx="304800" cy="3048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72" name="Rectangle 71"/>
          <p:cNvSpPr/>
          <p:nvPr/>
        </p:nvSpPr>
        <p:spPr bwMode="auto">
          <a:xfrm>
            <a:off x="2590800" y="3517074"/>
            <a:ext cx="9144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84" name="Text Box 32"/>
          <p:cNvSpPr txBox="1">
            <a:spLocks noChangeArrowheads="1"/>
          </p:cNvSpPr>
          <p:nvPr/>
        </p:nvSpPr>
        <p:spPr bwMode="auto">
          <a:xfrm>
            <a:off x="2590800" y="3324100"/>
            <a:ext cx="457200" cy="215444"/>
          </a:xfrm>
          <a:prstGeom prst="rect">
            <a:avLst/>
          </a:prstGeom>
          <a:noFill/>
          <a:ln w="9525">
            <a:noFill/>
            <a:miter lim="800000"/>
            <a:headEnd/>
            <a:tailEnd/>
          </a:ln>
          <a:effectLst/>
        </p:spPr>
        <p:txBody>
          <a:bodyPr wrap="square">
            <a:spAutoFit/>
          </a:bodyPr>
          <a:lstStyle/>
          <a:p>
            <a:r>
              <a:rPr lang="en-US" sz="800" dirty="0" smtClean="0"/>
              <a:t>B0</a:t>
            </a:r>
            <a:endParaRPr lang="en-US" sz="800" b="0" i="1" dirty="0"/>
          </a:p>
        </p:txBody>
      </p:sp>
      <p:sp>
        <p:nvSpPr>
          <p:cNvPr id="85" name="Text Box 32"/>
          <p:cNvSpPr txBox="1">
            <a:spLocks noChangeArrowheads="1"/>
          </p:cNvSpPr>
          <p:nvPr/>
        </p:nvSpPr>
        <p:spPr bwMode="auto">
          <a:xfrm>
            <a:off x="3276600" y="3324100"/>
            <a:ext cx="457200" cy="215444"/>
          </a:xfrm>
          <a:prstGeom prst="rect">
            <a:avLst/>
          </a:prstGeom>
          <a:noFill/>
          <a:ln w="9525">
            <a:noFill/>
            <a:miter lim="800000"/>
            <a:headEnd/>
            <a:tailEnd/>
          </a:ln>
          <a:effectLst/>
        </p:spPr>
        <p:txBody>
          <a:bodyPr wrap="square">
            <a:spAutoFit/>
          </a:bodyPr>
          <a:lstStyle/>
          <a:p>
            <a:r>
              <a:rPr lang="en-US" sz="800" dirty="0" smtClean="0"/>
              <a:t>B1</a:t>
            </a:r>
            <a:endParaRPr lang="en-US" sz="800" b="0" i="1" dirty="0"/>
          </a:p>
        </p:txBody>
      </p:sp>
      <p:sp>
        <p:nvSpPr>
          <p:cNvPr id="87" name="Text Box 32"/>
          <p:cNvSpPr txBox="1">
            <a:spLocks noChangeArrowheads="1"/>
          </p:cNvSpPr>
          <p:nvPr/>
        </p:nvSpPr>
        <p:spPr bwMode="auto">
          <a:xfrm>
            <a:off x="2514600" y="3962400"/>
            <a:ext cx="838200" cy="338554"/>
          </a:xfrm>
          <a:prstGeom prst="rect">
            <a:avLst/>
          </a:prstGeom>
          <a:noFill/>
          <a:ln w="9525">
            <a:noFill/>
            <a:miter lim="800000"/>
            <a:headEnd/>
            <a:tailEnd/>
          </a:ln>
          <a:effectLst/>
        </p:spPr>
        <p:txBody>
          <a:bodyPr wrap="square">
            <a:spAutoFit/>
          </a:bodyPr>
          <a:lstStyle/>
          <a:p>
            <a:r>
              <a:rPr lang="en-US" sz="800" dirty="0" smtClean="0"/>
              <a:t>HE Control Indication</a:t>
            </a:r>
            <a:endParaRPr lang="en-US" sz="800" b="0" i="1" dirty="0"/>
          </a:p>
        </p:txBody>
      </p:sp>
      <p:sp>
        <p:nvSpPr>
          <p:cNvPr id="89" name="Right Brace 88"/>
          <p:cNvSpPr/>
          <p:nvPr/>
        </p:nvSpPr>
        <p:spPr bwMode="auto">
          <a:xfrm rot="5400000">
            <a:off x="2989612" y="3446812"/>
            <a:ext cx="116775" cy="9144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Times New Roman" pitchFamily="18" charset="0"/>
            </a:endParaRPr>
          </a:p>
        </p:txBody>
      </p:sp>
      <p:sp>
        <p:nvSpPr>
          <p:cNvPr id="34" name="Rectangle 33"/>
          <p:cNvSpPr/>
          <p:nvPr/>
        </p:nvSpPr>
        <p:spPr bwMode="auto">
          <a:xfrm>
            <a:off x="2514600" y="5105396"/>
            <a:ext cx="762000" cy="3048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35" name="Text Box 32"/>
          <p:cNvSpPr txBox="1">
            <a:spLocks noChangeArrowheads="1"/>
          </p:cNvSpPr>
          <p:nvPr/>
        </p:nvSpPr>
        <p:spPr bwMode="auto">
          <a:xfrm>
            <a:off x="2514600" y="5105398"/>
            <a:ext cx="914400" cy="215444"/>
          </a:xfrm>
          <a:prstGeom prst="rect">
            <a:avLst/>
          </a:prstGeom>
          <a:noFill/>
          <a:ln w="9525">
            <a:noFill/>
            <a:miter lim="800000"/>
            <a:headEnd/>
            <a:tailEnd/>
          </a:ln>
          <a:effectLst/>
        </p:spPr>
        <p:txBody>
          <a:bodyPr wrap="square">
            <a:spAutoFit/>
          </a:bodyPr>
          <a:lstStyle/>
          <a:p>
            <a:r>
              <a:rPr lang="en-US" sz="800" dirty="0" smtClean="0"/>
              <a:t>Control  ID</a:t>
            </a:r>
            <a:endParaRPr lang="en-US" sz="800" b="0" i="1" dirty="0"/>
          </a:p>
        </p:txBody>
      </p:sp>
      <p:sp>
        <p:nvSpPr>
          <p:cNvPr id="36" name="Rectangle 35"/>
          <p:cNvSpPr/>
          <p:nvPr/>
        </p:nvSpPr>
        <p:spPr bwMode="auto">
          <a:xfrm>
            <a:off x="3276600" y="5105398"/>
            <a:ext cx="762000" cy="3048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37" name="Text Box 32"/>
          <p:cNvSpPr txBox="1">
            <a:spLocks noChangeArrowheads="1"/>
          </p:cNvSpPr>
          <p:nvPr/>
        </p:nvSpPr>
        <p:spPr bwMode="auto">
          <a:xfrm>
            <a:off x="3276600" y="5105400"/>
            <a:ext cx="914400" cy="338554"/>
          </a:xfrm>
          <a:prstGeom prst="rect">
            <a:avLst/>
          </a:prstGeom>
          <a:noFill/>
          <a:ln w="9525">
            <a:noFill/>
            <a:miter lim="800000"/>
            <a:headEnd/>
            <a:tailEnd/>
          </a:ln>
          <a:effectLst/>
        </p:spPr>
        <p:txBody>
          <a:bodyPr wrap="square">
            <a:spAutoFit/>
          </a:bodyPr>
          <a:lstStyle/>
          <a:p>
            <a:r>
              <a:rPr lang="en-US" sz="800" dirty="0" smtClean="0"/>
              <a:t>Control  Information</a:t>
            </a:r>
            <a:endParaRPr lang="en-US" sz="800" b="0" i="1" dirty="0"/>
          </a:p>
        </p:txBody>
      </p:sp>
      <p:sp>
        <p:nvSpPr>
          <p:cNvPr id="38" name="Right Brace 37"/>
          <p:cNvSpPr/>
          <p:nvPr/>
        </p:nvSpPr>
        <p:spPr bwMode="auto">
          <a:xfrm rot="5400000">
            <a:off x="2857500" y="5143498"/>
            <a:ext cx="76200" cy="762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Times New Roman" pitchFamily="18" charset="0"/>
            </a:endParaRPr>
          </a:p>
        </p:txBody>
      </p:sp>
      <p:sp>
        <p:nvSpPr>
          <p:cNvPr id="39" name="Text Box 32"/>
          <p:cNvSpPr txBox="1">
            <a:spLocks noChangeArrowheads="1"/>
          </p:cNvSpPr>
          <p:nvPr/>
        </p:nvSpPr>
        <p:spPr bwMode="auto">
          <a:xfrm>
            <a:off x="2590800" y="5562599"/>
            <a:ext cx="609600" cy="215444"/>
          </a:xfrm>
          <a:prstGeom prst="rect">
            <a:avLst/>
          </a:prstGeom>
          <a:noFill/>
          <a:ln w="9525">
            <a:noFill/>
            <a:miter lim="800000"/>
            <a:headEnd/>
            <a:tailEnd/>
          </a:ln>
          <a:effectLst/>
        </p:spPr>
        <p:txBody>
          <a:bodyPr wrap="square">
            <a:spAutoFit/>
          </a:bodyPr>
          <a:lstStyle/>
          <a:p>
            <a:r>
              <a:rPr lang="en-US" sz="800" dirty="0" smtClean="0"/>
              <a:t>4 bits</a:t>
            </a:r>
            <a:endParaRPr lang="en-US" sz="800" b="0" i="1" dirty="0"/>
          </a:p>
        </p:txBody>
      </p:sp>
      <p:cxnSp>
        <p:nvCxnSpPr>
          <p:cNvPr id="40" name="Straight Connector 39"/>
          <p:cNvCxnSpPr/>
          <p:nvPr/>
        </p:nvCxnSpPr>
        <p:spPr bwMode="auto">
          <a:xfrm flipH="1">
            <a:off x="2971800" y="5410198"/>
            <a:ext cx="304800" cy="3048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Straight Connector 40"/>
          <p:cNvCxnSpPr/>
          <p:nvPr/>
        </p:nvCxnSpPr>
        <p:spPr bwMode="auto">
          <a:xfrm>
            <a:off x="4038600" y="5410198"/>
            <a:ext cx="1676400" cy="2286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3" name="Rectangle 42"/>
          <p:cNvSpPr/>
          <p:nvPr/>
        </p:nvSpPr>
        <p:spPr bwMode="auto">
          <a:xfrm>
            <a:off x="2971800" y="5714998"/>
            <a:ext cx="9144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44" name="Text Box 32"/>
          <p:cNvSpPr txBox="1">
            <a:spLocks noChangeArrowheads="1"/>
          </p:cNvSpPr>
          <p:nvPr/>
        </p:nvSpPr>
        <p:spPr bwMode="auto">
          <a:xfrm>
            <a:off x="2971800" y="5714998"/>
            <a:ext cx="914400" cy="215444"/>
          </a:xfrm>
          <a:prstGeom prst="rect">
            <a:avLst/>
          </a:prstGeom>
          <a:noFill/>
          <a:ln w="9525">
            <a:noFill/>
            <a:miter lim="800000"/>
            <a:headEnd/>
            <a:tailEnd/>
          </a:ln>
          <a:effectLst/>
        </p:spPr>
        <p:txBody>
          <a:bodyPr wrap="square">
            <a:spAutoFit/>
          </a:bodyPr>
          <a:lstStyle/>
          <a:p>
            <a:r>
              <a:rPr lang="en-GB" sz="800" dirty="0" smtClean="0"/>
              <a:t>UL PPDU Length</a:t>
            </a:r>
            <a:endParaRPr lang="en-US" sz="800" b="0" i="1" dirty="0"/>
          </a:p>
        </p:txBody>
      </p:sp>
      <p:sp>
        <p:nvSpPr>
          <p:cNvPr id="46" name="Rectangle 45"/>
          <p:cNvSpPr/>
          <p:nvPr/>
        </p:nvSpPr>
        <p:spPr bwMode="auto">
          <a:xfrm>
            <a:off x="3886200" y="5714998"/>
            <a:ext cx="9144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67" name="Text Box 32"/>
          <p:cNvSpPr txBox="1">
            <a:spLocks noChangeArrowheads="1"/>
          </p:cNvSpPr>
          <p:nvPr/>
        </p:nvSpPr>
        <p:spPr bwMode="auto">
          <a:xfrm>
            <a:off x="3886200" y="5714998"/>
            <a:ext cx="914400" cy="215444"/>
          </a:xfrm>
          <a:prstGeom prst="rect">
            <a:avLst/>
          </a:prstGeom>
          <a:noFill/>
          <a:ln w="9525">
            <a:noFill/>
            <a:miter lim="800000"/>
            <a:headEnd/>
            <a:tailEnd/>
          </a:ln>
          <a:effectLst/>
        </p:spPr>
        <p:txBody>
          <a:bodyPr wrap="square">
            <a:spAutoFit/>
          </a:bodyPr>
          <a:lstStyle/>
          <a:p>
            <a:r>
              <a:rPr lang="en-GB" sz="800" dirty="0" smtClean="0"/>
              <a:t>RU Allocation</a:t>
            </a:r>
            <a:endParaRPr lang="en-US" sz="800" b="0" i="1" dirty="0"/>
          </a:p>
        </p:txBody>
      </p:sp>
      <p:sp>
        <p:nvSpPr>
          <p:cNvPr id="68" name="Text Box 32"/>
          <p:cNvSpPr txBox="1">
            <a:spLocks noChangeArrowheads="1"/>
          </p:cNvSpPr>
          <p:nvPr/>
        </p:nvSpPr>
        <p:spPr bwMode="auto">
          <a:xfrm>
            <a:off x="3124200" y="6019798"/>
            <a:ext cx="609600" cy="215444"/>
          </a:xfrm>
          <a:prstGeom prst="rect">
            <a:avLst/>
          </a:prstGeom>
          <a:noFill/>
          <a:ln w="9525">
            <a:noFill/>
            <a:miter lim="800000"/>
            <a:headEnd/>
            <a:tailEnd/>
          </a:ln>
          <a:effectLst/>
        </p:spPr>
        <p:txBody>
          <a:bodyPr wrap="square">
            <a:spAutoFit/>
          </a:bodyPr>
          <a:lstStyle/>
          <a:p>
            <a:r>
              <a:rPr lang="en-US" sz="800" dirty="0" smtClean="0"/>
              <a:t>9 bits</a:t>
            </a:r>
            <a:endParaRPr lang="en-US" sz="800" b="0" i="1" dirty="0"/>
          </a:p>
        </p:txBody>
      </p:sp>
      <p:sp>
        <p:nvSpPr>
          <p:cNvPr id="71" name="Text Box 32"/>
          <p:cNvSpPr txBox="1">
            <a:spLocks noChangeArrowheads="1"/>
          </p:cNvSpPr>
          <p:nvPr/>
        </p:nvSpPr>
        <p:spPr bwMode="auto">
          <a:xfrm>
            <a:off x="4038600" y="6019798"/>
            <a:ext cx="609600" cy="215444"/>
          </a:xfrm>
          <a:prstGeom prst="rect">
            <a:avLst/>
          </a:prstGeom>
          <a:noFill/>
          <a:ln w="9525">
            <a:noFill/>
            <a:miter lim="800000"/>
            <a:headEnd/>
            <a:tailEnd/>
          </a:ln>
          <a:effectLst/>
        </p:spPr>
        <p:txBody>
          <a:bodyPr wrap="square">
            <a:spAutoFit/>
          </a:bodyPr>
          <a:lstStyle/>
          <a:p>
            <a:r>
              <a:rPr lang="en-US" sz="800" dirty="0" smtClean="0"/>
              <a:t>TBD</a:t>
            </a:r>
            <a:endParaRPr lang="en-US" sz="800" b="0" i="1" dirty="0"/>
          </a:p>
        </p:txBody>
      </p:sp>
      <p:sp>
        <p:nvSpPr>
          <p:cNvPr id="73" name="Rectangle 72"/>
          <p:cNvSpPr/>
          <p:nvPr/>
        </p:nvSpPr>
        <p:spPr bwMode="auto">
          <a:xfrm>
            <a:off x="4800600" y="5714998"/>
            <a:ext cx="9144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74" name="Text Box 32"/>
          <p:cNvSpPr txBox="1">
            <a:spLocks noChangeArrowheads="1"/>
          </p:cNvSpPr>
          <p:nvPr/>
        </p:nvSpPr>
        <p:spPr bwMode="auto">
          <a:xfrm>
            <a:off x="4800600" y="5714998"/>
            <a:ext cx="914400" cy="215444"/>
          </a:xfrm>
          <a:prstGeom prst="rect">
            <a:avLst/>
          </a:prstGeom>
          <a:noFill/>
          <a:ln w="9525">
            <a:noFill/>
            <a:miter lim="800000"/>
            <a:headEnd/>
            <a:tailEnd/>
          </a:ln>
          <a:effectLst/>
        </p:spPr>
        <p:txBody>
          <a:bodyPr wrap="square">
            <a:spAutoFit/>
          </a:bodyPr>
          <a:lstStyle/>
          <a:p>
            <a:r>
              <a:rPr lang="en-GB" sz="800" dirty="0" smtClean="0"/>
              <a:t>TBD</a:t>
            </a:r>
            <a:endParaRPr lang="en-US" sz="800" b="0" i="1" dirty="0"/>
          </a:p>
        </p:txBody>
      </p:sp>
      <p:sp>
        <p:nvSpPr>
          <p:cNvPr id="69"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
        <p:nvSpPr>
          <p:cNvPr id="70"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716" y="584200"/>
            <a:ext cx="8748215" cy="457200"/>
          </a:xfrm>
        </p:spPr>
        <p:txBody>
          <a:bodyPr/>
          <a:lstStyle/>
          <a:p>
            <a:r>
              <a:rPr lang="en-US" sz="2800" dirty="0" smtClean="0"/>
              <a:t>Analysis of UL PPDU Length</a:t>
            </a:r>
            <a:endParaRPr lang="en-US" sz="2800" dirty="0"/>
          </a:p>
        </p:txBody>
      </p:sp>
      <p:sp>
        <p:nvSpPr>
          <p:cNvPr id="3" name="Content Placeholder 2"/>
          <p:cNvSpPr>
            <a:spLocks noGrp="1"/>
          </p:cNvSpPr>
          <p:nvPr>
            <p:ph idx="1"/>
          </p:nvPr>
        </p:nvSpPr>
        <p:spPr>
          <a:xfrm>
            <a:off x="0" y="1066800"/>
            <a:ext cx="9144000" cy="2971800"/>
          </a:xfrm>
        </p:spPr>
        <p:txBody>
          <a:bodyPr/>
          <a:lstStyle/>
          <a:p>
            <a:pPr marL="342900" lvl="1" indent="-342900">
              <a:buClr>
                <a:srgbClr val="C00000"/>
              </a:buClr>
              <a:buFontTx/>
              <a:buChar char="•"/>
            </a:pPr>
            <a:r>
              <a:rPr lang="en-US" altLang="ja-JP" sz="1800" b="0" dirty="0" smtClean="0"/>
              <a:t>9-bit UL PPDU length can indicate as long as 512us with 1us granularity, 1024us with 2us granularity.</a:t>
            </a:r>
          </a:p>
          <a:p>
            <a:pPr marL="342900" lvl="1" indent="-342900">
              <a:buClr>
                <a:srgbClr val="C00000"/>
              </a:buClr>
              <a:buFontTx/>
              <a:buChar char="•"/>
            </a:pPr>
            <a:r>
              <a:rPr lang="en-US" altLang="ja-JP" sz="1800" b="0" dirty="0" smtClean="0"/>
              <a:t>With indicating OFDMA </a:t>
            </a:r>
            <a:r>
              <a:rPr lang="en-US" altLang="ja-JP" sz="1800" b="0" smtClean="0"/>
              <a:t>symbols of </a:t>
            </a:r>
            <a:r>
              <a:rPr lang="en-US" altLang="ja-JP" smtClean="0"/>
              <a:t>the Data field</a:t>
            </a:r>
            <a:r>
              <a:rPr lang="en-US" altLang="ja-JP" sz="1800" b="0" smtClean="0"/>
              <a:t>, </a:t>
            </a:r>
            <a:r>
              <a:rPr lang="en-US" altLang="ja-JP" sz="1800" b="0" dirty="0" smtClean="0"/>
              <a:t>6-bit UL PPDU length can indicates as long as  </a:t>
            </a:r>
            <a:r>
              <a:rPr lang="en-GB" sz="1800" dirty="0" smtClean="0"/>
              <a:t>64*(12.8us+0.8us) + legacy PHY header length + length of HE SIG-A + HE LTF length &gt; 870us, and </a:t>
            </a:r>
            <a:r>
              <a:rPr lang="en-US" altLang="ja-JP" sz="1800" dirty="0" smtClean="0"/>
              <a:t>5-bit UL PPDU Length can indicates as long as </a:t>
            </a:r>
            <a:r>
              <a:rPr lang="en-GB" sz="1800" dirty="0" smtClean="0"/>
              <a:t>32*(12.8us+0.8us) + legacy PHY header length + length of HE SIG-A + HE LTF length&gt;435.2us</a:t>
            </a:r>
            <a:r>
              <a:rPr lang="en-US" altLang="ja-JP" sz="1800" dirty="0" smtClean="0"/>
              <a:t>.</a:t>
            </a:r>
          </a:p>
          <a:p>
            <a:pPr marL="685800" lvl="2" indent="-342900">
              <a:buClr>
                <a:srgbClr val="C00000"/>
              </a:buClr>
              <a:buFont typeface="Arial" pitchFamily="34" charset="0"/>
              <a:buChar char="‒"/>
            </a:pPr>
            <a:r>
              <a:rPr lang="en-US" altLang="ja-JP" b="0" dirty="0" smtClean="0"/>
              <a:t>So 5-bit/6-bit UL PPDU field is enough. </a:t>
            </a:r>
          </a:p>
        </p:txBody>
      </p:sp>
      <p:sp>
        <p:nvSpPr>
          <p:cNvPr id="34" name="Rectangle 33"/>
          <p:cNvSpPr/>
          <p:nvPr/>
        </p:nvSpPr>
        <p:spPr bwMode="auto">
          <a:xfrm>
            <a:off x="2514600" y="5105396"/>
            <a:ext cx="762000" cy="3048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35" name="Text Box 32"/>
          <p:cNvSpPr txBox="1">
            <a:spLocks noChangeArrowheads="1"/>
          </p:cNvSpPr>
          <p:nvPr/>
        </p:nvSpPr>
        <p:spPr bwMode="auto">
          <a:xfrm>
            <a:off x="2514600" y="5105398"/>
            <a:ext cx="914400" cy="215444"/>
          </a:xfrm>
          <a:prstGeom prst="rect">
            <a:avLst/>
          </a:prstGeom>
          <a:noFill/>
          <a:ln w="9525">
            <a:noFill/>
            <a:miter lim="800000"/>
            <a:headEnd/>
            <a:tailEnd/>
          </a:ln>
          <a:effectLst/>
        </p:spPr>
        <p:txBody>
          <a:bodyPr wrap="square">
            <a:spAutoFit/>
          </a:bodyPr>
          <a:lstStyle/>
          <a:p>
            <a:r>
              <a:rPr lang="en-US" sz="800" dirty="0" smtClean="0"/>
              <a:t>Control  ID</a:t>
            </a:r>
            <a:endParaRPr lang="en-US" sz="800" b="0" i="1" dirty="0"/>
          </a:p>
        </p:txBody>
      </p:sp>
      <p:sp>
        <p:nvSpPr>
          <p:cNvPr id="36" name="Rectangle 35"/>
          <p:cNvSpPr/>
          <p:nvPr/>
        </p:nvSpPr>
        <p:spPr bwMode="auto">
          <a:xfrm>
            <a:off x="3276600" y="5105398"/>
            <a:ext cx="762000" cy="3048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37" name="Text Box 32"/>
          <p:cNvSpPr txBox="1">
            <a:spLocks noChangeArrowheads="1"/>
          </p:cNvSpPr>
          <p:nvPr/>
        </p:nvSpPr>
        <p:spPr bwMode="auto">
          <a:xfrm>
            <a:off x="3276600" y="5105400"/>
            <a:ext cx="914400" cy="338554"/>
          </a:xfrm>
          <a:prstGeom prst="rect">
            <a:avLst/>
          </a:prstGeom>
          <a:noFill/>
          <a:ln w="9525">
            <a:noFill/>
            <a:miter lim="800000"/>
            <a:headEnd/>
            <a:tailEnd/>
          </a:ln>
          <a:effectLst/>
        </p:spPr>
        <p:txBody>
          <a:bodyPr wrap="square">
            <a:spAutoFit/>
          </a:bodyPr>
          <a:lstStyle/>
          <a:p>
            <a:r>
              <a:rPr lang="en-US" sz="800" dirty="0" smtClean="0"/>
              <a:t>Control  Information</a:t>
            </a:r>
            <a:endParaRPr lang="en-US" sz="800" b="0" i="1" dirty="0"/>
          </a:p>
        </p:txBody>
      </p:sp>
      <p:sp>
        <p:nvSpPr>
          <p:cNvPr id="38" name="Right Brace 37"/>
          <p:cNvSpPr/>
          <p:nvPr/>
        </p:nvSpPr>
        <p:spPr bwMode="auto">
          <a:xfrm rot="5400000">
            <a:off x="2857500" y="5143498"/>
            <a:ext cx="76200" cy="762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Times New Roman" pitchFamily="18" charset="0"/>
            </a:endParaRPr>
          </a:p>
        </p:txBody>
      </p:sp>
      <p:sp>
        <p:nvSpPr>
          <p:cNvPr id="39" name="Text Box 32"/>
          <p:cNvSpPr txBox="1">
            <a:spLocks noChangeArrowheads="1"/>
          </p:cNvSpPr>
          <p:nvPr/>
        </p:nvSpPr>
        <p:spPr bwMode="auto">
          <a:xfrm>
            <a:off x="2590800" y="5562599"/>
            <a:ext cx="609600" cy="215444"/>
          </a:xfrm>
          <a:prstGeom prst="rect">
            <a:avLst/>
          </a:prstGeom>
          <a:noFill/>
          <a:ln w="9525">
            <a:noFill/>
            <a:miter lim="800000"/>
            <a:headEnd/>
            <a:tailEnd/>
          </a:ln>
          <a:effectLst/>
        </p:spPr>
        <p:txBody>
          <a:bodyPr wrap="square">
            <a:spAutoFit/>
          </a:bodyPr>
          <a:lstStyle/>
          <a:p>
            <a:r>
              <a:rPr lang="en-US" sz="800" dirty="0" smtClean="0"/>
              <a:t>4 bits</a:t>
            </a:r>
            <a:endParaRPr lang="en-US" sz="800" b="0" i="1" dirty="0"/>
          </a:p>
        </p:txBody>
      </p:sp>
      <p:cxnSp>
        <p:nvCxnSpPr>
          <p:cNvPr id="40" name="Straight Connector 39"/>
          <p:cNvCxnSpPr/>
          <p:nvPr/>
        </p:nvCxnSpPr>
        <p:spPr bwMode="auto">
          <a:xfrm flipH="1">
            <a:off x="2971800" y="5410198"/>
            <a:ext cx="304800" cy="3048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Straight Connector 40"/>
          <p:cNvCxnSpPr/>
          <p:nvPr/>
        </p:nvCxnSpPr>
        <p:spPr bwMode="auto">
          <a:xfrm>
            <a:off x="4038600" y="5410198"/>
            <a:ext cx="1676400" cy="2286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3" name="Rectangle 42"/>
          <p:cNvSpPr/>
          <p:nvPr/>
        </p:nvSpPr>
        <p:spPr bwMode="auto">
          <a:xfrm>
            <a:off x="2971800" y="5714998"/>
            <a:ext cx="9144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44" name="Text Box 32"/>
          <p:cNvSpPr txBox="1">
            <a:spLocks noChangeArrowheads="1"/>
          </p:cNvSpPr>
          <p:nvPr/>
        </p:nvSpPr>
        <p:spPr bwMode="auto">
          <a:xfrm>
            <a:off x="2971800" y="5714998"/>
            <a:ext cx="914400" cy="215444"/>
          </a:xfrm>
          <a:prstGeom prst="rect">
            <a:avLst/>
          </a:prstGeom>
          <a:noFill/>
          <a:ln w="9525">
            <a:noFill/>
            <a:miter lim="800000"/>
            <a:headEnd/>
            <a:tailEnd/>
          </a:ln>
          <a:effectLst/>
        </p:spPr>
        <p:txBody>
          <a:bodyPr wrap="square">
            <a:spAutoFit/>
          </a:bodyPr>
          <a:lstStyle/>
          <a:p>
            <a:r>
              <a:rPr lang="en-GB" sz="800" dirty="0" smtClean="0"/>
              <a:t>UL PPDU Length</a:t>
            </a:r>
            <a:endParaRPr lang="en-US" sz="800" b="0" i="1" dirty="0"/>
          </a:p>
        </p:txBody>
      </p:sp>
      <p:sp>
        <p:nvSpPr>
          <p:cNvPr id="46" name="Rectangle 45"/>
          <p:cNvSpPr/>
          <p:nvPr/>
        </p:nvSpPr>
        <p:spPr bwMode="auto">
          <a:xfrm>
            <a:off x="3886200" y="5714998"/>
            <a:ext cx="9144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67" name="Text Box 32"/>
          <p:cNvSpPr txBox="1">
            <a:spLocks noChangeArrowheads="1"/>
          </p:cNvSpPr>
          <p:nvPr/>
        </p:nvSpPr>
        <p:spPr bwMode="auto">
          <a:xfrm>
            <a:off x="3886200" y="5714998"/>
            <a:ext cx="914400" cy="215444"/>
          </a:xfrm>
          <a:prstGeom prst="rect">
            <a:avLst/>
          </a:prstGeom>
          <a:noFill/>
          <a:ln w="9525">
            <a:noFill/>
            <a:miter lim="800000"/>
            <a:headEnd/>
            <a:tailEnd/>
          </a:ln>
          <a:effectLst/>
        </p:spPr>
        <p:txBody>
          <a:bodyPr wrap="square">
            <a:spAutoFit/>
          </a:bodyPr>
          <a:lstStyle/>
          <a:p>
            <a:r>
              <a:rPr lang="en-GB" sz="800" dirty="0" smtClean="0"/>
              <a:t>RU Allocation</a:t>
            </a:r>
            <a:endParaRPr lang="en-US" sz="800" b="0" i="1" dirty="0"/>
          </a:p>
        </p:txBody>
      </p:sp>
      <p:sp>
        <p:nvSpPr>
          <p:cNvPr id="68" name="Text Box 32"/>
          <p:cNvSpPr txBox="1">
            <a:spLocks noChangeArrowheads="1"/>
          </p:cNvSpPr>
          <p:nvPr/>
        </p:nvSpPr>
        <p:spPr bwMode="auto">
          <a:xfrm>
            <a:off x="3124200" y="6019798"/>
            <a:ext cx="609600" cy="215444"/>
          </a:xfrm>
          <a:prstGeom prst="rect">
            <a:avLst/>
          </a:prstGeom>
          <a:noFill/>
          <a:ln w="9525">
            <a:noFill/>
            <a:miter lim="800000"/>
            <a:headEnd/>
            <a:tailEnd/>
          </a:ln>
          <a:effectLst/>
        </p:spPr>
        <p:txBody>
          <a:bodyPr wrap="square">
            <a:spAutoFit/>
          </a:bodyPr>
          <a:lstStyle/>
          <a:p>
            <a:r>
              <a:rPr lang="en-US" sz="800" dirty="0" smtClean="0"/>
              <a:t>9 bits</a:t>
            </a:r>
            <a:endParaRPr lang="en-US" sz="800" b="0" i="1" dirty="0"/>
          </a:p>
        </p:txBody>
      </p:sp>
      <p:sp>
        <p:nvSpPr>
          <p:cNvPr id="71" name="Text Box 32"/>
          <p:cNvSpPr txBox="1">
            <a:spLocks noChangeArrowheads="1"/>
          </p:cNvSpPr>
          <p:nvPr/>
        </p:nvSpPr>
        <p:spPr bwMode="auto">
          <a:xfrm>
            <a:off x="4038600" y="6019798"/>
            <a:ext cx="609600" cy="215444"/>
          </a:xfrm>
          <a:prstGeom prst="rect">
            <a:avLst/>
          </a:prstGeom>
          <a:noFill/>
          <a:ln w="9525">
            <a:noFill/>
            <a:miter lim="800000"/>
            <a:headEnd/>
            <a:tailEnd/>
          </a:ln>
          <a:effectLst/>
        </p:spPr>
        <p:txBody>
          <a:bodyPr wrap="square">
            <a:spAutoFit/>
          </a:bodyPr>
          <a:lstStyle/>
          <a:p>
            <a:r>
              <a:rPr lang="en-US" sz="800" dirty="0" smtClean="0"/>
              <a:t>TBD</a:t>
            </a:r>
            <a:endParaRPr lang="en-US" sz="800" b="0" i="1" dirty="0"/>
          </a:p>
        </p:txBody>
      </p:sp>
      <p:sp>
        <p:nvSpPr>
          <p:cNvPr id="73" name="Rectangle 72"/>
          <p:cNvSpPr/>
          <p:nvPr/>
        </p:nvSpPr>
        <p:spPr bwMode="auto">
          <a:xfrm>
            <a:off x="4800600" y="5714998"/>
            <a:ext cx="9144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74" name="Text Box 32"/>
          <p:cNvSpPr txBox="1">
            <a:spLocks noChangeArrowheads="1"/>
          </p:cNvSpPr>
          <p:nvPr/>
        </p:nvSpPr>
        <p:spPr bwMode="auto">
          <a:xfrm>
            <a:off x="4800600" y="5714998"/>
            <a:ext cx="914400" cy="215444"/>
          </a:xfrm>
          <a:prstGeom prst="rect">
            <a:avLst/>
          </a:prstGeom>
          <a:noFill/>
          <a:ln w="9525">
            <a:noFill/>
            <a:miter lim="800000"/>
            <a:headEnd/>
            <a:tailEnd/>
          </a:ln>
          <a:effectLst/>
        </p:spPr>
        <p:txBody>
          <a:bodyPr wrap="square">
            <a:spAutoFit/>
          </a:bodyPr>
          <a:lstStyle/>
          <a:p>
            <a:r>
              <a:rPr lang="en-GB" sz="800" dirty="0" smtClean="0"/>
              <a:t>TBD</a:t>
            </a:r>
            <a:endParaRPr lang="en-US" sz="800" b="0" i="1" dirty="0"/>
          </a:p>
        </p:txBody>
      </p:sp>
      <p:sp>
        <p:nvSpPr>
          <p:cNvPr id="20"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
        <p:nvSpPr>
          <p:cNvPr id="21"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200"/>
            <a:ext cx="9144000" cy="457200"/>
          </a:xfrm>
        </p:spPr>
        <p:txBody>
          <a:bodyPr/>
          <a:lstStyle/>
          <a:p>
            <a:pPr marL="0" marR="0">
              <a:spcBef>
                <a:spcPts val="0"/>
              </a:spcBef>
              <a:spcAft>
                <a:spcPts val="0"/>
              </a:spcAft>
            </a:pPr>
            <a:r>
              <a:rPr lang="en-US" sz="2400" dirty="0" smtClean="0">
                <a:ea typeface="Batang"/>
                <a:cs typeface="Times New Roman"/>
              </a:rPr>
              <a:t>Analysis of UL MU Acknowledgement Response </a:t>
            </a:r>
            <a:endParaRPr lang="en-US" sz="2400" dirty="0">
              <a:latin typeface="Times New Roman"/>
              <a:ea typeface="Batang"/>
              <a:cs typeface="Times New Roman"/>
            </a:endParaRPr>
          </a:p>
        </p:txBody>
      </p:sp>
      <p:sp>
        <p:nvSpPr>
          <p:cNvPr id="3" name="Content Placeholder 2"/>
          <p:cNvSpPr>
            <a:spLocks noGrp="1"/>
          </p:cNvSpPr>
          <p:nvPr>
            <p:ph idx="1"/>
          </p:nvPr>
        </p:nvSpPr>
        <p:spPr>
          <a:xfrm>
            <a:off x="0" y="1082966"/>
            <a:ext cx="9144000" cy="2117434"/>
          </a:xfrm>
        </p:spPr>
        <p:txBody>
          <a:bodyPr/>
          <a:lstStyle/>
          <a:p>
            <a:pPr marL="342900" lvl="1" indent="-342900">
              <a:buFontTx/>
              <a:buChar char="•"/>
            </a:pPr>
            <a:r>
              <a:rPr lang="en-US" sz="1600" dirty="0" smtClean="0"/>
              <a:t>RU Allocation:</a:t>
            </a:r>
          </a:p>
          <a:p>
            <a:pPr marL="685800" lvl="2" indent="-342900">
              <a:buFont typeface="Arial" pitchFamily="34" charset="0"/>
              <a:buChar char="‒"/>
            </a:pPr>
            <a:r>
              <a:rPr lang="en-US" sz="1400" dirty="0" smtClean="0"/>
              <a:t>Option 1:  Being same as RU Allocation in Trigger frame, e.g. 8-bit RU field, </a:t>
            </a:r>
          </a:p>
          <a:p>
            <a:pPr marL="685800" lvl="2" indent="-342900">
              <a:buFont typeface="Arial" pitchFamily="34" charset="0"/>
              <a:buChar char="‒"/>
            </a:pPr>
            <a:r>
              <a:rPr lang="en-US" sz="1400" dirty="0" smtClean="0"/>
              <a:t>Option 2:  7-bit RU where the DL MU transmission in one 80MHz channel will not be acknowledged by </a:t>
            </a:r>
            <a:r>
              <a:rPr lang="en-US" sz="1400" dirty="0" err="1" smtClean="0"/>
              <a:t>Ack</a:t>
            </a:r>
            <a:r>
              <a:rPr lang="en-US" sz="1400" dirty="0" smtClean="0"/>
              <a:t>/BA/M-BA in another 80MHz channel.</a:t>
            </a:r>
          </a:p>
          <a:p>
            <a:pPr marL="1028700" lvl="3" indent="-342900">
              <a:buFont typeface="Arial" pitchFamily="34" charset="0"/>
              <a:buChar char="•"/>
            </a:pPr>
            <a:r>
              <a:rPr lang="en-US" sz="1400" dirty="0" smtClean="0"/>
              <a:t>When the number of the users in one 80MHz are much larger than the number of the users in another  80MHz, e.g. 1 user </a:t>
            </a:r>
            <a:r>
              <a:rPr lang="en-US" sz="1400" dirty="0" err="1" smtClean="0"/>
              <a:t>vs</a:t>
            </a:r>
            <a:r>
              <a:rPr lang="en-US" sz="1400" dirty="0" smtClean="0"/>
              <a:t> 8 users,  option 2 is not good. However Trigger frame can be used in this case.</a:t>
            </a:r>
          </a:p>
          <a:p>
            <a:pPr marL="685800" lvl="2" indent="-342900">
              <a:buFont typeface="Arial" pitchFamily="34" charset="0"/>
              <a:buChar char="‒"/>
            </a:pPr>
            <a:endParaRPr lang="en-US" sz="1400" dirty="0" smtClean="0"/>
          </a:p>
          <a:p>
            <a:pPr marL="685800" lvl="2" indent="-342900">
              <a:buFont typeface="Arial" pitchFamily="34" charset="0"/>
              <a:buChar char="‒"/>
            </a:pPr>
            <a:r>
              <a:rPr lang="en-US" sz="1400" dirty="0" smtClean="0"/>
              <a:t>Other optimization is not preferable.</a:t>
            </a:r>
          </a:p>
        </p:txBody>
      </p:sp>
      <p:sp>
        <p:nvSpPr>
          <p:cNvPr id="136" name="矩形 15"/>
          <p:cNvSpPr/>
          <p:nvPr/>
        </p:nvSpPr>
        <p:spPr bwMode="auto">
          <a:xfrm>
            <a:off x="1420717"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37" name="矩形 16"/>
          <p:cNvSpPr/>
          <p:nvPr/>
        </p:nvSpPr>
        <p:spPr bwMode="auto">
          <a:xfrm>
            <a:off x="1420717" y="4876800"/>
            <a:ext cx="1524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38" name="矩形 17"/>
          <p:cNvSpPr/>
          <p:nvPr/>
        </p:nvSpPr>
        <p:spPr bwMode="auto">
          <a:xfrm>
            <a:off x="1649317" y="4876800"/>
            <a:ext cx="1524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cxnSp>
        <p:nvCxnSpPr>
          <p:cNvPr id="139" name="直接箭头连接符 18"/>
          <p:cNvCxnSpPr/>
          <p:nvPr/>
        </p:nvCxnSpPr>
        <p:spPr bwMode="auto">
          <a:xfrm flipV="1">
            <a:off x="1420717" y="4143021"/>
            <a:ext cx="428893" cy="17"/>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40" name="矩形 19"/>
          <p:cNvSpPr/>
          <p:nvPr/>
        </p:nvSpPr>
        <p:spPr>
          <a:xfrm>
            <a:off x="1344517" y="3919358"/>
            <a:ext cx="615874" cy="255960"/>
          </a:xfrm>
          <a:prstGeom prst="rect">
            <a:avLst/>
          </a:prstGeom>
        </p:spPr>
        <p:txBody>
          <a:bodyPr wrap="none">
            <a:spAutoFit/>
          </a:bodyPr>
          <a:lstStyle/>
          <a:p>
            <a:r>
              <a:rPr lang="en-GB" altLang="zh-CN" sz="1100" dirty="0" smtClean="0">
                <a:solidFill>
                  <a:schemeClr val="tx1"/>
                </a:solidFill>
              </a:rPr>
              <a:t>20MHz</a:t>
            </a:r>
            <a:endParaRPr lang="zh-CN" altLang="en-US" sz="1100" dirty="0">
              <a:solidFill>
                <a:schemeClr val="tx1"/>
              </a:solidFill>
            </a:endParaRPr>
          </a:p>
        </p:txBody>
      </p:sp>
      <p:sp>
        <p:nvSpPr>
          <p:cNvPr id="141" name="矩形 20"/>
          <p:cNvSpPr/>
          <p:nvPr/>
        </p:nvSpPr>
        <p:spPr>
          <a:xfrm>
            <a:off x="1043691" y="4193898"/>
            <a:ext cx="360996" cy="255960"/>
          </a:xfrm>
          <a:prstGeom prst="rect">
            <a:avLst/>
          </a:prstGeom>
        </p:spPr>
        <p:txBody>
          <a:bodyPr wrap="none">
            <a:spAutoFit/>
          </a:bodyPr>
          <a:lstStyle/>
          <a:p>
            <a:r>
              <a:rPr lang="en-GB" altLang="zh-CN" sz="1100" dirty="0" smtClean="0">
                <a:solidFill>
                  <a:schemeClr val="tx1"/>
                </a:solidFill>
              </a:rPr>
              <a:t>26 </a:t>
            </a:r>
            <a:endParaRPr lang="zh-CN" altLang="en-US" sz="1100" dirty="0">
              <a:solidFill>
                <a:schemeClr val="tx1"/>
              </a:solidFill>
            </a:endParaRPr>
          </a:p>
        </p:txBody>
      </p:sp>
      <p:sp>
        <p:nvSpPr>
          <p:cNvPr id="142" name="矩形 21"/>
          <p:cNvSpPr/>
          <p:nvPr/>
        </p:nvSpPr>
        <p:spPr>
          <a:xfrm>
            <a:off x="1039717" y="4544640"/>
            <a:ext cx="325730" cy="255960"/>
          </a:xfrm>
          <a:prstGeom prst="rect">
            <a:avLst/>
          </a:prstGeom>
        </p:spPr>
        <p:txBody>
          <a:bodyPr wrap="none">
            <a:spAutoFit/>
          </a:bodyPr>
          <a:lstStyle/>
          <a:p>
            <a:r>
              <a:rPr lang="en-GB" altLang="zh-CN" sz="1100" dirty="0" smtClean="0">
                <a:solidFill>
                  <a:schemeClr val="tx1"/>
                </a:solidFill>
              </a:rPr>
              <a:t>52</a:t>
            </a:r>
            <a:endParaRPr lang="zh-CN" altLang="en-US" sz="1100" dirty="0">
              <a:solidFill>
                <a:schemeClr val="tx1"/>
              </a:solidFill>
            </a:endParaRPr>
          </a:p>
        </p:txBody>
      </p:sp>
      <p:sp>
        <p:nvSpPr>
          <p:cNvPr id="143" name="矩形 22"/>
          <p:cNvSpPr/>
          <p:nvPr/>
        </p:nvSpPr>
        <p:spPr>
          <a:xfrm>
            <a:off x="1039717" y="4904001"/>
            <a:ext cx="396262" cy="255960"/>
          </a:xfrm>
          <a:prstGeom prst="rect">
            <a:avLst/>
          </a:prstGeom>
        </p:spPr>
        <p:txBody>
          <a:bodyPr wrap="none">
            <a:spAutoFit/>
          </a:bodyPr>
          <a:lstStyle/>
          <a:p>
            <a:r>
              <a:rPr lang="en-GB" altLang="zh-CN" sz="1100" dirty="0" smtClean="0">
                <a:solidFill>
                  <a:schemeClr val="tx1"/>
                </a:solidFill>
              </a:rPr>
              <a:t>106</a:t>
            </a:r>
            <a:endParaRPr lang="zh-CN" altLang="en-US" sz="1100" dirty="0">
              <a:solidFill>
                <a:schemeClr val="tx1"/>
              </a:solidFill>
            </a:endParaRPr>
          </a:p>
        </p:txBody>
      </p:sp>
      <p:sp>
        <p:nvSpPr>
          <p:cNvPr id="144" name="矩形 23"/>
          <p:cNvSpPr/>
          <p:nvPr/>
        </p:nvSpPr>
        <p:spPr>
          <a:xfrm>
            <a:off x="1039717" y="5228953"/>
            <a:ext cx="396262" cy="255960"/>
          </a:xfrm>
          <a:prstGeom prst="rect">
            <a:avLst/>
          </a:prstGeom>
        </p:spPr>
        <p:txBody>
          <a:bodyPr wrap="none">
            <a:spAutoFit/>
          </a:bodyPr>
          <a:lstStyle/>
          <a:p>
            <a:r>
              <a:rPr lang="en-GB" altLang="zh-CN" sz="1100" dirty="0" smtClean="0">
                <a:solidFill>
                  <a:schemeClr val="tx1"/>
                </a:solidFill>
              </a:rPr>
              <a:t>242</a:t>
            </a:r>
            <a:endParaRPr lang="zh-CN" altLang="en-US" sz="1100" dirty="0">
              <a:solidFill>
                <a:schemeClr val="tx1"/>
              </a:solidFill>
            </a:endParaRPr>
          </a:p>
        </p:txBody>
      </p:sp>
      <p:sp>
        <p:nvSpPr>
          <p:cNvPr id="145" name="矩形 24"/>
          <p:cNvSpPr/>
          <p:nvPr/>
        </p:nvSpPr>
        <p:spPr>
          <a:xfrm>
            <a:off x="1039717" y="5492982"/>
            <a:ext cx="396262" cy="255960"/>
          </a:xfrm>
          <a:prstGeom prst="rect">
            <a:avLst/>
          </a:prstGeom>
        </p:spPr>
        <p:txBody>
          <a:bodyPr wrap="none">
            <a:spAutoFit/>
          </a:bodyPr>
          <a:lstStyle/>
          <a:p>
            <a:r>
              <a:rPr lang="en-GB" altLang="zh-CN" sz="1100" dirty="0" smtClean="0">
                <a:solidFill>
                  <a:schemeClr val="tx1"/>
                </a:solidFill>
              </a:rPr>
              <a:t>484</a:t>
            </a:r>
            <a:endParaRPr lang="zh-CN" altLang="en-US" sz="1100" dirty="0">
              <a:solidFill>
                <a:schemeClr val="tx1"/>
              </a:solidFill>
            </a:endParaRPr>
          </a:p>
        </p:txBody>
      </p:sp>
      <p:sp>
        <p:nvSpPr>
          <p:cNvPr id="146" name="矩形 25"/>
          <p:cNvSpPr/>
          <p:nvPr/>
        </p:nvSpPr>
        <p:spPr bwMode="auto">
          <a:xfrm>
            <a:off x="1420717" y="5181600"/>
            <a:ext cx="377863"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47" name="矩形 26"/>
          <p:cNvSpPr/>
          <p:nvPr/>
        </p:nvSpPr>
        <p:spPr bwMode="auto">
          <a:xfrm>
            <a:off x="1414443" y="5540336"/>
            <a:ext cx="844474"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48" name="矩形 27"/>
          <p:cNvSpPr/>
          <p:nvPr/>
        </p:nvSpPr>
        <p:spPr bwMode="auto">
          <a:xfrm>
            <a:off x="1402827" y="5921336"/>
            <a:ext cx="1919751"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49" name="矩形 28"/>
          <p:cNvSpPr/>
          <p:nvPr/>
        </p:nvSpPr>
        <p:spPr>
          <a:xfrm>
            <a:off x="1039717" y="5873982"/>
            <a:ext cx="396262" cy="255960"/>
          </a:xfrm>
          <a:prstGeom prst="rect">
            <a:avLst/>
          </a:prstGeom>
        </p:spPr>
        <p:txBody>
          <a:bodyPr wrap="none">
            <a:spAutoFit/>
          </a:bodyPr>
          <a:lstStyle/>
          <a:p>
            <a:r>
              <a:rPr lang="en-GB" altLang="zh-CN" sz="1100" dirty="0" smtClean="0">
                <a:solidFill>
                  <a:schemeClr val="tx1"/>
                </a:solidFill>
              </a:rPr>
              <a:t>996</a:t>
            </a:r>
            <a:endParaRPr lang="zh-CN" altLang="en-US" sz="1100" dirty="0">
              <a:solidFill>
                <a:schemeClr val="tx1"/>
              </a:solidFill>
            </a:endParaRPr>
          </a:p>
        </p:txBody>
      </p:sp>
      <p:sp>
        <p:nvSpPr>
          <p:cNvPr id="150" name="矩形 29"/>
          <p:cNvSpPr/>
          <p:nvPr/>
        </p:nvSpPr>
        <p:spPr bwMode="auto">
          <a:xfrm>
            <a:off x="1466436"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51" name="矩形 30"/>
          <p:cNvSpPr/>
          <p:nvPr/>
        </p:nvSpPr>
        <p:spPr bwMode="auto">
          <a:xfrm>
            <a:off x="1512155"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52" name="矩形 31"/>
          <p:cNvSpPr/>
          <p:nvPr/>
        </p:nvSpPr>
        <p:spPr bwMode="auto">
          <a:xfrm>
            <a:off x="1557874"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53" name="矩形 32"/>
          <p:cNvSpPr/>
          <p:nvPr/>
        </p:nvSpPr>
        <p:spPr bwMode="auto">
          <a:xfrm>
            <a:off x="1603598"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54" name="矩形 33"/>
          <p:cNvSpPr/>
          <p:nvPr/>
        </p:nvSpPr>
        <p:spPr bwMode="auto">
          <a:xfrm>
            <a:off x="1649317"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55" name="矩形 34"/>
          <p:cNvSpPr/>
          <p:nvPr/>
        </p:nvSpPr>
        <p:spPr bwMode="auto">
          <a:xfrm>
            <a:off x="1695036"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56" name="矩形 35"/>
          <p:cNvSpPr/>
          <p:nvPr/>
        </p:nvSpPr>
        <p:spPr bwMode="auto">
          <a:xfrm>
            <a:off x="1740755"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57" name="矩形 36"/>
          <p:cNvSpPr/>
          <p:nvPr/>
        </p:nvSpPr>
        <p:spPr bwMode="auto">
          <a:xfrm>
            <a:off x="1786474"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58" name="矩形 37"/>
          <p:cNvSpPr/>
          <p:nvPr/>
        </p:nvSpPr>
        <p:spPr bwMode="auto">
          <a:xfrm>
            <a:off x="2365598" y="4217576"/>
            <a:ext cx="45719" cy="24734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59" name="矩形 38"/>
          <p:cNvSpPr/>
          <p:nvPr/>
        </p:nvSpPr>
        <p:spPr bwMode="auto">
          <a:xfrm>
            <a:off x="2485002" y="5540336"/>
            <a:ext cx="837578"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60" name="矩形 39"/>
          <p:cNvSpPr/>
          <p:nvPr/>
        </p:nvSpPr>
        <p:spPr bwMode="auto">
          <a:xfrm>
            <a:off x="1877917" y="5181600"/>
            <a:ext cx="377863"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61" name="矩形 40"/>
          <p:cNvSpPr/>
          <p:nvPr/>
        </p:nvSpPr>
        <p:spPr bwMode="auto">
          <a:xfrm>
            <a:off x="2490654" y="5181600"/>
            <a:ext cx="377863"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62" name="矩形 41"/>
          <p:cNvSpPr/>
          <p:nvPr/>
        </p:nvSpPr>
        <p:spPr bwMode="auto">
          <a:xfrm>
            <a:off x="2944717" y="5181600"/>
            <a:ext cx="377863"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63" name="矩形 42"/>
          <p:cNvSpPr/>
          <p:nvPr/>
        </p:nvSpPr>
        <p:spPr bwMode="auto">
          <a:xfrm>
            <a:off x="1877917" y="4876800"/>
            <a:ext cx="1524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64" name="矩形 43"/>
          <p:cNvSpPr/>
          <p:nvPr/>
        </p:nvSpPr>
        <p:spPr bwMode="auto">
          <a:xfrm>
            <a:off x="2106517" y="4876800"/>
            <a:ext cx="1524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65" name="矩形 44"/>
          <p:cNvSpPr/>
          <p:nvPr/>
        </p:nvSpPr>
        <p:spPr bwMode="auto">
          <a:xfrm>
            <a:off x="1877917" y="4544640"/>
            <a:ext cx="762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66" name="矩形 45"/>
          <p:cNvSpPr/>
          <p:nvPr/>
        </p:nvSpPr>
        <p:spPr bwMode="auto">
          <a:xfrm>
            <a:off x="1954117" y="4544640"/>
            <a:ext cx="762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67" name="矩形 46"/>
          <p:cNvSpPr/>
          <p:nvPr/>
        </p:nvSpPr>
        <p:spPr bwMode="auto">
          <a:xfrm>
            <a:off x="2106517" y="4544640"/>
            <a:ext cx="762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68" name="矩形 47"/>
          <p:cNvSpPr/>
          <p:nvPr/>
        </p:nvSpPr>
        <p:spPr bwMode="auto">
          <a:xfrm>
            <a:off x="2182717" y="4544640"/>
            <a:ext cx="762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69" name="矩形 48"/>
          <p:cNvSpPr/>
          <p:nvPr/>
        </p:nvSpPr>
        <p:spPr bwMode="auto">
          <a:xfrm>
            <a:off x="1420717" y="4544640"/>
            <a:ext cx="762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70" name="矩形 49"/>
          <p:cNvSpPr/>
          <p:nvPr/>
        </p:nvSpPr>
        <p:spPr bwMode="auto">
          <a:xfrm>
            <a:off x="1496917" y="4544640"/>
            <a:ext cx="762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71" name="矩形 50"/>
          <p:cNvSpPr/>
          <p:nvPr/>
        </p:nvSpPr>
        <p:spPr bwMode="auto">
          <a:xfrm>
            <a:off x="1649317" y="4544640"/>
            <a:ext cx="762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72" name="矩形 51"/>
          <p:cNvSpPr/>
          <p:nvPr/>
        </p:nvSpPr>
        <p:spPr bwMode="auto">
          <a:xfrm>
            <a:off x="1725517" y="4544640"/>
            <a:ext cx="762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73" name="矩形 52"/>
          <p:cNvSpPr/>
          <p:nvPr/>
        </p:nvSpPr>
        <p:spPr bwMode="auto">
          <a:xfrm>
            <a:off x="1847441"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74" name="矩形 53"/>
          <p:cNvSpPr/>
          <p:nvPr/>
        </p:nvSpPr>
        <p:spPr bwMode="auto">
          <a:xfrm>
            <a:off x="1893160"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75" name="矩形 54"/>
          <p:cNvSpPr/>
          <p:nvPr/>
        </p:nvSpPr>
        <p:spPr bwMode="auto">
          <a:xfrm>
            <a:off x="1938879"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76" name="矩形 55"/>
          <p:cNvSpPr/>
          <p:nvPr/>
        </p:nvSpPr>
        <p:spPr bwMode="auto">
          <a:xfrm>
            <a:off x="1984598"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77" name="矩形 56"/>
          <p:cNvSpPr/>
          <p:nvPr/>
        </p:nvSpPr>
        <p:spPr bwMode="auto">
          <a:xfrm>
            <a:off x="2030322"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78" name="矩形 57"/>
          <p:cNvSpPr/>
          <p:nvPr/>
        </p:nvSpPr>
        <p:spPr bwMode="auto">
          <a:xfrm>
            <a:off x="2076041"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79" name="矩形 58"/>
          <p:cNvSpPr/>
          <p:nvPr/>
        </p:nvSpPr>
        <p:spPr bwMode="auto">
          <a:xfrm>
            <a:off x="2121760"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80" name="矩形 59"/>
          <p:cNvSpPr/>
          <p:nvPr/>
        </p:nvSpPr>
        <p:spPr bwMode="auto">
          <a:xfrm>
            <a:off x="2167479"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81" name="矩形 60"/>
          <p:cNvSpPr/>
          <p:nvPr/>
        </p:nvSpPr>
        <p:spPr bwMode="auto">
          <a:xfrm>
            <a:off x="2213198"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82" name="矩形 61"/>
          <p:cNvSpPr/>
          <p:nvPr/>
        </p:nvSpPr>
        <p:spPr bwMode="auto">
          <a:xfrm>
            <a:off x="2487517"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83" name="矩形 62"/>
          <p:cNvSpPr/>
          <p:nvPr/>
        </p:nvSpPr>
        <p:spPr bwMode="auto">
          <a:xfrm>
            <a:off x="2533236"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84" name="矩形 63"/>
          <p:cNvSpPr/>
          <p:nvPr/>
        </p:nvSpPr>
        <p:spPr bwMode="auto">
          <a:xfrm>
            <a:off x="2578955"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85" name="矩形 64"/>
          <p:cNvSpPr/>
          <p:nvPr/>
        </p:nvSpPr>
        <p:spPr bwMode="auto">
          <a:xfrm>
            <a:off x="2624674"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86" name="矩形 65"/>
          <p:cNvSpPr/>
          <p:nvPr/>
        </p:nvSpPr>
        <p:spPr bwMode="auto">
          <a:xfrm>
            <a:off x="2670398"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87" name="矩形 66"/>
          <p:cNvSpPr/>
          <p:nvPr/>
        </p:nvSpPr>
        <p:spPr bwMode="auto">
          <a:xfrm>
            <a:off x="2716117"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88" name="矩形 67"/>
          <p:cNvSpPr/>
          <p:nvPr/>
        </p:nvSpPr>
        <p:spPr bwMode="auto">
          <a:xfrm>
            <a:off x="2761836"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89" name="矩形 68"/>
          <p:cNvSpPr/>
          <p:nvPr/>
        </p:nvSpPr>
        <p:spPr bwMode="auto">
          <a:xfrm>
            <a:off x="2807555"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90" name="矩形 69"/>
          <p:cNvSpPr/>
          <p:nvPr/>
        </p:nvSpPr>
        <p:spPr bwMode="auto">
          <a:xfrm>
            <a:off x="2853274"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91" name="矩形 70"/>
          <p:cNvSpPr/>
          <p:nvPr/>
        </p:nvSpPr>
        <p:spPr bwMode="auto">
          <a:xfrm>
            <a:off x="2914241"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92" name="矩形 71"/>
          <p:cNvSpPr/>
          <p:nvPr/>
        </p:nvSpPr>
        <p:spPr bwMode="auto">
          <a:xfrm>
            <a:off x="2959960"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93" name="矩形 72"/>
          <p:cNvSpPr/>
          <p:nvPr/>
        </p:nvSpPr>
        <p:spPr bwMode="auto">
          <a:xfrm>
            <a:off x="3005679"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94" name="矩形 73"/>
          <p:cNvSpPr/>
          <p:nvPr/>
        </p:nvSpPr>
        <p:spPr bwMode="auto">
          <a:xfrm>
            <a:off x="3051398"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95" name="矩形 74"/>
          <p:cNvSpPr/>
          <p:nvPr/>
        </p:nvSpPr>
        <p:spPr bwMode="auto">
          <a:xfrm>
            <a:off x="3097122"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96" name="矩形 75"/>
          <p:cNvSpPr/>
          <p:nvPr/>
        </p:nvSpPr>
        <p:spPr bwMode="auto">
          <a:xfrm>
            <a:off x="3142841"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97" name="矩形 76"/>
          <p:cNvSpPr/>
          <p:nvPr/>
        </p:nvSpPr>
        <p:spPr bwMode="auto">
          <a:xfrm>
            <a:off x="3188560"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98" name="矩形 77"/>
          <p:cNvSpPr/>
          <p:nvPr/>
        </p:nvSpPr>
        <p:spPr bwMode="auto">
          <a:xfrm>
            <a:off x="3234279"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99" name="矩形 78"/>
          <p:cNvSpPr/>
          <p:nvPr/>
        </p:nvSpPr>
        <p:spPr bwMode="auto">
          <a:xfrm>
            <a:off x="3279998" y="4217576"/>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00" name="矩形 79"/>
          <p:cNvSpPr/>
          <p:nvPr/>
        </p:nvSpPr>
        <p:spPr bwMode="auto">
          <a:xfrm>
            <a:off x="2944717" y="4544640"/>
            <a:ext cx="762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01" name="矩形 80"/>
          <p:cNvSpPr/>
          <p:nvPr/>
        </p:nvSpPr>
        <p:spPr bwMode="auto">
          <a:xfrm>
            <a:off x="3020917" y="4544640"/>
            <a:ext cx="762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02" name="矩形 81"/>
          <p:cNvSpPr/>
          <p:nvPr/>
        </p:nvSpPr>
        <p:spPr bwMode="auto">
          <a:xfrm>
            <a:off x="3173317" y="4544640"/>
            <a:ext cx="762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03" name="矩形 82"/>
          <p:cNvSpPr/>
          <p:nvPr/>
        </p:nvSpPr>
        <p:spPr bwMode="auto">
          <a:xfrm>
            <a:off x="3249517" y="4544640"/>
            <a:ext cx="762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04" name="矩形 83"/>
          <p:cNvSpPr/>
          <p:nvPr/>
        </p:nvSpPr>
        <p:spPr bwMode="auto">
          <a:xfrm>
            <a:off x="2487517" y="4544640"/>
            <a:ext cx="762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05" name="矩形 84"/>
          <p:cNvSpPr/>
          <p:nvPr/>
        </p:nvSpPr>
        <p:spPr bwMode="auto">
          <a:xfrm>
            <a:off x="2563717" y="4544640"/>
            <a:ext cx="762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06" name="矩形 85"/>
          <p:cNvSpPr/>
          <p:nvPr/>
        </p:nvSpPr>
        <p:spPr bwMode="auto">
          <a:xfrm>
            <a:off x="2716117" y="4544640"/>
            <a:ext cx="762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07" name="矩形 86"/>
          <p:cNvSpPr/>
          <p:nvPr/>
        </p:nvSpPr>
        <p:spPr bwMode="auto">
          <a:xfrm>
            <a:off x="2792317" y="4544640"/>
            <a:ext cx="762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08" name="矩形 87"/>
          <p:cNvSpPr/>
          <p:nvPr/>
        </p:nvSpPr>
        <p:spPr bwMode="auto">
          <a:xfrm>
            <a:off x="2487517" y="4876800"/>
            <a:ext cx="1524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09" name="矩形 88"/>
          <p:cNvSpPr/>
          <p:nvPr/>
        </p:nvSpPr>
        <p:spPr bwMode="auto">
          <a:xfrm>
            <a:off x="2716117" y="4876800"/>
            <a:ext cx="1524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10" name="矩形 89"/>
          <p:cNvSpPr/>
          <p:nvPr/>
        </p:nvSpPr>
        <p:spPr bwMode="auto">
          <a:xfrm>
            <a:off x="2944717" y="4876800"/>
            <a:ext cx="1524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11" name="矩形 90"/>
          <p:cNvSpPr/>
          <p:nvPr/>
        </p:nvSpPr>
        <p:spPr bwMode="auto">
          <a:xfrm>
            <a:off x="3173317" y="4876800"/>
            <a:ext cx="152400"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graphicFrame>
        <p:nvGraphicFramePr>
          <p:cNvPr id="212" name="表格 91"/>
          <p:cNvGraphicFramePr>
            <a:graphicFrameLocks noGrp="1"/>
          </p:cNvGraphicFramePr>
          <p:nvPr>
            <p:extLst>
              <p:ext uri="{D42A27DB-BD31-4B8C-83A1-F6EECF244321}">
                <p14:modId xmlns="" xmlns:p14="http://schemas.microsoft.com/office/powerpoint/2010/main" val="1641994963"/>
              </p:ext>
            </p:extLst>
          </p:nvPr>
        </p:nvGraphicFramePr>
        <p:xfrm>
          <a:off x="3432592" y="4111115"/>
          <a:ext cx="4416008" cy="1995005"/>
        </p:xfrm>
        <a:graphic>
          <a:graphicData uri="http://schemas.openxmlformats.org/drawingml/2006/table">
            <a:tbl>
              <a:tblPr firstRow="1" bandRow="1">
                <a:tableStyleId>{073A0DAA-6AF3-43AB-8588-CEC1D06C72B9}</a:tableStyleId>
              </a:tblPr>
              <a:tblGrid>
                <a:gridCol w="1440002"/>
                <a:gridCol w="2137806"/>
                <a:gridCol w="838200"/>
              </a:tblGrid>
              <a:tr h="425165">
                <a:tc>
                  <a:txBody>
                    <a:bodyPr/>
                    <a:lstStyle/>
                    <a:p>
                      <a:pPr algn="ctr"/>
                      <a:r>
                        <a:rPr lang="en-US" altLang="zh-CN" sz="1000" b="0" dirty="0" smtClean="0">
                          <a:solidFill>
                            <a:schemeClr val="tx1"/>
                          </a:solidFill>
                        </a:rPr>
                        <a:t>7 bits indices</a:t>
                      </a:r>
                      <a:endParaRPr lang="zh-CN"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000" b="0" dirty="0" smtClean="0">
                          <a:solidFill>
                            <a:schemeClr val="tx1"/>
                          </a:solidFill>
                        </a:rPr>
                        <a:t>Message</a:t>
                      </a:r>
                      <a:endParaRPr lang="zh-CN"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000" b="0" dirty="0" smtClean="0">
                          <a:solidFill>
                            <a:schemeClr val="tx1"/>
                          </a:solidFill>
                        </a:rPr>
                        <a:t>Number of entries</a:t>
                      </a:r>
                      <a:endParaRPr lang="zh-CN"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1640">
                <a:tc>
                  <a:txBody>
                    <a:bodyPr/>
                    <a:lstStyle/>
                    <a:p>
                      <a:pPr algn="ctr"/>
                      <a:r>
                        <a:rPr lang="en-US" altLang="zh-CN" sz="1050" b="0" dirty="0" smtClean="0">
                          <a:solidFill>
                            <a:schemeClr val="tx1"/>
                          </a:solidFill>
                        </a:rPr>
                        <a:t> 0000000 ~ 0100100 </a:t>
                      </a:r>
                      <a:endParaRPr lang="zh-CN" altLang="en-US" sz="105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050" b="0" dirty="0" smtClean="0">
                          <a:solidFill>
                            <a:schemeClr val="tx1"/>
                          </a:solidFill>
                        </a:rPr>
                        <a:t>Possible 26 RU cases in 80MHz</a:t>
                      </a:r>
                      <a:endParaRPr lang="zh-CN" altLang="en-US" sz="105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050" b="0" dirty="0" smtClean="0">
                          <a:solidFill>
                            <a:schemeClr val="tx1"/>
                          </a:solidFill>
                        </a:rPr>
                        <a:t>  37*</a:t>
                      </a:r>
                      <a:endParaRPr lang="zh-CN" altLang="en-US" sz="105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1640">
                <a:tc>
                  <a:txBody>
                    <a:bodyPr/>
                    <a:lstStyle/>
                    <a:p>
                      <a:pPr algn="ctr"/>
                      <a:r>
                        <a:rPr lang="en-US" altLang="zh-CN" sz="1050" b="0" dirty="0" smtClean="0">
                          <a:solidFill>
                            <a:schemeClr val="tx1"/>
                          </a:solidFill>
                        </a:rPr>
                        <a:t> 0100101 ~ 0110100</a:t>
                      </a:r>
                      <a:endParaRPr lang="zh-CN" altLang="en-US" sz="105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b="0" dirty="0" smtClean="0">
                          <a:solidFill>
                            <a:schemeClr val="tx1"/>
                          </a:solidFill>
                        </a:rPr>
                        <a:t>Possible 52 RU cases in 80MHz</a:t>
                      </a:r>
                      <a:endParaRPr lang="zh-CN" altLang="en-US" sz="105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050" b="0" dirty="0" smtClean="0">
                          <a:solidFill>
                            <a:schemeClr val="tx1"/>
                          </a:solidFill>
                        </a:rPr>
                        <a:t>16</a:t>
                      </a:r>
                      <a:endParaRPr lang="zh-CN" altLang="en-US" sz="105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16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b="0" dirty="0" smtClean="0">
                          <a:solidFill>
                            <a:schemeClr val="tx1"/>
                          </a:solidFill>
                        </a:rPr>
                        <a:t> 0110101 ~ 0111100 </a:t>
                      </a:r>
                      <a:endParaRPr lang="zh-CN" altLang="en-US" sz="105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b="0" dirty="0" smtClean="0">
                          <a:solidFill>
                            <a:schemeClr val="tx1"/>
                          </a:solidFill>
                        </a:rPr>
                        <a:t>Possible 106 RU cases in 80MHz</a:t>
                      </a:r>
                      <a:endParaRPr lang="zh-CN" altLang="en-US" sz="105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050" b="0" dirty="0" smtClean="0">
                          <a:solidFill>
                            <a:schemeClr val="tx1"/>
                          </a:solidFill>
                        </a:rPr>
                        <a:t>8</a:t>
                      </a:r>
                      <a:endParaRPr lang="zh-CN" altLang="en-US" sz="105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1640">
                <a:tc>
                  <a:txBody>
                    <a:bodyPr/>
                    <a:lstStyle/>
                    <a:p>
                      <a:pPr algn="ctr"/>
                      <a:r>
                        <a:rPr lang="en-US" altLang="zh-CN" sz="1050" b="0" dirty="0" smtClean="0">
                          <a:solidFill>
                            <a:schemeClr val="tx1"/>
                          </a:solidFill>
                        </a:rPr>
                        <a:t> 0111101 ~ 1000000 </a:t>
                      </a:r>
                      <a:endParaRPr lang="zh-CN" altLang="en-US" sz="105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b="0" dirty="0" smtClean="0">
                          <a:solidFill>
                            <a:schemeClr val="tx1"/>
                          </a:solidFill>
                        </a:rPr>
                        <a:t>Possible 242 RU cases in 80MHz</a:t>
                      </a:r>
                      <a:endParaRPr lang="zh-CN" altLang="en-US" sz="105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050" b="0" dirty="0" smtClean="0">
                          <a:solidFill>
                            <a:schemeClr val="tx1"/>
                          </a:solidFill>
                        </a:rPr>
                        <a:t>4</a:t>
                      </a:r>
                      <a:endParaRPr lang="zh-CN" altLang="en-US" sz="105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1640">
                <a:tc>
                  <a:txBody>
                    <a:bodyPr/>
                    <a:lstStyle/>
                    <a:p>
                      <a:pPr algn="ctr"/>
                      <a:r>
                        <a:rPr lang="en-US" altLang="zh-CN" sz="1050" b="0" dirty="0" smtClean="0">
                          <a:solidFill>
                            <a:schemeClr val="tx1"/>
                          </a:solidFill>
                        </a:rPr>
                        <a:t> 1000001 ~ 1000010 </a:t>
                      </a:r>
                      <a:endParaRPr lang="zh-CN" altLang="en-US" sz="105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b="0" dirty="0" smtClean="0">
                          <a:solidFill>
                            <a:schemeClr val="tx1"/>
                          </a:solidFill>
                        </a:rPr>
                        <a:t>Possible 484 RU cases in 80MHz</a:t>
                      </a:r>
                      <a:endParaRPr lang="zh-CN" altLang="en-US" sz="105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050" b="0" dirty="0" smtClean="0">
                          <a:solidFill>
                            <a:schemeClr val="tx1"/>
                          </a:solidFill>
                        </a:rPr>
                        <a:t>2</a:t>
                      </a:r>
                      <a:endParaRPr lang="zh-CN" altLang="en-US" sz="105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1640">
                <a:tc>
                  <a:txBody>
                    <a:bodyPr/>
                    <a:lstStyle/>
                    <a:p>
                      <a:pPr algn="ctr"/>
                      <a:r>
                        <a:rPr lang="en-US" altLang="zh-CN" sz="1050" b="0" dirty="0" smtClean="0">
                          <a:solidFill>
                            <a:schemeClr val="tx1"/>
                          </a:solidFill>
                        </a:rPr>
                        <a:t>1000011 </a:t>
                      </a:r>
                      <a:endParaRPr lang="zh-CN" altLang="en-US" sz="105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b="0" dirty="0" smtClean="0">
                          <a:solidFill>
                            <a:schemeClr val="tx1"/>
                          </a:solidFill>
                        </a:rPr>
                        <a:t>Possible 996 RU cases in 80MHz</a:t>
                      </a:r>
                      <a:endParaRPr lang="zh-CN" altLang="en-US" sz="105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050" b="0" dirty="0" smtClean="0">
                          <a:solidFill>
                            <a:schemeClr val="tx1"/>
                          </a:solidFill>
                        </a:rPr>
                        <a:t>1</a:t>
                      </a:r>
                      <a:endParaRPr lang="zh-CN" altLang="en-US" sz="105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81"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
        <p:nvSpPr>
          <p:cNvPr id="82"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200"/>
            <a:ext cx="9144000" cy="457200"/>
          </a:xfrm>
        </p:spPr>
        <p:txBody>
          <a:bodyPr/>
          <a:lstStyle/>
          <a:p>
            <a:pPr marL="0" marR="0">
              <a:spcBef>
                <a:spcPts val="0"/>
              </a:spcBef>
              <a:spcAft>
                <a:spcPts val="0"/>
              </a:spcAft>
            </a:pPr>
            <a:r>
              <a:rPr lang="en-US" sz="2400" dirty="0" smtClean="0">
                <a:ea typeface="Batang"/>
                <a:cs typeface="Times New Roman"/>
              </a:rPr>
              <a:t>Analysis of UL MU Acknowledgement Response </a:t>
            </a:r>
            <a:endParaRPr lang="en-US" sz="2400" dirty="0">
              <a:latin typeface="Times New Roman"/>
              <a:ea typeface="Batang"/>
              <a:cs typeface="Times New Roman"/>
            </a:endParaRPr>
          </a:p>
        </p:txBody>
      </p:sp>
      <p:sp>
        <p:nvSpPr>
          <p:cNvPr id="3" name="Content Placeholder 2"/>
          <p:cNvSpPr>
            <a:spLocks noGrp="1"/>
          </p:cNvSpPr>
          <p:nvPr>
            <p:ph idx="1"/>
          </p:nvPr>
        </p:nvSpPr>
        <p:spPr>
          <a:xfrm>
            <a:off x="0" y="1066800"/>
            <a:ext cx="9144000" cy="5181600"/>
          </a:xfrm>
        </p:spPr>
        <p:txBody>
          <a:bodyPr/>
          <a:lstStyle/>
          <a:p>
            <a:pPr marL="342900" lvl="1" indent="-342900">
              <a:buFontTx/>
              <a:buChar char="•"/>
            </a:pPr>
            <a:r>
              <a:rPr lang="en-US" sz="1600" dirty="0" smtClean="0"/>
              <a:t>The UL MU response can be in UL OFDMA or MU MIMO:</a:t>
            </a:r>
            <a:endParaRPr lang="en-US" sz="1600" b="0" dirty="0" smtClean="0"/>
          </a:p>
          <a:p>
            <a:pPr marL="742950" lvl="2" indent="-342900">
              <a:buFont typeface="Arial" pitchFamily="34" charset="0"/>
              <a:buChar char="‒"/>
            </a:pPr>
            <a:r>
              <a:rPr lang="en-US" sz="1400" b="0" dirty="0" smtClean="0"/>
              <a:t>Option 1: Spatial stream information should be defined for MU MIMO.</a:t>
            </a:r>
          </a:p>
          <a:p>
            <a:pPr marL="1085850" lvl="3" indent="-342900">
              <a:buFont typeface="Arial" pitchFamily="34" charset="0"/>
              <a:buChar char="•"/>
            </a:pPr>
            <a:r>
              <a:rPr lang="en-US" sz="1400" dirty="0" smtClean="0"/>
              <a:t>If one SS is only allowed in MU MIMO, start spatial stream (3 bits) is the only field.</a:t>
            </a:r>
          </a:p>
          <a:p>
            <a:pPr marL="742950" lvl="2" indent="-342900">
              <a:buFont typeface="Arial" pitchFamily="34" charset="0"/>
              <a:buChar char="‒"/>
            </a:pPr>
            <a:r>
              <a:rPr lang="en-US" sz="1400" b="0" dirty="0" smtClean="0"/>
              <a:t>Option 2: HE Control field doesn’t support UL MU MIMO acknowledgement response.</a:t>
            </a:r>
          </a:p>
          <a:p>
            <a:pPr marL="742950" lvl="2" indent="-342900">
              <a:buFont typeface="Arial" pitchFamily="34" charset="0"/>
              <a:buChar char="‒"/>
            </a:pPr>
            <a:r>
              <a:rPr lang="en-US" sz="1400" dirty="0" smtClean="0"/>
              <a:t>Option 3: HE Control field supports separate format of UL MU MIMO acknowledgement and UL OFDMA acknowledgement. </a:t>
            </a:r>
          </a:p>
          <a:p>
            <a:pPr marL="742950" lvl="2" indent="-342900">
              <a:buFont typeface="Arial" pitchFamily="34" charset="0"/>
              <a:buChar char="‒"/>
            </a:pPr>
            <a:r>
              <a:rPr lang="en-US" sz="1400" b="0" dirty="0" smtClean="0"/>
              <a:t>We prefer option 2 or 3.</a:t>
            </a:r>
          </a:p>
          <a:p>
            <a:r>
              <a:rPr lang="en-US" sz="1600" b="0" dirty="0" smtClean="0"/>
              <a:t>TX power: </a:t>
            </a:r>
          </a:p>
          <a:p>
            <a:pPr lvl="1"/>
            <a:r>
              <a:rPr lang="en-US" sz="1400" b="0" dirty="0" smtClean="0"/>
              <a:t>Recap: Trigger frame carries TX power of the trigger frame and target RX power of UL transmission from each STA.</a:t>
            </a:r>
          </a:p>
          <a:p>
            <a:pPr lvl="2"/>
            <a:r>
              <a:rPr lang="en-US" sz="1400" b="0" dirty="0" smtClean="0"/>
              <a:t> each STA uses Trigger frame’s TX power to get path loss, and uses the path loss and target RX power to calculate the TX power.</a:t>
            </a:r>
          </a:p>
          <a:p>
            <a:pPr lvl="1"/>
            <a:r>
              <a:rPr lang="en-US" sz="1600" dirty="0" smtClean="0"/>
              <a:t>The target RX power of the STA will be carried in HE A-Control field. </a:t>
            </a:r>
          </a:p>
          <a:p>
            <a:pPr lvl="1"/>
            <a:r>
              <a:rPr lang="en-US" sz="1600" dirty="0" smtClean="0"/>
              <a:t>Path Loss </a:t>
            </a:r>
          </a:p>
          <a:p>
            <a:pPr lvl="2"/>
            <a:r>
              <a:rPr lang="en-US" sz="1400" dirty="0" smtClean="0"/>
              <a:t>Option 1: The newest path loss from the AP calculated through received Trigger or Beacon will be used by the STA to calculate STA’s TX power. </a:t>
            </a:r>
          </a:p>
          <a:p>
            <a:pPr lvl="2"/>
            <a:r>
              <a:rPr lang="en-US" sz="1400" dirty="0" smtClean="0"/>
              <a:t>Option 2: TX power of DL transmission is carried in HE A-Control field.</a:t>
            </a:r>
          </a:p>
          <a:p>
            <a:pPr lvl="2"/>
            <a:r>
              <a:rPr lang="en-US" sz="1400" dirty="0" smtClean="0"/>
              <a:t>We prefer option 2.</a:t>
            </a:r>
          </a:p>
          <a:p>
            <a:pPr lvl="1"/>
            <a:r>
              <a:rPr lang="en-US" sz="1600" dirty="0" smtClean="0"/>
              <a:t>In unit 2db, 5-bit TX Power filed and Target RX Power can describe 64db difference respectively.</a:t>
            </a:r>
          </a:p>
        </p:txBody>
      </p:sp>
      <p:sp>
        <p:nvSpPr>
          <p:cNvPr id="4"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
        <p:nvSpPr>
          <p:cNvPr id="5"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200"/>
            <a:ext cx="9144000" cy="457200"/>
          </a:xfrm>
        </p:spPr>
        <p:txBody>
          <a:bodyPr/>
          <a:lstStyle/>
          <a:p>
            <a:pPr marL="0" marR="0">
              <a:spcBef>
                <a:spcPts val="0"/>
              </a:spcBef>
              <a:spcAft>
                <a:spcPts val="0"/>
              </a:spcAft>
            </a:pPr>
            <a:r>
              <a:rPr lang="en-US" sz="2400" dirty="0" smtClean="0">
                <a:ea typeface="Batang"/>
                <a:cs typeface="Times New Roman"/>
              </a:rPr>
              <a:t>Analysis of UL MU Acknowledgement Response (Cont’d) </a:t>
            </a:r>
            <a:endParaRPr lang="en-US" sz="2400" dirty="0">
              <a:latin typeface="Times New Roman"/>
              <a:ea typeface="Batang"/>
              <a:cs typeface="Times New Roman"/>
            </a:endParaRPr>
          </a:p>
        </p:txBody>
      </p:sp>
      <p:sp>
        <p:nvSpPr>
          <p:cNvPr id="3" name="Content Placeholder 2"/>
          <p:cNvSpPr>
            <a:spLocks noGrp="1"/>
          </p:cNvSpPr>
          <p:nvPr>
            <p:ph idx="1"/>
          </p:nvPr>
        </p:nvSpPr>
        <p:spPr>
          <a:xfrm>
            <a:off x="0" y="1066800"/>
            <a:ext cx="9144000" cy="5181600"/>
          </a:xfrm>
        </p:spPr>
        <p:txBody>
          <a:bodyPr/>
          <a:lstStyle/>
          <a:p>
            <a:pPr marL="342900" lvl="1" indent="-342900">
              <a:buFontTx/>
              <a:buChar char="•"/>
            </a:pPr>
            <a:r>
              <a:rPr lang="en-US" sz="1600" dirty="0" smtClean="0"/>
              <a:t>MCS:</a:t>
            </a:r>
            <a:endParaRPr lang="en-US" sz="1600" b="0" dirty="0" smtClean="0"/>
          </a:p>
          <a:p>
            <a:pPr marL="742950" lvl="2" indent="-342900">
              <a:buFont typeface="Arial" pitchFamily="34" charset="0"/>
              <a:buChar char="‒"/>
            </a:pPr>
            <a:r>
              <a:rPr lang="en-US" sz="1400" b="0" dirty="0" smtClean="0"/>
              <a:t>Option 1: </a:t>
            </a:r>
            <a:r>
              <a:rPr lang="en-US" sz="1400" dirty="0" smtClean="0"/>
              <a:t>each STA figures out the MCS of its UL MU transmission per DL MU MCS based on MCS selection rules, e.g. the maximal mandatory MCS which is less than the DL MU MCS.</a:t>
            </a:r>
            <a:endParaRPr lang="en-US" sz="1400" b="0" dirty="0" smtClean="0"/>
          </a:p>
          <a:p>
            <a:pPr marL="742950" lvl="2" indent="-342900">
              <a:buFont typeface="Arial" pitchFamily="34" charset="0"/>
              <a:buChar char="‒"/>
            </a:pPr>
            <a:r>
              <a:rPr lang="en-US" sz="1400" b="0" dirty="0" smtClean="0"/>
              <a:t>Option 2: The most robust MCS that can fit in UL RU width, PPDU length.</a:t>
            </a:r>
          </a:p>
          <a:p>
            <a:pPr marL="1085850" lvl="3" indent="-342900">
              <a:buFont typeface="Arial" pitchFamily="34" charset="0"/>
              <a:buChar char="•"/>
            </a:pPr>
            <a:r>
              <a:rPr lang="en-US" sz="1200" dirty="0" smtClean="0"/>
              <a:t>This option may not work since AP may not be able to figure out the length of the responding acknowledgement frame when some MPDUs in the A-MPDU get lost: AP think M-BA includes 2-TID’s block </a:t>
            </a:r>
            <a:r>
              <a:rPr lang="en-US" sz="1200" dirty="0" err="1" smtClean="0"/>
              <a:t>ack</a:t>
            </a:r>
            <a:r>
              <a:rPr lang="en-US" sz="1200" dirty="0" smtClean="0"/>
              <a:t> and STA think one TID BA, AP thinks BA bitmap of a TID is 256 and STA thinks the bitmap of the TID is 64 etc. </a:t>
            </a:r>
            <a:endParaRPr lang="en-US" sz="1200" b="0" dirty="0" smtClean="0"/>
          </a:p>
          <a:p>
            <a:pPr marL="742950" lvl="2" indent="-342900">
              <a:buFont typeface="Arial" pitchFamily="34" charset="0"/>
              <a:buChar char="‒"/>
            </a:pPr>
            <a:r>
              <a:rPr lang="en-US" sz="1400" dirty="0" smtClean="0"/>
              <a:t>Option 3: HE Control field indicates the MCS of UL acknowledgement. </a:t>
            </a:r>
          </a:p>
          <a:p>
            <a:pPr marL="742950" lvl="2" indent="-342900">
              <a:buFont typeface="Arial" pitchFamily="34" charset="0"/>
              <a:buChar char="‒"/>
            </a:pPr>
            <a:r>
              <a:rPr lang="en-US" sz="1400" dirty="0" smtClean="0"/>
              <a:t>We prefer option 3.</a:t>
            </a:r>
            <a:endParaRPr lang="en-US" sz="1400" b="0" dirty="0" smtClean="0"/>
          </a:p>
          <a:p>
            <a:pPr marL="0"/>
            <a:r>
              <a:rPr lang="en-US" sz="1600" b="0" dirty="0" smtClean="0"/>
              <a:t>One SS is used for UL acknowledgement.</a:t>
            </a:r>
          </a:p>
          <a:p>
            <a:pPr marL="0"/>
            <a:r>
              <a:rPr lang="en-US" sz="1600" b="0" dirty="0" smtClean="0"/>
              <a:t>One HE LTF is used for UL MU acknowledgement.</a:t>
            </a:r>
          </a:p>
          <a:p>
            <a:pPr marL="0"/>
            <a:r>
              <a:rPr lang="en-US" sz="1600" b="0" dirty="0" smtClean="0"/>
              <a:t>The CP+LTF Type is TBD.</a:t>
            </a:r>
          </a:p>
          <a:p>
            <a:pPr marL="400050" lvl="1"/>
            <a:r>
              <a:rPr lang="en-US" sz="1600" dirty="0" smtClean="0"/>
              <a:t>Fixed value or using one reserved bit to indicate two value</a:t>
            </a:r>
          </a:p>
          <a:p>
            <a:pPr marL="400050" lvl="1" indent="-342900">
              <a:buFont typeface="Arial" pitchFamily="34" charset="0"/>
              <a:buChar char="•"/>
            </a:pPr>
            <a:r>
              <a:rPr lang="en-US" sz="1600" dirty="0" smtClean="0"/>
              <a:t>The other parameters for UL acknowledgement are same as DL MU transmission that solicits the UL acknowledgement or have some default value. </a:t>
            </a:r>
          </a:p>
          <a:p>
            <a:pPr marL="742950" lvl="2" indent="-342900">
              <a:buFont typeface="Arial" pitchFamily="34" charset="0"/>
              <a:buChar char="‒"/>
            </a:pPr>
            <a:r>
              <a:rPr lang="en-US" sz="1400" dirty="0" smtClean="0"/>
              <a:t>If those parameters of UL acknowledgement are different from the DL soliciting MU PPDU or default value, Trigger frame is used.</a:t>
            </a:r>
          </a:p>
          <a:p>
            <a:pPr marL="0"/>
            <a:endParaRPr lang="en-US" sz="1600" b="0" dirty="0" smtClean="0"/>
          </a:p>
          <a:p>
            <a:pPr marL="742950" lvl="2" indent="-342900">
              <a:buNone/>
            </a:pPr>
            <a:endParaRPr lang="en-US" sz="1400" b="0" dirty="0" smtClean="0"/>
          </a:p>
          <a:p>
            <a:endParaRPr lang="en-US" sz="1600" b="0" dirty="0" smtClean="0"/>
          </a:p>
          <a:p>
            <a:pPr lvl="1">
              <a:buNone/>
            </a:pPr>
            <a:endParaRPr lang="en-US" sz="1200" b="0" dirty="0" smtClean="0"/>
          </a:p>
        </p:txBody>
      </p:sp>
      <p:sp>
        <p:nvSpPr>
          <p:cNvPr id="4"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
        <p:nvSpPr>
          <p:cNvPr id="5"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200"/>
            <a:ext cx="9144000" cy="457200"/>
          </a:xfrm>
        </p:spPr>
        <p:txBody>
          <a:bodyPr/>
          <a:lstStyle/>
          <a:p>
            <a:pPr marL="0" marR="0">
              <a:spcBef>
                <a:spcPts val="0"/>
              </a:spcBef>
              <a:spcAft>
                <a:spcPts val="0"/>
              </a:spcAft>
            </a:pPr>
            <a:r>
              <a:rPr lang="en-US" sz="2400" dirty="0" smtClean="0">
                <a:latin typeface="Times New Roman"/>
                <a:ea typeface="Batang"/>
                <a:cs typeface="Times New Roman"/>
              </a:rPr>
              <a:t>Proposal for UL MU response scheduling</a:t>
            </a:r>
            <a:endParaRPr lang="en-US" sz="2400" dirty="0">
              <a:latin typeface="Times New Roman"/>
              <a:ea typeface="Batang"/>
              <a:cs typeface="Times New Roman"/>
            </a:endParaRPr>
          </a:p>
        </p:txBody>
      </p:sp>
      <p:sp>
        <p:nvSpPr>
          <p:cNvPr id="52" name="Content Placeholder 2"/>
          <p:cNvSpPr>
            <a:spLocks noGrp="1"/>
          </p:cNvSpPr>
          <p:nvPr>
            <p:ph idx="1"/>
          </p:nvPr>
        </p:nvSpPr>
        <p:spPr>
          <a:xfrm>
            <a:off x="0" y="1143000"/>
            <a:ext cx="9144000" cy="3810000"/>
          </a:xfrm>
        </p:spPr>
        <p:txBody>
          <a:bodyPr/>
          <a:lstStyle/>
          <a:p>
            <a:pPr marL="342900" lvl="1" indent="-342900">
              <a:buFontTx/>
              <a:buChar char="•"/>
            </a:pPr>
            <a:r>
              <a:rPr lang="en-US" sz="1800" b="0" dirty="0" smtClean="0"/>
              <a:t>Based on the analysis, HE A-Control field for </a:t>
            </a:r>
            <a:r>
              <a:rPr lang="en-US" sz="1600" dirty="0" smtClean="0"/>
              <a:t>UL acknowledgement through OFDMA (acknowledgement through MU MIMO and MUMIMO in OFDMA are not supported) is defined as following:</a:t>
            </a:r>
          </a:p>
          <a:p>
            <a:pPr marL="685800" lvl="2" indent="-342900"/>
            <a:r>
              <a:rPr lang="en-US" altLang="ja-JP" sz="1400" dirty="0" smtClean="0"/>
              <a:t>5-bit UL PPDU Length indicates OFDMA symbols of the Data field</a:t>
            </a:r>
            <a:r>
              <a:rPr lang="en-US" sz="1400" dirty="0" smtClean="0"/>
              <a:t>.</a:t>
            </a:r>
          </a:p>
          <a:p>
            <a:pPr marL="685800" lvl="2" indent="-342900"/>
            <a:r>
              <a:rPr lang="en-US" sz="1400" dirty="0" smtClean="0"/>
              <a:t>5-bit DL TX Power indicates the transmission power of the Trigger frame in unit of 2db.</a:t>
            </a:r>
          </a:p>
          <a:p>
            <a:pPr marL="685800" lvl="2" indent="-342900"/>
            <a:r>
              <a:rPr lang="en-US" sz="1400" dirty="0" smtClean="0"/>
              <a:t>5-bit Target UL RX Power indicates the target RX power in unit of 2db.</a:t>
            </a:r>
          </a:p>
          <a:p>
            <a:pPr marL="685800" lvl="2" indent="-342900"/>
            <a:r>
              <a:rPr lang="en-US" sz="1400" dirty="0" smtClean="0"/>
              <a:t>8-bit RU Allocation is same as Trigger frame.</a:t>
            </a:r>
          </a:p>
          <a:p>
            <a:pPr marL="685800" lvl="2" indent="-342900"/>
            <a:r>
              <a:rPr lang="en-US" sz="1400" dirty="0" smtClean="0"/>
              <a:t>2-bit MCS indicates the MCS of the UL acknowledgement, MCS 0 to 3.</a:t>
            </a:r>
          </a:p>
          <a:p>
            <a:pPr marL="685800" lvl="2" indent="-342900"/>
            <a:r>
              <a:rPr lang="en-US" sz="1400" dirty="0" smtClean="0"/>
              <a:t>One SS is used for UL acknowledgement</a:t>
            </a:r>
          </a:p>
          <a:p>
            <a:pPr marL="685800" lvl="2" indent="-342900"/>
            <a:r>
              <a:rPr lang="en-US" sz="1400" dirty="0" smtClean="0"/>
              <a:t>The STAs that are the receivers of HE A-Control don’t do CCA sensing before sending UL MU acknowledgement.</a:t>
            </a:r>
          </a:p>
          <a:p>
            <a:pPr marL="685800" lvl="2" indent="-342900"/>
            <a:r>
              <a:rPr lang="en-US" sz="1400" dirty="0" smtClean="0"/>
              <a:t>One HE LTF is used for UL acknowledgement</a:t>
            </a:r>
          </a:p>
          <a:p>
            <a:pPr marL="685800" lvl="2" indent="-342900"/>
            <a:r>
              <a:rPr lang="en-US" sz="1400" dirty="0" smtClean="0"/>
              <a:t>Spatial reuse is disallowed.</a:t>
            </a:r>
          </a:p>
          <a:p>
            <a:pPr marL="685800" lvl="2" indent="-342900"/>
            <a:r>
              <a:rPr lang="en-US" sz="1400" dirty="0" smtClean="0"/>
              <a:t>The CP+LTF Type is TBD.</a:t>
            </a:r>
          </a:p>
          <a:p>
            <a:pPr marL="685800" lvl="2" indent="-342900"/>
            <a:r>
              <a:rPr lang="en-US" sz="1400" dirty="0" smtClean="0"/>
              <a:t>The other missed parameters are same or derived from related parameters in DL MU transmission or some default value. </a:t>
            </a:r>
          </a:p>
        </p:txBody>
      </p:sp>
      <p:sp>
        <p:nvSpPr>
          <p:cNvPr id="51" name="Rectangle 50"/>
          <p:cNvSpPr/>
          <p:nvPr/>
        </p:nvSpPr>
        <p:spPr bwMode="auto">
          <a:xfrm>
            <a:off x="3124200" y="4953000"/>
            <a:ext cx="762000" cy="3048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53" name="Text Box 32"/>
          <p:cNvSpPr txBox="1">
            <a:spLocks noChangeArrowheads="1"/>
          </p:cNvSpPr>
          <p:nvPr/>
        </p:nvSpPr>
        <p:spPr bwMode="auto">
          <a:xfrm>
            <a:off x="3124200" y="4953002"/>
            <a:ext cx="914400" cy="215444"/>
          </a:xfrm>
          <a:prstGeom prst="rect">
            <a:avLst/>
          </a:prstGeom>
          <a:noFill/>
          <a:ln w="9525">
            <a:noFill/>
            <a:miter lim="800000"/>
            <a:headEnd/>
            <a:tailEnd/>
          </a:ln>
          <a:effectLst/>
        </p:spPr>
        <p:txBody>
          <a:bodyPr wrap="square">
            <a:spAutoFit/>
          </a:bodyPr>
          <a:lstStyle/>
          <a:p>
            <a:r>
              <a:rPr lang="en-US" sz="800" dirty="0" smtClean="0"/>
              <a:t>Control  ID</a:t>
            </a:r>
            <a:endParaRPr lang="en-US" sz="800" b="0" i="1" dirty="0"/>
          </a:p>
        </p:txBody>
      </p:sp>
      <p:sp>
        <p:nvSpPr>
          <p:cNvPr id="54" name="Rectangle 53"/>
          <p:cNvSpPr/>
          <p:nvPr/>
        </p:nvSpPr>
        <p:spPr bwMode="auto">
          <a:xfrm>
            <a:off x="3886200" y="4953002"/>
            <a:ext cx="762000" cy="3048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55" name="Text Box 32"/>
          <p:cNvSpPr txBox="1">
            <a:spLocks noChangeArrowheads="1"/>
          </p:cNvSpPr>
          <p:nvPr/>
        </p:nvSpPr>
        <p:spPr bwMode="auto">
          <a:xfrm>
            <a:off x="3886200" y="4953004"/>
            <a:ext cx="914400" cy="338554"/>
          </a:xfrm>
          <a:prstGeom prst="rect">
            <a:avLst/>
          </a:prstGeom>
          <a:noFill/>
          <a:ln w="9525">
            <a:noFill/>
            <a:miter lim="800000"/>
            <a:headEnd/>
            <a:tailEnd/>
          </a:ln>
          <a:effectLst/>
        </p:spPr>
        <p:txBody>
          <a:bodyPr wrap="square">
            <a:spAutoFit/>
          </a:bodyPr>
          <a:lstStyle/>
          <a:p>
            <a:r>
              <a:rPr lang="en-US" sz="800" dirty="0" smtClean="0"/>
              <a:t>Control  Information</a:t>
            </a:r>
            <a:endParaRPr lang="en-US" sz="800" b="0" i="1" dirty="0"/>
          </a:p>
        </p:txBody>
      </p:sp>
      <p:sp>
        <p:nvSpPr>
          <p:cNvPr id="56" name="Right Brace 55"/>
          <p:cNvSpPr/>
          <p:nvPr/>
        </p:nvSpPr>
        <p:spPr bwMode="auto">
          <a:xfrm rot="5400000">
            <a:off x="3467100" y="4938652"/>
            <a:ext cx="76200" cy="762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Times New Roman" pitchFamily="18" charset="0"/>
            </a:endParaRPr>
          </a:p>
        </p:txBody>
      </p:sp>
      <p:sp>
        <p:nvSpPr>
          <p:cNvPr id="57" name="Text Box 32"/>
          <p:cNvSpPr txBox="1">
            <a:spLocks noChangeArrowheads="1"/>
          </p:cNvSpPr>
          <p:nvPr/>
        </p:nvSpPr>
        <p:spPr bwMode="auto">
          <a:xfrm>
            <a:off x="3200400" y="5357753"/>
            <a:ext cx="609600" cy="215444"/>
          </a:xfrm>
          <a:prstGeom prst="rect">
            <a:avLst/>
          </a:prstGeom>
          <a:noFill/>
          <a:ln w="9525">
            <a:noFill/>
            <a:miter lim="800000"/>
            <a:headEnd/>
            <a:tailEnd/>
          </a:ln>
          <a:effectLst/>
        </p:spPr>
        <p:txBody>
          <a:bodyPr wrap="square">
            <a:spAutoFit/>
          </a:bodyPr>
          <a:lstStyle/>
          <a:p>
            <a:r>
              <a:rPr lang="en-US" sz="800" dirty="0" smtClean="0"/>
              <a:t>4 bits</a:t>
            </a:r>
            <a:endParaRPr lang="en-US" sz="800" b="0" i="1" dirty="0"/>
          </a:p>
        </p:txBody>
      </p:sp>
      <p:cxnSp>
        <p:nvCxnSpPr>
          <p:cNvPr id="58" name="Straight Connector 57"/>
          <p:cNvCxnSpPr/>
          <p:nvPr/>
        </p:nvCxnSpPr>
        <p:spPr bwMode="auto">
          <a:xfrm flipH="1">
            <a:off x="2209800" y="5257802"/>
            <a:ext cx="1676400" cy="444044"/>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9" name="Straight Connector 58"/>
          <p:cNvCxnSpPr/>
          <p:nvPr/>
        </p:nvCxnSpPr>
        <p:spPr bwMode="auto">
          <a:xfrm>
            <a:off x="4648200" y="5257802"/>
            <a:ext cx="2133600" cy="444044"/>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0" name="Rectangle 59"/>
          <p:cNvSpPr/>
          <p:nvPr/>
        </p:nvSpPr>
        <p:spPr bwMode="auto">
          <a:xfrm>
            <a:off x="2209800" y="5728158"/>
            <a:ext cx="9144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61" name="Text Box 32"/>
          <p:cNvSpPr txBox="1">
            <a:spLocks noChangeArrowheads="1"/>
          </p:cNvSpPr>
          <p:nvPr/>
        </p:nvSpPr>
        <p:spPr bwMode="auto">
          <a:xfrm>
            <a:off x="2209800" y="5728158"/>
            <a:ext cx="914400" cy="215444"/>
          </a:xfrm>
          <a:prstGeom prst="rect">
            <a:avLst/>
          </a:prstGeom>
          <a:noFill/>
          <a:ln w="9525">
            <a:noFill/>
            <a:miter lim="800000"/>
            <a:headEnd/>
            <a:tailEnd/>
          </a:ln>
          <a:effectLst/>
        </p:spPr>
        <p:txBody>
          <a:bodyPr wrap="square">
            <a:spAutoFit/>
          </a:bodyPr>
          <a:lstStyle/>
          <a:p>
            <a:r>
              <a:rPr lang="en-GB" sz="800" dirty="0" smtClean="0"/>
              <a:t>UL PPDU Length</a:t>
            </a:r>
            <a:endParaRPr lang="en-US" sz="800" b="0" i="1" dirty="0"/>
          </a:p>
        </p:txBody>
      </p:sp>
      <p:sp>
        <p:nvSpPr>
          <p:cNvPr id="62" name="Rectangle 61"/>
          <p:cNvSpPr/>
          <p:nvPr/>
        </p:nvSpPr>
        <p:spPr bwMode="auto">
          <a:xfrm>
            <a:off x="3124200" y="5728158"/>
            <a:ext cx="9144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63" name="Text Box 32"/>
          <p:cNvSpPr txBox="1">
            <a:spLocks noChangeArrowheads="1"/>
          </p:cNvSpPr>
          <p:nvPr/>
        </p:nvSpPr>
        <p:spPr bwMode="auto">
          <a:xfrm>
            <a:off x="3124200" y="5728158"/>
            <a:ext cx="914400" cy="215444"/>
          </a:xfrm>
          <a:prstGeom prst="rect">
            <a:avLst/>
          </a:prstGeom>
          <a:noFill/>
          <a:ln w="9525">
            <a:noFill/>
            <a:miter lim="800000"/>
            <a:headEnd/>
            <a:tailEnd/>
          </a:ln>
          <a:effectLst/>
        </p:spPr>
        <p:txBody>
          <a:bodyPr wrap="square">
            <a:spAutoFit/>
          </a:bodyPr>
          <a:lstStyle/>
          <a:p>
            <a:r>
              <a:rPr lang="en-GB" sz="800" dirty="0" smtClean="0"/>
              <a:t>RU Allocation</a:t>
            </a:r>
            <a:endParaRPr lang="en-US" sz="800" b="0" i="1" dirty="0"/>
          </a:p>
        </p:txBody>
      </p:sp>
      <p:sp>
        <p:nvSpPr>
          <p:cNvPr id="64" name="Text Box 32"/>
          <p:cNvSpPr txBox="1">
            <a:spLocks noChangeArrowheads="1"/>
          </p:cNvSpPr>
          <p:nvPr/>
        </p:nvSpPr>
        <p:spPr bwMode="auto">
          <a:xfrm>
            <a:off x="2362200" y="6032958"/>
            <a:ext cx="609600" cy="215444"/>
          </a:xfrm>
          <a:prstGeom prst="rect">
            <a:avLst/>
          </a:prstGeom>
          <a:noFill/>
          <a:ln w="9525">
            <a:noFill/>
            <a:miter lim="800000"/>
            <a:headEnd/>
            <a:tailEnd/>
          </a:ln>
          <a:effectLst/>
        </p:spPr>
        <p:txBody>
          <a:bodyPr wrap="square">
            <a:spAutoFit/>
          </a:bodyPr>
          <a:lstStyle/>
          <a:p>
            <a:r>
              <a:rPr lang="en-US" sz="800" dirty="0" smtClean="0"/>
              <a:t>5 bits</a:t>
            </a:r>
            <a:endParaRPr lang="en-US" sz="800" b="0" i="1" dirty="0"/>
          </a:p>
        </p:txBody>
      </p:sp>
      <p:sp>
        <p:nvSpPr>
          <p:cNvPr id="65" name="Text Box 32"/>
          <p:cNvSpPr txBox="1">
            <a:spLocks noChangeArrowheads="1"/>
          </p:cNvSpPr>
          <p:nvPr/>
        </p:nvSpPr>
        <p:spPr bwMode="auto">
          <a:xfrm>
            <a:off x="3276600" y="6032958"/>
            <a:ext cx="609600" cy="215444"/>
          </a:xfrm>
          <a:prstGeom prst="rect">
            <a:avLst/>
          </a:prstGeom>
          <a:noFill/>
          <a:ln w="9525">
            <a:noFill/>
            <a:miter lim="800000"/>
            <a:headEnd/>
            <a:tailEnd/>
          </a:ln>
          <a:effectLst/>
        </p:spPr>
        <p:txBody>
          <a:bodyPr wrap="square">
            <a:spAutoFit/>
          </a:bodyPr>
          <a:lstStyle/>
          <a:p>
            <a:r>
              <a:rPr lang="en-US" sz="800" dirty="0" smtClean="0"/>
              <a:t>8 bits</a:t>
            </a:r>
            <a:endParaRPr lang="en-US" sz="800" b="0" i="1" dirty="0"/>
          </a:p>
        </p:txBody>
      </p:sp>
      <p:sp>
        <p:nvSpPr>
          <p:cNvPr id="66" name="Rectangle 65"/>
          <p:cNvSpPr/>
          <p:nvPr/>
        </p:nvSpPr>
        <p:spPr bwMode="auto">
          <a:xfrm>
            <a:off x="4038600" y="5741312"/>
            <a:ext cx="6096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67" name="Text Box 32"/>
          <p:cNvSpPr txBox="1">
            <a:spLocks noChangeArrowheads="1"/>
          </p:cNvSpPr>
          <p:nvPr/>
        </p:nvSpPr>
        <p:spPr bwMode="auto">
          <a:xfrm>
            <a:off x="4114800" y="5741312"/>
            <a:ext cx="609600" cy="338554"/>
          </a:xfrm>
          <a:prstGeom prst="rect">
            <a:avLst/>
          </a:prstGeom>
          <a:noFill/>
          <a:ln w="9525">
            <a:noFill/>
            <a:miter lim="800000"/>
            <a:headEnd/>
            <a:tailEnd/>
          </a:ln>
          <a:effectLst/>
        </p:spPr>
        <p:txBody>
          <a:bodyPr wrap="square">
            <a:spAutoFit/>
          </a:bodyPr>
          <a:lstStyle/>
          <a:p>
            <a:r>
              <a:rPr lang="en-GB" sz="800" dirty="0" smtClean="0"/>
              <a:t>DL TX Power</a:t>
            </a:r>
            <a:endParaRPr lang="en-US" sz="800" b="0" i="1" dirty="0"/>
          </a:p>
        </p:txBody>
      </p:sp>
      <p:sp>
        <p:nvSpPr>
          <p:cNvPr id="68" name="Text Box 32"/>
          <p:cNvSpPr txBox="1">
            <a:spLocks noChangeArrowheads="1"/>
          </p:cNvSpPr>
          <p:nvPr/>
        </p:nvSpPr>
        <p:spPr bwMode="auto">
          <a:xfrm>
            <a:off x="4724400" y="5741312"/>
            <a:ext cx="685800" cy="338554"/>
          </a:xfrm>
          <a:prstGeom prst="rect">
            <a:avLst/>
          </a:prstGeom>
          <a:noFill/>
          <a:ln w="9525">
            <a:noFill/>
            <a:miter lim="800000"/>
            <a:headEnd/>
            <a:tailEnd/>
          </a:ln>
          <a:effectLst/>
        </p:spPr>
        <p:txBody>
          <a:bodyPr wrap="square">
            <a:spAutoFit/>
          </a:bodyPr>
          <a:lstStyle/>
          <a:p>
            <a:r>
              <a:rPr lang="en-GB" sz="800" dirty="0" smtClean="0"/>
              <a:t>Target UL RX Power</a:t>
            </a:r>
            <a:endParaRPr lang="en-US" sz="800" b="0" i="1" dirty="0"/>
          </a:p>
        </p:txBody>
      </p:sp>
      <p:sp>
        <p:nvSpPr>
          <p:cNvPr id="69" name="Rectangle 68"/>
          <p:cNvSpPr/>
          <p:nvPr/>
        </p:nvSpPr>
        <p:spPr bwMode="auto">
          <a:xfrm>
            <a:off x="4648200" y="5741312"/>
            <a:ext cx="9144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70" name="Right Brace 69"/>
          <p:cNvSpPr/>
          <p:nvPr/>
        </p:nvSpPr>
        <p:spPr bwMode="auto">
          <a:xfrm rot="5400000">
            <a:off x="4724400" y="5347156"/>
            <a:ext cx="152400" cy="1524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1" name="Text Box 32"/>
          <p:cNvSpPr txBox="1">
            <a:spLocks noChangeArrowheads="1"/>
          </p:cNvSpPr>
          <p:nvPr/>
        </p:nvSpPr>
        <p:spPr bwMode="auto">
          <a:xfrm>
            <a:off x="4572000" y="6185356"/>
            <a:ext cx="914400" cy="215444"/>
          </a:xfrm>
          <a:prstGeom prst="rect">
            <a:avLst/>
          </a:prstGeom>
          <a:noFill/>
          <a:ln w="9525">
            <a:noFill/>
            <a:miter lim="800000"/>
            <a:headEnd/>
            <a:tailEnd/>
          </a:ln>
          <a:effectLst/>
        </p:spPr>
        <p:txBody>
          <a:bodyPr wrap="square">
            <a:spAutoFit/>
          </a:bodyPr>
          <a:lstStyle/>
          <a:p>
            <a:r>
              <a:rPr lang="en-US" sz="800" dirty="0" smtClean="0"/>
              <a:t>10 bits</a:t>
            </a:r>
            <a:endParaRPr lang="en-US" sz="800" b="0" i="1" dirty="0"/>
          </a:p>
        </p:txBody>
      </p:sp>
      <p:sp>
        <p:nvSpPr>
          <p:cNvPr id="72" name="Rectangle 71"/>
          <p:cNvSpPr/>
          <p:nvPr/>
        </p:nvSpPr>
        <p:spPr bwMode="auto">
          <a:xfrm>
            <a:off x="5562600" y="5737471"/>
            <a:ext cx="609600" cy="26917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73" name="Text Box 32"/>
          <p:cNvSpPr txBox="1">
            <a:spLocks noChangeArrowheads="1"/>
          </p:cNvSpPr>
          <p:nvPr/>
        </p:nvSpPr>
        <p:spPr bwMode="auto">
          <a:xfrm>
            <a:off x="5562600" y="5737471"/>
            <a:ext cx="533400" cy="215444"/>
          </a:xfrm>
          <a:prstGeom prst="rect">
            <a:avLst/>
          </a:prstGeom>
          <a:noFill/>
          <a:ln w="9525">
            <a:noFill/>
            <a:miter lim="800000"/>
            <a:headEnd/>
            <a:tailEnd/>
          </a:ln>
          <a:effectLst/>
        </p:spPr>
        <p:txBody>
          <a:bodyPr wrap="square">
            <a:spAutoFit/>
          </a:bodyPr>
          <a:lstStyle/>
          <a:p>
            <a:r>
              <a:rPr lang="en-GB" sz="800" dirty="0" smtClean="0"/>
              <a:t>MCS</a:t>
            </a:r>
            <a:endParaRPr lang="en-US" sz="800" b="0" i="1" dirty="0"/>
          </a:p>
        </p:txBody>
      </p:sp>
      <p:sp>
        <p:nvSpPr>
          <p:cNvPr id="74" name="Text Box 32"/>
          <p:cNvSpPr txBox="1">
            <a:spLocks noChangeArrowheads="1"/>
          </p:cNvSpPr>
          <p:nvPr/>
        </p:nvSpPr>
        <p:spPr bwMode="auto">
          <a:xfrm>
            <a:off x="5562600" y="6006646"/>
            <a:ext cx="609600" cy="215444"/>
          </a:xfrm>
          <a:prstGeom prst="rect">
            <a:avLst/>
          </a:prstGeom>
          <a:noFill/>
          <a:ln w="9525">
            <a:noFill/>
            <a:miter lim="800000"/>
            <a:headEnd/>
            <a:tailEnd/>
          </a:ln>
          <a:effectLst/>
        </p:spPr>
        <p:txBody>
          <a:bodyPr wrap="square">
            <a:spAutoFit/>
          </a:bodyPr>
          <a:lstStyle/>
          <a:p>
            <a:r>
              <a:rPr lang="en-US" sz="800" dirty="0" smtClean="0"/>
              <a:t>2 bits</a:t>
            </a:r>
            <a:endParaRPr lang="en-US" sz="800" b="0" i="1" dirty="0"/>
          </a:p>
        </p:txBody>
      </p:sp>
      <p:sp>
        <p:nvSpPr>
          <p:cNvPr id="75" name="Rectangle 74"/>
          <p:cNvSpPr/>
          <p:nvPr/>
        </p:nvSpPr>
        <p:spPr bwMode="auto">
          <a:xfrm>
            <a:off x="6172200" y="5742421"/>
            <a:ext cx="609600" cy="26917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76" name="Text Box 32"/>
          <p:cNvSpPr txBox="1">
            <a:spLocks noChangeArrowheads="1"/>
          </p:cNvSpPr>
          <p:nvPr/>
        </p:nvSpPr>
        <p:spPr bwMode="auto">
          <a:xfrm>
            <a:off x="6172200" y="5742421"/>
            <a:ext cx="609600" cy="215444"/>
          </a:xfrm>
          <a:prstGeom prst="rect">
            <a:avLst/>
          </a:prstGeom>
          <a:noFill/>
          <a:ln w="9525">
            <a:noFill/>
            <a:miter lim="800000"/>
            <a:headEnd/>
            <a:tailEnd/>
          </a:ln>
          <a:effectLst/>
        </p:spPr>
        <p:txBody>
          <a:bodyPr wrap="square">
            <a:spAutoFit/>
          </a:bodyPr>
          <a:lstStyle/>
          <a:p>
            <a:r>
              <a:rPr lang="en-GB" sz="800" dirty="0" smtClean="0"/>
              <a:t>Reserved</a:t>
            </a:r>
            <a:endParaRPr lang="en-US" sz="800" b="0" i="1" dirty="0"/>
          </a:p>
        </p:txBody>
      </p:sp>
      <p:sp>
        <p:nvSpPr>
          <p:cNvPr id="77" name="Text Box 32"/>
          <p:cNvSpPr txBox="1">
            <a:spLocks noChangeArrowheads="1"/>
          </p:cNvSpPr>
          <p:nvPr/>
        </p:nvSpPr>
        <p:spPr bwMode="auto">
          <a:xfrm>
            <a:off x="6172200" y="6006646"/>
            <a:ext cx="609600" cy="215444"/>
          </a:xfrm>
          <a:prstGeom prst="rect">
            <a:avLst/>
          </a:prstGeom>
          <a:noFill/>
          <a:ln w="9525">
            <a:noFill/>
            <a:miter lim="800000"/>
            <a:headEnd/>
            <a:tailEnd/>
          </a:ln>
          <a:effectLst/>
        </p:spPr>
        <p:txBody>
          <a:bodyPr wrap="square">
            <a:spAutoFit/>
          </a:bodyPr>
          <a:lstStyle/>
          <a:p>
            <a:r>
              <a:rPr lang="en-US" sz="800" dirty="0" smtClean="0"/>
              <a:t>1 bits</a:t>
            </a:r>
            <a:endParaRPr lang="en-US" sz="800" b="0" i="1" dirty="0"/>
          </a:p>
        </p:txBody>
      </p:sp>
      <p:sp>
        <p:nvSpPr>
          <p:cNvPr id="30"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
        <p:nvSpPr>
          <p:cNvPr id="31"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200"/>
            <a:ext cx="9144000" cy="457200"/>
          </a:xfrm>
        </p:spPr>
        <p:txBody>
          <a:bodyPr/>
          <a:lstStyle/>
          <a:p>
            <a:pPr marL="0" marR="0">
              <a:spcBef>
                <a:spcPts val="0"/>
              </a:spcBef>
              <a:spcAft>
                <a:spcPts val="0"/>
              </a:spcAft>
            </a:pPr>
            <a:r>
              <a:rPr lang="en-US" sz="2400" dirty="0" smtClean="0">
                <a:latin typeface="Times New Roman"/>
                <a:ea typeface="Batang"/>
                <a:cs typeface="Times New Roman"/>
              </a:rPr>
              <a:t>Straw Poll 1</a:t>
            </a:r>
            <a:endParaRPr lang="en-US" sz="2400" dirty="0">
              <a:latin typeface="Times New Roman"/>
              <a:ea typeface="Batang"/>
              <a:cs typeface="Times New Roman"/>
            </a:endParaRPr>
          </a:p>
        </p:txBody>
      </p:sp>
      <p:sp>
        <p:nvSpPr>
          <p:cNvPr id="24" name="Rectangle 23"/>
          <p:cNvSpPr/>
          <p:nvPr/>
        </p:nvSpPr>
        <p:spPr bwMode="auto">
          <a:xfrm>
            <a:off x="3124200" y="5029200"/>
            <a:ext cx="762000" cy="3048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25" name="Text Box 32"/>
          <p:cNvSpPr txBox="1">
            <a:spLocks noChangeArrowheads="1"/>
          </p:cNvSpPr>
          <p:nvPr/>
        </p:nvSpPr>
        <p:spPr bwMode="auto">
          <a:xfrm>
            <a:off x="3124200" y="5029202"/>
            <a:ext cx="914400" cy="215444"/>
          </a:xfrm>
          <a:prstGeom prst="rect">
            <a:avLst/>
          </a:prstGeom>
          <a:noFill/>
          <a:ln w="9525">
            <a:noFill/>
            <a:miter lim="800000"/>
            <a:headEnd/>
            <a:tailEnd/>
          </a:ln>
          <a:effectLst/>
        </p:spPr>
        <p:txBody>
          <a:bodyPr wrap="square">
            <a:spAutoFit/>
          </a:bodyPr>
          <a:lstStyle/>
          <a:p>
            <a:r>
              <a:rPr lang="en-US" sz="800" dirty="0" smtClean="0"/>
              <a:t>Control  ID</a:t>
            </a:r>
            <a:endParaRPr lang="en-US" sz="800" b="0" i="1" dirty="0"/>
          </a:p>
        </p:txBody>
      </p:sp>
      <p:sp>
        <p:nvSpPr>
          <p:cNvPr id="26" name="Rectangle 25"/>
          <p:cNvSpPr/>
          <p:nvPr/>
        </p:nvSpPr>
        <p:spPr bwMode="auto">
          <a:xfrm>
            <a:off x="3886200" y="5029202"/>
            <a:ext cx="762000" cy="3048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27" name="Text Box 32"/>
          <p:cNvSpPr txBox="1">
            <a:spLocks noChangeArrowheads="1"/>
          </p:cNvSpPr>
          <p:nvPr/>
        </p:nvSpPr>
        <p:spPr bwMode="auto">
          <a:xfrm>
            <a:off x="3886200" y="5029204"/>
            <a:ext cx="914400" cy="338554"/>
          </a:xfrm>
          <a:prstGeom prst="rect">
            <a:avLst/>
          </a:prstGeom>
          <a:noFill/>
          <a:ln w="9525">
            <a:noFill/>
            <a:miter lim="800000"/>
            <a:headEnd/>
            <a:tailEnd/>
          </a:ln>
          <a:effectLst/>
        </p:spPr>
        <p:txBody>
          <a:bodyPr wrap="square">
            <a:spAutoFit/>
          </a:bodyPr>
          <a:lstStyle/>
          <a:p>
            <a:r>
              <a:rPr lang="en-US" sz="800" dirty="0" smtClean="0"/>
              <a:t>Control  Information</a:t>
            </a:r>
            <a:endParaRPr lang="en-US" sz="800" b="0" i="1" dirty="0"/>
          </a:p>
        </p:txBody>
      </p:sp>
      <p:sp>
        <p:nvSpPr>
          <p:cNvPr id="28" name="Right Brace 27"/>
          <p:cNvSpPr/>
          <p:nvPr/>
        </p:nvSpPr>
        <p:spPr bwMode="auto">
          <a:xfrm rot="5400000">
            <a:off x="3467100" y="5014852"/>
            <a:ext cx="76200" cy="762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Times New Roman" pitchFamily="18" charset="0"/>
            </a:endParaRPr>
          </a:p>
        </p:txBody>
      </p:sp>
      <p:sp>
        <p:nvSpPr>
          <p:cNvPr id="29" name="Text Box 32"/>
          <p:cNvSpPr txBox="1">
            <a:spLocks noChangeArrowheads="1"/>
          </p:cNvSpPr>
          <p:nvPr/>
        </p:nvSpPr>
        <p:spPr bwMode="auto">
          <a:xfrm>
            <a:off x="3200400" y="5433953"/>
            <a:ext cx="609600" cy="215444"/>
          </a:xfrm>
          <a:prstGeom prst="rect">
            <a:avLst/>
          </a:prstGeom>
          <a:noFill/>
          <a:ln w="9525">
            <a:noFill/>
            <a:miter lim="800000"/>
            <a:headEnd/>
            <a:tailEnd/>
          </a:ln>
          <a:effectLst/>
        </p:spPr>
        <p:txBody>
          <a:bodyPr wrap="square">
            <a:spAutoFit/>
          </a:bodyPr>
          <a:lstStyle/>
          <a:p>
            <a:r>
              <a:rPr lang="en-US" sz="800" dirty="0" smtClean="0"/>
              <a:t>4 bits</a:t>
            </a:r>
            <a:endParaRPr lang="en-US" sz="800" b="0" i="1" dirty="0"/>
          </a:p>
        </p:txBody>
      </p:sp>
      <p:cxnSp>
        <p:nvCxnSpPr>
          <p:cNvPr id="30" name="Straight Connector 29"/>
          <p:cNvCxnSpPr/>
          <p:nvPr/>
        </p:nvCxnSpPr>
        <p:spPr bwMode="auto">
          <a:xfrm flipH="1">
            <a:off x="2209800" y="5334002"/>
            <a:ext cx="1676400" cy="444044"/>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1" name="Straight Connector 30"/>
          <p:cNvCxnSpPr/>
          <p:nvPr/>
        </p:nvCxnSpPr>
        <p:spPr bwMode="auto">
          <a:xfrm>
            <a:off x="4648200" y="5334002"/>
            <a:ext cx="2133600" cy="444044"/>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2" name="Rectangle 31"/>
          <p:cNvSpPr/>
          <p:nvPr/>
        </p:nvSpPr>
        <p:spPr bwMode="auto">
          <a:xfrm>
            <a:off x="2209800" y="5804358"/>
            <a:ext cx="9144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33" name="Text Box 32"/>
          <p:cNvSpPr txBox="1">
            <a:spLocks noChangeArrowheads="1"/>
          </p:cNvSpPr>
          <p:nvPr/>
        </p:nvSpPr>
        <p:spPr bwMode="auto">
          <a:xfrm>
            <a:off x="2209800" y="5804358"/>
            <a:ext cx="914400" cy="215444"/>
          </a:xfrm>
          <a:prstGeom prst="rect">
            <a:avLst/>
          </a:prstGeom>
          <a:noFill/>
          <a:ln w="9525">
            <a:noFill/>
            <a:miter lim="800000"/>
            <a:headEnd/>
            <a:tailEnd/>
          </a:ln>
          <a:effectLst/>
        </p:spPr>
        <p:txBody>
          <a:bodyPr wrap="square">
            <a:spAutoFit/>
          </a:bodyPr>
          <a:lstStyle/>
          <a:p>
            <a:r>
              <a:rPr lang="en-GB" sz="800" dirty="0" smtClean="0"/>
              <a:t>UL PPDU Length</a:t>
            </a:r>
            <a:endParaRPr lang="en-US" sz="800" b="0" i="1" dirty="0"/>
          </a:p>
        </p:txBody>
      </p:sp>
      <p:sp>
        <p:nvSpPr>
          <p:cNvPr id="34" name="Rectangle 33"/>
          <p:cNvSpPr/>
          <p:nvPr/>
        </p:nvSpPr>
        <p:spPr bwMode="auto">
          <a:xfrm>
            <a:off x="3124200" y="5804358"/>
            <a:ext cx="9144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35" name="Text Box 32"/>
          <p:cNvSpPr txBox="1">
            <a:spLocks noChangeArrowheads="1"/>
          </p:cNvSpPr>
          <p:nvPr/>
        </p:nvSpPr>
        <p:spPr bwMode="auto">
          <a:xfrm>
            <a:off x="3124200" y="5804358"/>
            <a:ext cx="914400" cy="215444"/>
          </a:xfrm>
          <a:prstGeom prst="rect">
            <a:avLst/>
          </a:prstGeom>
          <a:noFill/>
          <a:ln w="9525">
            <a:noFill/>
            <a:miter lim="800000"/>
            <a:headEnd/>
            <a:tailEnd/>
          </a:ln>
          <a:effectLst/>
        </p:spPr>
        <p:txBody>
          <a:bodyPr wrap="square">
            <a:spAutoFit/>
          </a:bodyPr>
          <a:lstStyle/>
          <a:p>
            <a:r>
              <a:rPr lang="en-GB" sz="800" dirty="0" smtClean="0"/>
              <a:t>RU Allocation</a:t>
            </a:r>
            <a:endParaRPr lang="en-US" sz="800" b="0" i="1" dirty="0"/>
          </a:p>
        </p:txBody>
      </p:sp>
      <p:sp>
        <p:nvSpPr>
          <p:cNvPr id="36" name="Text Box 32"/>
          <p:cNvSpPr txBox="1">
            <a:spLocks noChangeArrowheads="1"/>
          </p:cNvSpPr>
          <p:nvPr/>
        </p:nvSpPr>
        <p:spPr bwMode="auto">
          <a:xfrm>
            <a:off x="2362200" y="6109158"/>
            <a:ext cx="609600" cy="215444"/>
          </a:xfrm>
          <a:prstGeom prst="rect">
            <a:avLst/>
          </a:prstGeom>
          <a:noFill/>
          <a:ln w="9525">
            <a:noFill/>
            <a:miter lim="800000"/>
            <a:headEnd/>
            <a:tailEnd/>
          </a:ln>
          <a:effectLst/>
        </p:spPr>
        <p:txBody>
          <a:bodyPr wrap="square">
            <a:spAutoFit/>
          </a:bodyPr>
          <a:lstStyle/>
          <a:p>
            <a:r>
              <a:rPr lang="en-US" sz="800" dirty="0" smtClean="0"/>
              <a:t>5 bits</a:t>
            </a:r>
            <a:endParaRPr lang="en-US" sz="800" b="0" i="1" dirty="0"/>
          </a:p>
        </p:txBody>
      </p:sp>
      <p:sp>
        <p:nvSpPr>
          <p:cNvPr id="37" name="Text Box 32"/>
          <p:cNvSpPr txBox="1">
            <a:spLocks noChangeArrowheads="1"/>
          </p:cNvSpPr>
          <p:nvPr/>
        </p:nvSpPr>
        <p:spPr bwMode="auto">
          <a:xfrm>
            <a:off x="3276600" y="6109158"/>
            <a:ext cx="609600" cy="215444"/>
          </a:xfrm>
          <a:prstGeom prst="rect">
            <a:avLst/>
          </a:prstGeom>
          <a:noFill/>
          <a:ln w="9525">
            <a:noFill/>
            <a:miter lim="800000"/>
            <a:headEnd/>
            <a:tailEnd/>
          </a:ln>
          <a:effectLst/>
        </p:spPr>
        <p:txBody>
          <a:bodyPr wrap="square">
            <a:spAutoFit/>
          </a:bodyPr>
          <a:lstStyle/>
          <a:p>
            <a:r>
              <a:rPr lang="en-US" sz="800" dirty="0" smtClean="0"/>
              <a:t>8 bits</a:t>
            </a:r>
            <a:endParaRPr lang="en-US" sz="800" b="0" i="1" dirty="0"/>
          </a:p>
        </p:txBody>
      </p:sp>
      <p:sp>
        <p:nvSpPr>
          <p:cNvPr id="38" name="Rectangle 37"/>
          <p:cNvSpPr/>
          <p:nvPr/>
        </p:nvSpPr>
        <p:spPr bwMode="auto">
          <a:xfrm>
            <a:off x="4038600" y="5817512"/>
            <a:ext cx="6096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39" name="Text Box 32"/>
          <p:cNvSpPr txBox="1">
            <a:spLocks noChangeArrowheads="1"/>
          </p:cNvSpPr>
          <p:nvPr/>
        </p:nvSpPr>
        <p:spPr bwMode="auto">
          <a:xfrm>
            <a:off x="4114800" y="5817512"/>
            <a:ext cx="609600" cy="338554"/>
          </a:xfrm>
          <a:prstGeom prst="rect">
            <a:avLst/>
          </a:prstGeom>
          <a:noFill/>
          <a:ln w="9525">
            <a:noFill/>
            <a:miter lim="800000"/>
            <a:headEnd/>
            <a:tailEnd/>
          </a:ln>
          <a:effectLst/>
        </p:spPr>
        <p:txBody>
          <a:bodyPr wrap="square">
            <a:spAutoFit/>
          </a:bodyPr>
          <a:lstStyle/>
          <a:p>
            <a:r>
              <a:rPr lang="en-GB" sz="800" dirty="0" smtClean="0"/>
              <a:t>DL TX Power</a:t>
            </a:r>
            <a:endParaRPr lang="en-US" sz="800" b="0" i="1" dirty="0"/>
          </a:p>
        </p:txBody>
      </p:sp>
      <p:sp>
        <p:nvSpPr>
          <p:cNvPr id="40" name="Text Box 32"/>
          <p:cNvSpPr txBox="1">
            <a:spLocks noChangeArrowheads="1"/>
          </p:cNvSpPr>
          <p:nvPr/>
        </p:nvSpPr>
        <p:spPr bwMode="auto">
          <a:xfrm>
            <a:off x="4724400" y="5817512"/>
            <a:ext cx="685800" cy="338554"/>
          </a:xfrm>
          <a:prstGeom prst="rect">
            <a:avLst/>
          </a:prstGeom>
          <a:noFill/>
          <a:ln w="9525">
            <a:noFill/>
            <a:miter lim="800000"/>
            <a:headEnd/>
            <a:tailEnd/>
          </a:ln>
          <a:effectLst/>
        </p:spPr>
        <p:txBody>
          <a:bodyPr wrap="square">
            <a:spAutoFit/>
          </a:bodyPr>
          <a:lstStyle/>
          <a:p>
            <a:r>
              <a:rPr lang="en-GB" sz="800" dirty="0" smtClean="0"/>
              <a:t>Target UL RX Power</a:t>
            </a:r>
            <a:endParaRPr lang="en-US" sz="800" b="0" i="1" dirty="0"/>
          </a:p>
        </p:txBody>
      </p:sp>
      <p:sp>
        <p:nvSpPr>
          <p:cNvPr id="41" name="Rectangle 40"/>
          <p:cNvSpPr/>
          <p:nvPr/>
        </p:nvSpPr>
        <p:spPr bwMode="auto">
          <a:xfrm>
            <a:off x="4648200" y="5817512"/>
            <a:ext cx="9144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42" name="Right Brace 41"/>
          <p:cNvSpPr/>
          <p:nvPr/>
        </p:nvSpPr>
        <p:spPr bwMode="auto">
          <a:xfrm rot="5400000">
            <a:off x="4724400" y="5423356"/>
            <a:ext cx="152400" cy="1524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Text Box 32"/>
          <p:cNvSpPr txBox="1">
            <a:spLocks noChangeArrowheads="1"/>
          </p:cNvSpPr>
          <p:nvPr/>
        </p:nvSpPr>
        <p:spPr bwMode="auto">
          <a:xfrm>
            <a:off x="4572000" y="6261556"/>
            <a:ext cx="914400" cy="215444"/>
          </a:xfrm>
          <a:prstGeom prst="rect">
            <a:avLst/>
          </a:prstGeom>
          <a:noFill/>
          <a:ln w="9525">
            <a:noFill/>
            <a:miter lim="800000"/>
            <a:headEnd/>
            <a:tailEnd/>
          </a:ln>
          <a:effectLst/>
        </p:spPr>
        <p:txBody>
          <a:bodyPr wrap="square">
            <a:spAutoFit/>
          </a:bodyPr>
          <a:lstStyle/>
          <a:p>
            <a:r>
              <a:rPr lang="en-US" sz="800" dirty="0" smtClean="0"/>
              <a:t>10 bits</a:t>
            </a:r>
            <a:endParaRPr lang="en-US" sz="800" b="0" i="1" dirty="0"/>
          </a:p>
        </p:txBody>
      </p:sp>
      <p:sp>
        <p:nvSpPr>
          <p:cNvPr id="45" name="Rectangle 44"/>
          <p:cNvSpPr/>
          <p:nvPr/>
        </p:nvSpPr>
        <p:spPr bwMode="auto">
          <a:xfrm>
            <a:off x="5562600" y="5813671"/>
            <a:ext cx="609600" cy="26917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46" name="Text Box 32"/>
          <p:cNvSpPr txBox="1">
            <a:spLocks noChangeArrowheads="1"/>
          </p:cNvSpPr>
          <p:nvPr/>
        </p:nvSpPr>
        <p:spPr bwMode="auto">
          <a:xfrm>
            <a:off x="5562600" y="5813671"/>
            <a:ext cx="533400" cy="215444"/>
          </a:xfrm>
          <a:prstGeom prst="rect">
            <a:avLst/>
          </a:prstGeom>
          <a:noFill/>
          <a:ln w="9525">
            <a:noFill/>
            <a:miter lim="800000"/>
            <a:headEnd/>
            <a:tailEnd/>
          </a:ln>
          <a:effectLst/>
        </p:spPr>
        <p:txBody>
          <a:bodyPr wrap="square">
            <a:spAutoFit/>
          </a:bodyPr>
          <a:lstStyle/>
          <a:p>
            <a:r>
              <a:rPr lang="en-GB" sz="800" dirty="0" smtClean="0"/>
              <a:t>MCS</a:t>
            </a:r>
            <a:endParaRPr lang="en-US" sz="800" b="0" i="1" dirty="0"/>
          </a:p>
        </p:txBody>
      </p:sp>
      <p:sp>
        <p:nvSpPr>
          <p:cNvPr id="47" name="Text Box 32"/>
          <p:cNvSpPr txBox="1">
            <a:spLocks noChangeArrowheads="1"/>
          </p:cNvSpPr>
          <p:nvPr/>
        </p:nvSpPr>
        <p:spPr bwMode="auto">
          <a:xfrm>
            <a:off x="5562600" y="6082846"/>
            <a:ext cx="609600" cy="215444"/>
          </a:xfrm>
          <a:prstGeom prst="rect">
            <a:avLst/>
          </a:prstGeom>
          <a:noFill/>
          <a:ln w="9525">
            <a:noFill/>
            <a:miter lim="800000"/>
            <a:headEnd/>
            <a:tailEnd/>
          </a:ln>
          <a:effectLst/>
        </p:spPr>
        <p:txBody>
          <a:bodyPr wrap="square">
            <a:spAutoFit/>
          </a:bodyPr>
          <a:lstStyle/>
          <a:p>
            <a:r>
              <a:rPr lang="en-US" sz="800" dirty="0" smtClean="0"/>
              <a:t>2 bits</a:t>
            </a:r>
            <a:endParaRPr lang="en-US" sz="800" b="0" i="1" dirty="0"/>
          </a:p>
        </p:txBody>
      </p:sp>
      <p:sp>
        <p:nvSpPr>
          <p:cNvPr id="48" name="Rectangle 47"/>
          <p:cNvSpPr/>
          <p:nvPr/>
        </p:nvSpPr>
        <p:spPr bwMode="auto">
          <a:xfrm>
            <a:off x="6172200" y="5818621"/>
            <a:ext cx="609600" cy="26917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49" name="Text Box 32"/>
          <p:cNvSpPr txBox="1">
            <a:spLocks noChangeArrowheads="1"/>
          </p:cNvSpPr>
          <p:nvPr/>
        </p:nvSpPr>
        <p:spPr bwMode="auto">
          <a:xfrm>
            <a:off x="6172200" y="5818621"/>
            <a:ext cx="609600" cy="215444"/>
          </a:xfrm>
          <a:prstGeom prst="rect">
            <a:avLst/>
          </a:prstGeom>
          <a:noFill/>
          <a:ln w="9525">
            <a:noFill/>
            <a:miter lim="800000"/>
            <a:headEnd/>
            <a:tailEnd/>
          </a:ln>
          <a:effectLst/>
        </p:spPr>
        <p:txBody>
          <a:bodyPr wrap="square">
            <a:spAutoFit/>
          </a:bodyPr>
          <a:lstStyle/>
          <a:p>
            <a:r>
              <a:rPr lang="en-GB" sz="800" dirty="0" smtClean="0"/>
              <a:t>Reserved</a:t>
            </a:r>
            <a:endParaRPr lang="en-US" sz="800" b="0" i="1" dirty="0"/>
          </a:p>
        </p:txBody>
      </p:sp>
      <p:sp>
        <p:nvSpPr>
          <p:cNvPr id="50" name="Text Box 32"/>
          <p:cNvSpPr txBox="1">
            <a:spLocks noChangeArrowheads="1"/>
          </p:cNvSpPr>
          <p:nvPr/>
        </p:nvSpPr>
        <p:spPr bwMode="auto">
          <a:xfrm>
            <a:off x="6172200" y="6082846"/>
            <a:ext cx="609600" cy="215444"/>
          </a:xfrm>
          <a:prstGeom prst="rect">
            <a:avLst/>
          </a:prstGeom>
          <a:noFill/>
          <a:ln w="9525">
            <a:noFill/>
            <a:miter lim="800000"/>
            <a:headEnd/>
            <a:tailEnd/>
          </a:ln>
          <a:effectLst/>
        </p:spPr>
        <p:txBody>
          <a:bodyPr wrap="square">
            <a:spAutoFit/>
          </a:bodyPr>
          <a:lstStyle/>
          <a:p>
            <a:r>
              <a:rPr lang="en-US" sz="800" dirty="0" smtClean="0"/>
              <a:t>1bits</a:t>
            </a:r>
            <a:endParaRPr lang="en-US" sz="800" b="0" i="1" dirty="0"/>
          </a:p>
        </p:txBody>
      </p:sp>
      <p:sp>
        <p:nvSpPr>
          <p:cNvPr id="52" name="Content Placeholder 2"/>
          <p:cNvSpPr>
            <a:spLocks noGrp="1"/>
          </p:cNvSpPr>
          <p:nvPr>
            <p:ph idx="1"/>
          </p:nvPr>
        </p:nvSpPr>
        <p:spPr>
          <a:xfrm>
            <a:off x="0" y="1143000"/>
            <a:ext cx="9144000" cy="3886200"/>
          </a:xfrm>
        </p:spPr>
        <p:txBody>
          <a:bodyPr/>
          <a:lstStyle/>
          <a:p>
            <a:pPr latinLnBrk="1"/>
            <a:r>
              <a:rPr lang="en-US" sz="1600" dirty="0" smtClean="0"/>
              <a:t>Do you support to add the following text to 11ax SFD:</a:t>
            </a:r>
            <a:endParaRPr lang="en-US" sz="1100" dirty="0" smtClean="0"/>
          </a:p>
          <a:p>
            <a:pPr lvl="1" latinLnBrk="1"/>
            <a:r>
              <a:rPr lang="en-US" sz="1400" dirty="0" smtClean="0"/>
              <a:t>The HE A-Control field for UL acknowledgement through OFDMA (acknowledgement through MU MIMO and MUMIMO in OFDMA are not supported) is defined as following:</a:t>
            </a:r>
          </a:p>
          <a:p>
            <a:pPr lvl="2"/>
            <a:r>
              <a:rPr lang="en-US" sz="1400" dirty="0" smtClean="0"/>
              <a:t>     5-bit UL PPDU Length indicates OFDMA symbols of </a:t>
            </a:r>
            <a:r>
              <a:rPr lang="en-US" altLang="ja-JP" sz="1400" dirty="0" smtClean="0"/>
              <a:t>the Data field</a:t>
            </a:r>
            <a:r>
              <a:rPr lang="en-US" sz="1400" dirty="0" smtClean="0"/>
              <a:t>.</a:t>
            </a:r>
          </a:p>
          <a:p>
            <a:pPr lvl="2"/>
            <a:r>
              <a:rPr lang="en-US" sz="1400" dirty="0" smtClean="0"/>
              <a:t>     5-bit DL TX Power indicates the transmission power of the Trigger frame in unit of 2db.</a:t>
            </a:r>
          </a:p>
          <a:p>
            <a:pPr lvl="2"/>
            <a:r>
              <a:rPr lang="en-US" sz="1400" dirty="0" smtClean="0"/>
              <a:t>     5-bit Target UL RX Power indicates the target RX power in unit of 2db.</a:t>
            </a:r>
          </a:p>
          <a:p>
            <a:pPr lvl="2"/>
            <a:r>
              <a:rPr lang="en-US" sz="1400" b="1" dirty="0" smtClean="0"/>
              <a:t>     </a:t>
            </a:r>
            <a:r>
              <a:rPr lang="en-US" sz="1400" dirty="0" smtClean="0"/>
              <a:t>8-bit RU Allocation which is same as Trigger frame. </a:t>
            </a:r>
          </a:p>
          <a:p>
            <a:pPr lvl="2"/>
            <a:r>
              <a:rPr lang="en-US" sz="1400" dirty="0" smtClean="0"/>
              <a:t>     2-bit MCS indicates the MCS of the UL acknowledgement, MCS 0 to 3.</a:t>
            </a:r>
          </a:p>
          <a:p>
            <a:pPr lvl="2"/>
            <a:r>
              <a:rPr lang="en-US" sz="1400" dirty="0" smtClean="0"/>
              <a:t>     One SS is used for UL acknowledgement</a:t>
            </a:r>
          </a:p>
          <a:p>
            <a:pPr lvl="2"/>
            <a:r>
              <a:rPr lang="en-US" sz="1400" dirty="0" smtClean="0"/>
              <a:t>     The STAs that are the receivers of HE A-Control don’t do CCA sensing before sending UL MU acknowledgement.</a:t>
            </a:r>
          </a:p>
          <a:p>
            <a:pPr lvl="2"/>
            <a:r>
              <a:rPr lang="en-US" sz="1400" dirty="0" smtClean="0"/>
              <a:t>     One HE LTF is used for UL acknowledgement</a:t>
            </a:r>
          </a:p>
          <a:p>
            <a:pPr lvl="2"/>
            <a:r>
              <a:rPr lang="en-US" sz="1400" dirty="0" smtClean="0"/>
              <a:t>     Spatial reuse is disallowed. </a:t>
            </a:r>
          </a:p>
          <a:p>
            <a:pPr lvl="2"/>
            <a:r>
              <a:rPr lang="en-US" sz="1400" dirty="0" smtClean="0"/>
              <a:t>     The CP+LTF Type is TBD.</a:t>
            </a:r>
          </a:p>
          <a:p>
            <a:pPr lvl="2"/>
            <a:r>
              <a:rPr lang="en-US" sz="1400" dirty="0" smtClean="0"/>
              <a:t>   The other missed parameters are same or derived from related parameters in DL MU transmission or some default value</a:t>
            </a:r>
          </a:p>
        </p:txBody>
      </p:sp>
      <p:sp>
        <p:nvSpPr>
          <p:cNvPr id="44"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
        <p:nvSpPr>
          <p:cNvPr id="51"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200"/>
            <a:ext cx="9144000" cy="457200"/>
          </a:xfrm>
        </p:spPr>
        <p:txBody>
          <a:bodyPr/>
          <a:lstStyle/>
          <a:p>
            <a:pPr marL="0" marR="0">
              <a:spcBef>
                <a:spcPts val="0"/>
              </a:spcBef>
              <a:spcAft>
                <a:spcPts val="0"/>
              </a:spcAft>
            </a:pPr>
            <a:r>
              <a:rPr lang="en-US" sz="2400" dirty="0" smtClean="0">
                <a:latin typeface="Times New Roman"/>
                <a:ea typeface="Batang"/>
                <a:cs typeface="Times New Roman"/>
              </a:rPr>
              <a:t>Straw Poll 2</a:t>
            </a:r>
            <a:endParaRPr lang="en-US" sz="2400" dirty="0">
              <a:latin typeface="Times New Roman"/>
              <a:ea typeface="Batang"/>
              <a:cs typeface="Times New Roman"/>
            </a:endParaRPr>
          </a:p>
        </p:txBody>
      </p:sp>
      <p:sp>
        <p:nvSpPr>
          <p:cNvPr id="52" name="Content Placeholder 2"/>
          <p:cNvSpPr>
            <a:spLocks noGrp="1"/>
          </p:cNvSpPr>
          <p:nvPr>
            <p:ph idx="1"/>
          </p:nvPr>
        </p:nvSpPr>
        <p:spPr>
          <a:xfrm>
            <a:off x="0" y="1143000"/>
            <a:ext cx="9144000" cy="1143000"/>
          </a:xfrm>
        </p:spPr>
        <p:txBody>
          <a:bodyPr/>
          <a:lstStyle/>
          <a:p>
            <a:pPr latinLnBrk="1"/>
            <a:r>
              <a:rPr lang="en-US" dirty="0" smtClean="0"/>
              <a:t>Do you support to add the following text to 11ax SFD?</a:t>
            </a:r>
            <a:endParaRPr lang="en-US" sz="1400" dirty="0" smtClean="0"/>
          </a:p>
          <a:p>
            <a:pPr lvl="1"/>
            <a:r>
              <a:rPr lang="en-US" dirty="0" smtClean="0"/>
              <a:t>HE A-Control field for UL acknowledgement is optional in RX</a:t>
            </a:r>
            <a:endParaRPr lang="en-US" sz="2200" dirty="0" smtClean="0"/>
          </a:p>
        </p:txBody>
      </p:sp>
      <p:sp>
        <p:nvSpPr>
          <p:cNvPr id="4"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
        <p:nvSpPr>
          <p:cNvPr id="5"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17</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9"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2</a:t>
            </a:fld>
            <a:endParaRPr lang="en-US"/>
          </a:p>
        </p:txBody>
      </p:sp>
      <p:graphicFrame>
        <p:nvGraphicFramePr>
          <p:cNvPr id="10" name="Table 9"/>
          <p:cNvGraphicFramePr>
            <a:graphicFrameLocks noGrp="1"/>
          </p:cNvGraphicFramePr>
          <p:nvPr>
            <p:extLst>
              <p:ext uri="{D42A27DB-BD31-4B8C-83A1-F6EECF244321}">
                <p14:modId xmlns="" xmlns:p14="http://schemas.microsoft.com/office/powerpoint/2010/main" val="2677853761"/>
              </p:ext>
            </p:extLst>
          </p:nvPr>
        </p:nvGraphicFramePr>
        <p:xfrm>
          <a:off x="685800" y="1317848"/>
          <a:ext cx="7239000" cy="47616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Ron Porat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a:solidFill>
                            <a:srgbClr val="000000"/>
                          </a:solidFill>
                          <a:latin typeface="Times New Roman"/>
                          <a:ea typeface="Times New Roman"/>
                          <a:cs typeface="Arial"/>
                        </a:rPr>
                        <a:t>Broadcom</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Matthew Fischer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Sriram Venkateswaran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Zhou</a:t>
                      </a:r>
                      <a:r>
                        <a:rPr lang="en-US" sz="1200" baseline="0" dirty="0" smtClean="0">
                          <a:solidFill>
                            <a:srgbClr val="000000"/>
                          </a:solidFill>
                          <a:latin typeface="Times New Roman"/>
                          <a:ea typeface="Times New Roman"/>
                          <a:cs typeface="Arial"/>
                        </a:rPr>
                        <a:t>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Intel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2111 NE 25th Ave, Hillsboro OR 97124, USA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+1-503-724-893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Times New Roman"/>
                          <a:ea typeface="Times New Roman"/>
                          <a:cs typeface="Arial"/>
                        </a:rPr>
                        <a:t>robert.stacey@intel.com</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Eldad Perahia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eldad.perahia@intel.com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Rongzhen</a:t>
                      </a:r>
                      <a:r>
                        <a:rPr lang="en-US" sz="1200" dirty="0" smtClean="0">
                          <a:solidFill>
                            <a:srgbClr val="000000"/>
                          </a:solidFill>
                          <a:latin typeface="+mn-lt"/>
                          <a:ea typeface="Times New Roman"/>
                          <a:cs typeface="Arial"/>
                        </a:rPr>
                        <a:t> Yang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rongzhen.yang@intel.com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a:t>
                      </a:r>
                      <a:r>
                        <a:rPr lang="en-US" sz="1200" dirty="0" err="1" smtClean="0">
                          <a:solidFill>
                            <a:srgbClr val="000000"/>
                          </a:solidFill>
                          <a:latin typeface="+mn-lt"/>
                          <a:ea typeface="Times New Roman"/>
                          <a:cs typeface="Arial"/>
                        </a:rPr>
                        <a:t>cariou</a:t>
                      </a:r>
                      <a:r>
                        <a:rPr lang="en-US" sz="1200" dirty="0" smtClean="0">
                          <a:solidFill>
                            <a:srgbClr val="000000"/>
                          </a:solidFill>
                          <a:latin typeface="+mn-lt"/>
                          <a:ea typeface="Times New Roman"/>
                          <a:cs typeface="Arial"/>
                        </a:rPr>
                        <a:t>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7"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3</a:t>
            </a:fld>
            <a:endParaRPr lang="en-US"/>
          </a:p>
        </p:txBody>
      </p:sp>
      <p:pic>
        <p:nvPicPr>
          <p:cNvPr id="11" name="table"/>
          <p:cNvPicPr>
            <a:picLocks noChangeAspect="1"/>
          </p:cNvPicPr>
          <p:nvPr/>
        </p:nvPicPr>
        <p:blipFill>
          <a:blip r:embed="rId2" cstate="print"/>
          <a:stretch>
            <a:fillRect/>
          </a:stretch>
        </p:blipFill>
        <p:spPr>
          <a:xfrm>
            <a:off x="685800" y="1219200"/>
            <a:ext cx="7772400" cy="474469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10"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4</a:t>
            </a:fld>
            <a:endParaRPr lang="en-US"/>
          </a:p>
        </p:txBody>
      </p:sp>
      <p:graphicFrame>
        <p:nvGraphicFramePr>
          <p:cNvPr id="12" name="Table 11"/>
          <p:cNvGraphicFramePr>
            <a:graphicFrameLocks noGrp="1"/>
          </p:cNvGraphicFramePr>
          <p:nvPr>
            <p:extLst>
              <p:ext uri="{D42A27DB-BD31-4B8C-83A1-F6EECF244321}">
                <p14:modId xmlns="" xmlns:p14="http://schemas.microsoft.com/office/powerpoint/2010/main" val="1024228456"/>
              </p:ext>
            </p:extLst>
          </p:nvPr>
        </p:nvGraphicFramePr>
        <p:xfrm>
          <a:off x="685800" y="1192390"/>
          <a:ext cx="7239000" cy="5021884"/>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No. 1 Dusing 1</a:t>
                      </a:r>
                      <a:r>
                        <a:rPr lang="en-GB" sz="1200" baseline="30000">
                          <a:solidFill>
                            <a:srgbClr val="000000"/>
                          </a:solidFill>
                          <a:latin typeface="Times New Roman"/>
                          <a:ea typeface="Times New Roman"/>
                          <a:cs typeface="Arial"/>
                        </a:rPr>
                        <a:t>st</a:t>
                      </a:r>
                      <a:r>
                        <a:rPr lang="en-GB" sz="1200">
                          <a:solidFill>
                            <a:srgbClr val="000000"/>
                          </a:solidFill>
                          <a:latin typeface="Times New Roman"/>
                          <a:ea typeface="Times New Roman"/>
                          <a:cs typeface="Arial"/>
                        </a:rPr>
                        <a:t> Road, Hsinchu, Taiwan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p>
                      <a:pPr marL="0" marR="0" algn="ctr">
                        <a:spcBef>
                          <a:spcPts val="0"/>
                        </a:spcBef>
                        <a:spcAft>
                          <a:spcPts val="0"/>
                        </a:spcAft>
                      </a:pPr>
                      <a:r>
                        <a:rPr lang="en-US" sz="1200">
                          <a:solidFill>
                            <a:srgbClr val="000000"/>
                          </a:solidFill>
                          <a:latin typeface="Times New Roman"/>
                          <a:ea typeface="Times New Roman"/>
                          <a:cs typeface="Arial"/>
                        </a:rPr>
                        <a:t>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2860 Junction Ave, San Jose, CA 95134, 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ChaoChun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James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Tianyu Wu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5528">
                <a:tc>
                  <a:txBody>
                    <a:bodyPr/>
                    <a:lstStyle/>
                    <a:p>
                      <a:pPr marL="0" marR="0" algn="ctr">
                        <a:spcBef>
                          <a:spcPts val="0"/>
                        </a:spcBef>
                        <a:spcAft>
                          <a:spcPts val="0"/>
                        </a:spcAft>
                      </a:pPr>
                      <a:r>
                        <a:rPr lang="en-GB" sz="1200">
                          <a:latin typeface="Times New Roman"/>
                          <a:ea typeface="Times New Roman"/>
                          <a:cs typeface="Arial"/>
                        </a:rPr>
                        <a:t>Russell Huang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Brian Hart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dirty="0" smtClean="0">
                          <a:latin typeface="Times New Roman"/>
                          <a:ea typeface="Times New Roman"/>
                          <a:cs typeface="Arial"/>
                        </a:rPr>
                        <a:t>Cisco</a:t>
                      </a:r>
                      <a:r>
                        <a:rPr lang="en-US" sz="1200" baseline="0" dirty="0" smtClean="0">
                          <a:latin typeface="Times New Roman"/>
                          <a:ea typeface="Times New Roman"/>
                          <a:cs typeface="Arial"/>
                        </a:rPr>
                        <a:t> Systems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dirty="0" smtClean="0">
                          <a:latin typeface="+mn-lt"/>
                          <a:ea typeface="Times New Roman"/>
                          <a:cs typeface="Arial"/>
                        </a:rPr>
                        <a:t>170 W Tasman Dr, San Jose, CA 95134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brianh@cisco.com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latin typeface="+mn-lt"/>
                          <a:ea typeface="Times New Roman"/>
                          <a:cs typeface="Arial"/>
                        </a:rPr>
                        <a:t>Pooya</a:t>
                      </a:r>
                      <a:r>
                        <a:rPr lang="en-US" sz="1200" dirty="0" smtClean="0">
                          <a:latin typeface="+mn-lt"/>
                          <a:ea typeface="Times New Roman"/>
                          <a:cs typeface="Arial"/>
                        </a:rPr>
                        <a:t> </a:t>
                      </a:r>
                      <a:r>
                        <a:rPr lang="en-US" sz="1200" dirty="0" err="1" smtClean="0">
                          <a:latin typeface="+mn-lt"/>
                          <a:ea typeface="Times New Roman"/>
                          <a:cs typeface="Arial"/>
                        </a:rPr>
                        <a:t>Monajemi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pmonajem@cisco.com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Joonsuk Kim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smtClean="0">
                          <a:latin typeface="Times New Roman"/>
                          <a:ea typeface="Times New Roman"/>
                          <a:cs typeface="Arial"/>
                        </a:rPr>
                        <a:t>Apple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 joonsuk@apple.com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Aon Mujtaba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 mujtaba@apple.com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Guoqing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guoqing_li@apple.com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Eric Wong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ericwong@apple.com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 Chris Hartman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chartman@apple.com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9"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5</a:t>
            </a:fld>
            <a:endParaRPr lang="en-US"/>
          </a:p>
        </p:txBody>
      </p:sp>
      <p:pic>
        <p:nvPicPr>
          <p:cNvPr id="7" name="table"/>
          <p:cNvPicPr>
            <a:picLocks noChangeAspect="1"/>
          </p:cNvPicPr>
          <p:nvPr/>
        </p:nvPicPr>
        <p:blipFill>
          <a:blip r:embed="rId2" cstate="print"/>
          <a:stretch>
            <a:fillRect/>
          </a:stretch>
        </p:blipFill>
        <p:spPr>
          <a:xfrm>
            <a:off x="710051" y="1273976"/>
            <a:ext cx="7467600" cy="5203024"/>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8"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6</a:t>
            </a:fld>
            <a:endParaRPr lang="en-US"/>
          </a:p>
        </p:txBody>
      </p:sp>
      <p:pic>
        <p:nvPicPr>
          <p:cNvPr id="9" name="table"/>
          <p:cNvPicPr>
            <a:picLocks noChangeAspect="1"/>
          </p:cNvPicPr>
          <p:nvPr/>
        </p:nvPicPr>
        <p:blipFill>
          <a:blip r:embed="rId2" cstate="print"/>
          <a:stretch>
            <a:fillRect/>
          </a:stretch>
        </p:blipFill>
        <p:spPr>
          <a:xfrm>
            <a:off x="609600" y="1354096"/>
            <a:ext cx="7620000" cy="3294104"/>
          </a:xfrm>
          <a:prstGeom prst="rect">
            <a:avLst/>
          </a:prstGeom>
        </p:spPr>
      </p:pic>
      <p:graphicFrame>
        <p:nvGraphicFramePr>
          <p:cNvPr id="11" name="Table 10"/>
          <p:cNvGraphicFramePr>
            <a:graphicFrameLocks noGrp="1"/>
          </p:cNvGraphicFramePr>
          <p:nvPr>
            <p:extLst>
              <p:ext uri="{D42A27DB-BD31-4B8C-83A1-F6EECF244321}">
                <p14:modId xmlns="" xmlns:p14="http://schemas.microsoft.com/office/powerpoint/2010/main" val="3040979619"/>
              </p:ext>
            </p:extLst>
          </p:nvPr>
        </p:nvGraphicFramePr>
        <p:xfrm>
          <a:off x="609600" y="4610845"/>
          <a:ext cx="7620000" cy="1381245"/>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latin typeface="Times New Roman"/>
                          <a:ea typeface="Times New Roman"/>
                          <a:cs typeface="Arial"/>
                        </a:rPr>
                        <a:t>Bo </a:t>
                      </a:r>
                      <a:r>
                        <a:rPr lang="en-US" sz="1200" b="0" dirty="0" err="1" smtClean="0">
                          <a:solidFill>
                            <a:schemeClr val="tx1"/>
                          </a:solidFill>
                          <a:latin typeface="Times New Roman"/>
                          <a:ea typeface="Times New Roman"/>
                          <a:cs typeface="Arial"/>
                        </a:rPr>
                        <a:t>Sun</a:t>
                      </a:r>
                      <a:r>
                        <a:rPr lang="en-US" sz="1200" dirty="0" err="1" smtClean="0">
                          <a:latin typeface="Times New Roman"/>
                          <a:ea typeface="Times New Roman"/>
                          <a:cs typeface="Arial"/>
                        </a:rPr>
                        <a:t>Bo</a:t>
                      </a:r>
                      <a:r>
                        <a:rPr lang="en-US" sz="1200" dirty="0" smtClean="0">
                          <a:latin typeface="Times New Roman"/>
                          <a:ea typeface="Times New Roman"/>
                          <a:cs typeface="Arial"/>
                        </a:rPr>
                        <a:t>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chemeClr val="tx1"/>
                          </a:solidFill>
                          <a:latin typeface="Times New Roman"/>
                          <a:ea typeface="Times New Roman"/>
                          <a:cs typeface="Arial"/>
                        </a:rPr>
                        <a:t>ZTE</a:t>
                      </a:r>
                      <a:endParaRPr lang="en-US" sz="12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#9</a:t>
                      </a:r>
                      <a:r>
                        <a:rPr lang="en-US" sz="1200" b="0" baseline="0" dirty="0" smtClean="0">
                          <a:solidFill>
                            <a:srgbClr val="000000"/>
                          </a:solidFill>
                          <a:latin typeface="Times New Roman"/>
                          <a:ea typeface="Times New Roman"/>
                          <a:cs typeface="Arial"/>
                        </a:rPr>
                        <a:t> </a:t>
                      </a:r>
                      <a:r>
                        <a:rPr lang="en-US" sz="1200" b="0" baseline="0" dirty="0" err="1" smtClean="0">
                          <a:solidFill>
                            <a:srgbClr val="000000"/>
                          </a:solidFill>
                          <a:latin typeface="Times New Roman"/>
                          <a:ea typeface="Times New Roman"/>
                          <a:cs typeface="Arial"/>
                        </a:rPr>
                        <a:t>Wuxing</a:t>
                      </a:r>
                      <a:r>
                        <a:rPr lang="en-US" sz="1200" b="0" baseline="0" dirty="0" smtClean="0">
                          <a:solidFill>
                            <a:srgbClr val="000000"/>
                          </a:solidFill>
                          <a:latin typeface="Times New Roman"/>
                          <a:ea typeface="Times New Roman"/>
                          <a:cs typeface="Arial"/>
                        </a:rPr>
                        <a:t> </a:t>
                      </a:r>
                      <a:r>
                        <a:rPr lang="en-US" sz="1200" b="0" baseline="0" dirty="0" err="1" smtClean="0">
                          <a:solidFill>
                            <a:srgbClr val="000000"/>
                          </a:solidFill>
                          <a:latin typeface="Times New Roman"/>
                          <a:ea typeface="Times New Roman"/>
                          <a:cs typeface="Arial"/>
                        </a:rPr>
                        <a:t>duan</a:t>
                      </a:r>
                      <a:r>
                        <a:rPr lang="en-US" sz="1200" b="0" baseline="0" dirty="0" smtClean="0">
                          <a:solidFill>
                            <a:srgbClr val="000000"/>
                          </a:solidFill>
                          <a:latin typeface="Times New Roman"/>
                          <a:ea typeface="Times New Roman"/>
                          <a:cs typeface="Arial"/>
                        </a:rPr>
                        <a:t>, </a:t>
                      </a:r>
                      <a:r>
                        <a:rPr lang="en-US" sz="1200" b="0" baseline="0" dirty="0" err="1" smtClean="0">
                          <a:solidFill>
                            <a:srgbClr val="000000"/>
                          </a:solidFill>
                          <a:latin typeface="Times New Roman"/>
                          <a:ea typeface="Times New Roman"/>
                          <a:cs typeface="Arial"/>
                        </a:rPr>
                        <a:t>Xifeng</a:t>
                      </a:r>
                      <a:r>
                        <a:rPr lang="en-US" sz="1200" b="0" baseline="0" dirty="0" smtClean="0">
                          <a:solidFill>
                            <a:srgbClr val="000000"/>
                          </a:solidFill>
                          <a:latin typeface="Times New Roman"/>
                          <a:ea typeface="Times New Roman"/>
                          <a:cs typeface="Arial"/>
                        </a:rPr>
                        <a:t> Rd, Xi’an, China</a:t>
                      </a:r>
                      <a:endParaRPr lang="en-US" sz="1200" b="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mn-lt"/>
                          <a:ea typeface="Times New Roman"/>
                          <a:cs typeface="Arial"/>
                        </a:rPr>
                        <a:t>SubSub.bo1@zte.com.cn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smtClean="0">
                          <a:latin typeface="Times New Roman"/>
                          <a:ea typeface="Times New Roman"/>
                          <a:cs typeface="Arial"/>
                        </a:rPr>
                        <a:t>Kaiying</a:t>
                      </a:r>
                      <a:r>
                        <a:rPr lang="en-US" sz="1200" dirty="0" smtClean="0">
                          <a:latin typeface="Times New Roman"/>
                          <a:ea typeface="Times New Roman"/>
                          <a:cs typeface="Arial"/>
                        </a:rPr>
                        <a:t> </a:t>
                      </a:r>
                      <a:r>
                        <a:rPr lang="en-US" sz="1200" dirty="0" err="1" smtClean="0">
                          <a:latin typeface="Times New Roman"/>
                          <a:ea typeface="Times New Roman"/>
                          <a:cs typeface="Arial"/>
                        </a:rPr>
                        <a:t>Lv</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lv.kaiying@zte.com.cn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smtClean="0">
                          <a:latin typeface="Times New Roman"/>
                          <a:ea typeface="Times New Roman"/>
                          <a:cs typeface="Arial"/>
                        </a:rPr>
                        <a:t>Yonggang</a:t>
                      </a:r>
                      <a:r>
                        <a:rPr lang="en-US" sz="1200" dirty="0" smtClean="0">
                          <a:latin typeface="Times New Roman"/>
                          <a:ea typeface="Times New Roman"/>
                          <a:cs typeface="Arial"/>
                        </a:rPr>
                        <a:t> Fang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yfang@ztetx.com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smtClean="0">
                          <a:latin typeface="Times New Roman"/>
                          <a:ea typeface="Times New Roman"/>
                          <a:cs typeface="Arial"/>
                        </a:rPr>
                        <a:t>Ke</a:t>
                      </a:r>
                      <a:r>
                        <a:rPr lang="en-US" sz="1200" dirty="0" smtClean="0">
                          <a:latin typeface="Times New Roman"/>
                          <a:ea typeface="Times New Roman"/>
                          <a:cs typeface="Arial"/>
                        </a:rPr>
                        <a:t> Yao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Yao.ke5@zte.com.cn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smtClean="0">
                          <a:latin typeface="Times New Roman"/>
                          <a:ea typeface="Times New Roman"/>
                          <a:cs typeface="Arial"/>
                        </a:rPr>
                        <a:t>Weimin</a:t>
                      </a:r>
                      <a:r>
                        <a:rPr lang="en-US" sz="1200" dirty="0" smtClean="0">
                          <a:latin typeface="Times New Roman"/>
                          <a:ea typeface="Times New Roman"/>
                          <a:cs typeface="Arial"/>
                        </a:rPr>
                        <a:t> Xing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Xing.weimin@zte.com.cn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7"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7</a:t>
            </a:fld>
            <a:endParaRPr lang="en-US"/>
          </a:p>
        </p:txBody>
      </p:sp>
      <p:pic>
        <p:nvPicPr>
          <p:cNvPr id="9" name="table"/>
          <p:cNvPicPr>
            <a:picLocks noChangeAspect="1"/>
          </p:cNvPicPr>
          <p:nvPr/>
        </p:nvPicPr>
        <p:blipFill>
          <a:blip r:embed="rId2" cstate="print"/>
          <a:stretch>
            <a:fillRect/>
          </a:stretch>
        </p:blipFill>
        <p:spPr>
          <a:xfrm>
            <a:off x="390525" y="1268316"/>
            <a:ext cx="8153400" cy="4751484"/>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8"/>
          <p:cNvSpPr>
            <a:spLocks noGrp="1"/>
          </p:cNvSpPr>
          <p:nvPr>
            <p:ph type="title"/>
          </p:nvPr>
        </p:nvSpPr>
        <p:spPr/>
        <p:txBody>
          <a:bodyPr/>
          <a:lstStyle/>
          <a:p>
            <a:r>
              <a:rPr lang="en-US" altLang="zh-CN" smtClean="0"/>
              <a:t>Authors (continued)</a:t>
            </a:r>
            <a:endParaRPr lang="zh-CN" altLang="en-US" dirty="0"/>
          </a:p>
        </p:txBody>
      </p:sp>
      <p:sp>
        <p:nvSpPr>
          <p:cNvPr id="4" name="Date Placeholder 3"/>
          <p:cNvSpPr>
            <a:spLocks noGrp="1"/>
          </p:cNvSpPr>
          <p:nvPr>
            <p:ph type="dt" sz="half" idx="10"/>
          </p:nvPr>
        </p:nvSpPr>
        <p:spPr/>
        <p:txBody>
          <a:bodyPr/>
          <a:lstStyle/>
          <a:p>
            <a:r>
              <a:rPr lang="en-US" smtClean="0"/>
              <a:t>May 2016</a:t>
            </a:r>
            <a:endParaRPr lang="en-US" dirty="0"/>
          </a:p>
        </p:txBody>
      </p:sp>
      <p:sp>
        <p:nvSpPr>
          <p:cNvPr id="5"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8</a:t>
            </a:fld>
            <a:endParaRPr lang="en-US"/>
          </a:p>
        </p:txBody>
      </p:sp>
      <p:pic>
        <p:nvPicPr>
          <p:cNvPr id="8" name="table"/>
          <p:cNvPicPr>
            <a:picLocks noChangeAspect="1"/>
          </p:cNvPicPr>
          <p:nvPr/>
        </p:nvPicPr>
        <p:blipFill>
          <a:blip r:embed="rId2" cstate="print"/>
          <a:stretch>
            <a:fillRect/>
          </a:stretch>
        </p:blipFill>
        <p:spPr>
          <a:xfrm>
            <a:off x="410454" y="1295400"/>
            <a:ext cx="8153400" cy="4671364"/>
          </a:xfrm>
          <a:prstGeom prst="rect">
            <a:avLst/>
          </a:prstGeom>
        </p:spPr>
      </p:pic>
    </p:spTree>
    <p:extLst>
      <p:ext uri="{BB962C8B-B14F-4D97-AF65-F5344CB8AC3E}">
        <p14:creationId xmlns="" xmlns:p14="http://schemas.microsoft.com/office/powerpoint/2010/main" val="2093239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8"/>
          <p:cNvSpPr>
            <a:spLocks noGrp="1"/>
          </p:cNvSpPr>
          <p:nvPr>
            <p:ph type="title"/>
          </p:nvPr>
        </p:nvSpPr>
        <p:spPr/>
        <p:txBody>
          <a:bodyPr/>
          <a:lstStyle/>
          <a:p>
            <a:r>
              <a:rPr lang="en-US" altLang="zh-CN" smtClean="0"/>
              <a:t>Authors (continued)</a:t>
            </a:r>
            <a:endParaRPr lang="zh-CN" altLang="en-US" dirty="0"/>
          </a:p>
        </p:txBody>
      </p:sp>
      <p:sp>
        <p:nvSpPr>
          <p:cNvPr id="4" name="Date Placeholder 3"/>
          <p:cNvSpPr>
            <a:spLocks noGrp="1"/>
          </p:cNvSpPr>
          <p:nvPr>
            <p:ph type="dt" sz="half" idx="10"/>
          </p:nvPr>
        </p:nvSpPr>
        <p:spPr/>
        <p:txBody>
          <a:bodyPr/>
          <a:lstStyle/>
          <a:p>
            <a:r>
              <a:rPr lang="en-US" smtClean="0"/>
              <a:t>May 2016</a:t>
            </a:r>
            <a:endParaRPr lang="en-US" dirty="0"/>
          </a:p>
        </p:txBody>
      </p:sp>
      <p:sp>
        <p:nvSpPr>
          <p:cNvPr id="5"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9</a:t>
            </a:fld>
            <a:endParaRPr lang="en-US"/>
          </a:p>
        </p:txBody>
      </p:sp>
      <p:pic>
        <p:nvPicPr>
          <p:cNvPr id="8" name="table"/>
          <p:cNvPicPr>
            <a:picLocks noChangeAspect="1"/>
          </p:cNvPicPr>
          <p:nvPr/>
        </p:nvPicPr>
        <p:blipFill>
          <a:blip r:embed="rId2" cstate="print"/>
          <a:stretch>
            <a:fillRect/>
          </a:stretch>
        </p:blipFill>
        <p:spPr>
          <a:xfrm>
            <a:off x="495300" y="2156460"/>
            <a:ext cx="8153400" cy="1916430"/>
          </a:xfrm>
          <a:prstGeom prst="rect">
            <a:avLst/>
          </a:prstGeom>
        </p:spPr>
      </p:pic>
      <p:pic>
        <p:nvPicPr>
          <p:cNvPr id="9" name="table"/>
          <p:cNvPicPr>
            <a:picLocks noChangeAspect="1"/>
          </p:cNvPicPr>
          <p:nvPr/>
        </p:nvPicPr>
        <p:blipFill>
          <a:blip r:embed="rId3" cstate="print"/>
          <a:stretch>
            <a:fillRect/>
          </a:stretch>
        </p:blipFill>
        <p:spPr>
          <a:xfrm>
            <a:off x="495300" y="4031325"/>
            <a:ext cx="8153400" cy="628650"/>
          </a:xfrm>
          <a:prstGeom prst="rect">
            <a:avLst/>
          </a:prstGeom>
        </p:spPr>
      </p:pic>
    </p:spTree>
    <p:extLst>
      <p:ext uri="{BB962C8B-B14F-4D97-AF65-F5344CB8AC3E}">
        <p14:creationId xmlns="" xmlns:p14="http://schemas.microsoft.com/office/powerpoint/2010/main" val="113037663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111072</TotalTime>
  <Words>1630</Words>
  <Application>Microsoft Office PowerPoint</Application>
  <PresentationFormat>On-screen Show (4:3)</PresentationFormat>
  <Paragraphs>367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802-11-Submission</vt:lpstr>
      <vt:lpstr>UL MU Response Scheduling</vt:lpstr>
      <vt:lpstr>Authors (continued)</vt:lpstr>
      <vt:lpstr>Authors (continued)</vt:lpstr>
      <vt:lpstr>Authors (continued)</vt:lpstr>
      <vt:lpstr>Authors (continued)</vt:lpstr>
      <vt:lpstr>Authors (continued)</vt:lpstr>
      <vt:lpstr>Authors (continued)</vt:lpstr>
      <vt:lpstr>Authors (continued)</vt:lpstr>
      <vt:lpstr>Authors (continued)</vt:lpstr>
      <vt:lpstr>Recap of UL MU Response Scheduling</vt:lpstr>
      <vt:lpstr>Analysis of UL PPDU Length</vt:lpstr>
      <vt:lpstr>Analysis of UL MU Acknowledgement Response </vt:lpstr>
      <vt:lpstr>Analysis of UL MU Acknowledgement Response </vt:lpstr>
      <vt:lpstr>Analysis of UL MU Acknowledgement Response (Cont’d) </vt:lpstr>
      <vt:lpstr>Proposal for UL MU response scheduling</vt:lpstr>
      <vt:lpstr>Straw Poll 1</vt:lpstr>
      <vt:lpstr>Straw Poll 2</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16QAM DCM Mapping</dc:title>
  <dc:creator>Sudhir Srinivasa</dc:creator>
  <cp:lastModifiedBy>Windows User</cp:lastModifiedBy>
  <cp:revision>1895</cp:revision>
  <cp:lastPrinted>1998-02-10T13:28:06Z</cp:lastPrinted>
  <dcterms:created xsi:type="dcterms:W3CDTF">2007-05-21T21:00:37Z</dcterms:created>
  <dcterms:modified xsi:type="dcterms:W3CDTF">2016-05-16T20:34:47Z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