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6" r:id="rId6"/>
    <p:sldId id="293" r:id="rId7"/>
    <p:sldId id="294" r:id="rId8"/>
    <p:sldId id="288" r:id="rId9"/>
    <p:sldId id="289" r:id="rId10"/>
    <p:sldId id="292" r:id="rId11"/>
    <p:sldId id="290" r:id="rId12"/>
    <p:sldId id="295" r:id="rId13"/>
    <p:sldId id="287" r:id="rId14"/>
    <p:sldId id="298" r:id="rId15"/>
    <p:sldId id="297" r:id="rId16"/>
  </p:sldIdLst>
  <p:sldSz cx="9144000" cy="6858000" type="screen4x3"/>
  <p:notesSz cx="7010400" cy="92964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E1F869-ACB7-426B-B81B-3E8F4236BAEA}">
          <p14:sldIdLst>
            <p14:sldId id="256"/>
            <p14:sldId id="286"/>
            <p14:sldId id="293"/>
            <p14:sldId id="294"/>
            <p14:sldId id="288"/>
            <p14:sldId id="289"/>
            <p14:sldId id="292"/>
            <p14:sldId id="290"/>
            <p14:sldId id="295"/>
            <p14:sldId id="287"/>
            <p14:sldId id="298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sen, Robert" initials="OR" lastIdx="1" clrIdx="0">
    <p:extLst>
      <p:ext uri="{19B8F6BF-5375-455C-9EA6-DF929625EA0E}">
        <p15:presenceInfo xmlns:p15="http://schemas.microsoft.com/office/powerpoint/2012/main" userId="S-1-5-21-1844237615-1580818891-725345543-1599" providerId="AD"/>
      </p:ext>
    </p:extLst>
  </p:cmAuthor>
  <p:cmAuthor id="2" name="Lou, Hanqing" initials="LH" lastIdx="15" clrIdx="1">
    <p:extLst>
      <p:ext uri="{19B8F6BF-5375-455C-9EA6-DF929625EA0E}">
        <p15:presenceInfo xmlns:p15="http://schemas.microsoft.com/office/powerpoint/2012/main" userId="S-1-5-21-1844237615-1580818891-725345543-19430" providerId="AD"/>
      </p:ext>
    </p:extLst>
  </p:cmAuthor>
  <p:cmAuthor id="3" name="Sahin, Alphan" initials="SA" lastIdx="7" clrIdx="2">
    <p:extLst>
      <p:ext uri="{19B8F6BF-5375-455C-9EA6-DF929625EA0E}">
        <p15:presenceInfo xmlns:p15="http://schemas.microsoft.com/office/powerpoint/2012/main" userId="S-1-5-21-1844237615-1580818891-725345543-356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95405" autoAdjust="0"/>
  </p:normalViewPr>
  <p:slideViewPr>
    <p:cSldViewPr>
      <p:cViewPr varScale="1">
        <p:scale>
          <a:sx n="65" d="100"/>
          <a:sy n="65" d="100"/>
        </p:scale>
        <p:origin x="1512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50" y="58"/>
      </p:cViewPr>
      <p:guideLst>
        <p:guide orient="horz" pos="2885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467"/>
            <a:ext cx="3038161" cy="464343"/>
          </a:xfrm>
          <a:prstGeom prst="rect">
            <a:avLst/>
          </a:prstGeom>
        </p:spPr>
        <p:txBody>
          <a:bodyPr vert="horz" lIns="91952" tIns="45976" rIns="91952" bIns="4597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02370" y="97004"/>
            <a:ext cx="646792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1238" y="97004"/>
            <a:ext cx="834571" cy="211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0737" cy="34718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0640" cy="418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124" tIns="46338" rIns="94124" bIns="463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16690" y="9000620"/>
            <a:ext cx="932473" cy="181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9760" algn="l"/>
                <a:tab pos="1379281" algn="l"/>
                <a:tab pos="2298802" algn="l"/>
                <a:tab pos="3218322" algn="l"/>
                <a:tab pos="4137843" algn="l"/>
                <a:tab pos="5057364" algn="l"/>
                <a:tab pos="5976884" algn="l"/>
                <a:tab pos="6896405" algn="l"/>
                <a:tab pos="7815925" algn="l"/>
                <a:tab pos="8735446" algn="l"/>
                <a:tab pos="9654967" algn="l"/>
                <a:tab pos="1057448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58039" y="9000620"/>
            <a:ext cx="516792" cy="364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0251" y="900062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9521" algn="l"/>
                <a:tab pos="1839041" algn="l"/>
                <a:tab pos="2758562" algn="l"/>
                <a:tab pos="3678083" algn="l"/>
                <a:tab pos="4597603" algn="l"/>
                <a:tab pos="5517124" algn="l"/>
                <a:tab pos="6436644" algn="l"/>
                <a:tab pos="7356165" algn="l"/>
                <a:tab pos="8275686" algn="l"/>
                <a:tab pos="9195206" algn="l"/>
                <a:tab pos="10114727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31855" y="8999031"/>
            <a:ext cx="5546690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159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952" tIns="45976" rIns="91952" bIns="45976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6796" y="702875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952" tIns="45976" rIns="91952" bIns="45976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36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4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6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5041182" y="6473601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lvl="0"/>
            <a:r>
              <a:rPr lang="en-GB" noProof="0" dirty="0" smtClean="0"/>
              <a:t>InterDigital,</a:t>
            </a:r>
            <a:r>
              <a:rPr lang="en-GB" baseline="0" noProof="0" dirty="0" smtClean="0"/>
              <a:t> Inc.</a:t>
            </a:r>
            <a:endParaRPr lang="en-GB" noProof="0" dirty="0" smtClean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802.11-16/0xxxr0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 bwMode="auto">
          <a:xfrm>
            <a:off x="684213" y="393700"/>
            <a:ext cx="1752600" cy="230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May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00870"/>
            <a:ext cx="7770813" cy="125489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>Open Loop vs Closed Loop SU-MIMO for 11ay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0813" cy="3808413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2016-05-16</a:t>
            </a:r>
            <a:endParaRPr lang="en-GB" sz="2000" b="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3178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088803"/>
              </p:ext>
            </p:extLst>
          </p:nvPr>
        </p:nvGraphicFramePr>
        <p:xfrm>
          <a:off x="558800" y="3911600"/>
          <a:ext cx="8047038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Document" r:id="rId4" imgW="8290118" imgH="2594961" progId="Word.Document.8">
                  <p:embed/>
                </p:oleObj>
              </mc:Choice>
              <mc:Fallback>
                <p:oleObj name="Document" r:id="rId4" imgW="8290118" imgH="25949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911600"/>
                        <a:ext cx="8047038" cy="2519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667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/>
              <a:t>Alexander </a:t>
            </a:r>
            <a:r>
              <a:rPr lang="en-US" sz="1800" b="0" dirty="0" smtClean="0"/>
              <a:t>Maltsev, et. al., </a:t>
            </a:r>
            <a:r>
              <a:rPr lang="da-DK" sz="1800" b="0" dirty="0" smtClean="0">
                <a:ea typeface="Times New Roman"/>
                <a:cs typeface="Times New Roman"/>
              </a:rPr>
              <a:t>”Channel </a:t>
            </a:r>
            <a:r>
              <a:rPr lang="da-DK" sz="1800" b="0" dirty="0">
                <a:ea typeface="Times New Roman"/>
                <a:cs typeface="Times New Roman"/>
              </a:rPr>
              <a:t>Models for 60 GHz WLAN </a:t>
            </a:r>
            <a:r>
              <a:rPr lang="da-DK" sz="1800" b="0" dirty="0" smtClean="0">
                <a:ea typeface="Times New Roman"/>
                <a:cs typeface="Times New Roman"/>
              </a:rPr>
              <a:t>Systems”, 11-09-0334-08-11ad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 err="1"/>
              <a:t>Artyom</a:t>
            </a:r>
            <a:r>
              <a:rPr lang="en-US" sz="1800" b="0" dirty="0"/>
              <a:t> </a:t>
            </a:r>
            <a:r>
              <a:rPr lang="en-US" sz="1800" b="0" dirty="0" err="1" smtClean="0"/>
              <a:t>Lomayev</a:t>
            </a:r>
            <a:r>
              <a:rPr lang="en-US" sz="1800" b="0" dirty="0" smtClean="0"/>
              <a:t>, et. al</a:t>
            </a:r>
            <a:r>
              <a:rPr lang="en-US" sz="1800" b="0" dirty="0"/>
              <a:t>., “Performance Analysis of Open Loop SU-MIMO Receivers for IEEE </a:t>
            </a:r>
            <a:r>
              <a:rPr lang="en-US" sz="1800" b="0" dirty="0" smtClean="0"/>
              <a:t>802.11ay”, IEEE 802.11-16/0388r0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/>
              <a:t>Alexander </a:t>
            </a:r>
            <a:r>
              <a:rPr lang="en-US" sz="1800" b="0" dirty="0" smtClean="0"/>
              <a:t>Maltsev, et. al. “</a:t>
            </a:r>
            <a:r>
              <a:rPr lang="en-US" sz="1800" b="0" dirty="0"/>
              <a:t>Channel models for </a:t>
            </a:r>
            <a:r>
              <a:rPr lang="en-US" sz="1800" b="0" dirty="0" err="1"/>
              <a:t>ieee</a:t>
            </a:r>
            <a:r>
              <a:rPr lang="en-US" sz="1800" b="0" dirty="0"/>
              <a:t> 802 </a:t>
            </a:r>
            <a:r>
              <a:rPr lang="en-US" sz="1800" b="0" dirty="0" smtClean="0"/>
              <a:t>11ay”, IEEE 802.11-15/1150r3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 smtClean="0"/>
              <a:t>Rui Yang, et. al. “Channel </a:t>
            </a:r>
            <a:r>
              <a:rPr lang="en-US" sz="1800" b="0" dirty="0"/>
              <a:t>Modeling with PAA </a:t>
            </a:r>
            <a:r>
              <a:rPr lang="en-US" sz="1800" b="0" dirty="0" smtClean="0"/>
              <a:t>Orientations”, IEEE 802.11-16/0339r1</a:t>
            </a: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r>
              <a:rPr lang="en-US" sz="1800" b="0" dirty="0"/>
              <a:t>Matthew R. </a:t>
            </a:r>
            <a:r>
              <a:rPr lang="en-US" sz="1800" b="0" dirty="0" smtClean="0"/>
              <a:t>McKay, et. </a:t>
            </a:r>
            <a:r>
              <a:rPr lang="en-US" sz="1800" b="0" dirty="0"/>
              <a:t>al., “Achievable Sum Rate of MIMO MMSE </a:t>
            </a:r>
            <a:r>
              <a:rPr lang="en-US" sz="1800" b="0" dirty="0" smtClean="0"/>
              <a:t>Receivers: A </a:t>
            </a:r>
            <a:r>
              <a:rPr lang="en-US" sz="1800" b="0" dirty="0"/>
              <a:t>General Analytic </a:t>
            </a:r>
            <a:r>
              <a:rPr lang="en-US" sz="1800" b="0" dirty="0" smtClean="0"/>
              <a:t>Framework”, IEEE Transaction on information theory, Vol. 56, No. 1, </a:t>
            </a:r>
            <a:r>
              <a:rPr lang="en-US" sz="1800" b="0" smtClean="0"/>
              <a:t>Jan 2010 </a:t>
            </a:r>
            <a:endParaRPr lang="da-DK" sz="1800" b="0" dirty="0"/>
          </a:p>
          <a:p>
            <a:pPr marL="0" indent="0" algn="just" defTabSz="914400">
              <a:spcBef>
                <a:spcPct val="20000"/>
              </a:spcBef>
              <a:buClrTx/>
              <a:buSzTx/>
            </a:pPr>
            <a:endParaRPr lang="en-US" sz="1800" b="0" dirty="0" smtClean="0">
              <a:ea typeface="Times New Roman"/>
              <a:cs typeface="Times New Roman"/>
              <a:sym typeface="Times New Roman"/>
            </a:endParaRPr>
          </a:p>
          <a:p>
            <a:pPr marL="457200" indent="-457200" algn="just" defTabSz="914400">
              <a:spcBef>
                <a:spcPct val="20000"/>
              </a:spcBef>
              <a:buClrTx/>
              <a:buSzTx/>
              <a:buFont typeface="+mj-lt"/>
              <a:buAutoNum type="arabicPeriod"/>
            </a:pPr>
            <a:endParaRPr lang="en-US" sz="1800" b="0" dirty="0" smtClean="0">
              <a:ea typeface="Times New Roman"/>
              <a:cs typeface="Times New Roman"/>
              <a:sym typeface="Times New Roman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65574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62501"/>
            <a:ext cx="7770813" cy="1065213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137462"/>
            <a:ext cx="7770813" cy="4799013"/>
          </a:xfrm>
        </p:spPr>
        <p:txBody>
          <a:bodyPr/>
          <a:lstStyle/>
          <a:p>
            <a:r>
              <a:rPr lang="en-US" sz="2000" dirty="0" smtClean="0"/>
              <a:t>	Inter-stream interference power distribution and CL gain over OL SU-MIMO for Configuration #3 with polarized antennas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54" y="1752600"/>
            <a:ext cx="3147412" cy="2361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45" y="1752600"/>
            <a:ext cx="3268880" cy="2452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092" y="4090875"/>
            <a:ext cx="3260891" cy="2451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1059" y="4090875"/>
            <a:ext cx="3223166" cy="24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 (for survey)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Do you agree that closed-loop SU-MIMO </a:t>
            </a:r>
            <a:r>
              <a:rPr lang="en-US" dirty="0"/>
              <a:t>based on channel-dependent precoding </a:t>
            </a:r>
            <a:r>
              <a:rPr lang="en-US" dirty="0" smtClean="0"/>
              <a:t>should be considered for 802.11ay?</a:t>
            </a:r>
          </a:p>
          <a:p>
            <a:endParaRPr lang="en-US" dirty="0"/>
          </a:p>
          <a:p>
            <a:r>
              <a:rPr lang="en-US" dirty="0" smtClean="0"/>
              <a:t>Y:</a:t>
            </a:r>
          </a:p>
          <a:p>
            <a:r>
              <a:rPr lang="en-US" dirty="0" smtClean="0"/>
              <a:t>N:</a:t>
            </a:r>
          </a:p>
          <a:p>
            <a:r>
              <a:rPr lang="en-US" dirty="0" smtClean="0"/>
              <a:t>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86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In this contribution we demonstrate potential benefit from using closed loop (or channel-dependent precoding) SU-MIMO via system level simulations with </a:t>
            </a:r>
            <a:r>
              <a:rPr lang="en-US" dirty="0"/>
              <a:t>different antenna configurations </a:t>
            </a:r>
            <a:r>
              <a:rPr lang="en-US" dirty="0" smtClean="0"/>
              <a:t>and </a:t>
            </a:r>
            <a:r>
              <a:rPr lang="en-US" dirty="0"/>
              <a:t>deployment </a:t>
            </a:r>
            <a:r>
              <a:rPr lang="en-US" dirty="0" smtClean="0"/>
              <a:t>scenarios.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6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0813" cy="4570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Open loop (OL) SU-MIMO is a viable MIMO scheme for communication in </a:t>
            </a:r>
            <a:r>
              <a:rPr lang="en-US" dirty="0" err="1" smtClean="0"/>
              <a:t>mmW</a:t>
            </a:r>
            <a:r>
              <a:rPr lang="en-US" dirty="0" smtClean="0"/>
              <a:t> if the analog beam width is very narrow and </a:t>
            </a:r>
            <a:r>
              <a:rPr lang="en-US" dirty="0" err="1" smtClean="0"/>
              <a:t>LoS</a:t>
            </a:r>
            <a:r>
              <a:rPr lang="en-US" dirty="0" smtClean="0"/>
              <a:t> link is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performance of open loop SU-MIMO may be </a:t>
            </a:r>
            <a:r>
              <a:rPr lang="en-US" dirty="0" smtClean="0"/>
              <a:t>degrade </a:t>
            </a:r>
            <a:r>
              <a:rPr lang="en-US" dirty="0"/>
              <a:t>by strong </a:t>
            </a:r>
            <a:r>
              <a:rPr lang="en-US" dirty="0" smtClean="0"/>
              <a:t>inter-stream </a:t>
            </a:r>
            <a:r>
              <a:rPr lang="en-US" dirty="0"/>
              <a:t>interference. This may be caused by mutual coupling between the antennas, near field interference, </a:t>
            </a:r>
            <a:r>
              <a:rPr lang="en-US" dirty="0" smtClean="0"/>
              <a:t>antenna distances, and </a:t>
            </a:r>
            <a:r>
              <a:rPr lang="en-US" dirty="0"/>
              <a:t>channel </a:t>
            </a:r>
            <a:r>
              <a:rPr lang="en-US" dirty="0" smtClean="0"/>
              <a:t>conditions </a:t>
            </a:r>
            <a:r>
              <a:rPr lang="en-US" dirty="0" smtClean="0">
                <a:solidFill>
                  <a:schemeClr val="tx1"/>
                </a:solidFill>
              </a:rPr>
              <a:t>[2].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Questions for a given antenna configuration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 which scenario will the inter-stream interference be strong?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If closed-loop (CL) SU-MIMO is used, e.g. channel-dependent precoding,  can SU-MIMO improve the performance in the presence of strong inter-stream interference?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4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dirty="0" smtClean="0"/>
              <a:t>Analysis based on Idealized Channel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1" y="1371600"/>
                <a:ext cx="4724400" cy="48768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LoS </a:t>
                </a:r>
                <a:r>
                  <a:rPr lang="en-US" sz="1800" dirty="0"/>
                  <a:t>c</a:t>
                </a:r>
                <a:r>
                  <a:rPr lang="en-US" sz="1800" dirty="0" smtClean="0"/>
                  <a:t>hannel model [2]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600" b="0" dirty="0" smtClean="0"/>
                  <a:t> are random variables, uniformly distributed between 0 and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1600" b="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1" y="1371600"/>
                <a:ext cx="4724400" cy="4876800"/>
              </a:xfrm>
              <a:blipFill rotWithShape="0">
                <a:blip r:embed="rId2"/>
                <a:stretch>
                  <a:fillRect l="-903"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1294304"/>
            <a:ext cx="3962400" cy="2634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199" y="1967347"/>
            <a:ext cx="2116292" cy="707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 bwMode="auto">
              <a:xfrm>
                <a:off x="533401" y="3581400"/>
                <a:ext cx="8381999" cy="28940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kern="0" dirty="0" smtClean="0"/>
                  <a:t>Receiver: LMMSE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kern="0" dirty="0" smtClean="0"/>
                  <a:t>CL SU-MIMO is achieved by precoding the </a:t>
                </a:r>
                <a:r>
                  <a:rPr lang="en-US" sz="1800" kern="0" dirty="0" err="1" smtClean="0"/>
                  <a:t>Tx</a:t>
                </a:r>
                <a:r>
                  <a:rPr lang="en-US" sz="1800" kern="0" dirty="0" smtClean="0"/>
                  <a:t> signal with the “V” matrix generated from SVD of the channel matrix (</a:t>
                </a:r>
                <a14:m>
                  <m:oMath xmlns:m="http://schemas.openxmlformats.org/officeDocument/2006/math">
                    <m:r>
                      <a:rPr lang="en-US" sz="1800" b="1" i="1" kern="0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1800" b="1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kern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1800" b="1" i="0" kern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sz="1800" b="1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0" kern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sz="1800" b="1" i="0" kern="0" smtClean="0">
                            <a:latin typeface="Cambria Math" panose="02040503050406030204" pitchFamily="18" charset="0"/>
                          </a:rPr>
                          <m:t>𝐇</m:t>
                        </m:r>
                      </m:sup>
                    </m:sSup>
                    <m:r>
                      <a:rPr lang="en-US" sz="1800" b="1" i="0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kern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kern="0" dirty="0" smtClean="0"/>
                  <a:t>Performance metric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kern="0" dirty="0" smtClean="0"/>
                  <a:t>Achievable sum rate of two streams based on per stream SINR at the output of the LMMSE </a:t>
                </a:r>
                <a:endParaRPr lang="en-US" sz="1600" kern="0" dirty="0"/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𝑙𝑜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16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16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is the per-stream SINR at the MMSE </a:t>
                </a:r>
                <a:r>
                  <a:rPr lang="en-US" sz="1600" dirty="0" smtClean="0"/>
                  <a:t>output) [5]</a:t>
                </a:r>
                <a:endParaRPr lang="en-US" sz="1600" kern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kern="0" dirty="0" smtClean="0"/>
                  <a:t>Observation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kern="0" dirty="0" smtClean="0"/>
                  <a:t>CL </a:t>
                </a:r>
                <a:r>
                  <a:rPr lang="en-US" sz="1600" kern="0" dirty="0"/>
                  <a:t>SU-MIMO outperforms </a:t>
                </a:r>
                <a:r>
                  <a:rPr lang="en-US" sz="1600" kern="0" dirty="0" smtClean="0"/>
                  <a:t>OL SU-MIMO when the inter-stream interference is strong. </a:t>
                </a:r>
                <a:endParaRPr lang="en-US" sz="1600" kern="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1" y="3581400"/>
                <a:ext cx="8381999" cy="2894013"/>
              </a:xfrm>
              <a:prstGeom prst="rect">
                <a:avLst/>
              </a:prstGeom>
              <a:blipFill rotWithShape="0">
                <a:blip r:embed="rId5"/>
                <a:stretch>
                  <a:fillRect l="-509" t="-1266" b="-2321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0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US" dirty="0"/>
              <a:t>Analysis based on </a:t>
            </a:r>
            <a:r>
              <a:rPr lang="en-US" dirty="0" smtClean="0"/>
              <a:t>11ad Channel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87" y="1371600"/>
            <a:ext cx="8021638" cy="12455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Consider antenna configuration #3 [3</a:t>
            </a:r>
            <a:r>
              <a:rPr lang="en-US" sz="2000" dirty="0" smtClean="0"/>
              <a:t>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Each PAA has 4x4 antenna elements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Include Right (R) and Left (L) hand circular polarization cases.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Assume the distance (d) between two antennas is 5cm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/>
              <a:t>Back lobes are assumed blocked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4695147" y="3456508"/>
            <a:ext cx="3470040" cy="2604895"/>
            <a:chOff x="4114800" y="1760538"/>
            <a:chExt cx="3470040" cy="260489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6439120"/>
                </p:ext>
              </p:extLst>
            </p:nvPr>
          </p:nvGraphicFramePr>
          <p:xfrm>
            <a:off x="4114800" y="1760538"/>
            <a:ext cx="3198812" cy="2383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1" name="Visio" r:id="rId3" imgW="4514984" imgH="3333777" progId="Visio.Drawing.15">
                    <p:embed/>
                  </p:oleObj>
                </mc:Choice>
                <mc:Fallback>
                  <p:oleObj name="Visio" r:id="rId3" imgW="4514984" imgH="3333777" progId="Visio.Drawing.1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1760538"/>
                          <a:ext cx="3198812" cy="238305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Curved Right Arrow 6"/>
            <p:cNvSpPr/>
            <p:nvPr/>
          </p:nvSpPr>
          <p:spPr bwMode="auto">
            <a:xfrm>
              <a:off x="5552281" y="4105496"/>
              <a:ext cx="152400" cy="228600"/>
            </a:xfrm>
            <a:prstGeom prst="curvedRightArrow">
              <a:avLst>
                <a:gd name="adj1" fmla="val 0"/>
                <a:gd name="adj2" fmla="val 26321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32567" y="4088991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52260" y="4057656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10" name="Curved Right Arrow 9"/>
            <p:cNvSpPr/>
            <p:nvPr/>
          </p:nvSpPr>
          <p:spPr bwMode="auto">
            <a:xfrm flipH="1">
              <a:off x="6257385" y="4068671"/>
              <a:ext cx="152400" cy="228600"/>
            </a:xfrm>
            <a:prstGeom prst="curvedRightArrow">
              <a:avLst>
                <a:gd name="adj1" fmla="val 0"/>
                <a:gd name="adj2" fmla="val 26321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57802" y="4049616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L</a:t>
              </a:r>
            </a:p>
          </p:txBody>
        </p:sp>
        <p:sp>
          <p:nvSpPr>
            <p:cNvPr id="12" name="Curved Right Arrow 11"/>
            <p:cNvSpPr/>
            <p:nvPr/>
          </p:nvSpPr>
          <p:spPr bwMode="auto">
            <a:xfrm>
              <a:off x="6683894" y="3658874"/>
              <a:ext cx="152400" cy="228600"/>
            </a:xfrm>
            <a:prstGeom prst="curvedRightArrow">
              <a:avLst>
                <a:gd name="adj1" fmla="val 0"/>
                <a:gd name="adj2" fmla="val 26321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71853" y="3622049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83873" y="3611034"/>
              <a:ext cx="3337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or</a:t>
              </a:r>
            </a:p>
          </p:txBody>
        </p:sp>
        <p:sp>
          <p:nvSpPr>
            <p:cNvPr id="15" name="Curved Right Arrow 14"/>
            <p:cNvSpPr/>
            <p:nvPr/>
          </p:nvSpPr>
          <p:spPr bwMode="auto">
            <a:xfrm flipH="1">
              <a:off x="7388998" y="3622049"/>
              <a:ext cx="152400" cy="228600"/>
            </a:xfrm>
            <a:prstGeom prst="curvedRightArrow">
              <a:avLst>
                <a:gd name="adj1" fmla="val 0"/>
                <a:gd name="adj2" fmla="val 26321"/>
                <a:gd name="adj3" fmla="val 25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3612" y="3611034"/>
              <a:ext cx="2712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L</a:t>
              </a:r>
            </a:p>
          </p:txBody>
        </p:sp>
      </p:grpSp>
      <p:sp>
        <p:nvSpPr>
          <p:cNvPr id="18" name="Oval 17"/>
          <p:cNvSpPr/>
          <p:nvPr/>
        </p:nvSpPr>
        <p:spPr bwMode="auto">
          <a:xfrm>
            <a:off x="7374510" y="4005477"/>
            <a:ext cx="1998090" cy="32889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85028" y="4370128"/>
            <a:ext cx="1998090" cy="32889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560386" y="3097867"/>
            <a:ext cx="4926014" cy="1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 smtClean="0"/>
              <a:t>Polarization cases</a:t>
            </a:r>
          </a:p>
          <a:p>
            <a:pPr marL="457200" lvl="1" indent="0"/>
            <a:r>
              <a:rPr lang="en-US" sz="1600" kern="0" dirty="0" smtClean="0"/>
              <a:t>Linear Polarization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 err="1" smtClean="0"/>
              <a:t>Tx</a:t>
            </a:r>
            <a:r>
              <a:rPr lang="en-US" sz="1800" kern="0" dirty="0" smtClean="0"/>
              <a:t>(V, V) – Rx(V, V)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 err="1" smtClean="0"/>
              <a:t>Tx</a:t>
            </a:r>
            <a:r>
              <a:rPr lang="en-US" sz="1800" kern="0" dirty="0" smtClean="0"/>
              <a:t>(V, H) – Rx(V, H)</a:t>
            </a:r>
          </a:p>
          <a:p>
            <a:pPr marL="457200" lvl="1" indent="0"/>
            <a:r>
              <a:rPr lang="en-US" sz="1800" kern="0" dirty="0" smtClean="0"/>
              <a:t>Circular Polarization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 err="1" smtClean="0"/>
              <a:t>Tx</a:t>
            </a:r>
            <a:r>
              <a:rPr lang="en-US" sz="1800" kern="0" dirty="0" smtClean="0"/>
              <a:t>(L, L) – Rx(L, 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kern="0" dirty="0" err="1" smtClean="0"/>
              <a:t>Tx</a:t>
            </a:r>
            <a:r>
              <a:rPr lang="en-US" sz="1800" kern="0" dirty="0" smtClean="0"/>
              <a:t>(L, L) – Rx (R, 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kern="0" dirty="0" smtClean="0"/>
              <a:t>The relative orientation of the </a:t>
            </a:r>
            <a:r>
              <a:rPr lang="en-US" sz="2200" kern="0" dirty="0" err="1" smtClean="0"/>
              <a:t>Tx</a:t>
            </a:r>
            <a:r>
              <a:rPr lang="en-US" sz="2200" kern="0" dirty="0" smtClean="0"/>
              <a:t> and Rx is included when generating the channel matrices [4].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5123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78925"/>
          </a:xfrm>
        </p:spPr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806" y="1447800"/>
            <a:ext cx="8001000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Consider five different models described in [1]</a:t>
            </a:r>
          </a:p>
          <a:p>
            <a:pPr marL="457200" lvl="1" indent="0"/>
            <a:r>
              <a:rPr lang="en-US" sz="1800" dirty="0" smtClean="0"/>
              <a:t>Case 1: Cubicle Laptop Far (</a:t>
            </a:r>
            <a:r>
              <a:rPr lang="en-US" sz="1800" dirty="0" err="1" smtClean="0"/>
              <a:t>NLoS</a:t>
            </a:r>
            <a:r>
              <a:rPr lang="en-US" sz="1800" dirty="0" smtClean="0"/>
              <a:t> only)</a:t>
            </a:r>
          </a:p>
          <a:p>
            <a:pPr marL="457200" lvl="1" indent="0"/>
            <a:r>
              <a:rPr lang="en-US" sz="1800" dirty="0" smtClean="0"/>
              <a:t>Case 2: Cubicle Laptop Near (</a:t>
            </a:r>
            <a:r>
              <a:rPr lang="en-US" sz="1800" dirty="0" err="1" smtClean="0"/>
              <a:t>LoS</a:t>
            </a:r>
            <a:r>
              <a:rPr lang="en-US" sz="1800" dirty="0" smtClean="0"/>
              <a:t> + </a:t>
            </a:r>
            <a:r>
              <a:rPr lang="en-US" sz="1800" dirty="0" err="1" smtClean="0"/>
              <a:t>NLoS</a:t>
            </a:r>
            <a:r>
              <a:rPr lang="en-US" sz="1800" dirty="0" smtClean="0"/>
              <a:t>)</a:t>
            </a:r>
          </a:p>
          <a:p>
            <a:pPr marL="457200" lvl="1" indent="0"/>
            <a:r>
              <a:rPr lang="en-US" sz="1800" dirty="0" smtClean="0"/>
              <a:t>Case 3: Conference Room </a:t>
            </a:r>
            <a:r>
              <a:rPr lang="en-US" sz="1800" dirty="0"/>
              <a:t>STA-STA (</a:t>
            </a:r>
            <a:r>
              <a:rPr lang="en-US" sz="1800" dirty="0" err="1"/>
              <a:t>LoS</a:t>
            </a:r>
            <a:r>
              <a:rPr lang="en-US" sz="1800" dirty="0"/>
              <a:t> + </a:t>
            </a:r>
            <a:r>
              <a:rPr lang="en-US" sz="1800" dirty="0" err="1"/>
              <a:t>NLoS</a:t>
            </a:r>
            <a:r>
              <a:rPr lang="en-US" sz="1800" dirty="0"/>
              <a:t>)</a:t>
            </a:r>
            <a:endParaRPr lang="en-US" sz="1800" dirty="0" smtClean="0"/>
          </a:p>
          <a:p>
            <a:pPr marL="457200" lvl="1" indent="0"/>
            <a:r>
              <a:rPr lang="en-US" sz="1800" dirty="0" smtClean="0"/>
              <a:t>Case 4: Conference Room </a:t>
            </a:r>
            <a:r>
              <a:rPr lang="en-US" sz="1800" dirty="0"/>
              <a:t>STA-AP (</a:t>
            </a:r>
            <a:r>
              <a:rPr lang="en-US" sz="1800" dirty="0" err="1"/>
              <a:t>LoS</a:t>
            </a:r>
            <a:r>
              <a:rPr lang="en-US" sz="1800" dirty="0"/>
              <a:t> + </a:t>
            </a:r>
            <a:r>
              <a:rPr lang="en-US" sz="1800" dirty="0" err="1"/>
              <a:t>NLoS</a:t>
            </a:r>
            <a:r>
              <a:rPr lang="en-US" sz="1800" dirty="0"/>
              <a:t>)</a:t>
            </a:r>
            <a:endParaRPr lang="en-US" sz="1800" dirty="0" smtClean="0"/>
          </a:p>
          <a:p>
            <a:pPr marL="457200" lvl="1" indent="0"/>
            <a:r>
              <a:rPr lang="en-US" sz="1800" dirty="0" smtClean="0"/>
              <a:t>Case 5: Living Room </a:t>
            </a:r>
            <a:r>
              <a:rPr lang="en-US" sz="1800" dirty="0"/>
              <a:t>(</a:t>
            </a:r>
            <a:r>
              <a:rPr lang="en-US" sz="1800" dirty="0" err="1"/>
              <a:t>LoS</a:t>
            </a:r>
            <a:r>
              <a:rPr lang="en-US" sz="1800" dirty="0"/>
              <a:t> + </a:t>
            </a:r>
            <a:r>
              <a:rPr lang="en-US" sz="1800" dirty="0" err="1"/>
              <a:t>NLoS</a:t>
            </a:r>
            <a:r>
              <a:rPr lang="en-US" sz="1800" dirty="0"/>
              <a:t>)</a:t>
            </a: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Stations are randomly placed with one degree freedom in orientation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Analog </a:t>
            </a:r>
            <a:r>
              <a:rPr lang="en-US" sz="2000" dirty="0" err="1" smtClean="0"/>
              <a:t>Tx</a:t>
            </a:r>
            <a:r>
              <a:rPr lang="en-US" sz="2000" dirty="0" smtClean="0"/>
              <a:t> and Rx beams are assumed perfectly aligned in cases with </a:t>
            </a:r>
            <a:r>
              <a:rPr lang="en-US" sz="2000" dirty="0" err="1" smtClean="0"/>
              <a:t>LoS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18187" y="5030756"/>
            <a:ext cx="91438" cy="685800"/>
            <a:chOff x="762000" y="5334000"/>
            <a:chExt cx="91438" cy="685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62000" y="5334000"/>
              <a:ext cx="45719" cy="6858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 flipH="1">
              <a:off x="807719" y="5406390"/>
              <a:ext cx="45719" cy="2286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flipH="1">
              <a:off x="807719" y="5734050"/>
              <a:ext cx="45719" cy="2286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8798356">
            <a:off x="2775531" y="4845440"/>
            <a:ext cx="91438" cy="685800"/>
            <a:chOff x="762000" y="5334000"/>
            <a:chExt cx="91438" cy="6858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62000" y="5334000"/>
              <a:ext cx="45719" cy="6858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 flipH="1">
              <a:off x="807719" y="5406390"/>
              <a:ext cx="45719" cy="2286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flipH="1">
              <a:off x="807719" y="5734050"/>
              <a:ext cx="45719" cy="22860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20887657">
            <a:off x="2707435" y="4955958"/>
            <a:ext cx="229550" cy="307777"/>
            <a:chOff x="1770289" y="5333825"/>
            <a:chExt cx="229550" cy="307777"/>
          </a:xfrm>
        </p:grpSpPr>
        <p:sp>
          <p:nvSpPr>
            <p:cNvPr id="21" name="Oval 20"/>
            <p:cNvSpPr/>
            <p:nvPr/>
          </p:nvSpPr>
          <p:spPr bwMode="auto">
            <a:xfrm>
              <a:off x="1860299" y="5520690"/>
              <a:ext cx="45719" cy="45719"/>
            </a:xfrm>
            <a:prstGeom prst="ellipse">
              <a:avLst/>
            </a:prstGeom>
            <a:solidFill>
              <a:srgbClr val="00B8FF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70289" y="5333825"/>
              <a:ext cx="2295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28" name="Arc 27"/>
          <p:cNvSpPr/>
          <p:nvPr/>
        </p:nvSpPr>
        <p:spPr bwMode="auto">
          <a:xfrm rot="8882148">
            <a:off x="2760606" y="5091946"/>
            <a:ext cx="152400" cy="152400"/>
          </a:xfrm>
          <a:prstGeom prst="arc">
            <a:avLst>
              <a:gd name="adj1" fmla="val 16200000"/>
              <a:gd name="adj2" fmla="val 1385301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 rot="20885793">
            <a:off x="2007631" y="5105477"/>
            <a:ext cx="702083" cy="1427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 rot="20691690">
            <a:off x="2001751" y="5388555"/>
            <a:ext cx="908609" cy="1388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5400" y="5895928"/>
            <a:ext cx="223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Top view of case 3 and 5</a:t>
            </a:r>
          </a:p>
        </p:txBody>
      </p:sp>
      <p:grpSp>
        <p:nvGrpSpPr>
          <p:cNvPr id="41" name="Group 40"/>
          <p:cNvGrpSpPr/>
          <p:nvPr/>
        </p:nvGrpSpPr>
        <p:grpSpPr>
          <a:xfrm rot="19114037">
            <a:off x="6248400" y="5412927"/>
            <a:ext cx="609600" cy="300990"/>
            <a:chOff x="6248400" y="5412927"/>
            <a:chExt cx="609600" cy="30099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6248400" y="5412927"/>
              <a:ext cx="609600" cy="30099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324600" y="5489127"/>
              <a:ext cx="131577" cy="1524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662564" y="5489127"/>
              <a:ext cx="131577" cy="152400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42" name="Oval 41"/>
          <p:cNvSpPr/>
          <p:nvPr/>
        </p:nvSpPr>
        <p:spPr bwMode="auto">
          <a:xfrm rot="1588216">
            <a:off x="5240292" y="5281234"/>
            <a:ext cx="1198855" cy="195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3" name="Oval 42"/>
          <p:cNvSpPr/>
          <p:nvPr/>
        </p:nvSpPr>
        <p:spPr bwMode="auto">
          <a:xfrm rot="1205334">
            <a:off x="5635268" y="5124197"/>
            <a:ext cx="1071556" cy="195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432395" y="5342409"/>
            <a:ext cx="229550" cy="307777"/>
            <a:chOff x="3690065" y="5269832"/>
            <a:chExt cx="229550" cy="307777"/>
          </a:xfrm>
        </p:grpSpPr>
        <p:grpSp>
          <p:nvGrpSpPr>
            <p:cNvPr id="44" name="Group 43"/>
            <p:cNvGrpSpPr/>
            <p:nvPr/>
          </p:nvGrpSpPr>
          <p:grpSpPr>
            <a:xfrm rot="20887657">
              <a:off x="3690065" y="5269832"/>
              <a:ext cx="229550" cy="307777"/>
              <a:chOff x="1770289" y="5333825"/>
              <a:chExt cx="229550" cy="307777"/>
            </a:xfrm>
          </p:grpSpPr>
          <p:sp>
            <p:nvSpPr>
              <p:cNvPr id="45" name="Oval 44"/>
              <p:cNvSpPr/>
              <p:nvPr/>
            </p:nvSpPr>
            <p:spPr bwMode="auto">
              <a:xfrm>
                <a:off x="1860299" y="5520690"/>
                <a:ext cx="45719" cy="45719"/>
              </a:xfrm>
              <a:prstGeom prst="ellipse">
                <a:avLst/>
              </a:prstGeom>
              <a:solidFill>
                <a:srgbClr val="00B8FF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770289" y="5333825"/>
                <a:ext cx="229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p:grpSp>
        <p:sp>
          <p:nvSpPr>
            <p:cNvPr id="47" name="Arc 46"/>
            <p:cNvSpPr/>
            <p:nvPr/>
          </p:nvSpPr>
          <p:spPr bwMode="auto">
            <a:xfrm rot="8882148">
              <a:off x="3743236" y="5405820"/>
              <a:ext cx="152400" cy="152400"/>
            </a:xfrm>
            <a:prstGeom prst="arc">
              <a:avLst>
                <a:gd name="adj1" fmla="val 16200000"/>
                <a:gd name="adj2" fmla="val 1385301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003590" y="5977340"/>
            <a:ext cx="2388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Top view of case 1,2 and 4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257800" y="4953000"/>
            <a:ext cx="131577" cy="1524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595764" y="4953000"/>
            <a:ext cx="131577" cy="1524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181600" y="4876800"/>
            <a:ext cx="609600" cy="300990"/>
          </a:xfrm>
          <a:prstGeom prst="rect">
            <a:avLst/>
          </a:prstGeom>
          <a:solidFill>
            <a:srgbClr val="00B8FF">
              <a:alpha val="8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219200" y="4648200"/>
            <a:ext cx="2438400" cy="1229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954114" y="4703631"/>
            <a:ext cx="2438400" cy="12297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0365" y="4632624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AP</a:t>
            </a:r>
          </a:p>
        </p:txBody>
      </p:sp>
    </p:spTree>
    <p:extLst>
      <p:ext uri="{BB962C8B-B14F-4D97-AF65-F5344CB8AC3E}">
        <p14:creationId xmlns:p14="http://schemas.microsoft.com/office/powerpoint/2010/main" val="20492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62000"/>
          </a:xfrm>
        </p:spPr>
        <p:txBody>
          <a:bodyPr/>
          <a:lstStyle/>
          <a:p>
            <a:r>
              <a:rPr lang="en-US" sz="2800" dirty="0" smtClean="0"/>
              <a:t>Distribution of Inter-stream Interference Power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7846" y="1447690"/>
                <a:ext cx="7377954" cy="167651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1" dirty="0" smtClean="0"/>
                  <a:t>Measure the distribution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p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</m:d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000" dirty="0" smtClean="0"/>
                  <a:t> measures the orthogonality of the channel matrix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Observation: The distribution of p value depends antenna configuration and deployment scenarios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7846" y="1447690"/>
                <a:ext cx="7377954" cy="1676510"/>
              </a:xfrm>
              <a:blipFill rotWithShape="0">
                <a:blip r:embed="rId2"/>
                <a:stretch>
                  <a:fillRect l="-743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106081"/>
            <a:ext cx="645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(Results with circular polarized antennas are available in Appendix)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7" y="2977820"/>
            <a:ext cx="4199501" cy="3151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88" y="2986680"/>
            <a:ext cx="4129512" cy="309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6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61999"/>
          </a:xfrm>
        </p:spPr>
        <p:txBody>
          <a:bodyPr/>
          <a:lstStyle/>
          <a:p>
            <a:r>
              <a:rPr lang="en-US" dirty="0" smtClean="0"/>
              <a:t>Achievable Sum Rate of LMMSE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447800"/>
                <a:ext cx="7770813" cy="22098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Achievable sum rate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𝒍𝒐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𝜸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000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dirty="0" smtClean="0"/>
                  <a:t> is the per-stream SINR at the MMSE output.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Observation: </a:t>
                </a:r>
                <a:r>
                  <a:rPr lang="en-US" sz="2000" b="0" dirty="0" smtClean="0"/>
                  <a:t>The sum rate gain of CL SU-MIMO over OL SU-MIMO depends on polarization of the antennas, deployment scenarios and SNR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447800"/>
                <a:ext cx="7770813" cy="2209800"/>
              </a:xfrm>
              <a:blipFill rotWithShape="0">
                <a:blip r:embed="rId2"/>
                <a:stretch>
                  <a:fillRect l="-706" t="-21271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6106081"/>
            <a:ext cx="645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(Results with circular polarized antennas are available in Appendix)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80" y="3077192"/>
            <a:ext cx="4204833" cy="3161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806" y="2963259"/>
            <a:ext cx="4356385" cy="32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0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62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0813" cy="51038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Although the OL SU-MIMO is an important MIMO mode for 11ay due to its simplicity, its performance may suffer from strong inter-stream interference which depends on many different factors, such as antenna configuration, polarization, environment, accuracy of analog beamforming, etc..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11ay system throughput may benefit from CL SU-MIMO, especially when the inter-stream interference is strong.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cost-benefit of using CL SU-MIMO may need to be studied further with consideration of more antenna configurations and usage cases generated in </a:t>
            </a:r>
            <a:r>
              <a:rPr lang="en-US" dirty="0" err="1" smtClean="0"/>
              <a:t>TGay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73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519F59218FD4E88B58DE214C6B6C1" ma:contentTypeVersion="0" ma:contentTypeDescription="Create a new document." ma:contentTypeScope="" ma:versionID="15b5d2f7a3e1084effea4196ba30bc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66C1854-CEE2-4414-9DB2-D3409916A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4DF3A2E-30DE-4DE6-991E-46ACFC96E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28A00E-A4F1-4CB6-961B-1B5ABEB44DD5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32577</TotalTime>
  <Words>701</Words>
  <Application>Microsoft Office PowerPoint</Application>
  <PresentationFormat>On-screen Show (4:3)</PresentationFormat>
  <Paragraphs>110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MS Gothic</vt:lpstr>
      <vt:lpstr>Arial</vt:lpstr>
      <vt:lpstr>Cambria Math</vt:lpstr>
      <vt:lpstr>Times New Roman</vt:lpstr>
      <vt:lpstr>Office Theme</vt:lpstr>
      <vt:lpstr>Document</vt:lpstr>
      <vt:lpstr>Visio</vt:lpstr>
      <vt:lpstr>Open Loop vs Closed Loop SU-MIMO for 11ay</vt:lpstr>
      <vt:lpstr>Abstract</vt:lpstr>
      <vt:lpstr>Background</vt:lpstr>
      <vt:lpstr>Analysis based on Idealized Channel</vt:lpstr>
      <vt:lpstr>Analysis based on 11ad Channel Models</vt:lpstr>
      <vt:lpstr>Simulation Setup</vt:lpstr>
      <vt:lpstr>Distribution of Inter-stream Interference Power</vt:lpstr>
      <vt:lpstr>Achievable Sum Rate of LMMSE  </vt:lpstr>
      <vt:lpstr>Conclusion</vt:lpstr>
      <vt:lpstr>References</vt:lpstr>
      <vt:lpstr>Appendix</vt:lpstr>
      <vt:lpstr>SP (for survey)</vt:lpstr>
    </vt:vector>
  </TitlesOfParts>
  <Company>InterDigital Communications,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PAA Rotations</dc:title>
  <dc:creator>Sahin, Alphan</dc:creator>
  <cp:lastModifiedBy>Rui Yang</cp:lastModifiedBy>
  <cp:revision>606</cp:revision>
  <cp:lastPrinted>2016-01-12T23:27:39Z</cp:lastPrinted>
  <dcterms:created xsi:type="dcterms:W3CDTF">2015-10-28T17:33:34Z</dcterms:created>
  <dcterms:modified xsi:type="dcterms:W3CDTF">2016-05-16T10:21:00Z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0x01010068B519F59218FD4E88B58DE214C6B6C1</vt:lpwstr>
  </property>
</Properties>
</file>