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6" r:id="rId2"/>
    <p:sldMasterId id="2147483748" r:id="rId3"/>
  </p:sldMasterIdLst>
  <p:notesMasterIdLst>
    <p:notesMasterId r:id="rId18"/>
  </p:notesMasterIdLst>
  <p:handoutMasterIdLst>
    <p:handoutMasterId r:id="rId19"/>
  </p:handoutMasterIdLst>
  <p:sldIdLst>
    <p:sldId id="256" r:id="rId4"/>
    <p:sldId id="554" r:id="rId5"/>
    <p:sldId id="528" r:id="rId6"/>
    <p:sldId id="552" r:id="rId7"/>
    <p:sldId id="553" r:id="rId8"/>
    <p:sldId id="542" r:id="rId9"/>
    <p:sldId id="547" r:id="rId10"/>
    <p:sldId id="548" r:id="rId11"/>
    <p:sldId id="533" r:id="rId12"/>
    <p:sldId id="551" r:id="rId13"/>
    <p:sldId id="549" r:id="rId14"/>
    <p:sldId id="530" r:id="rId15"/>
    <p:sldId id="555" r:id="rId16"/>
    <p:sldId id="546"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95" autoAdjust="0"/>
    <p:restoredTop sz="91037" autoAdjust="0"/>
  </p:normalViewPr>
  <p:slideViewPr>
    <p:cSldViewPr>
      <p:cViewPr varScale="1">
        <p:scale>
          <a:sx n="130" d="100"/>
          <a:sy n="130" d="100"/>
        </p:scale>
        <p:origin x="1416"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smtClean="0"/>
              <a:t>doc.: IEEE 802.11-16/0640r2</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Geonjung Ko, WILUS</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802.11-16/0640r2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Geonjung Ko, WILUS</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802.11-16/0640r2</a:t>
            </a:r>
            <a:endParaRPr lang="en-US" dirty="0"/>
          </a:p>
        </p:txBody>
      </p:sp>
      <p:sp>
        <p:nvSpPr>
          <p:cNvPr id="5" name="Rectangle 3"/>
          <p:cNvSpPr>
            <a:spLocks noGrp="1" noChangeArrowheads="1"/>
          </p:cNvSpPr>
          <p:nvPr>
            <p:ph type="dt"/>
          </p:nvPr>
        </p:nvSpPr>
        <p:spPr>
          <a:ln/>
        </p:spPr>
        <p:txBody>
          <a:bodyPr/>
          <a:lstStyle/>
          <a:p>
            <a:r>
              <a:rPr lang="en-US" altLang="ko-KR"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Geonjung Ko, WILUS</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559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77313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6044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638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091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9459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1064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78305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
        <p:nvSpPr>
          <p:cNvPr id="8"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61545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45266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29370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7579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340681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0863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79393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75277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90531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069292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65052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9886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82204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71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Geonjung Ko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Geonjung Ko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802.11-16/0640r</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Times New Roman" pitchFamily="18" charset="0"/>
                <a:ea typeface="+mn-ea"/>
                <a:cs typeface="+mn-cs"/>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2823929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defTabSz="914400">
              <a:buClrTx/>
              <a:buSzTx/>
              <a:buFontTx/>
              <a:buNone/>
              <a:defRPr/>
            </a:pPr>
            <a:r>
              <a:rPr lang="en-US" altLang="ko-KR" dirty="0" smtClean="0">
                <a:solidFill>
                  <a:srgbClr val="000000"/>
                </a:solidFill>
              </a:rPr>
              <a:t>May 2016</a:t>
            </a:r>
            <a:endParaRPr lang="en-US" dirty="0">
              <a:solidFill>
                <a:srgbClr val="000000"/>
              </a:solidFill>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0690878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Geonjung Ko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altLang="ko-KR" sz="2800" dirty="0" smtClean="0"/>
              <a:t>BSS Color</a:t>
            </a:r>
            <a:r>
              <a:rPr lang="ko-KR" altLang="en-US" sz="2800" smtClean="0"/>
              <a:t> </a:t>
            </a:r>
            <a:r>
              <a:rPr lang="en-US" altLang="ko-KR" sz="2800" dirty="0" smtClean="0"/>
              <a:t>Collision</a:t>
            </a:r>
            <a:endParaRPr lang="en-US" sz="2800"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a:t>
            </a:r>
            <a:r>
              <a:rPr lang="en-US" altLang="ko-KR" sz="2000" b="0" dirty="0" smtClean="0"/>
              <a:t>6</a:t>
            </a:r>
            <a:r>
              <a:rPr lang="en-GB" sz="2000" b="0" dirty="0" smtClean="0"/>
              <a:t>-</a:t>
            </a:r>
            <a:r>
              <a:rPr lang="en-US" altLang="ko-KR" sz="2000" b="0" dirty="0" smtClean="0"/>
              <a:t>05</a:t>
            </a:r>
            <a:r>
              <a:rPr lang="en-GB" sz="2000" b="0" dirty="0" smtClean="0"/>
              <a:t>-</a:t>
            </a:r>
            <a:r>
              <a:rPr lang="en-US" sz="2000" b="0" dirty="0" smtClean="0"/>
              <a:t>16</a:t>
            </a:r>
            <a:endParaRPr lang="en-GB" sz="2000" b="0" dirty="0"/>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764080499"/>
              </p:ext>
            </p:extLst>
          </p:nvPr>
        </p:nvGraphicFramePr>
        <p:xfrm>
          <a:off x="506413" y="3016250"/>
          <a:ext cx="8097837" cy="2813050"/>
        </p:xfrm>
        <a:graphic>
          <a:graphicData uri="http://schemas.openxmlformats.org/presentationml/2006/ole">
            <mc:AlternateContent xmlns:mc="http://schemas.openxmlformats.org/markup-compatibility/2006">
              <mc:Choice xmlns:v="urn:schemas-microsoft-com:vml" Requires="v">
                <p:oleObj spid="_x0000_s2913" name="Document" r:id="rId4" imgW="8255000" imgH="2984500" progId="Word.Document.8">
                  <p:embed/>
                </p:oleObj>
              </mc:Choice>
              <mc:Fallback>
                <p:oleObj name="Document" r:id="rId4" imgW="8255000" imgH="2984500" progId="Word.Document.8">
                  <p:embed/>
                  <p:pic>
                    <p:nvPicPr>
                      <p:cNvPr id="0" name=""/>
                      <p:cNvPicPr>
                        <a:picLocks noChangeAspect="1" noChangeArrowheads="1"/>
                      </p:cNvPicPr>
                      <p:nvPr/>
                    </p:nvPicPr>
                    <p:blipFill>
                      <a:blip r:embed="rId5"/>
                      <a:srcRect/>
                      <a:stretch>
                        <a:fillRect/>
                      </a:stretch>
                    </p:blipFill>
                    <p:spPr bwMode="auto">
                      <a:xfrm>
                        <a:off x="506413" y="3016250"/>
                        <a:ext cx="8097837" cy="2813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Solutions</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Undesirable operations due to BSS </a:t>
            </a:r>
            <a:r>
              <a:rPr lang="en-US" sz="2000" dirty="0" smtClean="0"/>
              <a:t>Color </a:t>
            </a:r>
            <a:r>
              <a:rPr lang="en-US" sz="2000" dirty="0"/>
              <a:t>collision should be considered in the determination rule of </a:t>
            </a:r>
            <a:r>
              <a:rPr lang="en-US" sz="2000" dirty="0" smtClean="0"/>
              <a:t>an “Intra-BSS </a:t>
            </a:r>
            <a:r>
              <a:rPr lang="en-US" sz="2000" dirty="0"/>
              <a:t>Frame</a:t>
            </a:r>
            <a:r>
              <a:rPr lang="en-US" sz="2000" dirty="0" smtClean="0"/>
              <a:t>”.</a:t>
            </a:r>
            <a:endParaRPr lang="en-US" sz="2000" dirty="0"/>
          </a:p>
          <a:p>
            <a:pPr lvl="1">
              <a:buFont typeface="Arial" charset="0"/>
              <a:buChar char="•"/>
            </a:pPr>
            <a:r>
              <a:rPr lang="en-US" sz="1800" dirty="0"/>
              <a:t>If BSS </a:t>
            </a:r>
            <a:r>
              <a:rPr lang="en-US" sz="1800" dirty="0" smtClean="0"/>
              <a:t>Color </a:t>
            </a:r>
            <a:r>
              <a:rPr lang="en-US" sz="1800" dirty="0"/>
              <a:t>is the same and MAC address does not correspond to the BSSID:</a:t>
            </a:r>
          </a:p>
          <a:p>
            <a:pPr lvl="2">
              <a:buFont typeface="Arial" charset="0"/>
              <a:buChar char="•"/>
            </a:pPr>
            <a:r>
              <a:rPr lang="en-US" sz="1600" dirty="0"/>
              <a:t>When RA and TA fields of the detected frame are identified, the determination should be made based on MAC address, not based on BSS Color field of the detected frame.</a:t>
            </a:r>
          </a:p>
          <a:p>
            <a:pPr lvl="1">
              <a:buFont typeface="Arial" charset="0"/>
              <a:buChar char="•"/>
            </a:pPr>
            <a:r>
              <a:rPr lang="en-US" sz="1800" dirty="0"/>
              <a:t>If BSS </a:t>
            </a:r>
            <a:r>
              <a:rPr lang="en-US" sz="1800" dirty="0" smtClean="0"/>
              <a:t>Color </a:t>
            </a:r>
            <a:r>
              <a:rPr lang="en-US" sz="1800" dirty="0"/>
              <a:t>is the same but a STA does not decode the MAC header:</a:t>
            </a:r>
          </a:p>
          <a:p>
            <a:pPr lvl="2">
              <a:buFont typeface="Arial" charset="0"/>
              <a:buChar char="•"/>
            </a:pPr>
            <a:r>
              <a:rPr lang="en-US" sz="1600" dirty="0"/>
              <a:t>We need further discussions for the operation in case that BSS Color collision has been detected [1</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40200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Based on the BSS Color Information, 11ax </a:t>
            </a:r>
            <a:r>
              <a:rPr lang="en-US" sz="2000" dirty="0"/>
              <a:t>defines </a:t>
            </a:r>
            <a:r>
              <a:rPr lang="en-US" sz="2000" dirty="0" smtClean="0"/>
              <a:t>several operations in spatial reuse, NAV setting, and power save. However, there are some potential issues when BSS Color collision occurs.</a:t>
            </a:r>
            <a:endParaRPr lang="en-US" sz="2000" dirty="0"/>
          </a:p>
          <a:p>
            <a:pPr>
              <a:buFont typeface="Arial" charset="0"/>
              <a:buChar char="•"/>
            </a:pPr>
            <a:endParaRPr lang="en-US" sz="2000" dirty="0"/>
          </a:p>
          <a:p>
            <a:pPr>
              <a:buFont typeface="Arial" charset="0"/>
              <a:buChar char="•"/>
            </a:pPr>
            <a:r>
              <a:rPr lang="en-US" sz="2000" dirty="0"/>
              <a:t>Since BSS Color </a:t>
            </a:r>
            <a:r>
              <a:rPr lang="en-US" sz="2000" dirty="0" smtClean="0"/>
              <a:t>collision may happen, the specification </a:t>
            </a:r>
            <a:r>
              <a:rPr lang="en-US" sz="2000" dirty="0"/>
              <a:t>should </a:t>
            </a:r>
            <a:r>
              <a:rPr lang="en-US" sz="2000" dirty="0" smtClean="0"/>
              <a:t>further consider the determination rule for an intra-BSS frame (at least) when a STA decodes the MAC header.</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642496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11-16/0396r0 Issues on BSS Color Bits Collision</a:t>
            </a:r>
            <a:endParaRPr lang="en-US" dirty="0"/>
          </a:p>
          <a:p>
            <a:r>
              <a:rPr lang="en-US" dirty="0" smtClean="0"/>
              <a:t>[2] </a:t>
            </a:r>
            <a:r>
              <a:rPr lang="de-DE" dirty="0"/>
              <a:t>Draft P802.11ax </a:t>
            </a:r>
            <a:r>
              <a:rPr lang="de-DE" dirty="0" smtClean="0"/>
              <a:t>D0.1</a:t>
            </a:r>
          </a:p>
          <a:p>
            <a:r>
              <a:rPr lang="de-DE" dirty="0" smtClean="0"/>
              <a:t>[3] 11-16/0535r4 Comments on TGax D0.1</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775378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altLang="ko-KR" dirty="0" smtClean="0"/>
              <a:t>5</a:t>
            </a:r>
            <a:r>
              <a:rPr lang="en-US" dirty="0" smtClean="0"/>
              <a:t>.</a:t>
            </a:r>
            <a:r>
              <a:rPr lang="en-US" altLang="ko-KR" dirty="0" smtClean="0"/>
              <a:t>1</a:t>
            </a:r>
            <a:r>
              <a:rPr lang="en-US" dirty="0" smtClean="0"/>
              <a:t>  </a:t>
            </a:r>
            <a:r>
              <a:rPr lang="en-US" dirty="0"/>
              <a:t>When a STA that receives HE PPDU </a:t>
            </a:r>
            <a:r>
              <a:rPr lang="en-US" dirty="0" smtClean="0"/>
              <a:t>identifies both </a:t>
            </a:r>
            <a:r>
              <a:rPr lang="en-US" dirty="0"/>
              <a:t>RA and TA fields, the STA shall determine whether the frame is an inter-BSS or an intra-BSS frame </a:t>
            </a:r>
            <a:r>
              <a:rPr lang="en-US" dirty="0" smtClean="0"/>
              <a:t>by using the address fields.</a:t>
            </a:r>
            <a:endParaRPr lang="en-US" altLang="ko-KR" dirty="0" smtClean="0"/>
          </a:p>
          <a:p>
            <a:pPr marL="0" lvl="1" indent="0">
              <a:spcBef>
                <a:spcPts val="600"/>
              </a:spcBef>
            </a:pPr>
            <a:endParaRPr lang="en-US" altLang="ko-KR" dirty="0" smtClean="0"/>
          </a:p>
          <a:p>
            <a:pPr marL="800100" lvl="1" indent="-342900">
              <a:buFont typeface="Wingdings" charset="2"/>
              <a:buChar char="§"/>
            </a:pPr>
            <a:r>
              <a:rPr lang="en-US" dirty="0" smtClean="0"/>
              <a:t>Y	7</a:t>
            </a:r>
            <a:endParaRPr lang="en-US" dirty="0"/>
          </a:p>
          <a:p>
            <a:pPr marL="800100" lvl="1" indent="-342900">
              <a:buFont typeface="Wingdings" charset="2"/>
              <a:buChar char="§"/>
            </a:pPr>
            <a:r>
              <a:rPr lang="en-US" dirty="0" smtClean="0"/>
              <a:t>N	3</a:t>
            </a:r>
            <a:endParaRPr lang="en-US" dirty="0"/>
          </a:p>
          <a:p>
            <a:pPr marL="800100" lvl="1" indent="-342900">
              <a:buFont typeface="Wingdings" charset="2"/>
              <a:buChar char="§"/>
            </a:pPr>
            <a:r>
              <a:rPr lang="en-US" dirty="0" smtClean="0"/>
              <a:t>A</a:t>
            </a:r>
            <a:r>
              <a:rPr lang="en-US" smtClean="0"/>
              <a:t>	16</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308322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altLang="ko-KR" dirty="0" smtClean="0"/>
              <a:t>5</a:t>
            </a:r>
            <a:r>
              <a:rPr lang="en-US" dirty="0" smtClean="0"/>
              <a:t>.</a:t>
            </a:r>
            <a:r>
              <a:rPr lang="en-US" altLang="ko-KR" dirty="0" smtClean="0"/>
              <a:t>1</a:t>
            </a:r>
            <a:r>
              <a:rPr lang="en-US" dirty="0" smtClean="0"/>
              <a:t>  </a:t>
            </a:r>
            <a:r>
              <a:rPr lang="en-US" dirty="0"/>
              <a:t>When a STA, that receives an HE PPDU with the same BSS </a:t>
            </a:r>
            <a:r>
              <a:rPr lang="en-US" dirty="0" smtClean="0"/>
              <a:t>Color </a:t>
            </a:r>
            <a:r>
              <a:rPr lang="en-US" dirty="0"/>
              <a:t>as the BSS </a:t>
            </a:r>
            <a:r>
              <a:rPr lang="en-US" dirty="0" smtClean="0"/>
              <a:t>Color </a:t>
            </a:r>
            <a:r>
              <a:rPr lang="en-US" dirty="0"/>
              <a:t>announced by its associated AP, identifies from RA and TA </a:t>
            </a:r>
            <a:r>
              <a:rPr lang="en-US" dirty="0" smtClean="0"/>
              <a:t>fields </a:t>
            </a:r>
            <a:r>
              <a:rPr lang="en-US" dirty="0"/>
              <a:t>that the frame is an inter-BSS frame, the STA shall </a:t>
            </a:r>
            <a:r>
              <a:rPr lang="en-US" dirty="0" smtClean="0"/>
              <a:t>treat </a:t>
            </a:r>
            <a:r>
              <a:rPr lang="en-US" dirty="0"/>
              <a:t>the frame as an inter-BSS </a:t>
            </a:r>
            <a:r>
              <a:rPr lang="en-US" dirty="0" smtClean="0"/>
              <a:t>frame </a:t>
            </a:r>
            <a:r>
              <a:rPr lang="en-US" dirty="0"/>
              <a:t>after the FCS has been </a:t>
            </a:r>
            <a:r>
              <a:rPr lang="en-US" dirty="0" smtClean="0"/>
              <a:t>verified.</a:t>
            </a:r>
            <a:endParaRPr lang="en-US" altLang="ko-KR" dirty="0" smtClean="0"/>
          </a:p>
          <a:p>
            <a:pPr marL="0" lvl="1" indent="0">
              <a:spcBef>
                <a:spcPts val="600"/>
              </a:spcBef>
            </a:pPr>
            <a:endParaRPr lang="en-US" altLang="ko-KR" dirty="0" smtClean="0"/>
          </a:p>
          <a:p>
            <a:pPr marL="800100" lvl="1" indent="-342900">
              <a:buFont typeface="Wingdings" charset="2"/>
              <a:buChar char="§"/>
            </a:pPr>
            <a:r>
              <a:rPr lang="en-US" dirty="0" smtClean="0"/>
              <a:t>Y</a:t>
            </a:r>
            <a:endParaRPr lang="en-US" dirty="0"/>
          </a:p>
          <a:p>
            <a:pPr marL="800100" lvl="1" indent="-342900">
              <a:buFont typeface="Wingdings" charset="2"/>
              <a:buChar char="§"/>
            </a:pPr>
            <a:r>
              <a:rPr lang="en-US" dirty="0"/>
              <a:t>N</a:t>
            </a:r>
          </a:p>
          <a:p>
            <a:pPr marL="800100" lvl="1" indent="-342900">
              <a:buFont typeface="Wingdings" charset="2"/>
              <a:buChar char="§"/>
            </a:pPr>
            <a:r>
              <a:rPr lang="en-US" dirty="0" smtClean="0"/>
              <a:t>A</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598870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In the previous meeting, we have discussed some technical issues on BSS Color collision [1]:</a:t>
            </a:r>
          </a:p>
          <a:p>
            <a:pPr lvl="1">
              <a:buFont typeface="Arial" charset="0"/>
              <a:buChar char="•"/>
            </a:pPr>
            <a:r>
              <a:rPr lang="en-US" sz="1800" dirty="0"/>
              <a:t>The case that neighboring BSSs use the same BSS Color value is referred as “BSS Color collision” in this contribution.</a:t>
            </a:r>
          </a:p>
          <a:p>
            <a:pPr>
              <a:buFont typeface="Arial" charset="0"/>
              <a:buChar char="•"/>
            </a:pPr>
            <a:endParaRPr lang="en-US" sz="2000" dirty="0"/>
          </a:p>
          <a:p>
            <a:pPr>
              <a:buFont typeface="Arial" charset="0"/>
              <a:buChar char="•"/>
            </a:pPr>
            <a:r>
              <a:rPr lang="en-US" sz="2000" dirty="0"/>
              <a:t>Current 11ax draft spec [2] contains potential problems caused by BSS Color collision.</a:t>
            </a:r>
          </a:p>
          <a:p>
            <a:pPr lvl="1">
              <a:buFont typeface="Arial" charset="0"/>
              <a:buChar char="•"/>
            </a:pPr>
            <a:r>
              <a:rPr lang="en-US" sz="1800" dirty="0"/>
              <a:t>There </a:t>
            </a:r>
            <a:r>
              <a:rPr lang="en-US" sz="1800" dirty="0" smtClean="0"/>
              <a:t>were multiple </a:t>
            </a:r>
            <a:r>
              <a:rPr lang="en-US" sz="1800" dirty="0"/>
              <a:t>comments </a:t>
            </a:r>
            <a:r>
              <a:rPr lang="en-US" sz="1800" dirty="0" smtClean="0"/>
              <a:t>which mentioned the problems [3]. For example, </a:t>
            </a:r>
            <a:r>
              <a:rPr lang="en-US" sz="1800" dirty="0"/>
              <a:t>CID 62, 193, 205, 626, 632, 640, 2661, etc</a:t>
            </a:r>
            <a:r>
              <a:rPr lang="en-US" sz="1800" dirty="0" smtClean="0"/>
              <a:t>.</a:t>
            </a:r>
            <a:endParaRPr lang="en-US" sz="1800" dirty="0"/>
          </a:p>
          <a:p>
            <a:pPr>
              <a:buFont typeface="Arial" charset="0"/>
              <a:buChar char="•"/>
            </a:pPr>
            <a:endParaRPr lang="en-US" sz="2000" dirty="0"/>
          </a:p>
          <a:p>
            <a:pPr>
              <a:buFont typeface="Arial" charset="0"/>
              <a:buChar char="•"/>
            </a:pPr>
            <a:r>
              <a:rPr lang="en-US" sz="2000" dirty="0"/>
              <a:t>This contribution points out the potential technical issues on the operation of spatial reuse, NAV setting, and intra-PPDU power save when BSS Color collision occurs</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17537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Possibility of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According to 11ax D0.1 [2],</a:t>
            </a:r>
          </a:p>
          <a:p>
            <a:pPr lvl="1">
              <a:buFont typeface="Arial" charset="0"/>
              <a:buChar char="•"/>
            </a:pPr>
            <a:r>
              <a:rPr lang="en-US" sz="1800" dirty="0" smtClean="0"/>
              <a:t>BSS_COLOR in TXVECTOR and RXVECTOR is </a:t>
            </a:r>
            <a:r>
              <a:rPr lang="en-US" sz="1800" i="1" dirty="0" smtClean="0"/>
              <a:t>“set to a value of the AP’s choosing within the range 0 to TBD”</a:t>
            </a:r>
            <a:r>
              <a:rPr lang="en-US" sz="1800" dirty="0" smtClean="0"/>
              <a:t> (Table 26-1)</a:t>
            </a:r>
            <a:endParaRPr lang="en-US" sz="1800" i="1" dirty="0" smtClean="0"/>
          </a:p>
          <a:p>
            <a:pPr lvl="1">
              <a:buFont typeface="Arial" charset="0"/>
              <a:buChar char="•"/>
            </a:pPr>
            <a:r>
              <a:rPr lang="en-US" sz="1800" dirty="0" smtClean="0"/>
              <a:t>The number of bits for BSS Color Field in HE-SIG-A is 6. (Table 26-15, 26-16, and 26-17)</a:t>
            </a:r>
          </a:p>
          <a:p>
            <a:pPr>
              <a:buFont typeface="Arial" charset="0"/>
              <a:buChar char="•"/>
            </a:pPr>
            <a:r>
              <a:rPr lang="en-US" sz="2000" dirty="0" smtClean="0"/>
              <a:t>If each AP chooses BSS Color randomly, there is a probability that neighboring BSSs use the same BSS Color.</a:t>
            </a:r>
          </a:p>
          <a:p>
            <a:pPr>
              <a:buFont typeface="Arial" charset="0"/>
              <a:buChar char="•"/>
            </a:pPr>
            <a:r>
              <a:rPr lang="en-US" sz="2000" dirty="0" smtClean="0"/>
              <a:t>Even if we define BSS Color selection procedure (e.g. OBSS scanning), AP may not avoid BSS Color collision because of</a:t>
            </a:r>
          </a:p>
          <a:p>
            <a:pPr lvl="1">
              <a:buFont typeface="Arial" charset="0"/>
              <a:buChar char="•"/>
            </a:pPr>
            <a:r>
              <a:rPr lang="en-US" sz="1800" dirty="0" smtClean="0"/>
              <a:t>Limited BSS Color space</a:t>
            </a:r>
          </a:p>
          <a:p>
            <a:pPr lvl="1">
              <a:buFont typeface="Arial" charset="0"/>
              <a:buChar char="•"/>
            </a:pPr>
            <a:r>
              <a:rPr lang="en-US" sz="1800" dirty="0" smtClean="0"/>
              <a:t>Mobile hotspots, etc.</a:t>
            </a:r>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218078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Determination Rule of an Intra-BSS Frame</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Determination rule of an intra-BSS frame in 11ax D0.1 [2]</a:t>
            </a:r>
          </a:p>
          <a:p>
            <a:pPr lvl="1">
              <a:buFont typeface="Arial" charset="0"/>
              <a:buChar char="•"/>
            </a:pPr>
            <a:r>
              <a:rPr lang="en-US" sz="1800" i="1" dirty="0"/>
              <a:t>“The detected frame is intra-BSS frame if one of the following conditions is true:</a:t>
            </a:r>
          </a:p>
          <a:p>
            <a:pPr lvl="2">
              <a:buFont typeface="Arial" charset="0"/>
              <a:buChar char="•"/>
            </a:pPr>
            <a:r>
              <a:rPr lang="en-US" sz="1600" i="1" dirty="0"/>
              <a:t>The BSS color in the detected PPDU is same as the BSS color announced by its associated AP</a:t>
            </a:r>
          </a:p>
          <a:p>
            <a:pPr lvl="2">
              <a:buFont typeface="Arial" charset="0"/>
              <a:buChar char="•"/>
            </a:pPr>
            <a:r>
              <a:rPr lang="en-US" sz="1600" i="1" dirty="0"/>
              <a:t>The RA or TA of the detected frame is same as the BSSID or its bandwidth signaling variant of its associated AP</a:t>
            </a:r>
          </a:p>
          <a:p>
            <a:pPr lvl="2">
              <a:buFont typeface="Arial" charset="0"/>
              <a:buChar char="•"/>
            </a:pPr>
            <a:r>
              <a:rPr lang="en-US" sz="1600" i="1" dirty="0"/>
              <a:t>Its associated AP is identified by TBD Multiple BSSID element and the RA or TA of the detected frame is same as one of the BSSID or its bandwidth signaling variant defined by TBD Multiple BSSID element</a:t>
            </a:r>
            <a:r>
              <a:rPr lang="en-US" sz="1600" i="1" dirty="0" smtClean="0"/>
              <a:t>”</a:t>
            </a:r>
            <a:endParaRPr lang="en-US" sz="1600" i="1"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706246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Classification</a:t>
            </a:r>
            <a:br>
              <a:rPr lang="en-US" dirty="0" smtClean="0"/>
            </a:br>
            <a:r>
              <a:rPr lang="en-US" dirty="0" smtClean="0"/>
              <a:t>due to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1800" dirty="0"/>
              <a:t>Following the </a:t>
            </a:r>
            <a:r>
              <a:rPr lang="en-US" sz="1800" dirty="0" smtClean="0"/>
              <a:t>rule in the previous slide, </a:t>
            </a:r>
            <a:r>
              <a:rPr lang="en-US" sz="1800" dirty="0"/>
              <a:t>an inter-BSS frame may be determined as an intra-BSS frame when BSS Color collision has happened.</a:t>
            </a:r>
          </a:p>
          <a:p>
            <a:pPr lvl="1">
              <a:buFont typeface="Arial" charset="0"/>
              <a:buChar char="•"/>
            </a:pPr>
            <a:r>
              <a:rPr lang="en-US" sz="1600" dirty="0"/>
              <a:t>Problem 1: When a STA decodes the MAC header,</a:t>
            </a:r>
          </a:p>
          <a:p>
            <a:pPr lvl="2">
              <a:buFont typeface="Arial" charset="0"/>
              <a:buChar char="•"/>
            </a:pPr>
            <a:r>
              <a:rPr lang="en-US" sz="1400" dirty="0"/>
              <a:t>BSS Color is same but MAC address does not correspond to the BSSID.</a:t>
            </a:r>
          </a:p>
          <a:p>
            <a:pPr lvl="2">
              <a:buFont typeface="Arial" charset="0"/>
              <a:buChar char="•"/>
            </a:pPr>
            <a:r>
              <a:rPr lang="en-US" sz="1400" dirty="0"/>
              <a:t>The determination rule in the current draft spec does not specify the operation for BSS </a:t>
            </a:r>
            <a:r>
              <a:rPr lang="en-US" sz="1400" dirty="0" smtClean="0"/>
              <a:t>Color </a:t>
            </a:r>
            <a:r>
              <a:rPr lang="en-US" sz="1400" dirty="0"/>
              <a:t>collision.</a:t>
            </a:r>
          </a:p>
          <a:p>
            <a:pPr lvl="2">
              <a:buFont typeface="Arial" charset="0"/>
              <a:buChar char="•"/>
            </a:pPr>
            <a:r>
              <a:rPr lang="en-US" sz="1400" dirty="0"/>
              <a:t>Based on the first condition </a:t>
            </a:r>
            <a:r>
              <a:rPr lang="en-US" sz="1400" dirty="0" smtClean="0"/>
              <a:t>of the rule, </a:t>
            </a:r>
            <a:r>
              <a:rPr lang="en-US" sz="1400" dirty="0"/>
              <a:t>the frame can be classified as an </a:t>
            </a:r>
            <a:r>
              <a:rPr lang="en-US" sz="1400" u="sng" dirty="0"/>
              <a:t>“intra-BSS” frame</a:t>
            </a:r>
            <a:r>
              <a:rPr lang="en-US" sz="1400" dirty="0"/>
              <a:t>.</a:t>
            </a:r>
          </a:p>
          <a:p>
            <a:pPr lvl="1">
              <a:buFont typeface="Arial" charset="0"/>
              <a:buChar char="•"/>
            </a:pPr>
            <a:r>
              <a:rPr lang="en-US" sz="1600" dirty="0"/>
              <a:t>Problem 2: When a STA does not decode </a:t>
            </a:r>
            <a:r>
              <a:rPr lang="en-US" sz="1600" dirty="0" smtClean="0"/>
              <a:t>the MAC </a:t>
            </a:r>
            <a:r>
              <a:rPr lang="en-US" sz="1600" dirty="0"/>
              <a:t>header,</a:t>
            </a:r>
          </a:p>
          <a:p>
            <a:pPr lvl="2">
              <a:buFont typeface="Arial" charset="0"/>
              <a:buChar char="•"/>
            </a:pPr>
            <a:r>
              <a:rPr lang="en-US" sz="1400" dirty="0"/>
              <a:t>BSS Color is </a:t>
            </a:r>
            <a:r>
              <a:rPr lang="en-US" sz="1400" dirty="0" smtClean="0"/>
              <a:t>same. </a:t>
            </a:r>
            <a:r>
              <a:rPr lang="en-US" sz="1400" dirty="0" smtClean="0">
                <a:sym typeface="Wingdings"/>
              </a:rPr>
              <a:t> </a:t>
            </a:r>
            <a:r>
              <a:rPr lang="en-US" sz="1400" dirty="0" smtClean="0"/>
              <a:t>Classified </a:t>
            </a:r>
            <a:r>
              <a:rPr lang="en-US" sz="1400" dirty="0"/>
              <a:t>as an </a:t>
            </a:r>
            <a:r>
              <a:rPr lang="en-US" sz="1400" u="sng" dirty="0"/>
              <a:t>“intra-BSS” </a:t>
            </a:r>
            <a:r>
              <a:rPr lang="en-US" sz="1400" u="sng" dirty="0" smtClean="0"/>
              <a:t>frame</a:t>
            </a:r>
          </a:p>
          <a:p>
            <a:pPr>
              <a:buFont typeface="Arial" charset="0"/>
              <a:buChar char="•"/>
            </a:pPr>
            <a:endParaRPr lang="en-US" sz="1800" dirty="0" smtClean="0"/>
          </a:p>
          <a:p>
            <a:pPr>
              <a:buFont typeface="Arial" charset="0"/>
              <a:buChar char="•"/>
            </a:pPr>
            <a:r>
              <a:rPr lang="en-US" sz="1800" dirty="0" smtClean="0"/>
              <a:t>The following slides describe undesirable results when an inter-BSS frame is determined as an intra-BSS frame.</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523727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in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A. Spatial reuse</a:t>
            </a:r>
          </a:p>
          <a:p>
            <a:pPr lvl="1">
              <a:buFont typeface="Arial" charset="0"/>
              <a:buChar char="•"/>
            </a:pPr>
            <a:r>
              <a:rPr lang="en-US" sz="1800" dirty="0"/>
              <a:t>In </a:t>
            </a:r>
            <a:r>
              <a:rPr lang="en-US" sz="1800" dirty="0" smtClean="0"/>
              <a:t>25.9.2 Color code based CCA rules </a:t>
            </a:r>
            <a:r>
              <a:rPr lang="en-US" sz="1800" dirty="0"/>
              <a:t>of 11ax </a:t>
            </a:r>
            <a:r>
              <a:rPr lang="en-US" sz="1800" dirty="0" smtClean="0"/>
              <a:t>D0.1 [2],</a:t>
            </a:r>
          </a:p>
          <a:p>
            <a:pPr lvl="2">
              <a:buFont typeface="Arial" charset="0"/>
              <a:buChar char="•"/>
            </a:pPr>
            <a:r>
              <a:rPr lang="en-US" sz="1600" i="1" dirty="0" smtClean="0"/>
              <a:t>“</a:t>
            </a:r>
            <a:r>
              <a:rPr lang="en-US" sz="1600" i="1" dirty="0"/>
              <a:t>If the detected frame is </a:t>
            </a:r>
            <a:r>
              <a:rPr lang="en-US" sz="1600" i="1" u="sng" dirty="0"/>
              <a:t>an inter-BSS frame</a:t>
            </a:r>
            <a:r>
              <a:rPr lang="en-US" sz="1600" i="1" dirty="0"/>
              <a:t>, under TBD condition, uses TBD </a:t>
            </a:r>
            <a:r>
              <a:rPr lang="en-US" sz="1600" i="1" dirty="0" smtClean="0"/>
              <a:t>OBSS </a:t>
            </a:r>
            <a:r>
              <a:rPr lang="en-US" sz="1600" i="1" dirty="0"/>
              <a:t>PD level that is greater than the minimum receives sensitivity level.”</a:t>
            </a:r>
          </a:p>
          <a:p>
            <a:pPr lvl="1">
              <a:buFont typeface="Arial" charset="0"/>
              <a:buChar char="•"/>
            </a:pPr>
            <a:r>
              <a:rPr lang="en-US" sz="1800" dirty="0" smtClean="0"/>
              <a:t>With </a:t>
            </a:r>
            <a:r>
              <a:rPr lang="en-US" sz="1800" dirty="0"/>
              <a:t>BSS </a:t>
            </a:r>
            <a:r>
              <a:rPr lang="en-US" sz="1800" dirty="0" smtClean="0"/>
              <a:t>Color collision, since </a:t>
            </a:r>
            <a:r>
              <a:rPr lang="en-US" sz="1800" dirty="0"/>
              <a:t>an inter-BSS </a:t>
            </a:r>
            <a:r>
              <a:rPr lang="en-US" sz="1800" dirty="0" smtClean="0"/>
              <a:t>frame is </a:t>
            </a:r>
            <a:r>
              <a:rPr lang="en-US" sz="1800" dirty="0"/>
              <a:t>determined as an intra-BSS frame, the </a:t>
            </a:r>
            <a:r>
              <a:rPr lang="en-US" sz="1800" dirty="0" smtClean="0"/>
              <a:t>color </a:t>
            </a:r>
            <a:r>
              <a:rPr lang="en-US" sz="1800" dirty="0"/>
              <a:t>code based </a:t>
            </a:r>
            <a:r>
              <a:rPr lang="en-US" sz="1800" dirty="0" smtClean="0"/>
              <a:t>CCA with OBSS PD level can be less utilized.</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999885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NAV Setting in </a:t>
            </a:r>
            <a:r>
              <a:rPr lang="en-US" altLang="ko-KR" dirty="0"/>
              <a:t>BSS Color </a:t>
            </a:r>
            <a:r>
              <a:rPr lang="en-US" altLang="ko-KR" dirty="0" smtClean="0"/>
              <a:t>Collision (1)</a:t>
            </a:r>
            <a:endParaRPr lang="en-US" dirty="0"/>
          </a:p>
        </p:txBody>
      </p:sp>
      <p:sp>
        <p:nvSpPr>
          <p:cNvPr id="3" name="Content Placeholder 2"/>
          <p:cNvSpPr>
            <a:spLocks noGrp="1"/>
          </p:cNvSpPr>
          <p:nvPr>
            <p:ph idx="1"/>
          </p:nvPr>
        </p:nvSpPr>
        <p:spPr>
          <a:xfrm>
            <a:off x="685800" y="1844824"/>
            <a:ext cx="7770813" cy="4113213"/>
          </a:xfrm>
        </p:spPr>
        <p:txBody>
          <a:bodyPr/>
          <a:lstStyle/>
          <a:p>
            <a:pPr>
              <a:buFont typeface="Arial" charset="0"/>
              <a:buChar char="•"/>
            </a:pPr>
            <a:r>
              <a:rPr lang="en-US" sz="1600" dirty="0"/>
              <a:t>B. NAV setting: </a:t>
            </a:r>
            <a:r>
              <a:rPr lang="en-US" sz="1600" b="0" dirty="0" smtClean="0"/>
              <a:t>An intra-BSS frame may </a:t>
            </a:r>
            <a:r>
              <a:rPr lang="en-US" sz="1600" b="0" dirty="0"/>
              <a:t>set the </a:t>
            </a:r>
            <a:r>
              <a:rPr lang="en-US" sz="1600" b="0" u="sng" dirty="0"/>
              <a:t>intra-BSS</a:t>
            </a:r>
            <a:r>
              <a:rPr lang="en-US" sz="1600" b="0" dirty="0"/>
              <a:t> NAV of an </a:t>
            </a:r>
            <a:r>
              <a:rPr lang="en-US" sz="1600" b="0" u="sng" dirty="0"/>
              <a:t>inter-BSS</a:t>
            </a:r>
            <a:r>
              <a:rPr lang="en-US" sz="1600" b="0" dirty="0"/>
              <a:t> </a:t>
            </a:r>
            <a:r>
              <a:rPr lang="en-US" sz="1600" b="0" dirty="0" smtClean="0"/>
              <a:t>STA.</a:t>
            </a:r>
            <a:endParaRPr lang="en-US" sz="1600" b="0" dirty="0"/>
          </a:p>
          <a:p>
            <a:pPr lvl="1">
              <a:buFont typeface="Arial" charset="0"/>
              <a:buChar char="•"/>
            </a:pPr>
            <a:r>
              <a:rPr lang="en-US" sz="1400" dirty="0"/>
              <a:t>In 25.5.2.4 UL MU CS mechanism of 11ax D0.1 [2],</a:t>
            </a:r>
          </a:p>
          <a:p>
            <a:pPr lvl="2">
              <a:buFont typeface="Arial" charset="0"/>
              <a:buChar char="•"/>
            </a:pPr>
            <a:r>
              <a:rPr lang="en-US" sz="1200" dirty="0"/>
              <a:t>When a Trigger frame polls a STA for UL MU transmission, the STA does not consider its NAV set by an intra-BSS frame</a:t>
            </a:r>
            <a:r>
              <a:rPr lang="en-US" sz="1200" dirty="0" smtClean="0"/>
              <a:t>.</a:t>
            </a:r>
            <a:endParaRPr lang="en-US" sz="1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7" name="TextBox 6"/>
          <p:cNvSpPr txBox="1"/>
          <p:nvPr/>
        </p:nvSpPr>
        <p:spPr>
          <a:xfrm>
            <a:off x="2649515" y="4047997"/>
            <a:ext cx="1418629"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8" name="Straight Connector 7"/>
          <p:cNvCxnSpPr/>
          <p:nvPr/>
        </p:nvCxnSpPr>
        <p:spPr bwMode="auto">
          <a:xfrm>
            <a:off x="2484328" y="4398333"/>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9" name="TextBox 8"/>
          <p:cNvSpPr txBox="1"/>
          <p:nvPr/>
        </p:nvSpPr>
        <p:spPr>
          <a:xfrm>
            <a:off x="1816164" y="3518941"/>
            <a:ext cx="720000" cy="253916"/>
          </a:xfrm>
          <a:prstGeom prst="rect">
            <a:avLst/>
          </a:prstGeom>
          <a:noFill/>
        </p:spPr>
        <p:txBody>
          <a:bodyPr wrap="square" rtlCol="0">
            <a:spAutoFit/>
          </a:bodyPr>
          <a:lstStyle/>
          <a:p>
            <a:pPr algn="ctr"/>
            <a:r>
              <a:rPr lang="en-US" sz="1050" b="1" dirty="0" smtClean="0">
                <a:solidFill>
                  <a:schemeClr val="tx1"/>
                </a:solidFill>
              </a:rPr>
              <a:t>STA1</a:t>
            </a:r>
          </a:p>
        </p:txBody>
      </p:sp>
      <p:sp>
        <p:nvSpPr>
          <p:cNvPr id="10" name="TextBox 9"/>
          <p:cNvSpPr txBox="1"/>
          <p:nvPr/>
        </p:nvSpPr>
        <p:spPr>
          <a:xfrm>
            <a:off x="2849314" y="5249258"/>
            <a:ext cx="4314974" cy="169437"/>
          </a:xfrm>
          <a:prstGeom prst="rect">
            <a:avLst/>
          </a:prstGeom>
          <a:noFill/>
          <a:ln w="19050">
            <a:solidFill>
              <a:schemeClr val="tx1"/>
            </a:solidFill>
          </a:ln>
        </p:spPr>
        <p:txBody>
          <a:bodyPr wrap="square" rtlCol="0" anchor="ctr" anchorCtr="0">
            <a:noAutofit/>
          </a:bodyPr>
          <a:lstStyle/>
          <a:p>
            <a:pPr algn="ctr"/>
            <a:r>
              <a:rPr lang="en-US" sz="1000" b="1" i="1" dirty="0" smtClean="0">
                <a:solidFill>
                  <a:schemeClr val="tx1"/>
                </a:solidFill>
              </a:rPr>
              <a:t>Intra-BSS NAV</a:t>
            </a:r>
            <a:endParaRPr lang="en-US" sz="1000" b="1" i="1" dirty="0">
              <a:solidFill>
                <a:schemeClr val="tx1"/>
              </a:solidFill>
            </a:endParaRPr>
          </a:p>
        </p:txBody>
      </p:sp>
      <p:cxnSp>
        <p:nvCxnSpPr>
          <p:cNvPr id="11" name="Straight Connector 10"/>
          <p:cNvCxnSpPr/>
          <p:nvPr/>
        </p:nvCxnSpPr>
        <p:spPr bwMode="auto">
          <a:xfrm>
            <a:off x="2481592" y="5255873"/>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1816164" y="4959101"/>
            <a:ext cx="720000" cy="253916"/>
          </a:xfrm>
          <a:prstGeom prst="rect">
            <a:avLst/>
          </a:prstGeom>
          <a:noFill/>
        </p:spPr>
        <p:txBody>
          <a:bodyPr wrap="square" rtlCol="0">
            <a:spAutoFit/>
          </a:bodyPr>
          <a:lstStyle/>
          <a:p>
            <a:pPr algn="ctr"/>
            <a:r>
              <a:rPr lang="en-US" sz="1050" b="1" dirty="0" smtClean="0">
                <a:solidFill>
                  <a:schemeClr val="tx1"/>
                </a:solidFill>
              </a:rPr>
              <a:t>STA3</a:t>
            </a:r>
          </a:p>
        </p:txBody>
      </p:sp>
      <p:sp>
        <p:nvSpPr>
          <p:cNvPr id="13" name="TextBox 12"/>
          <p:cNvSpPr txBox="1"/>
          <p:nvPr/>
        </p:nvSpPr>
        <p:spPr>
          <a:xfrm>
            <a:off x="4434668" y="5517272"/>
            <a:ext cx="766755"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 Frame</a:t>
            </a:r>
            <a:endParaRPr lang="en-US" sz="1000" dirty="0">
              <a:solidFill>
                <a:schemeClr val="tx1"/>
              </a:solidFill>
            </a:endParaRPr>
          </a:p>
        </p:txBody>
      </p:sp>
      <p:cxnSp>
        <p:nvCxnSpPr>
          <p:cNvPr id="14" name="Straight Connector 13"/>
          <p:cNvCxnSpPr/>
          <p:nvPr/>
        </p:nvCxnSpPr>
        <p:spPr bwMode="auto">
          <a:xfrm>
            <a:off x="2484328" y="5877272"/>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5" name="TextBox 14"/>
          <p:cNvSpPr txBox="1"/>
          <p:nvPr/>
        </p:nvSpPr>
        <p:spPr>
          <a:xfrm>
            <a:off x="1816164" y="5535165"/>
            <a:ext cx="720000" cy="253916"/>
          </a:xfrm>
          <a:prstGeom prst="rect">
            <a:avLst/>
          </a:prstGeom>
          <a:noFill/>
        </p:spPr>
        <p:txBody>
          <a:bodyPr wrap="square" rtlCol="0">
            <a:spAutoFit/>
          </a:bodyPr>
          <a:lstStyle/>
          <a:p>
            <a:pPr algn="ctr"/>
            <a:r>
              <a:rPr lang="en-US" sz="1050" b="1" dirty="0" smtClean="0">
                <a:solidFill>
                  <a:schemeClr val="tx1"/>
                </a:solidFill>
              </a:rPr>
              <a:t>AP</a:t>
            </a:r>
            <a:endParaRPr lang="en-US" sz="1050" b="1" i="1" dirty="0">
              <a:solidFill>
                <a:schemeClr val="tx1"/>
              </a:solidFill>
            </a:endParaRPr>
          </a:p>
        </p:txBody>
      </p:sp>
      <p:sp>
        <p:nvSpPr>
          <p:cNvPr id="16" name="TextBox 15"/>
          <p:cNvSpPr txBox="1"/>
          <p:nvPr/>
        </p:nvSpPr>
        <p:spPr>
          <a:xfrm>
            <a:off x="5259518" y="4890482"/>
            <a:ext cx="1649700"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Trigger-based UL Frame</a:t>
            </a:r>
            <a:endParaRPr lang="en-US" sz="1000" dirty="0">
              <a:solidFill>
                <a:schemeClr val="tx1"/>
              </a:solidFill>
            </a:endParaRPr>
          </a:p>
        </p:txBody>
      </p:sp>
      <p:sp>
        <p:nvSpPr>
          <p:cNvPr id="17" name="TextBox 16"/>
          <p:cNvSpPr txBox="1"/>
          <p:nvPr/>
        </p:nvSpPr>
        <p:spPr>
          <a:xfrm>
            <a:off x="4140151" y="3492026"/>
            <a:ext cx="2069383"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18" name="Straight Connector 17"/>
          <p:cNvCxnSpPr/>
          <p:nvPr/>
        </p:nvCxnSpPr>
        <p:spPr bwMode="auto">
          <a:xfrm>
            <a:off x="2481592" y="3842362"/>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a:off x="1816164" y="4129121"/>
            <a:ext cx="720000" cy="253916"/>
          </a:xfrm>
          <a:prstGeom prst="rect">
            <a:avLst/>
          </a:prstGeom>
          <a:noFill/>
        </p:spPr>
        <p:txBody>
          <a:bodyPr wrap="square" rtlCol="0">
            <a:spAutoFit/>
          </a:bodyPr>
          <a:lstStyle/>
          <a:p>
            <a:pPr algn="ctr"/>
            <a:r>
              <a:rPr lang="en-US" sz="1050" b="1" dirty="0" smtClean="0">
                <a:solidFill>
                  <a:schemeClr val="tx1"/>
                </a:solidFill>
              </a:rPr>
              <a:t>STA2</a:t>
            </a:r>
          </a:p>
        </p:txBody>
      </p:sp>
      <p:sp>
        <p:nvSpPr>
          <p:cNvPr id="20" name="TextBox 19"/>
          <p:cNvSpPr txBox="1"/>
          <p:nvPr/>
        </p:nvSpPr>
        <p:spPr>
          <a:xfrm>
            <a:off x="4273952" y="2996952"/>
            <a:ext cx="1244368" cy="253916"/>
          </a:xfrm>
          <a:prstGeom prst="rect">
            <a:avLst/>
          </a:prstGeom>
          <a:noFill/>
        </p:spPr>
        <p:txBody>
          <a:bodyPr wrap="square" rtlCol="0">
            <a:spAutoFit/>
          </a:bodyPr>
          <a:lstStyle/>
          <a:p>
            <a:pPr algn="ctr"/>
            <a:r>
              <a:rPr lang="en-US" sz="1050" i="1" dirty="0" smtClean="0">
                <a:solidFill>
                  <a:schemeClr val="tx1"/>
                </a:solidFill>
              </a:rPr>
              <a:t>TXOP (Intra-BSS)</a:t>
            </a:r>
          </a:p>
        </p:txBody>
      </p:sp>
      <p:cxnSp>
        <p:nvCxnSpPr>
          <p:cNvPr id="21" name="Straight Connector 20"/>
          <p:cNvCxnSpPr/>
          <p:nvPr/>
        </p:nvCxnSpPr>
        <p:spPr bwMode="auto">
          <a:xfrm>
            <a:off x="2627984" y="3250868"/>
            <a:ext cx="4536304"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cxnSp>
        <p:nvCxnSpPr>
          <p:cNvPr id="22" name="Straight Connector 21"/>
          <p:cNvCxnSpPr/>
          <p:nvPr/>
        </p:nvCxnSpPr>
        <p:spPr bwMode="auto">
          <a:xfrm>
            <a:off x="2849314" y="3680164"/>
            <a:ext cx="0" cy="371797"/>
          </a:xfrm>
          <a:prstGeom prst="line">
            <a:avLst/>
          </a:prstGeom>
          <a:solidFill>
            <a:srgbClr val="00B8FF"/>
          </a:solidFill>
          <a:ln w="12700" cap="flat" cmpd="sng" algn="ctr">
            <a:solidFill>
              <a:schemeClr val="tx1"/>
            </a:solidFill>
            <a:prstDash val="solid"/>
            <a:round/>
            <a:headEnd type="triangle" w="med" len="med"/>
            <a:tailEnd type="none" w="med" len="med"/>
          </a:ln>
          <a:effectLst/>
        </p:spPr>
      </p:cxnSp>
      <p:cxnSp>
        <p:nvCxnSpPr>
          <p:cNvPr id="23" name="Straight Connector 22"/>
          <p:cNvCxnSpPr/>
          <p:nvPr/>
        </p:nvCxnSpPr>
        <p:spPr bwMode="auto">
          <a:xfrm>
            <a:off x="5257845" y="4271486"/>
            <a:ext cx="0" cy="609913"/>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24" name="TextBox 23"/>
          <p:cNvSpPr txBox="1"/>
          <p:nvPr/>
        </p:nvSpPr>
        <p:spPr>
          <a:xfrm>
            <a:off x="673915" y="3848903"/>
            <a:ext cx="788616"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25" name="TextBox 24"/>
          <p:cNvSpPr txBox="1"/>
          <p:nvPr/>
        </p:nvSpPr>
        <p:spPr>
          <a:xfrm>
            <a:off x="520695" y="5130154"/>
            <a:ext cx="1102173" cy="577081"/>
          </a:xfrm>
          <a:prstGeom prst="rect">
            <a:avLst/>
          </a:prstGeom>
          <a:noFill/>
        </p:spPr>
        <p:txBody>
          <a:bodyPr wrap="square" rtlCol="0">
            <a:spAutoFit/>
          </a:bodyPr>
          <a:lstStyle/>
          <a:p>
            <a:pPr algn="ctr"/>
            <a:r>
              <a:rPr lang="en-US" sz="1050" b="1" dirty="0" smtClean="0">
                <a:solidFill>
                  <a:schemeClr val="tx1"/>
                </a:solidFill>
              </a:rPr>
              <a:t>Inter-BSS</a:t>
            </a:r>
            <a:r>
              <a:rPr lang="en-US" sz="1050" b="1" dirty="0">
                <a:solidFill>
                  <a:schemeClr val="tx1"/>
                </a:solidFill>
              </a:rPr>
              <a:t> </a:t>
            </a:r>
            <a:endParaRPr lang="en-US" sz="1050" b="1" dirty="0" smtClean="0">
              <a:solidFill>
                <a:schemeClr val="tx1"/>
              </a:solidFill>
            </a:endParaRPr>
          </a:p>
          <a:p>
            <a:pPr algn="ctr"/>
            <a:r>
              <a:rPr lang="en-US" sz="1050" b="1" dirty="0" smtClean="0">
                <a:solidFill>
                  <a:schemeClr val="tx1"/>
                </a:solidFill>
              </a:rPr>
              <a:t>with </a:t>
            </a:r>
          </a:p>
          <a:p>
            <a:pPr algn="ctr"/>
            <a:r>
              <a:rPr lang="en-US" sz="1050" b="1" dirty="0" smtClean="0">
                <a:solidFill>
                  <a:srgbClr val="0432FF"/>
                </a:solidFill>
              </a:rPr>
              <a:t>same BSS Color</a:t>
            </a:r>
          </a:p>
        </p:txBody>
      </p:sp>
      <p:sp>
        <p:nvSpPr>
          <p:cNvPr id="26" name="Left Brace 25"/>
          <p:cNvSpPr/>
          <p:nvPr/>
        </p:nvSpPr>
        <p:spPr bwMode="auto">
          <a:xfrm>
            <a:off x="1569877" y="3518941"/>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7" name="TextBox 26"/>
          <p:cNvSpPr txBox="1"/>
          <p:nvPr/>
        </p:nvSpPr>
        <p:spPr>
          <a:xfrm>
            <a:off x="2844069" y="4600222"/>
            <a:ext cx="2190744" cy="430887"/>
          </a:xfrm>
          <a:prstGeom prst="rect">
            <a:avLst/>
          </a:prstGeom>
          <a:noFill/>
        </p:spPr>
        <p:txBody>
          <a:bodyPr wrap="square" rtlCol="0">
            <a:spAutoFit/>
          </a:bodyPr>
          <a:lstStyle/>
          <a:p>
            <a:r>
              <a:rPr lang="en-US" sz="1100" i="1" dirty="0" smtClean="0">
                <a:solidFill>
                  <a:srgbClr val="FF0000"/>
                </a:solidFill>
              </a:rPr>
              <a:t>Intra-BSS frame sets</a:t>
            </a:r>
          </a:p>
          <a:p>
            <a:r>
              <a:rPr lang="en-US" sz="1100" b="1" i="1" u="sng" dirty="0" smtClean="0">
                <a:solidFill>
                  <a:srgbClr val="FF0000"/>
                </a:solidFill>
              </a:rPr>
              <a:t>Intra-BSS NAV of Inter-BSS STA</a:t>
            </a:r>
            <a:r>
              <a:rPr lang="en-US" sz="1100" b="1" i="1" dirty="0" smtClean="0">
                <a:solidFill>
                  <a:srgbClr val="FF0000"/>
                </a:solidFill>
              </a:rPr>
              <a:t>.</a:t>
            </a:r>
          </a:p>
        </p:txBody>
      </p:sp>
      <p:sp>
        <p:nvSpPr>
          <p:cNvPr id="28" name="TextBox 27"/>
          <p:cNvSpPr txBox="1"/>
          <p:nvPr/>
        </p:nvSpPr>
        <p:spPr>
          <a:xfrm>
            <a:off x="5220072" y="4438273"/>
            <a:ext cx="1001628" cy="430887"/>
          </a:xfrm>
          <a:prstGeom prst="rect">
            <a:avLst/>
          </a:prstGeom>
          <a:noFill/>
        </p:spPr>
        <p:txBody>
          <a:bodyPr wrap="square" rtlCol="0">
            <a:spAutoFit/>
          </a:bodyPr>
          <a:lstStyle/>
          <a:p>
            <a:r>
              <a:rPr lang="en-US" sz="1100" b="1" i="1" dirty="0" smtClean="0">
                <a:solidFill>
                  <a:srgbClr val="FF0000"/>
                </a:solidFill>
              </a:rPr>
              <a:t>Interference to Intra-BSS!</a:t>
            </a:r>
          </a:p>
        </p:txBody>
      </p:sp>
      <p:sp>
        <p:nvSpPr>
          <p:cNvPr id="29" name="Left Brace 28"/>
          <p:cNvSpPr/>
          <p:nvPr/>
        </p:nvSpPr>
        <p:spPr bwMode="auto">
          <a:xfrm>
            <a:off x="1544683" y="4974527"/>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30" name="Straight Connector 29"/>
          <p:cNvCxnSpPr/>
          <p:nvPr/>
        </p:nvCxnSpPr>
        <p:spPr bwMode="auto">
          <a:xfrm>
            <a:off x="2856536" y="4407997"/>
            <a:ext cx="0" cy="812469"/>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31" name="TextBox 30"/>
          <p:cNvSpPr txBox="1"/>
          <p:nvPr/>
        </p:nvSpPr>
        <p:spPr>
          <a:xfrm>
            <a:off x="4932040" y="6093296"/>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cxnSp>
        <p:nvCxnSpPr>
          <p:cNvPr id="34" name="Straight Connector 33"/>
          <p:cNvCxnSpPr/>
          <p:nvPr/>
        </p:nvCxnSpPr>
        <p:spPr bwMode="auto">
          <a:xfrm>
            <a:off x="4434668" y="3852026"/>
            <a:ext cx="0" cy="41946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937390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NAV Setting in BSS Color </a:t>
            </a:r>
            <a:r>
              <a:rPr lang="en-US" altLang="ko-KR" dirty="0" smtClean="0"/>
              <a:t>Collision (2)</a:t>
            </a:r>
            <a:endParaRPr lang="en-US" dirty="0"/>
          </a:p>
        </p:txBody>
      </p:sp>
      <p:sp>
        <p:nvSpPr>
          <p:cNvPr id="3" name="Content Placeholder 2"/>
          <p:cNvSpPr>
            <a:spLocks noGrp="1"/>
          </p:cNvSpPr>
          <p:nvPr>
            <p:ph idx="1"/>
          </p:nvPr>
        </p:nvSpPr>
        <p:spPr>
          <a:xfrm>
            <a:off x="685800" y="1844824"/>
            <a:ext cx="7770813" cy="4113213"/>
          </a:xfrm>
        </p:spPr>
        <p:txBody>
          <a:bodyPr/>
          <a:lstStyle/>
          <a:p>
            <a:pPr>
              <a:buFont typeface="Arial" charset="0"/>
              <a:buChar char="•"/>
            </a:pPr>
            <a:r>
              <a:rPr lang="en-US" sz="1600" dirty="0"/>
              <a:t>B. NAV setting: </a:t>
            </a:r>
            <a:r>
              <a:rPr lang="en-US" sz="1600" b="0" dirty="0" smtClean="0"/>
              <a:t>An intra-BSS frame </a:t>
            </a:r>
            <a:r>
              <a:rPr lang="en-US" sz="1600" b="0" dirty="0"/>
              <a:t>may set the </a:t>
            </a:r>
            <a:r>
              <a:rPr lang="en-US" sz="1600" b="0" u="sng" dirty="0"/>
              <a:t>intra-BSS</a:t>
            </a:r>
            <a:r>
              <a:rPr lang="en-US" sz="1600" b="0" dirty="0"/>
              <a:t> NAV of an </a:t>
            </a:r>
            <a:r>
              <a:rPr lang="en-US" sz="1600" b="0" u="sng" dirty="0" smtClean="0"/>
              <a:t>inter-BSS</a:t>
            </a:r>
            <a:r>
              <a:rPr lang="en-US" sz="1600" b="0" dirty="0" smtClean="0"/>
              <a:t> STA.</a:t>
            </a:r>
            <a:endParaRPr lang="en-US" sz="1600" b="0" dirty="0"/>
          </a:p>
          <a:p>
            <a:pPr lvl="1">
              <a:buFont typeface="Arial" charset="0"/>
              <a:buChar char="•"/>
            </a:pPr>
            <a:r>
              <a:rPr lang="en-US" sz="1400" dirty="0"/>
              <a:t>In 10.22.2.9 Truncation of TXOP of 11ax D0.1 [2],</a:t>
            </a:r>
          </a:p>
          <a:p>
            <a:pPr lvl="2">
              <a:buFont typeface="Arial" charset="0"/>
              <a:buChar char="•"/>
            </a:pPr>
            <a:r>
              <a:rPr lang="en-US" sz="1200" dirty="0"/>
              <a:t>A STA that receives a CF-End frame should not reset its NAV, if</a:t>
            </a:r>
          </a:p>
          <a:p>
            <a:pPr lvl="3">
              <a:buFont typeface="Arial" charset="0"/>
              <a:buChar char="•"/>
            </a:pPr>
            <a:r>
              <a:rPr lang="en-US" sz="1100" dirty="0" smtClean="0"/>
              <a:t>The </a:t>
            </a:r>
            <a:r>
              <a:rPr lang="en-US" sz="1100" dirty="0"/>
              <a:t>CF-End frame is not an intra-BSS frame and the most recent NAV </a:t>
            </a:r>
            <a:r>
              <a:rPr lang="en-US" sz="1100" dirty="0" smtClean="0"/>
              <a:t>was set by </a:t>
            </a:r>
            <a:r>
              <a:rPr lang="en-US" sz="1100" dirty="0"/>
              <a:t>an intra-BSS frame.</a:t>
            </a:r>
          </a:p>
          <a:p>
            <a:pPr lvl="3">
              <a:buFont typeface="Arial" charset="0"/>
              <a:buChar char="•"/>
            </a:pPr>
            <a:r>
              <a:rPr lang="en-US" sz="1100" dirty="0" smtClean="0"/>
              <a:t>The </a:t>
            </a:r>
            <a:r>
              <a:rPr lang="en-US" sz="1100" dirty="0"/>
              <a:t>CF-End frame is an intra-BSS frame and the most recent NAV </a:t>
            </a:r>
            <a:r>
              <a:rPr lang="en-US" sz="1100" dirty="0" smtClean="0"/>
              <a:t>was </a:t>
            </a:r>
            <a:r>
              <a:rPr lang="en-US" sz="1100" dirty="0"/>
              <a:t>not </a:t>
            </a:r>
            <a:r>
              <a:rPr lang="en-US" sz="1100" dirty="0" smtClean="0"/>
              <a:t>set by </a:t>
            </a:r>
            <a:r>
              <a:rPr lang="en-US" sz="1100" dirty="0"/>
              <a:t>an intra-BSS frame</a:t>
            </a:r>
            <a:r>
              <a:rPr lang="en-US" sz="1100" dirty="0" smtClean="0"/>
              <a:t>.</a:t>
            </a:r>
            <a:endParaRPr lang="en-US" sz="11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44" name="TextBox 43"/>
          <p:cNvSpPr txBox="1"/>
          <p:nvPr/>
        </p:nvSpPr>
        <p:spPr>
          <a:xfrm>
            <a:off x="2627784" y="4005064"/>
            <a:ext cx="1707960"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45" name="Straight Connector 44"/>
          <p:cNvCxnSpPr/>
          <p:nvPr/>
        </p:nvCxnSpPr>
        <p:spPr bwMode="auto">
          <a:xfrm>
            <a:off x="2143145" y="4365104"/>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46" name="TextBox 45"/>
          <p:cNvSpPr txBox="1"/>
          <p:nvPr/>
        </p:nvSpPr>
        <p:spPr>
          <a:xfrm>
            <a:off x="1474981" y="3527923"/>
            <a:ext cx="720000" cy="253916"/>
          </a:xfrm>
          <a:prstGeom prst="rect">
            <a:avLst/>
          </a:prstGeom>
          <a:noFill/>
        </p:spPr>
        <p:txBody>
          <a:bodyPr wrap="square" rtlCol="0">
            <a:spAutoFit/>
          </a:bodyPr>
          <a:lstStyle/>
          <a:p>
            <a:pPr algn="ctr"/>
            <a:r>
              <a:rPr lang="en-US" sz="1050" b="1" dirty="0" smtClean="0">
                <a:solidFill>
                  <a:schemeClr val="tx1"/>
                </a:solidFill>
              </a:rPr>
              <a:t>STA1</a:t>
            </a:r>
          </a:p>
        </p:txBody>
      </p:sp>
      <p:sp>
        <p:nvSpPr>
          <p:cNvPr id="47" name="TextBox 46"/>
          <p:cNvSpPr txBox="1"/>
          <p:nvPr/>
        </p:nvSpPr>
        <p:spPr>
          <a:xfrm>
            <a:off x="2140409" y="5086683"/>
            <a:ext cx="4749198" cy="169437"/>
          </a:xfrm>
          <a:prstGeom prst="rect">
            <a:avLst/>
          </a:prstGeom>
          <a:noFill/>
          <a:ln w="19050">
            <a:solidFill>
              <a:schemeClr val="tx1"/>
            </a:solidFill>
          </a:ln>
        </p:spPr>
        <p:txBody>
          <a:bodyPr wrap="square" rtlCol="0" anchor="ctr" anchorCtr="0">
            <a:noAutofit/>
          </a:bodyPr>
          <a:lstStyle/>
          <a:p>
            <a:pPr algn="ctr"/>
            <a:r>
              <a:rPr lang="en-US" sz="900" i="1" dirty="0" smtClean="0">
                <a:solidFill>
                  <a:schemeClr val="tx1"/>
                </a:solidFill>
              </a:rPr>
              <a:t>Intra-BSS NAV</a:t>
            </a:r>
            <a:endParaRPr lang="en-US" sz="900" i="1" dirty="0">
              <a:solidFill>
                <a:schemeClr val="tx1"/>
              </a:solidFill>
            </a:endParaRPr>
          </a:p>
        </p:txBody>
      </p:sp>
      <p:cxnSp>
        <p:nvCxnSpPr>
          <p:cNvPr id="48" name="Straight Connector 47"/>
          <p:cNvCxnSpPr/>
          <p:nvPr/>
        </p:nvCxnSpPr>
        <p:spPr bwMode="auto">
          <a:xfrm>
            <a:off x="2140409" y="5093298"/>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49" name="TextBox 48"/>
          <p:cNvSpPr txBox="1"/>
          <p:nvPr/>
        </p:nvSpPr>
        <p:spPr>
          <a:xfrm>
            <a:off x="1474981" y="4796526"/>
            <a:ext cx="720000" cy="253916"/>
          </a:xfrm>
          <a:prstGeom prst="rect">
            <a:avLst/>
          </a:prstGeom>
          <a:noFill/>
        </p:spPr>
        <p:txBody>
          <a:bodyPr wrap="square" rtlCol="0">
            <a:spAutoFit/>
          </a:bodyPr>
          <a:lstStyle/>
          <a:p>
            <a:pPr algn="ctr"/>
            <a:r>
              <a:rPr lang="en-US" sz="1050" b="1" dirty="0" smtClean="0">
                <a:solidFill>
                  <a:schemeClr val="tx1"/>
                </a:solidFill>
              </a:rPr>
              <a:t>STA3</a:t>
            </a:r>
          </a:p>
        </p:txBody>
      </p:sp>
      <p:sp>
        <p:nvSpPr>
          <p:cNvPr id="50" name="TextBox 49"/>
          <p:cNvSpPr txBox="1"/>
          <p:nvPr/>
        </p:nvSpPr>
        <p:spPr>
          <a:xfrm>
            <a:off x="4670815" y="5648816"/>
            <a:ext cx="766755"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CF-End</a:t>
            </a:r>
          </a:p>
          <a:p>
            <a:pPr algn="ctr"/>
            <a:r>
              <a:rPr lang="en-US" sz="1000" dirty="0" smtClean="0">
                <a:solidFill>
                  <a:schemeClr val="tx1"/>
                </a:solidFill>
              </a:rPr>
              <a:t>Frame</a:t>
            </a:r>
            <a:endParaRPr lang="en-US" sz="1000" dirty="0">
              <a:solidFill>
                <a:schemeClr val="tx1"/>
              </a:solidFill>
            </a:endParaRPr>
          </a:p>
        </p:txBody>
      </p:sp>
      <p:cxnSp>
        <p:nvCxnSpPr>
          <p:cNvPr id="51" name="Straight Connector 50"/>
          <p:cNvCxnSpPr/>
          <p:nvPr/>
        </p:nvCxnSpPr>
        <p:spPr bwMode="auto">
          <a:xfrm>
            <a:off x="2143145" y="6021288"/>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52" name="TextBox 51"/>
          <p:cNvSpPr txBox="1"/>
          <p:nvPr/>
        </p:nvSpPr>
        <p:spPr>
          <a:xfrm>
            <a:off x="1474981" y="5679181"/>
            <a:ext cx="720000" cy="253916"/>
          </a:xfrm>
          <a:prstGeom prst="rect">
            <a:avLst/>
          </a:prstGeom>
          <a:noFill/>
        </p:spPr>
        <p:txBody>
          <a:bodyPr wrap="square" rtlCol="0">
            <a:spAutoFit/>
          </a:bodyPr>
          <a:lstStyle/>
          <a:p>
            <a:pPr algn="ctr"/>
            <a:r>
              <a:rPr lang="en-US" sz="1050" b="1" dirty="0" smtClean="0">
                <a:solidFill>
                  <a:schemeClr val="tx1"/>
                </a:solidFill>
              </a:rPr>
              <a:t>STA4</a:t>
            </a:r>
            <a:endParaRPr lang="en-US" sz="1050" b="1" i="1" dirty="0">
              <a:solidFill>
                <a:schemeClr val="tx1"/>
              </a:solidFill>
            </a:endParaRPr>
          </a:p>
        </p:txBody>
      </p:sp>
      <p:sp>
        <p:nvSpPr>
          <p:cNvPr id="54" name="TextBox 53"/>
          <p:cNvSpPr txBox="1"/>
          <p:nvPr/>
        </p:nvSpPr>
        <p:spPr>
          <a:xfrm>
            <a:off x="4427984" y="3475807"/>
            <a:ext cx="1819057"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55" name="Straight Connector 54"/>
          <p:cNvCxnSpPr/>
          <p:nvPr/>
        </p:nvCxnSpPr>
        <p:spPr bwMode="auto">
          <a:xfrm>
            <a:off x="2140409" y="3851344"/>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56" name="TextBox 55"/>
          <p:cNvSpPr txBox="1"/>
          <p:nvPr/>
        </p:nvSpPr>
        <p:spPr>
          <a:xfrm>
            <a:off x="1474981" y="4086188"/>
            <a:ext cx="720000" cy="253916"/>
          </a:xfrm>
          <a:prstGeom prst="rect">
            <a:avLst/>
          </a:prstGeom>
          <a:noFill/>
        </p:spPr>
        <p:txBody>
          <a:bodyPr wrap="square" rtlCol="0">
            <a:spAutoFit/>
          </a:bodyPr>
          <a:lstStyle/>
          <a:p>
            <a:pPr algn="ctr"/>
            <a:r>
              <a:rPr lang="en-US" sz="1050" b="1" dirty="0" smtClean="0">
                <a:solidFill>
                  <a:schemeClr val="tx1"/>
                </a:solidFill>
              </a:rPr>
              <a:t>STA2</a:t>
            </a:r>
          </a:p>
        </p:txBody>
      </p:sp>
      <p:sp>
        <p:nvSpPr>
          <p:cNvPr id="57" name="TextBox 56"/>
          <p:cNvSpPr txBox="1"/>
          <p:nvPr/>
        </p:nvSpPr>
        <p:spPr>
          <a:xfrm>
            <a:off x="4417868" y="3212976"/>
            <a:ext cx="1244368" cy="253916"/>
          </a:xfrm>
          <a:prstGeom prst="rect">
            <a:avLst/>
          </a:prstGeom>
          <a:noFill/>
        </p:spPr>
        <p:txBody>
          <a:bodyPr wrap="square" rtlCol="0">
            <a:spAutoFit/>
          </a:bodyPr>
          <a:lstStyle/>
          <a:p>
            <a:pPr algn="ctr"/>
            <a:r>
              <a:rPr lang="en-US" sz="1050" i="1" dirty="0" smtClean="0">
                <a:solidFill>
                  <a:schemeClr val="tx1"/>
                </a:solidFill>
              </a:rPr>
              <a:t>TXOP (Intra-BSS)</a:t>
            </a:r>
          </a:p>
        </p:txBody>
      </p:sp>
      <p:cxnSp>
        <p:nvCxnSpPr>
          <p:cNvPr id="58" name="Straight Connector 57"/>
          <p:cNvCxnSpPr/>
          <p:nvPr/>
        </p:nvCxnSpPr>
        <p:spPr bwMode="auto">
          <a:xfrm>
            <a:off x="2627784" y="3413055"/>
            <a:ext cx="4824536"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cxnSp>
        <p:nvCxnSpPr>
          <p:cNvPr id="60" name="Straight Connector 59"/>
          <p:cNvCxnSpPr/>
          <p:nvPr/>
        </p:nvCxnSpPr>
        <p:spPr bwMode="auto">
          <a:xfrm>
            <a:off x="5437570" y="5250613"/>
            <a:ext cx="0" cy="544942"/>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61" name="TextBox 60"/>
          <p:cNvSpPr txBox="1"/>
          <p:nvPr/>
        </p:nvSpPr>
        <p:spPr>
          <a:xfrm>
            <a:off x="332732" y="3788146"/>
            <a:ext cx="788616"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62" name="TextBox 61"/>
          <p:cNvSpPr txBox="1"/>
          <p:nvPr/>
        </p:nvSpPr>
        <p:spPr>
          <a:xfrm>
            <a:off x="179512" y="5114131"/>
            <a:ext cx="1102173" cy="577081"/>
          </a:xfrm>
          <a:prstGeom prst="rect">
            <a:avLst/>
          </a:prstGeom>
          <a:noFill/>
        </p:spPr>
        <p:txBody>
          <a:bodyPr wrap="square" rtlCol="0">
            <a:spAutoFit/>
          </a:bodyPr>
          <a:lstStyle/>
          <a:p>
            <a:pPr algn="ctr"/>
            <a:r>
              <a:rPr lang="en-US" sz="1050" b="1" dirty="0" smtClean="0">
                <a:solidFill>
                  <a:schemeClr val="tx1"/>
                </a:solidFill>
              </a:rPr>
              <a:t>Inter-BSS</a:t>
            </a:r>
            <a:r>
              <a:rPr lang="en-US" sz="1050" b="1" dirty="0">
                <a:solidFill>
                  <a:schemeClr val="tx1"/>
                </a:solidFill>
              </a:rPr>
              <a:t> </a:t>
            </a:r>
            <a:endParaRPr lang="en-US" sz="1050" b="1" dirty="0" smtClean="0">
              <a:solidFill>
                <a:schemeClr val="tx1"/>
              </a:solidFill>
            </a:endParaRPr>
          </a:p>
          <a:p>
            <a:pPr algn="ctr"/>
            <a:r>
              <a:rPr lang="en-US" sz="1050" b="1" dirty="0" smtClean="0">
                <a:solidFill>
                  <a:schemeClr val="tx1"/>
                </a:solidFill>
              </a:rPr>
              <a:t>with </a:t>
            </a:r>
          </a:p>
          <a:p>
            <a:pPr algn="ctr"/>
            <a:r>
              <a:rPr lang="en-US" sz="1050" b="1" dirty="0" smtClean="0">
                <a:solidFill>
                  <a:srgbClr val="0432FF"/>
                </a:solidFill>
              </a:rPr>
              <a:t>same BSS Color</a:t>
            </a:r>
          </a:p>
        </p:txBody>
      </p:sp>
      <p:sp>
        <p:nvSpPr>
          <p:cNvPr id="63" name="Left Brace 62"/>
          <p:cNvSpPr/>
          <p:nvPr/>
        </p:nvSpPr>
        <p:spPr bwMode="auto">
          <a:xfrm>
            <a:off x="1228694" y="3465104"/>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TextBox 64"/>
          <p:cNvSpPr txBox="1"/>
          <p:nvPr/>
        </p:nvSpPr>
        <p:spPr>
          <a:xfrm>
            <a:off x="2785932" y="4439875"/>
            <a:ext cx="2114305" cy="600164"/>
          </a:xfrm>
          <a:prstGeom prst="rect">
            <a:avLst/>
          </a:prstGeom>
          <a:noFill/>
        </p:spPr>
        <p:txBody>
          <a:bodyPr wrap="square" rtlCol="0">
            <a:spAutoFit/>
          </a:bodyPr>
          <a:lstStyle/>
          <a:p>
            <a:r>
              <a:rPr lang="en-US" sz="1100" i="1" dirty="0" smtClean="0">
                <a:solidFill>
                  <a:srgbClr val="FF0000"/>
                </a:solidFill>
              </a:rPr>
              <a:t>Does </a:t>
            </a:r>
            <a:r>
              <a:rPr lang="en-US" sz="1100" b="1" i="1" dirty="0" smtClean="0">
                <a:solidFill>
                  <a:srgbClr val="FF0000"/>
                </a:solidFill>
              </a:rPr>
              <a:t>not</a:t>
            </a:r>
            <a:r>
              <a:rPr lang="en-US" sz="1100" i="1" dirty="0" smtClean="0">
                <a:solidFill>
                  <a:srgbClr val="FF0000"/>
                </a:solidFill>
              </a:rPr>
              <a:t> set</a:t>
            </a:r>
          </a:p>
          <a:p>
            <a:r>
              <a:rPr lang="en-US" sz="1100" b="1" i="1" u="sng" dirty="0" smtClean="0">
                <a:solidFill>
                  <a:srgbClr val="FF0000"/>
                </a:solidFill>
              </a:rPr>
              <a:t>regular NAV of Inter-BSS STA</a:t>
            </a:r>
          </a:p>
          <a:p>
            <a:r>
              <a:rPr lang="en-US" sz="1100" b="1" i="1" dirty="0" smtClean="0">
                <a:solidFill>
                  <a:srgbClr val="FF0000"/>
                </a:solidFill>
                <a:sym typeface="Wingdings"/>
              </a:rPr>
              <a:t> </a:t>
            </a:r>
            <a:r>
              <a:rPr lang="en-US" sz="1100" b="1" dirty="0" smtClean="0">
                <a:solidFill>
                  <a:srgbClr val="FF0000"/>
                </a:solidFill>
                <a:sym typeface="Wingdings"/>
              </a:rPr>
              <a:t></a:t>
            </a:r>
            <a:r>
              <a:rPr lang="en-US" sz="1100" b="1" i="1" dirty="0" smtClean="0">
                <a:solidFill>
                  <a:srgbClr val="FF0000"/>
                </a:solidFill>
                <a:sym typeface="Wingdings"/>
              </a:rPr>
              <a:t> </a:t>
            </a:r>
            <a:r>
              <a:rPr lang="en-US" sz="1100" i="1" dirty="0" smtClean="0">
                <a:solidFill>
                  <a:srgbClr val="FF0000"/>
                </a:solidFill>
                <a:sym typeface="Wingdings"/>
              </a:rPr>
              <a:t>Undesirable operation</a:t>
            </a:r>
            <a:endParaRPr lang="en-US" sz="1100" i="1" dirty="0" smtClean="0">
              <a:solidFill>
                <a:srgbClr val="FF0000"/>
              </a:solidFill>
            </a:endParaRPr>
          </a:p>
        </p:txBody>
      </p:sp>
      <p:sp>
        <p:nvSpPr>
          <p:cNvPr id="66" name="Left Brace 65"/>
          <p:cNvSpPr/>
          <p:nvPr/>
        </p:nvSpPr>
        <p:spPr bwMode="auto">
          <a:xfrm>
            <a:off x="1203500" y="4796526"/>
            <a:ext cx="219205" cy="121229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4" name="Straight Connector 73"/>
          <p:cNvCxnSpPr/>
          <p:nvPr/>
        </p:nvCxnSpPr>
        <p:spPr bwMode="auto">
          <a:xfrm>
            <a:off x="2830862" y="4364437"/>
            <a:ext cx="0" cy="866743"/>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76" name="TextBox 75"/>
          <p:cNvSpPr txBox="1"/>
          <p:nvPr/>
        </p:nvSpPr>
        <p:spPr>
          <a:xfrm>
            <a:off x="2830862" y="5271094"/>
            <a:ext cx="4621457" cy="169437"/>
          </a:xfrm>
          <a:prstGeom prst="rect">
            <a:avLst/>
          </a:prstGeom>
          <a:noFill/>
          <a:ln w="19050">
            <a:solidFill>
              <a:schemeClr val="tx1"/>
            </a:solidFill>
            <a:prstDash val="dash"/>
          </a:ln>
        </p:spPr>
        <p:txBody>
          <a:bodyPr wrap="square" rtlCol="0" anchor="ctr" anchorCtr="0">
            <a:noAutofit/>
          </a:bodyPr>
          <a:lstStyle/>
          <a:p>
            <a:pPr algn="ctr"/>
            <a:r>
              <a:rPr lang="en-US" sz="900" b="1" i="1" dirty="0" smtClean="0">
                <a:solidFill>
                  <a:schemeClr val="tx1"/>
                </a:solidFill>
              </a:rPr>
              <a:t>Desirable regular NAV, but not be set</a:t>
            </a:r>
            <a:endParaRPr lang="en-US" sz="900" b="1" i="1" dirty="0">
              <a:solidFill>
                <a:schemeClr val="tx1"/>
              </a:solidFill>
            </a:endParaRPr>
          </a:p>
        </p:txBody>
      </p:sp>
      <p:sp>
        <p:nvSpPr>
          <p:cNvPr id="77" name="TextBox 76"/>
          <p:cNvSpPr txBox="1"/>
          <p:nvPr/>
        </p:nvSpPr>
        <p:spPr>
          <a:xfrm>
            <a:off x="5432033" y="5114942"/>
            <a:ext cx="1435213" cy="120296"/>
          </a:xfrm>
          <a:prstGeom prst="rect">
            <a:avLst/>
          </a:prstGeom>
          <a:pattFill prst="wdUpDiag">
            <a:fgClr>
              <a:schemeClr val="bg1">
                <a:lumMod val="85000"/>
              </a:schemeClr>
            </a:fgClr>
            <a:bgClr>
              <a:schemeClr val="bg1"/>
            </a:bgClr>
          </a:pattFill>
          <a:ln w="19050">
            <a:noFill/>
          </a:ln>
        </p:spPr>
        <p:txBody>
          <a:bodyPr wrap="square" rtlCol="0" anchor="ctr" anchorCtr="0">
            <a:noAutofit/>
          </a:bodyPr>
          <a:lstStyle/>
          <a:p>
            <a:pPr algn="ctr"/>
            <a:r>
              <a:rPr lang="en-US" sz="900" b="1" i="1" dirty="0" smtClean="0">
                <a:solidFill>
                  <a:schemeClr val="tx1"/>
                </a:solidFill>
              </a:rPr>
              <a:t>Cancelled</a:t>
            </a:r>
            <a:endParaRPr lang="en-US" sz="900" b="1" i="1" dirty="0">
              <a:solidFill>
                <a:schemeClr val="tx1"/>
              </a:solidFill>
            </a:endParaRPr>
          </a:p>
        </p:txBody>
      </p:sp>
      <p:sp>
        <p:nvSpPr>
          <p:cNvPr id="79" name="TextBox 78"/>
          <p:cNvSpPr txBox="1"/>
          <p:nvPr/>
        </p:nvSpPr>
        <p:spPr>
          <a:xfrm>
            <a:off x="5377289" y="5491990"/>
            <a:ext cx="2489292" cy="261610"/>
          </a:xfrm>
          <a:prstGeom prst="rect">
            <a:avLst/>
          </a:prstGeom>
          <a:noFill/>
        </p:spPr>
        <p:txBody>
          <a:bodyPr wrap="square" rtlCol="0">
            <a:spAutoFit/>
          </a:bodyPr>
          <a:lstStyle/>
          <a:p>
            <a:r>
              <a:rPr lang="en-US" sz="1100" i="1" dirty="0" smtClean="0">
                <a:solidFill>
                  <a:schemeClr val="tx1"/>
                </a:solidFill>
              </a:rPr>
              <a:t>Resets </a:t>
            </a:r>
            <a:r>
              <a:rPr lang="en-US" sz="1100" i="1" u="sng" dirty="0" smtClean="0">
                <a:solidFill>
                  <a:schemeClr val="tx1"/>
                </a:solidFill>
              </a:rPr>
              <a:t>Intra-BSS NAV </a:t>
            </a:r>
            <a:r>
              <a:rPr lang="en-US" sz="1100" i="1" u="sng" smtClean="0">
                <a:solidFill>
                  <a:schemeClr val="tx1"/>
                </a:solidFill>
              </a:rPr>
              <a:t>of STA3</a:t>
            </a:r>
            <a:endParaRPr lang="en-US" sz="1100" i="1" u="sng" dirty="0" smtClean="0">
              <a:solidFill>
                <a:schemeClr val="tx1"/>
              </a:solidFill>
            </a:endParaRPr>
          </a:p>
        </p:txBody>
      </p:sp>
      <p:cxnSp>
        <p:nvCxnSpPr>
          <p:cNvPr id="80" name="Straight Connector 79"/>
          <p:cNvCxnSpPr/>
          <p:nvPr/>
        </p:nvCxnSpPr>
        <p:spPr bwMode="auto">
          <a:xfrm>
            <a:off x="5796136" y="4221088"/>
            <a:ext cx="0" cy="514463"/>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81" name="Rectangle 80"/>
          <p:cNvSpPr/>
          <p:nvPr/>
        </p:nvSpPr>
        <p:spPr>
          <a:xfrm>
            <a:off x="5796136" y="4725184"/>
            <a:ext cx="1341205" cy="360000"/>
          </a:xfrm>
          <a:prstGeom prst="rect">
            <a:avLst/>
          </a:prstGeom>
          <a:solidFill>
            <a:schemeClr val="bg1">
              <a:lumMod val="95000"/>
            </a:schemeClr>
          </a:solidFill>
          <a:ln w="1270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STA may</a:t>
            </a:r>
          </a:p>
          <a:p>
            <a:pPr algn="ctr"/>
            <a:r>
              <a:rPr lang="en-US" sz="1000" dirty="0" smtClean="0">
                <a:solidFill>
                  <a:schemeClr val="tx1"/>
                </a:solidFill>
              </a:rPr>
              <a:t> transmit PPDU</a:t>
            </a:r>
            <a:endParaRPr lang="en-US" sz="1000" dirty="0">
              <a:solidFill>
                <a:schemeClr val="tx1"/>
              </a:solidFill>
            </a:endParaRPr>
          </a:p>
        </p:txBody>
      </p:sp>
      <p:sp>
        <p:nvSpPr>
          <p:cNvPr id="82" name="TextBox 81"/>
          <p:cNvSpPr txBox="1"/>
          <p:nvPr/>
        </p:nvSpPr>
        <p:spPr>
          <a:xfrm>
            <a:off x="5753317" y="4308911"/>
            <a:ext cx="987448" cy="430887"/>
          </a:xfrm>
          <a:prstGeom prst="rect">
            <a:avLst/>
          </a:prstGeom>
          <a:noFill/>
        </p:spPr>
        <p:txBody>
          <a:bodyPr wrap="square" rtlCol="0">
            <a:spAutoFit/>
          </a:bodyPr>
          <a:lstStyle/>
          <a:p>
            <a:r>
              <a:rPr lang="en-US" sz="1100" b="1" i="1" dirty="0" smtClean="0">
                <a:solidFill>
                  <a:srgbClr val="FF0000"/>
                </a:solidFill>
              </a:rPr>
              <a:t>Interference to Intra-BSS!</a:t>
            </a:r>
          </a:p>
        </p:txBody>
      </p:sp>
      <p:sp>
        <p:nvSpPr>
          <p:cNvPr id="84" name="TextBox 83"/>
          <p:cNvSpPr txBox="1"/>
          <p:nvPr/>
        </p:nvSpPr>
        <p:spPr>
          <a:xfrm>
            <a:off x="3892824" y="6093296"/>
            <a:ext cx="1244368" cy="253916"/>
          </a:xfrm>
          <a:prstGeom prst="rect">
            <a:avLst/>
          </a:prstGeom>
          <a:noFill/>
        </p:spPr>
        <p:txBody>
          <a:bodyPr wrap="square" rtlCol="0">
            <a:spAutoFit/>
          </a:bodyPr>
          <a:lstStyle/>
          <a:p>
            <a:pPr algn="ctr"/>
            <a:r>
              <a:rPr lang="en-US" sz="1050" i="1" dirty="0" smtClean="0">
                <a:solidFill>
                  <a:schemeClr val="tx1"/>
                </a:solidFill>
              </a:rPr>
              <a:t>TXOP (Inter-BSS)</a:t>
            </a:r>
          </a:p>
        </p:txBody>
      </p:sp>
      <p:cxnSp>
        <p:nvCxnSpPr>
          <p:cNvPr id="85" name="Straight Connector 84"/>
          <p:cNvCxnSpPr/>
          <p:nvPr/>
        </p:nvCxnSpPr>
        <p:spPr bwMode="auto">
          <a:xfrm>
            <a:off x="2140409" y="6131188"/>
            <a:ext cx="4749198"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sp>
        <p:nvSpPr>
          <p:cNvPr id="40" name="TextBox 39"/>
          <p:cNvSpPr txBox="1"/>
          <p:nvPr/>
        </p:nvSpPr>
        <p:spPr>
          <a:xfrm>
            <a:off x="5364088" y="6156012"/>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spTree>
    <p:extLst>
      <p:ext uri="{BB962C8B-B14F-4D97-AF65-F5344CB8AC3E}">
        <p14:creationId xmlns:p14="http://schemas.microsoft.com/office/powerpoint/2010/main" val="1816131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Power Save in </a:t>
            </a:r>
            <a:r>
              <a:rPr lang="en-US" altLang="ko-KR" dirty="0"/>
              <a:t>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1600" dirty="0" smtClean="0"/>
              <a:t>C. Intra-PPDU power save: </a:t>
            </a:r>
            <a:r>
              <a:rPr lang="en-US" sz="1600" b="0" dirty="0" smtClean="0"/>
              <a:t>A </a:t>
            </a:r>
            <a:r>
              <a:rPr lang="en-US" sz="1400" b="0" dirty="0" smtClean="0"/>
              <a:t>STA may enter the doze state during an </a:t>
            </a:r>
            <a:r>
              <a:rPr lang="en-US" sz="1400" b="0" u="sng" dirty="0" smtClean="0"/>
              <a:t>inter-BSS</a:t>
            </a:r>
            <a:r>
              <a:rPr lang="en-US" sz="1400" b="0" dirty="0" smtClean="0"/>
              <a:t> PPDU.</a:t>
            </a:r>
            <a:endParaRPr lang="en-US" sz="1400" b="0" dirty="0"/>
          </a:p>
          <a:p>
            <a:pPr lvl="1">
              <a:buFont typeface="Arial" charset="0"/>
              <a:buChar char="•"/>
            </a:pPr>
            <a:r>
              <a:rPr lang="en-US" sz="1400" dirty="0" smtClean="0"/>
              <a:t>In 25.13.1 Intra-PPDU power save for HE non-AP STAs of 11ax D0.1 [2],</a:t>
            </a:r>
          </a:p>
          <a:p>
            <a:pPr lvl="2">
              <a:buFont typeface="Arial" charset="0"/>
              <a:buChar char="•"/>
            </a:pPr>
            <a:r>
              <a:rPr lang="en-US" sz="1200" dirty="0" smtClean="0"/>
              <a:t>To enter the doze state, STA checks whether the value of the RXVECTOR parameter BSS_COLOR is equal to the BSS Color of the BSS with which the STA is associated.</a:t>
            </a:r>
          </a:p>
          <a:p>
            <a:pPr lvl="2">
              <a:buFont typeface="Arial" charset="0"/>
              <a:buChar char="•"/>
            </a:pPr>
            <a:endParaRPr lang="en-US" sz="12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7" name="TextBox 6"/>
          <p:cNvSpPr txBox="1"/>
          <p:nvPr/>
        </p:nvSpPr>
        <p:spPr>
          <a:xfrm>
            <a:off x="2201787" y="4187345"/>
            <a:ext cx="841741" cy="246221"/>
          </a:xfrm>
          <a:prstGeom prst="rect">
            <a:avLst/>
          </a:prstGeom>
          <a:noFill/>
        </p:spPr>
        <p:txBody>
          <a:bodyPr wrap="square" rtlCol="0">
            <a:spAutoFit/>
          </a:bodyPr>
          <a:lstStyle/>
          <a:p>
            <a:pPr algn="just"/>
            <a:r>
              <a:rPr lang="en-US" sz="1000" b="1" dirty="0" smtClean="0">
                <a:solidFill>
                  <a:schemeClr val="tx1"/>
                </a:solidFill>
              </a:rPr>
              <a:t>Awake</a:t>
            </a:r>
          </a:p>
        </p:txBody>
      </p:sp>
      <p:sp>
        <p:nvSpPr>
          <p:cNvPr id="8" name="TextBox 7"/>
          <p:cNvSpPr txBox="1"/>
          <p:nvPr/>
        </p:nvSpPr>
        <p:spPr>
          <a:xfrm>
            <a:off x="2249184" y="4405161"/>
            <a:ext cx="841741" cy="246221"/>
          </a:xfrm>
          <a:prstGeom prst="rect">
            <a:avLst/>
          </a:prstGeom>
          <a:noFill/>
        </p:spPr>
        <p:txBody>
          <a:bodyPr wrap="square" rtlCol="0">
            <a:spAutoFit/>
          </a:bodyPr>
          <a:lstStyle/>
          <a:p>
            <a:pPr algn="just"/>
            <a:r>
              <a:rPr lang="en-US" sz="1000" b="1" dirty="0" smtClean="0">
                <a:solidFill>
                  <a:schemeClr val="tx1"/>
                </a:solidFill>
              </a:rPr>
              <a:t>Doze</a:t>
            </a:r>
          </a:p>
        </p:txBody>
      </p:sp>
      <p:cxnSp>
        <p:nvCxnSpPr>
          <p:cNvPr id="9" name="Straight Connector 8"/>
          <p:cNvCxnSpPr/>
          <p:nvPr/>
        </p:nvCxnSpPr>
        <p:spPr bwMode="auto">
          <a:xfrm>
            <a:off x="2476036" y="5536551"/>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0" name="TextBox 9"/>
          <p:cNvSpPr txBox="1"/>
          <p:nvPr/>
        </p:nvSpPr>
        <p:spPr>
          <a:xfrm>
            <a:off x="1080137" y="5173742"/>
            <a:ext cx="1460925" cy="415498"/>
          </a:xfrm>
          <a:prstGeom prst="rect">
            <a:avLst/>
          </a:prstGeom>
          <a:noFill/>
        </p:spPr>
        <p:txBody>
          <a:bodyPr wrap="square" rtlCol="0">
            <a:spAutoFit/>
          </a:bodyPr>
          <a:lstStyle/>
          <a:p>
            <a:pPr algn="ctr"/>
            <a:r>
              <a:rPr lang="en-US" sz="1050" b="1" dirty="0" smtClean="0">
                <a:solidFill>
                  <a:schemeClr val="tx1"/>
                </a:solidFill>
              </a:rPr>
              <a:t>Inter-BSS STA</a:t>
            </a:r>
          </a:p>
          <a:p>
            <a:pPr algn="ctr"/>
            <a:r>
              <a:rPr lang="en-US" sz="1050" b="1" dirty="0" smtClean="0">
                <a:solidFill>
                  <a:schemeClr val="tx1"/>
                </a:solidFill>
              </a:rPr>
              <a:t>with </a:t>
            </a:r>
            <a:r>
              <a:rPr lang="en-US" sz="1050" b="1" dirty="0" smtClean="0">
                <a:solidFill>
                  <a:srgbClr val="0432FF"/>
                </a:solidFill>
              </a:rPr>
              <a:t>same BSS Color</a:t>
            </a:r>
          </a:p>
        </p:txBody>
      </p:sp>
      <p:cxnSp>
        <p:nvCxnSpPr>
          <p:cNvPr id="11" name="Straight Connector 10"/>
          <p:cNvCxnSpPr/>
          <p:nvPr/>
        </p:nvCxnSpPr>
        <p:spPr>
          <a:xfrm>
            <a:off x="3209899" y="4538144"/>
            <a:ext cx="230346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514155" y="4321177"/>
            <a:ext cx="1887704"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721339" y="4319528"/>
            <a:ext cx="48856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209899" y="4319528"/>
            <a:ext cx="0" cy="208743"/>
          </a:xfrm>
          <a:prstGeom prst="line">
            <a:avLst/>
          </a:prstGeom>
          <a:ln w="1905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514156" y="4319528"/>
            <a:ext cx="0" cy="218616"/>
          </a:xfrm>
          <a:prstGeom prst="line">
            <a:avLst/>
          </a:prstGeom>
          <a:ln w="1905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2721339" y="5186025"/>
            <a:ext cx="2792816"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Inter-BSS Frame*</a:t>
            </a:r>
            <a:endParaRPr lang="en-US" sz="1000" dirty="0">
              <a:solidFill>
                <a:schemeClr val="tx1"/>
              </a:solidFill>
            </a:endParaRPr>
          </a:p>
        </p:txBody>
      </p:sp>
      <p:sp>
        <p:nvSpPr>
          <p:cNvPr id="17" name="TextBox 16"/>
          <p:cNvSpPr txBox="1"/>
          <p:nvPr/>
        </p:nvSpPr>
        <p:spPr>
          <a:xfrm>
            <a:off x="1619672" y="4290080"/>
            <a:ext cx="759976" cy="253916"/>
          </a:xfrm>
          <a:prstGeom prst="rect">
            <a:avLst/>
          </a:prstGeom>
          <a:noFill/>
        </p:spPr>
        <p:txBody>
          <a:bodyPr wrap="square" rtlCol="0">
            <a:spAutoFit/>
          </a:bodyPr>
          <a:lstStyle/>
          <a:p>
            <a:pPr algn="ctr"/>
            <a:r>
              <a:rPr lang="en-US" sz="1050" b="1" dirty="0" smtClean="0">
                <a:solidFill>
                  <a:schemeClr val="tx1"/>
                </a:solidFill>
              </a:rPr>
              <a:t>STA</a:t>
            </a:r>
          </a:p>
        </p:txBody>
      </p:sp>
      <p:cxnSp>
        <p:nvCxnSpPr>
          <p:cNvPr id="18" name="Straight Connector 17"/>
          <p:cNvCxnSpPr/>
          <p:nvPr/>
        </p:nvCxnSpPr>
        <p:spPr bwMode="auto">
          <a:xfrm>
            <a:off x="2476036" y="3811446"/>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a:off x="1619672" y="3482435"/>
            <a:ext cx="759976" cy="253916"/>
          </a:xfrm>
          <a:prstGeom prst="rect">
            <a:avLst/>
          </a:prstGeom>
          <a:noFill/>
        </p:spPr>
        <p:txBody>
          <a:bodyPr wrap="square" rtlCol="0">
            <a:spAutoFit/>
          </a:bodyPr>
          <a:lstStyle/>
          <a:p>
            <a:pPr algn="ctr"/>
            <a:r>
              <a:rPr lang="en-US" sz="1050" b="1" dirty="0" smtClean="0">
                <a:solidFill>
                  <a:schemeClr val="tx1"/>
                </a:solidFill>
              </a:rPr>
              <a:t>AP</a:t>
            </a:r>
            <a:endParaRPr lang="en-US" sz="1050" b="1" u="sng" dirty="0" smtClean="0">
              <a:solidFill>
                <a:schemeClr val="tx1"/>
              </a:solidFill>
            </a:endParaRPr>
          </a:p>
        </p:txBody>
      </p:sp>
      <p:sp>
        <p:nvSpPr>
          <p:cNvPr id="20" name="TextBox 19"/>
          <p:cNvSpPr txBox="1"/>
          <p:nvPr/>
        </p:nvSpPr>
        <p:spPr>
          <a:xfrm>
            <a:off x="4650060" y="3448319"/>
            <a:ext cx="2376264"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DL Data to STA</a:t>
            </a:r>
            <a:endParaRPr lang="en-US" sz="1000" dirty="0">
              <a:solidFill>
                <a:schemeClr val="tx1"/>
              </a:solidFill>
            </a:endParaRPr>
          </a:p>
        </p:txBody>
      </p:sp>
      <p:cxnSp>
        <p:nvCxnSpPr>
          <p:cNvPr id="21" name="Straight Connector 20"/>
          <p:cNvCxnSpPr/>
          <p:nvPr/>
        </p:nvCxnSpPr>
        <p:spPr bwMode="auto">
          <a:xfrm>
            <a:off x="2476036" y="4433566"/>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2" name="Straight Connector 21"/>
          <p:cNvCxnSpPr/>
          <p:nvPr/>
        </p:nvCxnSpPr>
        <p:spPr bwMode="auto">
          <a:xfrm flipV="1">
            <a:off x="3209899" y="4548023"/>
            <a:ext cx="0" cy="620087"/>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23" name="TextBox 22"/>
          <p:cNvSpPr txBox="1"/>
          <p:nvPr/>
        </p:nvSpPr>
        <p:spPr>
          <a:xfrm>
            <a:off x="3228726" y="4753977"/>
            <a:ext cx="5313612" cy="261610"/>
          </a:xfrm>
          <a:prstGeom prst="rect">
            <a:avLst/>
          </a:prstGeom>
          <a:noFill/>
        </p:spPr>
        <p:txBody>
          <a:bodyPr wrap="square" rtlCol="0">
            <a:spAutoFit/>
          </a:bodyPr>
          <a:lstStyle/>
          <a:p>
            <a:r>
              <a:rPr lang="en-US" sz="1100" b="1" i="1" dirty="0" smtClean="0">
                <a:solidFill>
                  <a:srgbClr val="FF0000"/>
                </a:solidFill>
              </a:rPr>
              <a:t>A STA detects an Inter-BSS frame and may enter the </a:t>
            </a:r>
            <a:r>
              <a:rPr lang="en-US" sz="1100" b="1" i="1" u="sng" dirty="0" smtClean="0">
                <a:solidFill>
                  <a:srgbClr val="FF0000"/>
                </a:solidFill>
              </a:rPr>
              <a:t>doze state</a:t>
            </a:r>
            <a:r>
              <a:rPr lang="en-US" sz="1100" b="1" i="1" dirty="0" smtClean="0">
                <a:solidFill>
                  <a:srgbClr val="FF0000"/>
                </a:solidFill>
              </a:rPr>
              <a:t> for the same BSS Color.</a:t>
            </a:r>
          </a:p>
        </p:txBody>
      </p:sp>
      <p:sp>
        <p:nvSpPr>
          <p:cNvPr id="24" name="TextBox 23"/>
          <p:cNvSpPr txBox="1"/>
          <p:nvPr/>
        </p:nvSpPr>
        <p:spPr>
          <a:xfrm>
            <a:off x="4932040" y="3889881"/>
            <a:ext cx="4236650" cy="261610"/>
          </a:xfrm>
          <a:prstGeom prst="rect">
            <a:avLst/>
          </a:prstGeom>
          <a:noFill/>
        </p:spPr>
        <p:txBody>
          <a:bodyPr wrap="square" rtlCol="0">
            <a:spAutoFit/>
          </a:bodyPr>
          <a:lstStyle/>
          <a:p>
            <a:r>
              <a:rPr lang="en-US" sz="1100" b="1" i="1" dirty="0" smtClean="0">
                <a:solidFill>
                  <a:srgbClr val="FF0000"/>
                </a:solidFill>
              </a:rPr>
              <a:t>The STA cannot receive the frame intended to it during the doze state.</a:t>
            </a:r>
          </a:p>
        </p:txBody>
      </p:sp>
      <p:cxnSp>
        <p:nvCxnSpPr>
          <p:cNvPr id="25" name="Straight Connector 24"/>
          <p:cNvCxnSpPr/>
          <p:nvPr/>
        </p:nvCxnSpPr>
        <p:spPr bwMode="auto">
          <a:xfrm>
            <a:off x="5004048" y="3808359"/>
            <a:ext cx="0" cy="596802"/>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26" name="TextBox 25"/>
          <p:cNvSpPr txBox="1"/>
          <p:nvPr/>
        </p:nvSpPr>
        <p:spPr>
          <a:xfrm>
            <a:off x="755576" y="3878106"/>
            <a:ext cx="829914"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27" name="Left Brace 26"/>
          <p:cNvSpPr/>
          <p:nvPr/>
        </p:nvSpPr>
        <p:spPr bwMode="auto">
          <a:xfrm>
            <a:off x="1539661" y="3429000"/>
            <a:ext cx="219205" cy="1152128"/>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4932040" y="6093296"/>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spTree>
    <p:extLst>
      <p:ext uri="{BB962C8B-B14F-4D97-AF65-F5344CB8AC3E}">
        <p14:creationId xmlns:p14="http://schemas.microsoft.com/office/powerpoint/2010/main" val="921651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88829</TotalTime>
  <Words>1503</Words>
  <Application>Microsoft Macintosh PowerPoint</Application>
  <PresentationFormat>On-screen Show (4:3)</PresentationFormat>
  <Paragraphs>183</Paragraphs>
  <Slides>14</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MS Gothic</vt:lpstr>
      <vt:lpstr>ＭＳ Ｐゴシック</vt:lpstr>
      <vt:lpstr>Times New Roman</vt:lpstr>
      <vt:lpstr>Wingdings</vt:lpstr>
      <vt:lpstr>Arial</vt:lpstr>
      <vt:lpstr>Office Theme</vt:lpstr>
      <vt:lpstr>6_802-11-Submission</vt:lpstr>
      <vt:lpstr>7_802-11-Submission</vt:lpstr>
      <vt:lpstr>Document</vt:lpstr>
      <vt:lpstr>BSS Color Collision</vt:lpstr>
      <vt:lpstr>Introduction</vt:lpstr>
      <vt:lpstr>Possibility of BSS Color Collision</vt:lpstr>
      <vt:lpstr>Determination Rule of an Intra-BSS Frame</vt:lpstr>
      <vt:lpstr>False Classification due to BSS Color collision</vt:lpstr>
      <vt:lpstr>Spatial Reuse in BSS Color Collision</vt:lpstr>
      <vt:lpstr>NAV Setting in BSS Color Collision (1)</vt:lpstr>
      <vt:lpstr>NAV Setting in BSS Color Collision (2)</vt:lpstr>
      <vt:lpstr>Power Save in BSS Color Collision</vt:lpstr>
      <vt:lpstr>Proposed Solutions</vt:lpstr>
      <vt:lpstr>Conclusions</vt:lpstr>
      <vt:lpstr>References</vt:lpstr>
      <vt:lpstr>Straw Poll</vt:lpstr>
      <vt:lpstr>Straw Poll</vt:lpstr>
    </vt:vector>
  </TitlesOfParts>
  <Company>WILUS Institute</Company>
  <LinksUpToDate>false</LinksUpToDate>
  <SharedDoc>false</SharedDoc>
  <HyperlinkBase/>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Greg</cp:lastModifiedBy>
  <cp:revision>2920</cp:revision>
  <cp:lastPrinted>2016-05-16T16:49:07Z</cp:lastPrinted>
  <dcterms:created xsi:type="dcterms:W3CDTF">2014-04-14T10:59:07Z</dcterms:created>
  <dcterms:modified xsi:type="dcterms:W3CDTF">2016-05-19T02:08:07Z</dcterms:modified>
</cp:coreProperties>
</file>