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vml" ContentType="application/vnd.openxmlformats-officedocument.vmlDrawing"/>
  <Default Extension="png" ContentType="image/png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31" r:id="rId3"/>
    <p:sldId id="498" r:id="rId4"/>
    <p:sldId id="483" r:id="rId5"/>
    <p:sldId id="469" r:id="rId6"/>
    <p:sldId id="494" r:id="rId7"/>
    <p:sldId id="503" r:id="rId8"/>
    <p:sldId id="470" r:id="rId9"/>
    <p:sldId id="501" r:id="rId10"/>
    <p:sldId id="504" r:id="rId11"/>
    <p:sldId id="505" r:id="rId12"/>
    <p:sldId id="466" r:id="rId13"/>
    <p:sldId id="467" r:id="rId14"/>
    <p:sldId id="49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95B3D8"/>
    <a:srgbClr val="DA9694"/>
    <a:srgbClr val="DCE6F2"/>
    <a:srgbClr val="0432FF"/>
    <a:srgbClr val="0096FF"/>
    <a:srgbClr val="941100"/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83" autoAdjust="0"/>
    <p:restoredTop sz="96255" autoAdjust="0"/>
  </p:normalViewPr>
  <p:slideViewPr>
    <p:cSldViewPr>
      <p:cViewPr varScale="1">
        <p:scale>
          <a:sx n="121" d="100"/>
          <a:sy n="121" d="100"/>
        </p:scale>
        <p:origin x="2256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r-HR" smtClean="0"/>
              <a:t>doc.: IEEE 802.11-16/0638r2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hr-HR" smtClean="0"/>
              <a:t>doc.: IEEE 802.11-16/0638r2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802.11-16/0638r2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hr-HR" smtClean="0"/>
              <a:t>doc.: IEEE 802.11-16/0638r2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42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hr-HR" smtClean="0"/>
              <a:t>doc.: IEEE 802.11-16/0638r2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25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802.11-16/0638r2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8868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hr-HR" smtClean="0"/>
              <a:t>doc.: IEEE 802.11-16/0638r2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3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802.11-16/0638r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Discussions for </a:t>
            </a:r>
            <a:br>
              <a:rPr lang="en-US" dirty="0" smtClean="0"/>
            </a:br>
            <a:r>
              <a:rPr lang="en-US" dirty="0" smtClean="0"/>
              <a:t>Non-contiguous </a:t>
            </a:r>
            <a:r>
              <a:rPr lang="en-US" dirty="0"/>
              <a:t>C</a:t>
            </a:r>
            <a:r>
              <a:rPr lang="en-US" dirty="0" smtClean="0"/>
              <a:t>hannel Bonding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859169"/>
              </p:ext>
            </p:extLst>
          </p:nvPr>
        </p:nvGraphicFramePr>
        <p:xfrm>
          <a:off x="839415" y="2858790"/>
          <a:ext cx="7693025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" name="Document" r:id="rId4" imgW="8255000" imgH="3962400" progId="Word.Document.8">
                  <p:embed/>
                </p:oleObj>
              </mc:Choice>
              <mc:Fallback>
                <p:oleObj name="Document" r:id="rId4" imgW="8255000" imgH="39624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415" y="2858790"/>
                        <a:ext cx="7693025" cy="3738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Transmission of the center 26-tone RU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45451"/>
            <a:ext cx="7770813" cy="284303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80MHz OFDMA, there is </a:t>
            </a:r>
            <a:r>
              <a:rPr lang="en-US" dirty="0"/>
              <a:t>a</a:t>
            </a:r>
            <a:r>
              <a:rPr lang="en-US" dirty="0" smtClean="0"/>
              <a:t> center 26-tone RU and its signaling within HE-SIG-B content channels is TBD (e.g. 1</a:t>
            </a:r>
            <a:r>
              <a:rPr lang="en-US" baseline="30000" dirty="0" smtClean="0"/>
              <a:t>st</a:t>
            </a:r>
            <a:r>
              <a:rPr lang="en-US" dirty="0" smtClean="0"/>
              <a:t> or 2</a:t>
            </a:r>
            <a:r>
              <a:rPr lang="en-US" baseline="30000" dirty="0" smtClean="0"/>
              <a:t>nd</a:t>
            </a:r>
            <a:r>
              <a:rPr lang="en-US" dirty="0" smtClean="0"/>
              <a:t>, fixed or dynamic)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In non-contiguous channel PPDU, when a secondary channel adjacent to the center 26-tone RU is nulled, the </a:t>
            </a:r>
            <a:r>
              <a:rPr lang="en-US" dirty="0"/>
              <a:t>center </a:t>
            </a:r>
            <a:r>
              <a:rPr lang="en-US" dirty="0" smtClean="0"/>
              <a:t>26-tone RU also should be nulled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HE-SIG-B signaling should </a:t>
            </a:r>
            <a:r>
              <a:rPr lang="en-US" dirty="0"/>
              <a:t>explicitly identify the existence of </a:t>
            </a:r>
            <a:r>
              <a:rPr lang="en-US" dirty="0" smtClean="0"/>
              <a:t>the center 26-tone RU even </a:t>
            </a:r>
            <a:r>
              <a:rPr lang="en-US" dirty="0"/>
              <a:t>with the decoding failure of </a:t>
            </a:r>
            <a:r>
              <a:rPr lang="en-US" dirty="0" smtClean="0"/>
              <a:t>one SIG-B content channel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2987824" y="1701047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3587322" y="1701047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3885123" y="1701047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2987824" y="2440394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3587322" y="2440394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3885123" y="2440394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2987824" y="2808187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116" name="Rectangle 5"/>
          <p:cNvSpPr>
            <a:spLocks noChangeArrowheads="1"/>
          </p:cNvSpPr>
          <p:nvPr/>
        </p:nvSpPr>
        <p:spPr bwMode="auto">
          <a:xfrm>
            <a:off x="3587322" y="2808187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3885123" y="280818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4908313" y="1700808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4908313" y="2489209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120" name="Rectangle 119"/>
          <p:cNvSpPr>
            <a:spLocks noChangeArrowheads="1"/>
          </p:cNvSpPr>
          <p:nvPr/>
        </p:nvSpPr>
        <p:spPr bwMode="auto">
          <a:xfrm>
            <a:off x="4908313" y="1810719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4908313" y="2599120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908313" y="1920630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4908313" y="2832000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124" name="Rectangle 123"/>
          <p:cNvSpPr>
            <a:spLocks noChangeArrowheads="1"/>
          </p:cNvSpPr>
          <p:nvPr/>
        </p:nvSpPr>
        <p:spPr bwMode="auto">
          <a:xfrm>
            <a:off x="4908313" y="2944212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908313" y="306437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908313" y="2715648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2987824" y="2072403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3587322" y="2072403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3886811" y="2072403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4908313" y="2380109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31" name="Rectangle 130"/>
          <p:cNvSpPr>
            <a:spLocks noChangeArrowheads="1"/>
          </p:cNvSpPr>
          <p:nvPr/>
        </p:nvSpPr>
        <p:spPr bwMode="auto">
          <a:xfrm>
            <a:off x="4908313" y="2041701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4908313" y="2155332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4908313" y="2268963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4458640" y="1701046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376" name="Rectangle 375"/>
          <p:cNvSpPr/>
          <p:nvPr/>
        </p:nvSpPr>
        <p:spPr bwMode="auto">
          <a:xfrm>
            <a:off x="2915816" y="2442981"/>
            <a:ext cx="3476755" cy="365205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6728612" y="2670270"/>
            <a:ext cx="471576" cy="3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</a:t>
            </a:r>
          </a:p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secondary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163" name="Straight Arrow Connector 162"/>
          <p:cNvCxnSpPr>
            <a:stCxn id="162" idx="1"/>
            <a:endCxn id="376" idx="3"/>
          </p:cNvCxnSpPr>
          <p:nvPr/>
        </p:nvCxnSpPr>
        <p:spPr>
          <a:xfrm flipH="1" flipV="1">
            <a:off x="6392571" y="2625584"/>
            <a:ext cx="336041" cy="198064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6686183" y="2279025"/>
            <a:ext cx="1994970" cy="3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>
              <a:defRPr/>
            </a:pPr>
            <a:r>
              <a:rPr lang="en-US" sz="8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the center 26-tone RU should also be nulled</a:t>
            </a:r>
          </a:p>
        </p:txBody>
      </p:sp>
      <p:cxnSp>
        <p:nvCxnSpPr>
          <p:cNvPr id="165" name="Straight Arrow Connector 164"/>
          <p:cNvCxnSpPr>
            <a:stCxn id="164" idx="1"/>
            <a:endCxn id="130" idx="3"/>
          </p:cNvCxnSpPr>
          <p:nvPr/>
        </p:nvCxnSpPr>
        <p:spPr>
          <a:xfrm flipH="1">
            <a:off x="6348313" y="2432403"/>
            <a:ext cx="337870" cy="1706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6585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6712"/>
            <a:ext cx="7770813" cy="541020"/>
          </a:xfrm>
        </p:spPr>
        <p:txBody>
          <a:bodyPr/>
          <a:lstStyle/>
          <a:p>
            <a:r>
              <a:rPr lang="en-US" dirty="0" smtClean="0"/>
              <a:t>Interferences to OBSS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59" y="4988589"/>
            <a:ext cx="7877879" cy="1392739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Non-contiguous PPDU transmission may interfere OBSS’s on-going transmission due to the limited guard carriers adjacent to the nulled channel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TGax needs further discussions on how to minimize OBSS interferences in non-contiguous channel bonding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pic>
        <p:nvPicPr>
          <p:cNvPr id="89" name="Content Placeholder 1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8" t="1882" r="7441" b="134"/>
          <a:stretch/>
        </p:blipFill>
        <p:spPr bwMode="auto">
          <a:xfrm>
            <a:off x="2267028" y="1697282"/>
            <a:ext cx="4684556" cy="3000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0" name="Group 89"/>
          <p:cNvGrpSpPr/>
          <p:nvPr/>
        </p:nvGrpSpPr>
        <p:grpSpPr>
          <a:xfrm>
            <a:off x="2675035" y="2209944"/>
            <a:ext cx="3913189" cy="2180727"/>
            <a:chOff x="1421176" y="2313540"/>
            <a:chExt cx="5479023" cy="3600001"/>
          </a:xfrm>
        </p:grpSpPr>
        <p:cxnSp>
          <p:nvCxnSpPr>
            <p:cNvPr id="81" name="Straight Connector 80"/>
            <p:cNvCxnSpPr/>
            <p:nvPr/>
          </p:nvCxnSpPr>
          <p:spPr>
            <a:xfrm flipH="1">
              <a:off x="1421176" y="2313541"/>
              <a:ext cx="180000" cy="360000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587335" y="2313541"/>
              <a:ext cx="5131154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720199" y="2313540"/>
              <a:ext cx="180000" cy="360000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2954874" y="1556792"/>
            <a:ext cx="537006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P20MHz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938355" y="1556792"/>
            <a:ext cx="51777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S20MHz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5580112" y="2103200"/>
            <a:ext cx="921525" cy="228747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508104" y="1847933"/>
            <a:ext cx="114453" cy="2633891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694376" y="2970250"/>
            <a:ext cx="854401" cy="48474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80MHz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Spectral Mask</a:t>
            </a:r>
            <a:endParaRPr lang="en-US" sz="1050" dirty="0">
              <a:solidFill>
                <a:srgbClr val="061922"/>
              </a:solidFill>
              <a:latin typeface="Arial" charset="0"/>
              <a:ea typeface="Arial" charset="0"/>
              <a:cs typeface="Arial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(example)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861085" y="4653136"/>
            <a:ext cx="3879267" cy="161583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may interfere OBSS’s on-going transmissions in nulled channels</a:t>
            </a:r>
          </a:p>
        </p:txBody>
      </p:sp>
      <p:cxnSp>
        <p:nvCxnSpPr>
          <p:cNvPr id="88" name="Straight Arrow Connector 87"/>
          <p:cNvCxnSpPr>
            <a:stCxn id="87" idx="0"/>
            <a:endCxn id="86" idx="4"/>
          </p:cNvCxnSpPr>
          <p:nvPr/>
        </p:nvCxnSpPr>
        <p:spPr>
          <a:xfrm flipH="1" flipV="1">
            <a:off x="5565331" y="4481824"/>
            <a:ext cx="235388" cy="171312"/>
          </a:xfrm>
          <a:prstGeom prst="straightConnector1">
            <a:avLst/>
          </a:prstGeom>
          <a:ln w="12700">
            <a:solidFill>
              <a:srgbClr val="FF0000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335946" y="1556792"/>
            <a:ext cx="51777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S40MHz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25527" y="1916832"/>
            <a:ext cx="849592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Nulled 20MHz</a:t>
            </a:r>
          </a:p>
        </p:txBody>
      </p:sp>
    </p:spTree>
    <p:extLst>
      <p:ext uri="{BB962C8B-B14F-4D97-AF65-F5344CB8AC3E}">
        <p14:creationId xmlns:p14="http://schemas.microsoft.com/office/powerpoint/2010/main" val="161761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this submission, we discussed several issues related to the non-contiguous channel bonding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Signaling of non-contiguous channel bonding by using SIG-A, SIG-B or SIG-A/B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Transmission of the center 26-tone RU in non-contiguous channel bonding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How to minimize interferences to on-going OBSS PPDUs in nulled channels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  <a:p>
            <a:pPr marL="514350" indent="-457200">
              <a:buFont typeface="Arial" charset="0"/>
              <a:buChar char="•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[1] 11-16/0024r1, Proposed TGax draft spec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</a:t>
            </a:r>
            <a:r>
              <a:rPr lang="en-US" altLang="ko-KR" dirty="0"/>
              <a:t>11-16/0039r1, RU Allocation in SIG-B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[3] </a:t>
            </a:r>
            <a:r>
              <a:rPr lang="en-US" altLang="ko-KR" dirty="0"/>
              <a:t>11-16/0045r1, Flexible Wider Bandwidth </a:t>
            </a:r>
            <a:r>
              <a:rPr lang="en-US" altLang="ko-KR" dirty="0" smtClean="0"/>
              <a:t>Transmission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[4] 11-16/0059r1</a:t>
            </a:r>
            <a:r>
              <a:rPr lang="en-US" altLang="ko-KR" dirty="0"/>
              <a:t>, </a:t>
            </a:r>
            <a:r>
              <a:rPr lang="en-US" altLang="ko-KR" dirty="0" smtClean="0"/>
              <a:t>Non-contiguous Channel Bonding in 11ax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[5] 11-16/0397r2, HE-SIG-B signaling discussions</a:t>
            </a:r>
            <a:endParaRPr lang="en-US" dirty="0"/>
          </a:p>
          <a:p>
            <a:pPr marL="0" lvl="1" indent="0">
              <a:spcBef>
                <a:spcPts val="600"/>
              </a:spcBef>
            </a:pPr>
            <a:endParaRPr lang="en-US" altLang="ko-KR" dirty="0" smtClean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0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altLang="ko-KR" dirty="0" smtClean="0"/>
              <a:t>Do you agree to add the following </a:t>
            </a:r>
            <a:r>
              <a:rPr lang="en-US" altLang="ko-KR" u="sng" dirty="0" smtClean="0"/>
              <a:t>underlined text </a:t>
            </a:r>
            <a:r>
              <a:rPr lang="en-US" altLang="ko-KR" dirty="0" smtClean="0"/>
              <a:t>into 11ax SFD ?</a:t>
            </a:r>
            <a:endParaRPr lang="en-US" altLang="ko-KR" dirty="0"/>
          </a:p>
          <a:p>
            <a:pPr lvl="1">
              <a:buFont typeface="Arial" charset="0"/>
              <a:buChar char="•"/>
            </a:pPr>
            <a:r>
              <a:rPr lang="en-US" altLang="ko-KR" b="1" i="1" dirty="0" smtClean="0"/>
              <a:t>3.1 General</a:t>
            </a:r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non-contiguous channel bonding will be supported in 802.11ax by: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Transmitting using OFDMA PPDU format by nulling the tones of one or more secondary channels in 80 MHz and 160 (80+80) MHz;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Modes for non-contiguous channel bonding are TBD;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Non-contiguous channels within primary or secondary 80 MHz only exists at AP side</a:t>
            </a:r>
            <a:r>
              <a:rPr lang="en-US" i="1" dirty="0" smtClean="0"/>
              <a:t>.</a:t>
            </a:r>
          </a:p>
          <a:p>
            <a:pPr lvl="2">
              <a:buFont typeface="Arial" charset="0"/>
              <a:buChar char="•"/>
            </a:pPr>
            <a:r>
              <a:rPr lang="en-US" altLang="ko-KR" u="sng" dirty="0" smtClean="0">
                <a:solidFill>
                  <a:schemeClr val="tx1"/>
                </a:solidFill>
              </a:rPr>
              <a:t>When </a:t>
            </a:r>
            <a:r>
              <a:rPr lang="en-US" altLang="ko-KR" u="sng" dirty="0">
                <a:solidFill>
                  <a:schemeClr val="tx1"/>
                </a:solidFill>
              </a:rPr>
              <a:t>a secondary </a:t>
            </a:r>
            <a:r>
              <a:rPr lang="en-US" altLang="ko-KR" u="sng" dirty="0" smtClean="0">
                <a:solidFill>
                  <a:schemeClr val="tx1"/>
                </a:solidFill>
              </a:rPr>
              <a:t>channel </a:t>
            </a:r>
            <a:r>
              <a:rPr lang="en-US" altLang="ko-KR" u="sng" dirty="0" smtClean="0">
                <a:solidFill>
                  <a:schemeClr val="tx1"/>
                </a:solidFill>
              </a:rPr>
              <a:t>which is fully or partially overlapped with a </a:t>
            </a:r>
            <a:r>
              <a:rPr lang="en-US" altLang="ko-KR" u="sng" dirty="0" smtClean="0">
                <a:solidFill>
                  <a:schemeClr val="tx1"/>
                </a:solidFill>
              </a:rPr>
              <a:t>center 26-tone RU </a:t>
            </a:r>
            <a:r>
              <a:rPr lang="en-US" altLang="ko-KR" u="sng" dirty="0">
                <a:solidFill>
                  <a:schemeClr val="tx1"/>
                </a:solidFill>
              </a:rPr>
              <a:t>is nulled, the center </a:t>
            </a:r>
            <a:r>
              <a:rPr lang="en-US" altLang="ko-KR" u="sng" dirty="0" smtClean="0">
                <a:solidFill>
                  <a:schemeClr val="tx1"/>
                </a:solidFill>
              </a:rPr>
              <a:t>26-tone </a:t>
            </a:r>
            <a:r>
              <a:rPr lang="en-US" altLang="ko-KR" u="sng" dirty="0">
                <a:solidFill>
                  <a:schemeClr val="tx1"/>
                </a:solidFill>
              </a:rPr>
              <a:t>RU </a:t>
            </a:r>
            <a:r>
              <a:rPr lang="en-US" altLang="ko-KR" u="sng" dirty="0" smtClean="0">
                <a:solidFill>
                  <a:schemeClr val="tx1"/>
                </a:solidFill>
              </a:rPr>
              <a:t>is also nulled.</a:t>
            </a:r>
            <a:endParaRPr lang="en-US" altLang="ko-KR" u="sng" dirty="0">
              <a:solidFill>
                <a:schemeClr val="tx1"/>
              </a:solidFill>
            </a:endParaRPr>
          </a:p>
          <a:p>
            <a:pPr lvl="3">
              <a:buFont typeface="Arial" charset="0"/>
              <a:buChar char="•"/>
            </a:pPr>
            <a:endParaRPr lang="en-US" altLang="ko-KR" dirty="0" smtClean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0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8062664" cy="4486573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11ax D0.1 specifies </a:t>
            </a:r>
            <a:r>
              <a:rPr lang="en-US" dirty="0"/>
              <a:t>non-contiguous channel </a:t>
            </a:r>
            <a:r>
              <a:rPr lang="en-US" dirty="0" smtClean="0"/>
              <a:t>bonding as follows [1]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HE PHY provides support for 20 MHz, 40 MHz, 80 MHz and 160 MHz contiguous channel widths and support for 80+80 MHz non-contiguous channel width. </a:t>
            </a:r>
            <a:endParaRPr lang="en-US" i="1" dirty="0" smtClean="0"/>
          </a:p>
          <a:p>
            <a:pPr lvl="1">
              <a:buFont typeface="Arial" charset="0"/>
              <a:buChar char="•"/>
            </a:pPr>
            <a:r>
              <a:rPr lang="en-US" i="1" dirty="0" smtClean="0"/>
              <a:t>Tones </a:t>
            </a:r>
            <a:r>
              <a:rPr lang="en-US" i="1" dirty="0"/>
              <a:t>of one or more secondary channels in 80 MHz </a:t>
            </a:r>
            <a:r>
              <a:rPr lang="en-US" i="1" dirty="0" smtClean="0"/>
              <a:t>and </a:t>
            </a:r>
            <a:r>
              <a:rPr lang="en-US" i="1" dirty="0"/>
              <a:t>160 (80+80) MHz could be nulled when using OFDMA PPDU transmission. </a:t>
            </a:r>
            <a:endParaRPr lang="en-US" i="1" dirty="0" smtClean="0"/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modes of </a:t>
            </a:r>
            <a:r>
              <a:rPr lang="en-US" i="1" dirty="0" smtClean="0"/>
              <a:t>non-contiguous channel bonding are TBD. </a:t>
            </a:r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non-contiguous channels within primary or secondary 80 MHz only exists at AP side. </a:t>
            </a:r>
            <a:endParaRPr lang="en-US" i="1" dirty="0"/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submission, we discuss several issues related to the non-contiguous channel bonding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signaling of non-contiguous channel bonding in SIG-A/B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transmission of the center 26-tone RU when the adjacent channel is nulled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interferences to OBSS on-going transmissions in nulled channels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HE-SIG-A’s BW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2420888"/>
            <a:ext cx="6264696" cy="367352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HE MU PPDU, SIG-A’s BW field is TBD that may accommodate more bandwidth options than in SU case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11ax </a:t>
            </a:r>
            <a:r>
              <a:rPr lang="en-US" dirty="0"/>
              <a:t>may extend SIG-A’s BW </a:t>
            </a:r>
            <a:r>
              <a:rPr lang="en-US" dirty="0" smtClean="0"/>
              <a:t>field to </a:t>
            </a:r>
            <a:r>
              <a:rPr lang="en-US" dirty="0"/>
              <a:t>explicitly signal </a:t>
            </a:r>
            <a:r>
              <a:rPr lang="en-US" dirty="0" smtClean="0"/>
              <a:t>non-contiguous </a:t>
            </a:r>
            <a:r>
              <a:rPr lang="en-US" dirty="0"/>
              <a:t>bandwidth options (e.g. P20+S40</a:t>
            </a:r>
            <a:r>
              <a:rPr lang="en-US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Not many bit spaces left for the BW field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16 bits are remained for Spatial Reuse, TXOP, and BW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60469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327886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L-STF</a:t>
            </a: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21573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L-LTF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915374" y="1643708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2556016" y="1643707"/>
            <a:ext cx="216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PSDU(s)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1068118" y="1643708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R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</a:t>
            </a: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1220862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515858" y="1643708"/>
            <a:ext cx="576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2098505" y="1643708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STF</a:t>
            </a:r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2259591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LTF(s)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470105" y="2075707"/>
            <a:ext cx="769834" cy="56176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4" name="Straight Connector 53"/>
          <p:cNvCxnSpPr/>
          <p:nvPr/>
        </p:nvCxnSpPr>
        <p:spPr>
          <a:xfrm>
            <a:off x="1516751" y="2080427"/>
            <a:ext cx="756680" cy="537359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58933"/>
              </p:ext>
            </p:extLst>
          </p:nvPr>
        </p:nvGraphicFramePr>
        <p:xfrm>
          <a:off x="470105" y="2637467"/>
          <a:ext cx="1797639" cy="3506154"/>
        </p:xfrm>
        <a:graphic>
          <a:graphicData uri="http://schemas.openxmlformats.org/drawingml/2006/table">
            <a:tbl>
              <a:tblPr firstRow="1" bandRow="1"/>
              <a:tblGrid>
                <a:gridCol w="911788"/>
                <a:gridCol w="885851"/>
              </a:tblGrid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Field</a:t>
                      </a:r>
                      <a:endParaRPr lang="en-US" sz="8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# of Bits</a:t>
                      </a:r>
                      <a:endParaRPr lang="en-US" sz="8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UL/DL</a:t>
                      </a:r>
                      <a:endParaRPr lang="en-US" sz="800" dirty="0" smtClean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BSS Color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Spatial Reuse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TBD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TXOP Duration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TBD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Bandwidth</a:t>
                      </a:r>
                      <a:endParaRPr lang="en-US" sz="800" b="1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solidFill>
                            <a:srgbClr val="FF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&gt;=2</a:t>
                      </a:r>
                      <a:endParaRPr lang="en-US" sz="800" b="1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MCS</a:t>
                      </a:r>
                      <a:endParaRPr lang="en-US" sz="800" baseline="0" dirty="0" smtClean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DCM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Num of SYM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Compression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altLang="ko-KR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Num</a:t>
                      </a:r>
                      <a:r>
                        <a:rPr lang="en-US" sz="8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of HE-LTF SYM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altLang="ko-KR" sz="800" dirty="0" smtClean="0">
                          <a:solidFill>
                            <a:sysClr val="windowText" lastClr="00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solidFill>
                          <a:sysClr val="windowText" lastClr="00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CP+LTF Size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LDPC Extra SYM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Packet Extension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CRC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Tail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42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Total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36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+SR+TXOP+</a:t>
                      </a:r>
                      <a:r>
                        <a:rPr lang="en-US" sz="800" b="1" dirty="0" smtClean="0">
                          <a:solidFill>
                            <a:srgbClr val="FF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BW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=52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58" name="Rectangle 5"/>
          <p:cNvSpPr>
            <a:spLocks noChangeArrowheads="1"/>
          </p:cNvSpPr>
          <p:nvPr/>
        </p:nvSpPr>
        <p:spPr bwMode="auto">
          <a:xfrm>
            <a:off x="1043608" y="2293092"/>
            <a:ext cx="759023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HE MU PPDU</a:t>
            </a:r>
            <a:endParaRPr lang="en-US" sz="800" b="1" kern="0" dirty="0" smtClean="0">
              <a:solidFill>
                <a:sysClr val="windowText" lastClr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HE-SIG-B’s Common Block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45005"/>
            <a:ext cx="7770813" cy="1811728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Two HE-SIG-B content channels are parallel-decoded at receiving STAs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In Common Block, RU allocation subfield signals RU arrangements in frequency domain and the number of User specific subfields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RU allocation subfield may signal “Null RU” </a:t>
            </a:r>
            <a:r>
              <a:rPr lang="en-US" dirty="0"/>
              <a:t>indices to </a:t>
            </a:r>
            <a:r>
              <a:rPr lang="en-US" dirty="0" smtClean="0"/>
              <a:t>signal non-contiguous PPDU options </a:t>
            </a:r>
            <a:r>
              <a:rPr lang="en-US" dirty="0"/>
              <a:t>(currently </a:t>
            </a:r>
            <a:r>
              <a:rPr lang="en-US" dirty="0" smtClean="0"/>
              <a:t>many </a:t>
            </a:r>
            <a:r>
              <a:rPr lang="en-US" dirty="0"/>
              <a:t>TBD index ranges)</a:t>
            </a:r>
          </a:p>
          <a:p>
            <a:pPr>
              <a:buFont typeface="Arial" charset="0"/>
              <a:buChar char="•"/>
            </a:pPr>
            <a:endParaRPr lang="ko-KR" alt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82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6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7" name="Rectangle 116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3439510" y="3832855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3619359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304424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687660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4008515" y="3832855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3133192" y="3834655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5923615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136" name="Rectangle 5"/>
          <p:cNvSpPr>
            <a:spLocks noChangeArrowheads="1"/>
          </p:cNvSpPr>
          <p:nvPr/>
        </p:nvSpPr>
        <p:spPr bwMode="auto">
          <a:xfrm>
            <a:off x="3288975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3133192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439510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3619359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1" name="Rectangle 5"/>
          <p:cNvSpPr>
            <a:spLocks noChangeArrowheads="1"/>
          </p:cNvSpPr>
          <p:nvPr/>
        </p:nvSpPr>
        <p:spPr bwMode="auto">
          <a:xfrm>
            <a:off x="4008515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430442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43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4" name="Rectangle 5"/>
          <p:cNvSpPr>
            <a:spLocks noChangeArrowheads="1"/>
          </p:cNvSpPr>
          <p:nvPr/>
        </p:nvSpPr>
        <p:spPr bwMode="auto">
          <a:xfrm>
            <a:off x="5923615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5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6" name="Rectangle 5"/>
          <p:cNvSpPr>
            <a:spLocks noChangeArrowheads="1"/>
          </p:cNvSpPr>
          <p:nvPr/>
        </p:nvSpPr>
        <p:spPr bwMode="auto">
          <a:xfrm>
            <a:off x="554425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47" name="Rectangle 5"/>
          <p:cNvSpPr>
            <a:spLocks noChangeArrowheads="1"/>
          </p:cNvSpPr>
          <p:nvPr/>
        </p:nvSpPr>
        <p:spPr bwMode="auto">
          <a:xfrm>
            <a:off x="5257149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8" name="Rectangle 5"/>
          <p:cNvSpPr>
            <a:spLocks noChangeArrowheads="1"/>
          </p:cNvSpPr>
          <p:nvPr/>
        </p:nvSpPr>
        <p:spPr bwMode="auto">
          <a:xfrm>
            <a:off x="2599973" y="3832855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3289321" y="3832855"/>
            <a:ext cx="143308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4876153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D1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5256784" y="3832855"/>
            <a:ext cx="288731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...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545501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Dn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6527120" y="3571536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6" name="Rectangle 5"/>
          <p:cNvSpPr>
            <a:spLocks noChangeArrowheads="1"/>
          </p:cNvSpPr>
          <p:nvPr/>
        </p:nvSpPr>
        <p:spPr bwMode="auto">
          <a:xfrm>
            <a:off x="6910888" y="357153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57" name="Rectangle 5"/>
          <p:cNvSpPr>
            <a:spLocks noChangeArrowheads="1"/>
          </p:cNvSpPr>
          <p:nvPr/>
        </p:nvSpPr>
        <p:spPr bwMode="auto">
          <a:xfrm>
            <a:off x="7196467" y="3931536"/>
            <a:ext cx="564917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*C/T: CRC/Tail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1912217" y="3356992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1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st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sp>
        <p:nvSpPr>
          <p:cNvPr id="99" name="Rectangle 5"/>
          <p:cNvSpPr>
            <a:spLocks noChangeArrowheads="1"/>
          </p:cNvSpPr>
          <p:nvPr/>
        </p:nvSpPr>
        <p:spPr bwMode="auto">
          <a:xfrm>
            <a:off x="1912217" y="3832855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2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nd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cxnSp>
        <p:nvCxnSpPr>
          <p:cNvPr id="100" name="Straight Arrow Connector 99"/>
          <p:cNvCxnSpPr>
            <a:stCxn id="155" idx="1"/>
            <a:endCxn id="144" idx="3"/>
          </p:cNvCxnSpPr>
          <p:nvPr/>
        </p:nvCxnSpPr>
        <p:spPr>
          <a:xfrm flipH="1" flipV="1">
            <a:off x="6103615" y="3536992"/>
            <a:ext cx="423505" cy="214544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cxnSp>
        <p:nvCxnSpPr>
          <p:cNvPr id="101" name="Straight Arrow Connector 100"/>
          <p:cNvCxnSpPr>
            <a:stCxn id="155" idx="1"/>
            <a:endCxn id="129" idx="3"/>
          </p:cNvCxnSpPr>
          <p:nvPr/>
        </p:nvCxnSpPr>
        <p:spPr>
          <a:xfrm flipH="1">
            <a:off x="6103615" y="3751536"/>
            <a:ext cx="423505" cy="261319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sp>
        <p:nvSpPr>
          <p:cNvPr id="102" name="Left Brace 101"/>
          <p:cNvSpPr/>
          <p:nvPr/>
        </p:nvSpPr>
        <p:spPr>
          <a:xfrm rot="16200000">
            <a:off x="3315168" y="4063496"/>
            <a:ext cx="91615" cy="447063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3" name="Left Brace 102"/>
          <p:cNvSpPr/>
          <p:nvPr/>
        </p:nvSpPr>
        <p:spPr>
          <a:xfrm rot="16200000">
            <a:off x="4816369" y="3051992"/>
            <a:ext cx="91615" cy="2485634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3064345" y="4342837"/>
            <a:ext cx="643559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Common Block field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4292123" y="4342837"/>
            <a:ext cx="1140106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User Specific field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6228184" y="3676311"/>
            <a:ext cx="217800" cy="18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TBD</a:t>
            </a:r>
            <a:endParaRPr kumimoji="0" lang="en-US" sz="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cxnSp>
        <p:nvCxnSpPr>
          <p:cNvPr id="120" name="Straight Connector 119"/>
          <p:cNvCxnSpPr/>
          <p:nvPr/>
        </p:nvCxnSpPr>
        <p:spPr>
          <a:xfrm>
            <a:off x="4555013" y="3140968"/>
            <a:ext cx="1548602" cy="216024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>
            <a:off x="3131721" y="3140968"/>
            <a:ext cx="849776" cy="216024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ectangle 5"/>
          <p:cNvSpPr>
            <a:spLocks noChangeArrowheads="1"/>
          </p:cNvSpPr>
          <p:nvPr/>
        </p:nvSpPr>
        <p:spPr bwMode="auto">
          <a:xfrm>
            <a:off x="2699792" y="239950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</a:t>
            </a:r>
            <a:endParaRPr lang="ko-KR" alt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S40A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2699792" y="165569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A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2699792" y="202760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2" name="Rectangle 5"/>
          <p:cNvSpPr>
            <a:spLocks noChangeArrowheads="1"/>
          </p:cNvSpPr>
          <p:nvPr/>
        </p:nvSpPr>
        <p:spPr bwMode="auto">
          <a:xfrm>
            <a:off x="2699792" y="277141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S40B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92696"/>
            <a:ext cx="8547894" cy="1065213"/>
          </a:xfrm>
        </p:spPr>
        <p:txBody>
          <a:bodyPr/>
          <a:lstStyle/>
          <a:p>
            <a:r>
              <a:rPr lang="en-US" dirty="0" smtClean="0"/>
              <a:t>Signaling of non-contiguous channel-bonding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0754"/>
            <a:ext cx="7770813" cy="265466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AP can signal non-contiguous channel based PPDU constructions by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(A) Using SIG-A’s BW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(B) Using SIG-B’s Common Block (RU allocation subfield)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(C) Using both SIG-A &amp; SIG-B 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6876256" y="2883839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74" name="Straight Arrow Connector 73"/>
          <p:cNvCxnSpPr>
            <a:stCxn id="73" idx="1"/>
            <a:endCxn id="76" idx="3"/>
          </p:cNvCxnSpPr>
          <p:nvPr/>
        </p:nvCxnSpPr>
        <p:spPr>
          <a:xfrm flipH="1" flipV="1">
            <a:off x="6516215" y="2952250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42350" y="3264467"/>
            <a:ext cx="366366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9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(A) BW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748513" y="3514881"/>
            <a:ext cx="713944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9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(B) Common Block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87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8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05" name="Rectangle 104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3039460" y="2763532"/>
            <a:ext cx="3476755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3683695" y="1656952"/>
            <a:ext cx="288000" cy="36921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3979149" y="1655695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Straight Arrow Connector 81"/>
          <p:cNvCxnSpPr>
            <a:stCxn id="79" idx="0"/>
            <a:endCxn id="75" idx="4"/>
          </p:cNvCxnSpPr>
          <p:nvPr/>
        </p:nvCxnSpPr>
        <p:spPr>
          <a:xfrm flipV="1">
            <a:off x="4105485" y="2386656"/>
            <a:ext cx="1" cy="1128225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  <p:cxnSp>
        <p:nvCxnSpPr>
          <p:cNvPr id="81" name="Straight Arrow Connector 80"/>
          <p:cNvCxnSpPr>
            <a:stCxn id="78" idx="0"/>
            <a:endCxn id="99" idx="0"/>
          </p:cNvCxnSpPr>
          <p:nvPr/>
        </p:nvCxnSpPr>
        <p:spPr>
          <a:xfrm flipV="1">
            <a:off x="3825533" y="2029126"/>
            <a:ext cx="2162" cy="1235341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  <p:sp>
        <p:nvSpPr>
          <p:cNvPr id="58" name="Rectangle 5"/>
          <p:cNvSpPr>
            <a:spLocks noChangeArrowheads="1"/>
          </p:cNvSpPr>
          <p:nvPr/>
        </p:nvSpPr>
        <p:spPr bwMode="auto">
          <a:xfrm>
            <a:off x="2699792" y="239950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</a:t>
            </a:r>
            <a:endParaRPr lang="ko-KR" alt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S40A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2699792" y="165569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A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auto">
          <a:xfrm>
            <a:off x="2699792" y="202760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2699792" y="277141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S40B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4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Signaling of non-contiguous channel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350696" cy="4846613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Objectives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Support various non-contiguous channel bonding options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Minimum signaling </a:t>
            </a:r>
            <a:r>
              <a:rPr lang="en-US" dirty="0"/>
              <a:t>o</a:t>
            </a:r>
            <a:r>
              <a:rPr lang="en-US" dirty="0" smtClean="0"/>
              <a:t>verhead </a:t>
            </a:r>
            <a:r>
              <a:rPr lang="en-US" dirty="0"/>
              <a:t>on </a:t>
            </a:r>
            <a:r>
              <a:rPr lang="en-US" dirty="0" smtClean="0"/>
              <a:t>SIG-A/B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Limitations/Requirements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PPDU shall occupy Primary 20MHz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Support parallel decoding of SIG-B content channels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Fixed location of the second </a:t>
            </a:r>
            <a:r>
              <a:rPr lang="en-US" dirty="0"/>
              <a:t>SIG-B </a:t>
            </a:r>
            <a:r>
              <a:rPr lang="en-US" dirty="0" smtClean="0"/>
              <a:t>content channel</a:t>
            </a:r>
            <a:endParaRPr lang="en-US" dirty="0"/>
          </a:p>
          <a:p>
            <a:pPr lvl="3">
              <a:buFont typeface="Arial" charset="0"/>
              <a:buChar char="•"/>
            </a:pPr>
            <a:r>
              <a:rPr lang="en-US" dirty="0"/>
              <a:t>Limit non-contiguous channel bonding rule to always occupy </a:t>
            </a:r>
            <a:r>
              <a:rPr lang="en-US" dirty="0" smtClean="0"/>
              <a:t>Primary 40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dirty="0" smtClean="0"/>
              <a:t>Flexible location of the second </a:t>
            </a:r>
            <a:r>
              <a:rPr lang="en-US" dirty="0"/>
              <a:t>SIG-B </a:t>
            </a:r>
            <a:r>
              <a:rPr lang="en-US" dirty="0" smtClean="0"/>
              <a:t>content channel (within Primary 80)</a:t>
            </a:r>
            <a:endParaRPr lang="en-US" dirty="0"/>
          </a:p>
          <a:p>
            <a:pPr lvl="3">
              <a:buFont typeface="Arial" charset="0"/>
              <a:buChar char="•"/>
            </a:pPr>
            <a:r>
              <a:rPr lang="en-US" dirty="0" smtClean="0"/>
              <a:t>SIG-A signals </a:t>
            </a:r>
            <a:r>
              <a:rPr lang="en-US" dirty="0"/>
              <a:t>the location of the </a:t>
            </a:r>
            <a:r>
              <a:rPr lang="en-US" dirty="0" smtClean="0"/>
              <a:t>second SIG-B channel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ambiguity on the number of common blocks in SIG-B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With SIG-A’s signaling, receiving STAs should know the size of the common block field in SIG-B</a:t>
            </a:r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8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(A) SIG-A only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5908"/>
            <a:ext cx="7770813" cy="220950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(A) Using SIG-A’s BW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Extend SIG-A’s BW field to signal non-contiguous channel bandwidth options (e.g. P20+S40)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BW field should clearly indicate </a:t>
            </a:r>
            <a:r>
              <a:rPr lang="en-US" dirty="0"/>
              <a:t>the location of the 2</a:t>
            </a:r>
            <a:r>
              <a:rPr lang="en-US" baseline="30000" dirty="0"/>
              <a:t>nd</a:t>
            </a:r>
            <a:r>
              <a:rPr lang="en-US" dirty="0"/>
              <a:t> SIG-B </a:t>
            </a:r>
            <a:r>
              <a:rPr lang="en-US" dirty="0" smtClean="0"/>
              <a:t>content channel </a:t>
            </a:r>
            <a:r>
              <a:rPr lang="en-US" dirty="0"/>
              <a:t>(if it is </a:t>
            </a:r>
            <a:r>
              <a:rPr lang="en-US" dirty="0" smtClean="0"/>
              <a:t>not fixed) and the size of the common block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22469" y="1633920"/>
            <a:ext cx="288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480209" y="1628800"/>
            <a:ext cx="720000" cy="144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Data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249796" y="1628800"/>
            <a:ext cx="223200" cy="144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STF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/LTF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516513" y="1633920"/>
            <a:ext cx="288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810583" y="1633920"/>
            <a:ext cx="432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222469" y="198884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516513" y="198884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810583" y="1988840"/>
            <a:ext cx="432000" cy="360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222469" y="270892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516513" y="270892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810583" y="2708920"/>
            <a:ext cx="432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316913" y="3355845"/>
            <a:ext cx="720000" cy="288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User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Specific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3948670" y="3357244"/>
            <a:ext cx="360000" cy="28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Comm.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Block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3316885" y="3357243"/>
            <a:ext cx="223532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BW</a:t>
            </a:r>
          </a:p>
        </p:txBody>
      </p:sp>
      <p:sp>
        <p:nvSpPr>
          <p:cNvPr id="33" name="Left Arrow 32"/>
          <p:cNvSpPr/>
          <p:nvPr/>
        </p:nvSpPr>
        <p:spPr>
          <a:xfrm>
            <a:off x="5290508" y="1770021"/>
            <a:ext cx="389060" cy="159798"/>
          </a:xfrm>
          <a:prstGeom prst="leftArrow">
            <a:avLst/>
          </a:prstGeom>
          <a:solidFill>
            <a:srgbClr val="DA969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Left Arrow 33"/>
          <p:cNvSpPr/>
          <p:nvPr/>
        </p:nvSpPr>
        <p:spPr>
          <a:xfrm>
            <a:off x="5290508" y="2096526"/>
            <a:ext cx="389060" cy="159798"/>
          </a:xfrm>
          <a:prstGeom prst="leftArrow">
            <a:avLst/>
          </a:prstGeom>
          <a:solidFill>
            <a:srgbClr val="95B3D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702598" y="1748315"/>
            <a:ext cx="946869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r>
              <a:rPr lang="en-US" altLang="ko-KR" sz="800" b="1" kern="0" baseline="300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st</a:t>
            </a: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Content Channel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702598" y="2459105"/>
            <a:ext cx="946869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</a:t>
            </a:r>
            <a:r>
              <a:rPr lang="en-US" altLang="ko-KR" sz="800" b="1" kern="0" baseline="300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nd</a:t>
            </a: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Content Channel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3707904" y="3027409"/>
            <a:ext cx="116200" cy="334376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203848" y="3070154"/>
            <a:ext cx="317160" cy="291631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239111" y="3070154"/>
            <a:ext cx="797802" cy="284992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814153" y="3022562"/>
            <a:ext cx="134784" cy="332584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51790" y="3627918"/>
            <a:ext cx="2943" cy="360000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314732" y="3639548"/>
            <a:ext cx="2943" cy="360000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955132" y="3753831"/>
            <a:ext cx="347644" cy="0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6649467" y="2425473"/>
            <a:ext cx="946869" cy="270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Location of the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2</a:t>
            </a:r>
            <a:r>
              <a:rPr lang="en-US" altLang="ko-KR" sz="900" kern="0" baseline="30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nd</a:t>
            </a:r>
            <a:r>
              <a:rPr lang="en-US" altLang="ko-KR" sz="9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 SIG-B Channel</a:t>
            </a:r>
            <a:endParaRPr kumimoji="0" lang="en-US" sz="90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Left Arrow 48"/>
          <p:cNvSpPr/>
          <p:nvPr/>
        </p:nvSpPr>
        <p:spPr>
          <a:xfrm>
            <a:off x="5290508" y="2832388"/>
            <a:ext cx="389060" cy="159798"/>
          </a:xfrm>
          <a:prstGeom prst="leftArrow">
            <a:avLst/>
          </a:prstGeom>
          <a:solidFill>
            <a:srgbClr val="95B3D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0" name="Straight Arrow Connector 49"/>
          <p:cNvCxnSpPr>
            <a:stCxn id="36" idx="0"/>
            <a:endCxn id="34" idx="3"/>
          </p:cNvCxnSpPr>
          <p:nvPr/>
        </p:nvCxnSpPr>
        <p:spPr>
          <a:xfrm flipH="1" flipV="1">
            <a:off x="5679568" y="2176425"/>
            <a:ext cx="496465" cy="282680"/>
          </a:xfrm>
          <a:prstGeom prst="straightConnector1">
            <a:avLst/>
          </a:prstGeom>
          <a:noFill/>
          <a:ln w="3175" cap="flat" cmpd="sng" algn="ctr">
            <a:solidFill>
              <a:srgbClr val="000000"/>
            </a:solidFill>
            <a:prstDash val="sysDash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1" name="Straight Arrow Connector 50"/>
          <p:cNvCxnSpPr>
            <a:stCxn id="36" idx="2"/>
            <a:endCxn id="49" idx="3"/>
          </p:cNvCxnSpPr>
          <p:nvPr/>
        </p:nvCxnSpPr>
        <p:spPr>
          <a:xfrm flipH="1">
            <a:off x="5679568" y="2662316"/>
            <a:ext cx="496465" cy="249971"/>
          </a:xfrm>
          <a:prstGeom prst="straightConnector1">
            <a:avLst/>
          </a:prstGeom>
          <a:noFill/>
          <a:ln w="3175" cap="flat" cmpd="sng" algn="ctr">
            <a:solidFill>
              <a:srgbClr val="000000"/>
            </a:solidFill>
            <a:prstDash val="sysDash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52" name="Left Arrow 51"/>
          <p:cNvSpPr/>
          <p:nvPr/>
        </p:nvSpPr>
        <p:spPr>
          <a:xfrm>
            <a:off x="5290508" y="2472348"/>
            <a:ext cx="389060" cy="159798"/>
          </a:xfrm>
          <a:prstGeom prst="leftArrow">
            <a:avLst/>
          </a:prstGeom>
          <a:solidFill>
            <a:srgbClr val="DA969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447388" y="3873861"/>
            <a:ext cx="1386311" cy="20321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Size of the Common Block</a:t>
            </a: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3175454" y="3361785"/>
            <a:ext cx="144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543941" y="3361785"/>
            <a:ext cx="144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3222469" y="234888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516513" y="234888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3810583" y="2348880"/>
            <a:ext cx="432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131840" y="2348880"/>
            <a:ext cx="2158792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041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Option (B) SIG-B only signaling</a:t>
            </a:r>
            <a:endParaRPr lang="en-US" sz="28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85800" y="4445895"/>
            <a:ext cx="7770813" cy="2079449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(B) Using SIG-B’s Common Block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SIG-A signals the current 4 BW options (20/40/80/160)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additional Null RU indices to the current RU allocation definition (currently there are many TBD index ranges)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RU allocation subfield signals “242/484/996 Null” to indicate nulled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user specific subfields are sent corresponding to the Null RUs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additional </a:t>
            </a:r>
            <a:r>
              <a:rPr lang="en-US" dirty="0"/>
              <a:t>signaling </a:t>
            </a:r>
            <a:r>
              <a:rPr lang="en-US" dirty="0" smtClean="0"/>
              <a:t>overheads </a:t>
            </a:r>
            <a:r>
              <a:rPr lang="en-US" dirty="0"/>
              <a:t>on SIG-A/B bit </a:t>
            </a:r>
            <a:r>
              <a:rPr lang="en-US" dirty="0" smtClean="0"/>
              <a:t>fields compared to the current design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Null RU indices can be reused in </a:t>
            </a:r>
            <a:r>
              <a:rPr lang="en-US" dirty="0" smtClean="0"/>
              <a:t>MU-MIMO </a:t>
            </a:r>
            <a:r>
              <a:rPr lang="en-US" dirty="0"/>
              <a:t>signaling load balancing scenarios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167" name="Rectangle 5"/>
          <p:cNvSpPr>
            <a:spLocks noChangeArrowheads="1"/>
          </p:cNvSpPr>
          <p:nvPr/>
        </p:nvSpPr>
        <p:spPr bwMode="auto">
          <a:xfrm>
            <a:off x="3283362" y="3832598"/>
            <a:ext cx="144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69" name="Rectangle 168"/>
          <p:cNvSpPr>
            <a:spLocks noChangeArrowheads="1"/>
          </p:cNvSpPr>
          <p:nvPr/>
        </p:nvSpPr>
        <p:spPr bwMode="auto">
          <a:xfrm>
            <a:off x="3436295" y="3832598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6" name="Rectangle 5"/>
          <p:cNvSpPr>
            <a:spLocks noChangeArrowheads="1"/>
          </p:cNvSpPr>
          <p:nvPr/>
        </p:nvSpPr>
        <p:spPr bwMode="auto">
          <a:xfrm>
            <a:off x="3616084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4303892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78" name="Rectangle 5"/>
          <p:cNvSpPr>
            <a:spLocks noChangeArrowheads="1"/>
          </p:cNvSpPr>
          <p:nvPr/>
        </p:nvSpPr>
        <p:spPr bwMode="auto">
          <a:xfrm>
            <a:off x="4687660" y="3832598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9" name="Rectangle 5"/>
          <p:cNvSpPr>
            <a:spLocks noChangeArrowheads="1"/>
          </p:cNvSpPr>
          <p:nvPr/>
        </p:nvSpPr>
        <p:spPr bwMode="auto">
          <a:xfrm>
            <a:off x="4004513" y="3832598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graphicFrame>
        <p:nvGraphicFramePr>
          <p:cNvPr id="201" name="Table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53650"/>
              </p:ext>
            </p:extLst>
          </p:nvPr>
        </p:nvGraphicFramePr>
        <p:xfrm>
          <a:off x="75050" y="3274798"/>
          <a:ext cx="2201059" cy="921656"/>
        </p:xfrm>
        <a:graphic>
          <a:graphicData uri="http://schemas.openxmlformats.org/drawingml/2006/table">
            <a:tbl>
              <a:tblPr firstRow="1" firstCol="1" bandRow="1"/>
              <a:tblGrid>
                <a:gridCol w="417000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41065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indices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#1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#2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#3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#4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#5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#6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#7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#8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#9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 of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Entries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242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484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996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3" name="Rectangle 5"/>
          <p:cNvSpPr>
            <a:spLocks noChangeArrowheads="1"/>
          </p:cNvSpPr>
          <p:nvPr/>
        </p:nvSpPr>
        <p:spPr bwMode="auto">
          <a:xfrm>
            <a:off x="746743" y="3068960"/>
            <a:ext cx="1016945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RU allocation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3131840" y="3834398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90" name="Straight Connector 89"/>
          <p:cNvCxnSpPr>
            <a:stCxn id="167" idx="1"/>
          </p:cNvCxnSpPr>
          <p:nvPr/>
        </p:nvCxnSpPr>
        <p:spPr>
          <a:xfrm flipH="1" flipV="1">
            <a:off x="1475656" y="3737921"/>
            <a:ext cx="1807706" cy="274677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5"/>
          <p:cNvSpPr>
            <a:spLocks noChangeArrowheads="1"/>
          </p:cNvSpPr>
          <p:nvPr/>
        </p:nvSpPr>
        <p:spPr bwMode="auto">
          <a:xfrm>
            <a:off x="5920340" y="3829730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4867117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5542340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5246858" y="382973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cxnSp>
        <p:nvCxnSpPr>
          <p:cNvPr id="109" name="Straight Connector 108"/>
          <p:cNvCxnSpPr/>
          <p:nvPr/>
        </p:nvCxnSpPr>
        <p:spPr>
          <a:xfrm flipH="1" flipV="1">
            <a:off x="4770908" y="3814068"/>
            <a:ext cx="1450726" cy="388178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808789" y="3789040"/>
            <a:ext cx="1360726" cy="433867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93" name="Rectangle 5"/>
          <p:cNvSpPr>
            <a:spLocks noChangeArrowheads="1"/>
          </p:cNvSpPr>
          <p:nvPr/>
        </p:nvSpPr>
        <p:spPr bwMode="auto">
          <a:xfrm>
            <a:off x="3289793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134545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3442726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362263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98" name="Rectangle 5"/>
          <p:cNvSpPr>
            <a:spLocks noChangeArrowheads="1"/>
          </p:cNvSpPr>
          <p:nvPr/>
        </p:nvSpPr>
        <p:spPr bwMode="auto">
          <a:xfrm>
            <a:off x="4012518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4304956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00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01" name="Rectangle 5"/>
          <p:cNvSpPr>
            <a:spLocks noChangeArrowheads="1"/>
          </p:cNvSpPr>
          <p:nvPr/>
        </p:nvSpPr>
        <p:spPr bwMode="auto">
          <a:xfrm>
            <a:off x="5926890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2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3" name="Rectangle 5"/>
          <p:cNvSpPr>
            <a:spLocks noChangeArrowheads="1"/>
          </p:cNvSpPr>
          <p:nvPr/>
        </p:nvSpPr>
        <p:spPr bwMode="auto">
          <a:xfrm>
            <a:off x="5548890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04" name="Rectangle 5"/>
          <p:cNvSpPr>
            <a:spLocks noChangeArrowheads="1"/>
          </p:cNvSpPr>
          <p:nvPr/>
        </p:nvSpPr>
        <p:spPr bwMode="auto">
          <a:xfrm>
            <a:off x="5253408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0" name="Rectangle 5"/>
          <p:cNvSpPr>
            <a:spLocks noChangeArrowheads="1"/>
          </p:cNvSpPr>
          <p:nvPr/>
        </p:nvSpPr>
        <p:spPr bwMode="auto">
          <a:xfrm>
            <a:off x="2599973" y="3867056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84" name="Oval 83"/>
          <p:cNvSpPr/>
          <p:nvPr/>
        </p:nvSpPr>
        <p:spPr bwMode="auto">
          <a:xfrm>
            <a:off x="3226031" y="3716992"/>
            <a:ext cx="252673" cy="56156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2153372" y="1678489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2153372" y="2413475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(</a:t>
            </a: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idle</a:t>
            </a: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)</a:t>
            </a:r>
            <a:endParaRPr lang="en-US" sz="800" kern="0" dirty="0" smtClean="0">
              <a:solidFill>
                <a:schemeClr val="tx1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2153372" y="2045982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chemeClr val="tx1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2153372" y="2780968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(</a:t>
            </a: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busy</a:t>
            </a: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)</a:t>
            </a:r>
            <a:endParaRPr lang="en-US" sz="800" kern="0" dirty="0" smtClean="0">
              <a:solidFill>
                <a:srgbClr val="FF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6876256" y="2883305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 flipH="1" flipV="1">
            <a:off x="6516215" y="2951716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6" name="Rectangle 135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37" name="Rectangle 136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44" name="Rectangle 143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146" name="Rectangle 145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48" name="Rectangle 147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57" name="Rectangle 156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160" name="Oval 159"/>
          <p:cNvSpPr/>
          <p:nvPr/>
        </p:nvSpPr>
        <p:spPr bwMode="auto">
          <a:xfrm>
            <a:off x="3979149" y="1655695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3979013" y="2773915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3039460" y="2762998"/>
            <a:ext cx="3476755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3" name="Rectangle 5"/>
          <p:cNvSpPr>
            <a:spLocks noChangeArrowheads="1"/>
          </p:cNvSpPr>
          <p:nvPr/>
        </p:nvSpPr>
        <p:spPr bwMode="auto">
          <a:xfrm>
            <a:off x="2699792" y="2399505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</a:t>
            </a:r>
            <a:endParaRPr lang="ko-KR" alt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S40A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2699792" y="1655695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A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65" name="Rectangle 5"/>
          <p:cNvSpPr>
            <a:spLocks noChangeArrowheads="1"/>
          </p:cNvSpPr>
          <p:nvPr/>
        </p:nvSpPr>
        <p:spPr bwMode="auto">
          <a:xfrm>
            <a:off x="2699792" y="2027600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66" name="Rectangle 5"/>
          <p:cNvSpPr>
            <a:spLocks noChangeArrowheads="1"/>
          </p:cNvSpPr>
          <p:nvPr/>
        </p:nvSpPr>
        <p:spPr bwMode="auto">
          <a:xfrm>
            <a:off x="2699792" y="2771410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S40B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(C) SIG-A+SIG-B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41943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(C) Using both SIG-A and SIG-B to signal non-contiguous channel bonding options 		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SIG-A 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SIG-A’s BW field signals limited information for non-contiguous PPDU BW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Even with the limited signaling, there should be no ambiguity of</a:t>
            </a:r>
          </a:p>
          <a:p>
            <a:pPr lvl="3">
              <a:buFont typeface="Arial" charset="0"/>
              <a:buChar char="•"/>
            </a:pPr>
            <a:r>
              <a:rPr lang="en-US" dirty="0" smtClean="0"/>
              <a:t>Location of secondary SIG-B content channel (if it is dynamic)</a:t>
            </a:r>
          </a:p>
          <a:p>
            <a:pPr lvl="3">
              <a:buFont typeface="Arial" charset="0"/>
              <a:buChar char="•"/>
            </a:pPr>
            <a:r>
              <a:rPr lang="en-US" dirty="0"/>
              <a:t>Number of SIG-B’s common </a:t>
            </a:r>
            <a:r>
              <a:rPr lang="en-US" dirty="0" smtClean="0"/>
              <a:t>block</a:t>
            </a:r>
            <a:endParaRPr lang="en-US" dirty="0"/>
          </a:p>
          <a:p>
            <a:pPr lvl="3"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SIG-B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Further signaling of nulled secondary RUs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26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49320</TotalTime>
  <Words>1795</Words>
  <Application>Microsoft Macintosh PowerPoint</Application>
  <PresentationFormat>On-screen Show (4:3)</PresentationFormat>
  <Paragraphs>581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ＭＳ Ｐゴシック</vt:lpstr>
      <vt:lpstr>Times New Roman</vt:lpstr>
      <vt:lpstr>맑은 고딕</vt:lpstr>
      <vt:lpstr>Arial</vt:lpstr>
      <vt:lpstr>Office Theme</vt:lpstr>
      <vt:lpstr>Document</vt:lpstr>
      <vt:lpstr>Discussions for  Non-contiguous Channel Bonding</vt:lpstr>
      <vt:lpstr>Introduction</vt:lpstr>
      <vt:lpstr>HE-SIG-A’s BW field</vt:lpstr>
      <vt:lpstr>HE-SIG-B’s Common Block field</vt:lpstr>
      <vt:lpstr>Signaling of non-contiguous channel-bonding</vt:lpstr>
      <vt:lpstr>Signaling of non-contiguous channel bonding</vt:lpstr>
      <vt:lpstr>Option (A) SIG-A only signaling</vt:lpstr>
      <vt:lpstr>Option (B) SIG-B only signaling</vt:lpstr>
      <vt:lpstr>Option (C) SIG-A+SIG-B signaling</vt:lpstr>
      <vt:lpstr>Transmission of the center 26-tone RU</vt:lpstr>
      <vt:lpstr>Interferences to OBSS</vt:lpstr>
      <vt:lpstr>Conclusions</vt:lpstr>
      <vt:lpstr>References</vt:lpstr>
      <vt:lpstr>Straw poll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</cp:lastModifiedBy>
  <cp:revision>3099</cp:revision>
  <cp:lastPrinted>2016-05-13T07:16:16Z</cp:lastPrinted>
  <dcterms:created xsi:type="dcterms:W3CDTF">2014-04-14T10:59:07Z</dcterms:created>
  <dcterms:modified xsi:type="dcterms:W3CDTF">2016-05-17T07:31:27Z</dcterms:modified>
</cp:coreProperties>
</file>