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413" r:id="rId2"/>
    <p:sldId id="358" r:id="rId3"/>
    <p:sldId id="417" r:id="rId4"/>
    <p:sldId id="418" r:id="rId5"/>
    <p:sldId id="420" r:id="rId6"/>
    <p:sldId id="421" r:id="rId7"/>
    <p:sldId id="422" r:id="rId8"/>
    <p:sldId id="423" r:id="rId9"/>
    <p:sldId id="424" r:id="rId10"/>
    <p:sldId id="425" r:id="rId11"/>
    <p:sldId id="427" r:id="rId12"/>
    <p:sldId id="406" r:id="rId13"/>
    <p:sldId id="407" r:id="rId14"/>
    <p:sldId id="408" r:id="rId15"/>
    <p:sldId id="409" r:id="rId16"/>
    <p:sldId id="414" r:id="rId17"/>
    <p:sldId id="410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5" autoAdjust="0"/>
    <p:restoredTop sz="95501" autoAdjust="0"/>
  </p:normalViewPr>
  <p:slideViewPr>
    <p:cSldViewPr>
      <p:cViewPr>
        <p:scale>
          <a:sx n="70" d="100"/>
          <a:sy n="70" d="100"/>
        </p:scale>
        <p:origin x="-1380" y="-108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802.11-16/0637r0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295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/>
              <a:t>May 2016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ilan.sutskover@intel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7" Type="http://schemas.openxmlformats.org/officeDocument/2006/relationships/hyperlink" Target="mailto:jkneckt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Load balancing indication for MU-MIMO over 484-tone and larger RU in OFDMA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329906"/>
          </a:xfrm>
        </p:spPr>
        <p:txBody>
          <a:bodyPr/>
          <a:lstStyle/>
          <a:p>
            <a:pPr algn="ctr">
              <a:buNone/>
            </a:pPr>
            <a:r>
              <a:rPr lang="en-US" altLang="zh-CN" dirty="0" smtClean="0"/>
              <a:t>Date: 2016-05-15</a:t>
            </a:r>
          </a:p>
          <a:p>
            <a:r>
              <a:rPr lang="en-US" altLang="zh-CN" dirty="0" smtClean="0"/>
              <a:t>Authors: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12"/>
          <p:cNvGraphicFramePr>
            <a:graphicFrameLocks noGrp="1"/>
          </p:cNvGraphicFramePr>
          <p:nvPr/>
        </p:nvGraphicFramePr>
        <p:xfrm>
          <a:off x="762000" y="2743200"/>
          <a:ext cx="7467600" cy="3642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0644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Gan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3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0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+86-15914117462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3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752625" cy="3349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16986260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44494210"/>
              </p:ext>
            </p:extLst>
          </p:nvPr>
        </p:nvGraphicFramePr>
        <p:xfrm>
          <a:off x="381000" y="2895600"/>
          <a:ext cx="8153400" cy="124968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359179"/>
                <a:gridCol w="205740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minho.cheong@newracom.com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Reza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Hedayat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reza.hedayat@newracom.com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Young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Hoon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Kwon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younghoon.kwon@newracom.com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Yongho Seok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yongho.seok@newracom.com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Daewon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daewon.lee@newracom.com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Noh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30363694"/>
              </p:ext>
            </p:extLst>
          </p:nvPr>
        </p:nvGraphicFramePr>
        <p:xfrm>
          <a:off x="381000" y="4038600"/>
          <a:ext cx="8153400" cy="62865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359179"/>
                <a:gridCol w="20574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Schelstraete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Quantenna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3450 W. Warren Ave, Fremont, CA 94538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Sigurd@quantenna.com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Huizhao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Wang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hwang@quanetnna.com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ctangle 5"/>
          <p:cNvSpPr txBox="1">
            <a:spLocks noChangeArrowheads="1"/>
          </p:cNvSpPr>
          <p:nvPr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615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609600" y="1177400"/>
          <a:ext cx="7772400" cy="33054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036320"/>
                <a:gridCol w="1676400"/>
                <a:gridCol w="1295400"/>
                <a:gridCol w="21336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Narendar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Madhavan</a:t>
                      </a:r>
                      <a:endParaRPr lang="zh-CN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Toshiba </a:t>
                      </a:r>
                      <a:endParaRPr lang="zh-CN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narendar.madhavan@toshiba.co.jp</a:t>
                      </a:r>
                      <a:endParaRPr lang="zh-CN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Masahiro </a:t>
                      </a: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Sekiya</a:t>
                      </a:r>
                      <a:endParaRPr lang="zh-CN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Toshihisa Nabetani</a:t>
                      </a:r>
                      <a:endParaRPr lang="zh-CN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Tsuguhide Aoki</a:t>
                      </a:r>
                      <a:endParaRPr lang="zh-CN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Tomoko Adachi</a:t>
                      </a:r>
                      <a:endParaRPr lang="zh-CN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Kentaro Taniguchi </a:t>
                      </a:r>
                      <a:endParaRPr lang="zh-CN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Daisuke Taki</a:t>
                      </a:r>
                      <a:endParaRPr lang="zh-CN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Koji Horisaki</a:t>
                      </a:r>
                      <a:endParaRPr lang="zh-CN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Halls</a:t>
                      </a:r>
                      <a:endParaRPr lang="zh-CN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Filippo Tosato</a:t>
                      </a:r>
                      <a:endParaRPr lang="zh-CN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Zubeir Bocus</a:t>
                      </a:r>
                      <a:endParaRPr lang="zh-CN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5"/>
          <p:cNvSpPr txBox="1">
            <a:spLocks noChangeArrowheads="1"/>
          </p:cNvSpPr>
          <p:nvPr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615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Overview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agreement in 802.11ax Spec</a:t>
            </a:r>
          </a:p>
          <a:p>
            <a:pPr lvl="1"/>
            <a:r>
              <a:rPr lang="en-GB" altLang="zh-CN" sz="1600" dirty="0" smtClean="0"/>
              <a:t>The RU allocation signalling in the Common [Block] field of HE-SIG-B signals an 8 bit per 20 MHz PPDU BW for signalling </a:t>
            </a:r>
          </a:p>
          <a:p>
            <a:pPr lvl="2">
              <a:spcBef>
                <a:spcPts val="0"/>
              </a:spcBef>
            </a:pPr>
            <a:r>
              <a:rPr lang="en-GB" altLang="zh-CN" sz="1600" dirty="0" smtClean="0"/>
              <a:t>The RU arrangement in frequency domain </a:t>
            </a:r>
          </a:p>
          <a:p>
            <a:pPr lvl="2">
              <a:spcBef>
                <a:spcPts val="0"/>
              </a:spcBef>
            </a:pPr>
            <a:r>
              <a:rPr lang="en-GB" altLang="zh-CN" sz="1600" dirty="0" smtClean="0"/>
              <a:t>Number of MU-MIMO allocations: The RUs allocated for MU-MIMO and the number of users in the MU-MIMO allocations</a:t>
            </a:r>
          </a:p>
          <a:p>
            <a:pPr lvl="1"/>
            <a:r>
              <a:rPr lang="en-GB" altLang="zh-CN" sz="1600" dirty="0" smtClean="0"/>
              <a:t>For MU-MIMO allocation of RU size &gt; 20 MHz, the </a:t>
            </a:r>
            <a:r>
              <a:rPr lang="en-GB" altLang="zh-CN" sz="1600" strike="sngStrike" dirty="0" smtClean="0"/>
              <a:t>user-specific</a:t>
            </a:r>
            <a:r>
              <a:rPr lang="en-GB" altLang="zh-CN" sz="1600" dirty="0" smtClean="0"/>
              <a:t> [User Block] subfields are dynamically split between the two HE-SIG-B content channels (1/2) and the split is decided by the AP (on a per case basis).</a:t>
            </a:r>
          </a:p>
          <a:p>
            <a:pPr lvl="1"/>
            <a:endParaRPr lang="en-GB" altLang="zh-CN" sz="1600" dirty="0" smtClean="0"/>
          </a:p>
          <a:p>
            <a:r>
              <a:rPr lang="en-US" altLang="zh-CN" dirty="0" smtClean="0"/>
              <a:t>Some leftover issues:</a:t>
            </a:r>
          </a:p>
          <a:p>
            <a:pPr lvl="1"/>
            <a:r>
              <a:rPr lang="en-US" altLang="zh-CN" sz="1600" dirty="0" smtClean="0"/>
              <a:t>Load balancing indication for MU-MIMO over 484-tone and larger RU in OFDMA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Load balancing for MU-MIMO </a:t>
            </a:r>
            <a:br>
              <a:rPr lang="en-US" altLang="zh-CN" dirty="0" smtClean="0"/>
            </a:br>
            <a:r>
              <a:rPr lang="en-US" altLang="zh-CN" dirty="0" smtClean="0"/>
              <a:t> over 484/996-tone RU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For MU-MIMO+OFDMA, the MU-MIMO STAs’ information on 484/996-tone RU is distributed on CH1 and CH2 </a:t>
            </a:r>
          </a:p>
          <a:p>
            <a:pPr lvl="1"/>
            <a:r>
              <a:rPr lang="en-US" altLang="zh-CN" sz="1600" dirty="0" smtClean="0"/>
              <a:t>the user block subfields of MU-MIMO are split over 2 HE-SIG-B channels for 484/996-tone RU .</a:t>
            </a:r>
          </a:p>
          <a:p>
            <a:pPr lvl="1"/>
            <a:r>
              <a:rPr lang="en-US" altLang="zh-CN" sz="1600" dirty="0" smtClean="0"/>
              <a:t>If all user block subfields are signaled in one HE-SIG-B channel, there is no user to signal in the other HE-SIG-B channel. Hence, The entry of ‘Zero STA’ is needed as a special case of load balancing for MU-MIMO on 484/996-tone RU</a:t>
            </a:r>
          </a:p>
          <a:p>
            <a:pPr lvl="2"/>
            <a:endParaRPr lang="en-US" altLang="zh-CN" sz="1400" dirty="0" smtClean="0"/>
          </a:p>
          <a:p>
            <a:pPr lvl="2"/>
            <a:endParaRPr lang="en-US" altLang="zh-CN" sz="1200" dirty="0" smtClean="0"/>
          </a:p>
          <a:p>
            <a:pPr lvl="1">
              <a:buNone/>
            </a:pPr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3"/>
            <a:endParaRPr lang="en-US" altLang="zh-CN" sz="120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58802" y="4623756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CH1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58802" y="4900755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CH2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67428" y="5235279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CH3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67428" y="5512278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CH4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 bwMode="auto">
          <a:xfrm>
            <a:off x="3891460" y="4597878"/>
            <a:ext cx="1295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#1</a:t>
            </a:r>
            <a:r>
              <a:rPr lang="en-US" altLang="zh-CN" dirty="0" smtClean="0"/>
              <a:t>, 2, 3,4,5,6,7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3891460" y="4902678"/>
            <a:ext cx="1295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ctr" anchorCtr="1" compatLnSpc="1">
            <a:prstTxWarp prst="textNoShape">
              <a:avLst/>
            </a:prstTxWarp>
          </a:bodyPr>
          <a:lstStyle/>
          <a:p>
            <a:r>
              <a:rPr lang="en-US" altLang="zh-CN" dirty="0" smtClean="0"/>
              <a:t>#8,9,10,11,12,13,14</a:t>
            </a:r>
            <a:endParaRPr lang="zh-CN" altLang="en-US" dirty="0" smtClean="0"/>
          </a:p>
        </p:txBody>
      </p:sp>
      <p:sp>
        <p:nvSpPr>
          <p:cNvPr id="11" name="矩形 10"/>
          <p:cNvSpPr/>
          <p:nvPr/>
        </p:nvSpPr>
        <p:spPr bwMode="auto">
          <a:xfrm>
            <a:off x="5186860" y="4597878"/>
            <a:ext cx="2286000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b="1" dirty="0" smtClean="0"/>
              <a:t>MU-MIMO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of STA#1, 2, 3, 4, 5</a:t>
            </a:r>
            <a:endParaRPr kumimoji="0" lang="zh-CN" altLang="en-US" sz="12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8202" y="4750278"/>
            <a:ext cx="12953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OFDMA on 80MHz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885876" y="4597878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903128" y="4894052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893008" y="5207478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910260" y="5503652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17" name="矩形 16"/>
          <p:cNvSpPr/>
          <p:nvPr/>
        </p:nvSpPr>
        <p:spPr bwMode="auto">
          <a:xfrm>
            <a:off x="5186860" y="5207478"/>
            <a:ext cx="2286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STA#6,7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5186860" y="5512278"/>
            <a:ext cx="2286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STA#8,9,10,11,12,13,14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3891460" y="5207478"/>
            <a:ext cx="1295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#1</a:t>
            </a:r>
            <a:r>
              <a:rPr lang="en-US" altLang="zh-CN" dirty="0" smtClean="0"/>
              <a:t>, 2, 3,4,5,6,7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3891460" y="5512278"/>
            <a:ext cx="1295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ctr" anchorCtr="1" compatLnSpc="1">
            <a:prstTxWarp prst="textNoShape">
              <a:avLst/>
            </a:prstTxWarp>
          </a:bodyPr>
          <a:lstStyle/>
          <a:p>
            <a:r>
              <a:rPr lang="en-US" altLang="zh-CN" dirty="0" smtClean="0"/>
              <a:t>#8,9,10,11,12,13,14</a:t>
            </a:r>
            <a:endParaRPr lang="zh-CN" altLang="en-US" dirty="0" smtClean="0"/>
          </a:p>
        </p:txBody>
      </p:sp>
      <p:sp>
        <p:nvSpPr>
          <p:cNvPr id="21" name="矩形 20"/>
          <p:cNvSpPr/>
          <p:nvPr/>
        </p:nvSpPr>
        <p:spPr bwMode="auto">
          <a:xfrm>
            <a:off x="2291260" y="4597878"/>
            <a:ext cx="16002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r>
              <a:rPr lang="en-US" altLang="zh-CN" sz="1100" b="1" dirty="0" smtClean="0"/>
              <a:t>8-bit for CH1 (5 STAs)</a:t>
            </a:r>
            <a:br>
              <a:rPr lang="en-US" altLang="zh-CN" sz="1100" b="1" dirty="0" smtClean="0"/>
            </a:br>
            <a:r>
              <a:rPr lang="en-US" altLang="zh-CN" sz="1100" dirty="0" smtClean="0"/>
              <a:t>8-bit for CH3 (2 STAs)</a:t>
            </a:r>
            <a:endParaRPr lang="zh-CN" altLang="en-US" sz="1100" dirty="0" smtClean="0"/>
          </a:p>
        </p:txBody>
      </p:sp>
      <p:sp>
        <p:nvSpPr>
          <p:cNvPr id="22" name="矩形 21"/>
          <p:cNvSpPr/>
          <p:nvPr/>
        </p:nvSpPr>
        <p:spPr bwMode="auto">
          <a:xfrm>
            <a:off x="2291260" y="4902678"/>
            <a:ext cx="16002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r>
              <a:rPr lang="en-US" altLang="zh-CN" sz="1100" b="1" dirty="0" smtClean="0"/>
              <a:t>8-bit for CH2 (0 STA</a:t>
            </a:r>
            <a:r>
              <a:rPr lang="en-US" altLang="zh-CN" sz="1100" dirty="0" smtClean="0"/>
              <a:t>)</a:t>
            </a:r>
            <a:br>
              <a:rPr lang="en-US" altLang="zh-CN" sz="1100" dirty="0" smtClean="0"/>
            </a:br>
            <a:r>
              <a:rPr lang="en-US" altLang="zh-CN" sz="1100" dirty="0" smtClean="0"/>
              <a:t>8-bit for CH4 (7 STAs)</a:t>
            </a:r>
            <a:endParaRPr lang="zh-CN" altLang="en-US" sz="1100" dirty="0" smtClean="0"/>
          </a:p>
        </p:txBody>
      </p:sp>
      <p:sp>
        <p:nvSpPr>
          <p:cNvPr id="23" name="矩形 22"/>
          <p:cNvSpPr/>
          <p:nvPr/>
        </p:nvSpPr>
        <p:spPr bwMode="auto">
          <a:xfrm>
            <a:off x="2291260" y="5207478"/>
            <a:ext cx="16002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r>
              <a:rPr lang="en-US" altLang="zh-CN" sz="1100" b="1" dirty="0" smtClean="0"/>
              <a:t>8-bit for CH1 (5 STAs)</a:t>
            </a:r>
            <a:r>
              <a:rPr lang="en-US" altLang="zh-CN" sz="1100" dirty="0" smtClean="0"/>
              <a:t/>
            </a:r>
            <a:br>
              <a:rPr lang="en-US" altLang="zh-CN" sz="1100" dirty="0" smtClean="0"/>
            </a:br>
            <a:r>
              <a:rPr lang="en-US" altLang="zh-CN" sz="1100" dirty="0" smtClean="0"/>
              <a:t>8-bit for CH3 (2 STAs)</a:t>
            </a:r>
            <a:endParaRPr lang="zh-CN" altLang="en-US" sz="1100" dirty="0" smtClean="0"/>
          </a:p>
        </p:txBody>
      </p:sp>
      <p:sp>
        <p:nvSpPr>
          <p:cNvPr id="24" name="矩形 23"/>
          <p:cNvSpPr/>
          <p:nvPr/>
        </p:nvSpPr>
        <p:spPr bwMode="auto">
          <a:xfrm>
            <a:off x="2291260" y="5512278"/>
            <a:ext cx="16002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r>
              <a:rPr lang="en-US" altLang="zh-CN" sz="1100" b="1" dirty="0" smtClean="0"/>
              <a:t>8-bit for CH2 (0 STA)</a:t>
            </a:r>
            <a:r>
              <a:rPr lang="en-US" altLang="zh-CN" sz="1100" dirty="0" smtClean="0"/>
              <a:t/>
            </a:r>
            <a:br>
              <a:rPr lang="en-US" altLang="zh-CN" sz="1100" dirty="0" smtClean="0"/>
            </a:br>
            <a:r>
              <a:rPr lang="en-US" altLang="zh-CN" sz="1100" dirty="0" smtClean="0"/>
              <a:t>8-bit for CH4 (7 STAs)</a:t>
            </a:r>
            <a:endParaRPr lang="zh-CN" altLang="en-US" sz="1100" dirty="0" smtClean="0"/>
          </a:p>
        </p:txBody>
      </p:sp>
      <p:sp>
        <p:nvSpPr>
          <p:cNvPr id="25" name="矩形 24"/>
          <p:cNvSpPr/>
          <p:nvPr/>
        </p:nvSpPr>
        <p:spPr>
          <a:xfrm>
            <a:off x="2680886" y="4191000"/>
            <a:ext cx="82957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100" dirty="0" smtClean="0"/>
              <a:t>HE-SIG-B common</a:t>
            </a:r>
            <a:endParaRPr lang="zh-CN" altLang="en-US" sz="1100" dirty="0" smtClean="0"/>
          </a:p>
        </p:txBody>
      </p:sp>
      <p:sp>
        <p:nvSpPr>
          <p:cNvPr id="26" name="矩形 25"/>
          <p:cNvSpPr/>
          <p:nvPr/>
        </p:nvSpPr>
        <p:spPr>
          <a:xfrm>
            <a:off x="3967660" y="4216878"/>
            <a:ext cx="95033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100" dirty="0" smtClean="0"/>
              <a:t>HE-SIG-B dedicated</a:t>
            </a:r>
            <a:endParaRPr lang="zh-CN" altLang="en-US" sz="1100" dirty="0" smtClean="0"/>
          </a:p>
        </p:txBody>
      </p:sp>
      <p:sp>
        <p:nvSpPr>
          <p:cNvPr id="27" name="矩形 26"/>
          <p:cNvSpPr/>
          <p:nvPr/>
        </p:nvSpPr>
        <p:spPr>
          <a:xfrm>
            <a:off x="5608122" y="4329880"/>
            <a:ext cx="102303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smtClean="0"/>
              <a:t>STF/LTF/Data</a:t>
            </a:r>
            <a:endParaRPr lang="zh-CN" altLang="en-US" sz="1100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7388862" y="5207478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(2)</a:t>
            </a:r>
            <a:endParaRPr lang="zh-CN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7388862" y="5531453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(7)</a:t>
            </a:r>
            <a:endParaRPr lang="zh-CN" alt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408198" y="4626592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(5)</a:t>
            </a:r>
          </a:p>
          <a:p>
            <a:r>
              <a:rPr lang="en-US" altLang="zh-CN" b="1" dirty="0" smtClean="0"/>
              <a:t>(0)</a:t>
            </a:r>
            <a:endParaRPr lang="zh-CN" altLang="en-US" b="1" dirty="0"/>
          </a:p>
        </p:txBody>
      </p:sp>
      <p:sp>
        <p:nvSpPr>
          <p:cNvPr id="31" name="Rectangle 5"/>
          <p:cNvSpPr txBox="1">
            <a:spLocks noChangeArrowheads="1"/>
          </p:cNvSpPr>
          <p:nvPr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Zero STA for 484/996-tone RU in 8-bit Table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How to indicate ‘Zero STA’ for 484/996-tone RU in 8-bit table?</a:t>
            </a:r>
          </a:p>
          <a:p>
            <a:pPr lvl="1"/>
            <a:r>
              <a:rPr lang="en-US" altLang="zh-CN" sz="1600" dirty="0" smtClean="0"/>
              <a:t>Opt1: use only one entry to indicate ‘Zero STA’ state without indicating RU size</a:t>
            </a:r>
          </a:p>
          <a:p>
            <a:pPr lvl="1"/>
            <a:r>
              <a:rPr lang="en-US" altLang="zh-CN" sz="1600" dirty="0" smtClean="0"/>
              <a:t>Opt2: use two entries to indicate ‘Zero STA’ state for 484-tone RU and 996-tone RU respectively </a:t>
            </a:r>
            <a:br>
              <a:rPr lang="en-US" altLang="zh-CN" sz="1600" dirty="0" smtClean="0"/>
            </a:br>
            <a:r>
              <a:rPr lang="en-US" altLang="zh-CN" sz="1600" dirty="0" smtClean="0">
                <a:sym typeface="Wingdings" pitchFamily="2" charset="2"/>
              </a:rPr>
              <a:t> We slightly prefer Opt2 to indicate the Zero STA on specific RU size</a:t>
            </a:r>
            <a:endParaRPr lang="en-US" altLang="zh-CN" sz="16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矩形 4"/>
          <p:cNvSpPr/>
          <p:nvPr/>
        </p:nvSpPr>
        <p:spPr bwMode="auto">
          <a:xfrm>
            <a:off x="6934200" y="3810000"/>
            <a:ext cx="1454992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100" dirty="0" smtClean="0">
                <a:solidFill>
                  <a:srgbClr val="0000CC"/>
                </a:solidFill>
              </a:rPr>
              <a:t>STA#21~#24 </a:t>
            </a:r>
            <a:br>
              <a:rPr lang="en-US" altLang="zh-CN" sz="1100" dirty="0" smtClean="0">
                <a:solidFill>
                  <a:srgbClr val="0000CC"/>
                </a:solidFill>
              </a:rPr>
            </a:br>
            <a:r>
              <a:rPr lang="en-US" altLang="zh-CN" sz="1100" dirty="0" smtClean="0">
                <a:solidFill>
                  <a:srgbClr val="0000CC"/>
                </a:solidFill>
              </a:rPr>
              <a:t>(4 MU-MIMO</a:t>
            </a:r>
            <a:r>
              <a:rPr lang="zh-CN" altLang="en-US" sz="1100" dirty="0" smtClean="0">
                <a:solidFill>
                  <a:srgbClr val="0000CC"/>
                </a:solidFill>
              </a:rPr>
              <a:t> </a:t>
            </a:r>
            <a:r>
              <a:rPr lang="en-US" altLang="zh-CN" sz="1100" dirty="0" smtClean="0">
                <a:solidFill>
                  <a:srgbClr val="0000CC"/>
                </a:solidFill>
              </a:rPr>
              <a:t>STAs) </a:t>
            </a:r>
          </a:p>
          <a:p>
            <a:pPr algn="ctr"/>
            <a:r>
              <a:rPr lang="en-US" altLang="zh-CN" sz="1100" dirty="0" smtClean="0">
                <a:solidFill>
                  <a:srgbClr val="0000CC"/>
                </a:solidFill>
              </a:rPr>
              <a:t>over 484-tone RU</a:t>
            </a:r>
            <a:endParaRPr lang="zh-CN" altLang="en-US" sz="1100" dirty="0" smtClean="0">
              <a:solidFill>
                <a:srgbClr val="0000CC"/>
              </a:solidFill>
            </a:endParaRPr>
          </a:p>
        </p:txBody>
      </p:sp>
      <p:sp>
        <p:nvSpPr>
          <p:cNvPr id="6" name="矩形 5"/>
          <p:cNvSpPr/>
          <p:nvPr/>
        </p:nvSpPr>
        <p:spPr bwMode="auto">
          <a:xfrm>
            <a:off x="5429392" y="3810000"/>
            <a:ext cx="1504808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100" dirty="0" smtClean="0">
                <a:solidFill>
                  <a:srgbClr val="0000CC"/>
                </a:solidFill>
              </a:rPr>
              <a:t>STA#18~#20 </a:t>
            </a:r>
            <a:br>
              <a:rPr lang="en-US" altLang="zh-CN" sz="1100" dirty="0" smtClean="0">
                <a:solidFill>
                  <a:srgbClr val="0000CC"/>
                </a:solidFill>
              </a:rPr>
            </a:br>
            <a:r>
              <a:rPr lang="en-US" altLang="zh-CN" sz="1100" dirty="0" smtClean="0">
                <a:solidFill>
                  <a:srgbClr val="0000CC"/>
                </a:solidFill>
              </a:rPr>
              <a:t>(3 MU-MIMO STAs) </a:t>
            </a:r>
          </a:p>
          <a:p>
            <a:pPr algn="ctr"/>
            <a:r>
              <a:rPr lang="en-US" altLang="zh-CN" sz="1100" dirty="0" smtClean="0">
                <a:solidFill>
                  <a:srgbClr val="0000CC"/>
                </a:solidFill>
              </a:rPr>
              <a:t>over 484-tone RU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1205552" y="3808319"/>
            <a:ext cx="1066800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100" dirty="0" smtClean="0">
                <a:solidFill>
                  <a:srgbClr val="FF0000"/>
                </a:solidFill>
              </a:rPr>
              <a:t>STA#1~#9 (9STAs) </a:t>
            </a:r>
            <a:br>
              <a:rPr lang="en-US" altLang="zh-CN" sz="1100" dirty="0" smtClean="0">
                <a:solidFill>
                  <a:srgbClr val="FF0000"/>
                </a:solidFill>
              </a:rPr>
            </a:br>
            <a:r>
              <a:rPr lang="en-US" altLang="zh-CN" sz="1100" dirty="0" smtClean="0">
                <a:solidFill>
                  <a:srgbClr val="FF0000"/>
                </a:solidFill>
              </a:rPr>
              <a:t>over 242-tone RU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2261995" y="3808319"/>
            <a:ext cx="1074885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100" dirty="0" smtClean="0">
                <a:solidFill>
                  <a:srgbClr val="0000CC"/>
                </a:solidFill>
              </a:rPr>
              <a:t>STA#10~#11 (2STAs)</a:t>
            </a:r>
          </a:p>
          <a:p>
            <a:pPr algn="ctr"/>
            <a:r>
              <a:rPr lang="en-US" altLang="zh-CN" sz="1100" dirty="0" smtClean="0">
                <a:solidFill>
                  <a:srgbClr val="0000CC"/>
                </a:solidFill>
              </a:rPr>
              <a:t>over 242-tone RU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3344527" y="3808319"/>
            <a:ext cx="1015937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100" dirty="0" smtClean="0">
                <a:solidFill>
                  <a:srgbClr val="FF0000"/>
                </a:solidFill>
              </a:rPr>
              <a:t>STA#12~#14 </a:t>
            </a:r>
            <a:br>
              <a:rPr lang="en-US" altLang="zh-CN" sz="1100" dirty="0" smtClean="0">
                <a:solidFill>
                  <a:srgbClr val="FF0000"/>
                </a:solidFill>
              </a:rPr>
            </a:br>
            <a:r>
              <a:rPr lang="en-US" altLang="zh-CN" sz="1100" dirty="0" smtClean="0">
                <a:solidFill>
                  <a:srgbClr val="FF0000"/>
                </a:solidFill>
              </a:rPr>
              <a:t>(2STAs)</a:t>
            </a:r>
          </a:p>
          <a:p>
            <a:pPr algn="ctr"/>
            <a:r>
              <a:rPr lang="en-US" altLang="zh-CN" sz="1100" dirty="0" smtClean="0">
                <a:solidFill>
                  <a:srgbClr val="FF0000"/>
                </a:solidFill>
              </a:rPr>
              <a:t>over 242-tone RU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4365549" y="3808319"/>
            <a:ext cx="1066259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100" dirty="0" smtClean="0">
                <a:solidFill>
                  <a:srgbClr val="0000CC"/>
                </a:solidFill>
              </a:rPr>
              <a:t>STA#15~#17 </a:t>
            </a:r>
            <a:br>
              <a:rPr lang="en-US" altLang="zh-CN" sz="1100" dirty="0" smtClean="0">
                <a:solidFill>
                  <a:srgbClr val="0000CC"/>
                </a:solidFill>
              </a:rPr>
            </a:br>
            <a:r>
              <a:rPr lang="en-US" altLang="zh-CN" sz="1100" dirty="0" smtClean="0">
                <a:solidFill>
                  <a:srgbClr val="0000CC"/>
                </a:solidFill>
              </a:rPr>
              <a:t>(3STAs)</a:t>
            </a:r>
          </a:p>
          <a:p>
            <a:pPr algn="ctr"/>
            <a:r>
              <a:rPr lang="en-US" altLang="zh-CN" sz="1100" dirty="0" smtClean="0">
                <a:solidFill>
                  <a:srgbClr val="0000CC"/>
                </a:solidFill>
              </a:rPr>
              <a:t>over 242-tone RU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16988" y="3564148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CH1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624889" y="3564148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CH2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643826" y="3564148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CH3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706790" y="3564148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CH4</a:t>
            </a:r>
            <a:endParaRPr lang="zh-CN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853392" y="3564148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CH5+6</a:t>
            </a:r>
            <a:endParaRPr lang="zh-CN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218880" y="3564148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CH7+8</a:t>
            </a:r>
            <a:endParaRPr lang="zh-CN" altLang="en-US" dirty="0"/>
          </a:p>
        </p:txBody>
      </p:sp>
      <p:sp>
        <p:nvSpPr>
          <p:cNvPr id="17" name="矩形 16"/>
          <p:cNvSpPr/>
          <p:nvPr/>
        </p:nvSpPr>
        <p:spPr bwMode="auto">
          <a:xfrm>
            <a:off x="1752600" y="4868174"/>
            <a:ext cx="1676400" cy="685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100" dirty="0" smtClean="0">
                <a:solidFill>
                  <a:srgbClr val="FF0000"/>
                </a:solidFill>
              </a:rPr>
              <a:t>8-bit for CH1 (9 STAs) </a:t>
            </a:r>
          </a:p>
          <a:p>
            <a:pPr algn="ctr"/>
            <a:r>
              <a:rPr lang="en-US" altLang="zh-CN" sz="1100" dirty="0" smtClean="0">
                <a:solidFill>
                  <a:srgbClr val="FF0000"/>
                </a:solidFill>
              </a:rPr>
              <a:t>8-bit for CH3 (3 STAs)</a:t>
            </a:r>
          </a:p>
          <a:p>
            <a:pPr algn="ctr"/>
            <a:r>
              <a:rPr lang="en-US" altLang="zh-CN" sz="1100" b="1" dirty="0" smtClean="0"/>
              <a:t>8-bit for CH5 (0 STAs)</a:t>
            </a:r>
          </a:p>
          <a:p>
            <a:pPr algn="ctr"/>
            <a:r>
              <a:rPr lang="en-US" altLang="zh-CN" sz="1100" b="1" dirty="0" smtClean="0"/>
              <a:t>8-bit for CH7 (0 STAs)</a:t>
            </a:r>
            <a:endParaRPr lang="zh-CN" altLang="en-US" sz="1100" b="1" dirty="0" smtClean="0"/>
          </a:p>
        </p:txBody>
      </p:sp>
      <p:sp>
        <p:nvSpPr>
          <p:cNvPr id="18" name="矩形 17"/>
          <p:cNvSpPr/>
          <p:nvPr/>
        </p:nvSpPr>
        <p:spPr bwMode="auto">
          <a:xfrm>
            <a:off x="1752600" y="5553974"/>
            <a:ext cx="1676400" cy="685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100" dirty="0" smtClean="0">
                <a:solidFill>
                  <a:srgbClr val="0000CC"/>
                </a:solidFill>
              </a:rPr>
              <a:t>8-bit for CH2 (2 STAs)</a:t>
            </a:r>
          </a:p>
          <a:p>
            <a:pPr algn="ctr"/>
            <a:r>
              <a:rPr lang="en-US" altLang="zh-CN" sz="1100" dirty="0" smtClean="0">
                <a:solidFill>
                  <a:srgbClr val="0000CC"/>
                </a:solidFill>
              </a:rPr>
              <a:t>8-bit for CH4 (3 STAs)</a:t>
            </a:r>
          </a:p>
          <a:p>
            <a:pPr algn="ctr"/>
            <a:r>
              <a:rPr lang="en-US" altLang="zh-CN" sz="1100" dirty="0" smtClean="0">
                <a:solidFill>
                  <a:srgbClr val="0000CC"/>
                </a:solidFill>
              </a:rPr>
              <a:t>8-bit for CH6 (3 STAs)</a:t>
            </a:r>
          </a:p>
          <a:p>
            <a:pPr algn="ctr"/>
            <a:r>
              <a:rPr lang="en-US" altLang="zh-CN" sz="1100" dirty="0" smtClean="0">
                <a:solidFill>
                  <a:srgbClr val="0000CC"/>
                </a:solidFill>
              </a:rPr>
              <a:t>8-bit for CH8 (4 STAs)</a:t>
            </a:r>
            <a:endParaRPr lang="zh-CN" altLang="en-US" sz="1100" dirty="0" smtClean="0">
              <a:solidFill>
                <a:srgbClr val="0000CC"/>
              </a:solidFill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3437626" y="4868174"/>
            <a:ext cx="2429774" cy="685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100" dirty="0" smtClean="0">
                <a:solidFill>
                  <a:srgbClr val="FF0000"/>
                </a:solidFill>
              </a:rPr>
              <a:t>Per-STA info of STA#1~#9 in CH1, </a:t>
            </a:r>
          </a:p>
          <a:p>
            <a:pPr algn="ctr"/>
            <a:r>
              <a:rPr lang="en-US" altLang="zh-CN" sz="1100" dirty="0" smtClean="0">
                <a:solidFill>
                  <a:srgbClr val="FF0000"/>
                </a:solidFill>
              </a:rPr>
              <a:t>Per-STA info of STA#12~#14 in CH3</a:t>
            </a:r>
          </a:p>
          <a:p>
            <a:pPr algn="ctr"/>
            <a:endParaRPr lang="en-US" altLang="zh-CN" sz="1100" b="1" dirty="0" smtClean="0">
              <a:solidFill>
                <a:srgbClr val="FF0000"/>
              </a:solidFill>
            </a:endParaRPr>
          </a:p>
          <a:p>
            <a:pPr algn="ctr"/>
            <a:endParaRPr lang="zh-CN" altLang="en-US" sz="1100" b="1" dirty="0" smtClean="0">
              <a:solidFill>
                <a:srgbClr val="FF0000"/>
              </a:solidFill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3437626" y="5553974"/>
            <a:ext cx="2429774" cy="685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100" dirty="0" smtClean="0">
                <a:solidFill>
                  <a:srgbClr val="0000CC"/>
                </a:solidFill>
              </a:rPr>
              <a:t>Per-STA info of STA#10~#11 in CH2,</a:t>
            </a:r>
          </a:p>
          <a:p>
            <a:pPr algn="ctr"/>
            <a:r>
              <a:rPr lang="en-US" altLang="zh-CN" sz="1100" dirty="0" smtClean="0">
                <a:solidFill>
                  <a:srgbClr val="0000CC"/>
                </a:solidFill>
              </a:rPr>
              <a:t>Per-STA info of STA#15~#17 in CH4,</a:t>
            </a:r>
          </a:p>
          <a:p>
            <a:pPr algn="ctr"/>
            <a:r>
              <a:rPr lang="en-US" altLang="zh-CN" sz="1100" dirty="0" smtClean="0">
                <a:solidFill>
                  <a:srgbClr val="0000CC"/>
                </a:solidFill>
              </a:rPr>
              <a:t>Per-STA info of STA#18~#20 in CH5+6,</a:t>
            </a:r>
          </a:p>
          <a:p>
            <a:pPr algn="ctr"/>
            <a:r>
              <a:rPr lang="en-US" altLang="zh-CN" sz="1100" dirty="0" smtClean="0">
                <a:solidFill>
                  <a:srgbClr val="0000CC"/>
                </a:solidFill>
              </a:rPr>
              <a:t>Per-STA info of STA#21~#24 in CH7+8.</a:t>
            </a:r>
            <a:endParaRPr lang="zh-CN" altLang="en-US" sz="1100" dirty="0" smtClean="0">
              <a:solidFill>
                <a:srgbClr val="0000CC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295400" y="5096774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CH1</a:t>
            </a:r>
            <a:endParaRPr lang="zh-CN" alt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295400" y="57912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CH2</a:t>
            </a:r>
            <a:endParaRPr lang="zh-CN" alt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867400" y="4724400"/>
            <a:ext cx="289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ym typeface="Wingdings" pitchFamily="2" charset="2"/>
              </a:rPr>
              <a:t>The </a:t>
            </a:r>
            <a:r>
              <a:rPr lang="en-US" altLang="zh-CN" dirty="0" smtClean="0"/>
              <a:t>STAs, who only successfully detect HE-SIG-B on CH1, can still know the RU allocation of 2 x 484-tone RU instead of 996-tone RU on CH5,6,7,8.</a:t>
            </a:r>
          </a:p>
          <a:p>
            <a:r>
              <a:rPr lang="en-US" altLang="zh-CN" dirty="0" smtClean="0"/>
              <a:t>(Note</a:t>
            </a:r>
            <a:r>
              <a:rPr lang="zh-CN" altLang="en-US" dirty="0" smtClean="0"/>
              <a:t>：</a:t>
            </a:r>
            <a:r>
              <a:rPr lang="en-US" altLang="zh-CN" dirty="0" smtClean="0"/>
              <a:t>484-tone RU and 996-tone RU have different pilot number and positions.)</a:t>
            </a:r>
            <a:endParaRPr lang="zh-CN" altLang="en-US" dirty="0"/>
          </a:p>
        </p:txBody>
      </p:sp>
      <p:cxnSp>
        <p:nvCxnSpPr>
          <p:cNvPr id="24" name="直接箭头连接符 23"/>
          <p:cNvCxnSpPr/>
          <p:nvPr/>
        </p:nvCxnSpPr>
        <p:spPr bwMode="auto">
          <a:xfrm>
            <a:off x="8054190" y="4339796"/>
            <a:ext cx="533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8423696" y="4047226"/>
            <a:ext cx="22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smtClean="0"/>
              <a:t>f</a:t>
            </a:r>
            <a:endParaRPr lang="zh-CN" altLang="en-US" i="1" dirty="0"/>
          </a:p>
        </p:txBody>
      </p:sp>
      <p:sp>
        <p:nvSpPr>
          <p:cNvPr id="26" name="左大括号 25"/>
          <p:cNvSpPr/>
          <p:nvPr/>
        </p:nvSpPr>
        <p:spPr bwMode="auto">
          <a:xfrm rot="16200000">
            <a:off x="3013048" y="2540926"/>
            <a:ext cx="84826" cy="3672522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83280" y="4352026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80MHz</a:t>
            </a:r>
            <a:endParaRPr lang="zh-CN" altLang="en-US" dirty="0"/>
          </a:p>
        </p:txBody>
      </p:sp>
      <p:sp>
        <p:nvSpPr>
          <p:cNvPr id="28" name="左大括号 27"/>
          <p:cNvSpPr/>
          <p:nvPr/>
        </p:nvSpPr>
        <p:spPr bwMode="auto">
          <a:xfrm rot="16200000">
            <a:off x="6574048" y="2628900"/>
            <a:ext cx="76200" cy="35052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31792" y="4360652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80MHz</a:t>
            </a:r>
            <a:endParaRPr lang="zh-CN" altLang="en-US" dirty="0"/>
          </a:p>
        </p:txBody>
      </p:sp>
      <p:cxnSp>
        <p:nvCxnSpPr>
          <p:cNvPr id="32" name="直接箭头连接符 31"/>
          <p:cNvCxnSpPr/>
          <p:nvPr/>
        </p:nvCxnSpPr>
        <p:spPr bwMode="auto">
          <a:xfrm>
            <a:off x="5562600" y="6239774"/>
            <a:ext cx="533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5943600" y="5943600"/>
            <a:ext cx="22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smtClean="0"/>
              <a:t>t</a:t>
            </a:r>
            <a:endParaRPr lang="zh-CN" altLang="en-US" i="1" dirty="0"/>
          </a:p>
        </p:txBody>
      </p:sp>
      <p:sp>
        <p:nvSpPr>
          <p:cNvPr id="34" name="TextBox 33"/>
          <p:cNvSpPr txBox="1"/>
          <p:nvPr/>
        </p:nvSpPr>
        <p:spPr>
          <a:xfrm>
            <a:off x="1524000" y="4572000"/>
            <a:ext cx="22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smtClean="0"/>
              <a:t>f</a:t>
            </a:r>
            <a:endParaRPr lang="zh-CN" altLang="en-US" i="1" dirty="0"/>
          </a:p>
        </p:txBody>
      </p:sp>
      <p:cxnSp>
        <p:nvCxnSpPr>
          <p:cNvPr id="35" name="直接箭头连接符 34"/>
          <p:cNvCxnSpPr/>
          <p:nvPr/>
        </p:nvCxnSpPr>
        <p:spPr bwMode="auto">
          <a:xfrm flipV="1">
            <a:off x="1752600" y="4572000"/>
            <a:ext cx="0" cy="685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6" name="矩形 35"/>
          <p:cNvSpPr/>
          <p:nvPr/>
        </p:nvSpPr>
        <p:spPr>
          <a:xfrm>
            <a:off x="1905000" y="6177849"/>
            <a:ext cx="16764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 smtClean="0"/>
              <a:t>HE-SIG-B common</a:t>
            </a:r>
            <a:endParaRPr lang="zh-CN" altLang="en-US" sz="1400" dirty="0" smtClean="0"/>
          </a:p>
        </p:txBody>
      </p:sp>
      <p:sp>
        <p:nvSpPr>
          <p:cNvPr id="37" name="矩形 36"/>
          <p:cNvSpPr/>
          <p:nvPr/>
        </p:nvSpPr>
        <p:spPr>
          <a:xfrm>
            <a:off x="4114800" y="6177849"/>
            <a:ext cx="16764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 smtClean="0"/>
              <a:t>HE-SIG-B dedicated</a:t>
            </a:r>
            <a:endParaRPr lang="zh-CN" altLang="en-US" sz="1400" dirty="0" smtClean="0"/>
          </a:p>
        </p:txBody>
      </p:sp>
      <p:sp>
        <p:nvSpPr>
          <p:cNvPr id="38" name="Rectangle 5"/>
          <p:cNvSpPr txBox="1">
            <a:spLocks noChangeArrowheads="1"/>
          </p:cNvSpPr>
          <p:nvPr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 propose to use two entries to indicate ‘Zero STA for 484/996-tone RU’ in 8-bit table for load balancing of MU-MIMO over 484 and larger RU in OFDMA. 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dirty="0" smtClean="0"/>
              <a:t>[1] 11-15-0132-16-00ax-spec-framework.docx</a:t>
            </a:r>
          </a:p>
          <a:p>
            <a:pPr>
              <a:buNone/>
            </a:pPr>
            <a:r>
              <a:rPr lang="en-US" altLang="zh-CN" dirty="0" smtClean="0"/>
              <a:t>[2] 11-15-1335-02-00ax-he-sig-b-contents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to add the following </a:t>
            </a:r>
            <a:r>
              <a:rPr lang="en-US" altLang="zh-CN" dirty="0" smtClean="0"/>
              <a:t>entries </a:t>
            </a:r>
            <a:r>
              <a:rPr lang="en-US" altLang="zh-CN" dirty="0" smtClean="0"/>
              <a:t>in 8-bit table to the IEEE 802.11ax SFD</a:t>
            </a:r>
          </a:p>
          <a:p>
            <a:pPr lvl="1"/>
            <a:r>
              <a:rPr lang="en-US" altLang="zh-CN" dirty="0" smtClean="0"/>
              <a:t>two entries to indicate ‘Zero STA for 484-tone RU’ and ‘Zero STA for 996-tone RU’ respectively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38200" y="1143000"/>
          <a:ext cx="7467600" cy="2667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0644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Dengyu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Qiao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Huawei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qiaodengyu@huawei.com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44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4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Jason</a:t>
                      </a:r>
                      <a:r>
                        <a:rPr lang="en-US" altLang="zh-CN" sz="1200" baseline="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Guo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100" kern="120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1" name="Table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04100894"/>
              </p:ext>
            </p:extLst>
          </p:nvPr>
        </p:nvGraphicFramePr>
        <p:xfrm>
          <a:off x="838200" y="3810000"/>
          <a:ext cx="7467600" cy="223094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2"/>
                <a:gridCol w="1336308"/>
                <a:gridCol w="1807945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Mingyue Ji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676425" cy="3349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29749191"/>
              </p:ext>
            </p:extLst>
          </p:nvPr>
        </p:nvGraphicFramePr>
        <p:xfrm>
          <a:off x="685800" y="1066800"/>
          <a:ext cx="7772400" cy="4714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Lochan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Verma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</a:t>
                      </a:r>
                      <a:r>
                        <a:rPr lang="en-US" sz="10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Morehouse Dr. San Diego, CA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lverma@qti.qualcomm.com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413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676425" cy="3349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06157087"/>
              </p:ext>
            </p:extLst>
          </p:nvPr>
        </p:nvGraphicFramePr>
        <p:xfrm>
          <a:off x="731687" y="1252407"/>
          <a:ext cx="7772400" cy="23977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683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752625" cy="3349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93814483"/>
              </p:ext>
            </p:extLst>
          </p:nvPr>
        </p:nvGraphicFramePr>
        <p:xfrm>
          <a:off x="762000" y="1752600"/>
          <a:ext cx="7239000" cy="3120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2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Feng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feng1.jiang@intel.com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676425" cy="3349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48997734"/>
              </p:ext>
            </p:extLst>
          </p:nvPr>
        </p:nvGraphicFramePr>
        <p:xfrm>
          <a:off x="762000" y="15240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617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752625" cy="3349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75781001"/>
              </p:ext>
            </p:extLst>
          </p:nvPr>
        </p:nvGraphicFramePr>
        <p:xfrm>
          <a:off x="789972" y="4114800"/>
          <a:ext cx="7239000" cy="16527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Kneckt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jkneckt@apple.com</a:t>
                      </a: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762000" y="1219200"/>
          <a:ext cx="7239000" cy="27680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676425" cy="3349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hyunhee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676425" cy="3349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12754438"/>
              </p:ext>
            </p:extLst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37136</TotalTime>
  <Words>1855</Words>
  <Application>Microsoft Office PowerPoint</Application>
  <PresentationFormat>全屏显示(4:3)</PresentationFormat>
  <Paragraphs>633</Paragraphs>
  <Slides>17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ACcord Submission Template</vt:lpstr>
      <vt:lpstr>Load balancing indication for MU-MIMO over 484-tone and larger RU in OFDMA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Overview</vt:lpstr>
      <vt:lpstr>Load balancing for MU-MIMO   over 484/996-tone RU</vt:lpstr>
      <vt:lpstr>Zero STA for 484/996-tone RU in 8-bit Table</vt:lpstr>
      <vt:lpstr>Conclusion</vt:lpstr>
      <vt:lpstr>References</vt:lpstr>
      <vt:lpstr>Straw Poll</vt:lpstr>
    </vt:vector>
  </TitlesOfParts>
  <Company>&lt;Company Name&gt;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ming.gan@huawei.com</dc:creator>
  <cp:lastModifiedBy>Ming Gan</cp:lastModifiedBy>
  <cp:revision>833</cp:revision>
  <cp:lastPrinted>1998-02-10T13:28:06Z</cp:lastPrinted>
  <dcterms:created xsi:type="dcterms:W3CDTF">2009-12-02T19:05:24Z</dcterms:created>
  <dcterms:modified xsi:type="dcterms:W3CDTF">2016-05-16T19:39:31Z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(3)p+dzO4mtHzvrKaDBi4ED+DqXMLFAv1AoGy2UaEzaTplaU2mXo7Ie0rhzxKvSzZRCpj2ZYO+R
4F8sswiZCYasu0Lv3/LFiGPPAusv/OBx70L0hJrS5MBGNS/kPNkgBbJRT7BFUgmii2yXxAXV
V/HwfsFG1B7a+N69X8mAm4s51bWQelVVpI0ykdD5l05e9DEdocELFDJWcJFToPv7ecI1zI8C
oz0L7k/J4qA1/7Y4Gc</vt:lpwstr>
  </property>
  <property fmtid="{D5CDD505-2E9C-101B-9397-08002B2CF9AE}" pid="4" name="_2015_ms_pID_7253431">
    <vt:lpwstr>03Jm6u3dvVwy62zuvhz1dlFNihTNWNcFdFGJpf7Rf/0FcKQrOOdRNR
qcK+qRS1iOQa62EnIijdC7WUlqHtZnQ3NsEm+sSUMZnHApub+5YrBB7nItdR6tpvowHkp5ph
wuaJTJYWVz7jQr/84XgsCDMWlI3DtkWTEK+ZCZt+MQ3sNMkFhp6f1Ot0lodEUac60qogYpNL
oa95HakqCx//Q4wR2ZM/V9KrFtl+kRUmIgLS</vt:lpwstr>
  </property>
  <property fmtid="{D5CDD505-2E9C-101B-9397-08002B2CF9AE}" pid="5" name="_2015_ms_pID_7253432">
    <vt:lpwstr>5VdVeq0diDruyTvspR+NdUwK0YOLj2UCVxrS
zBOQEp9sVxaOgcqCueerQAwDmjkTHEexOGiB4fBOqWS0DXo+x6183EdtQnMk3JX9g8GAZwbz
qo9Kc5zSdbWLI7gFGtl5Hg==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1457880876</vt:lpwstr>
  </property>
</Properties>
</file>