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83" r:id="rId2"/>
    <p:sldId id="459" r:id="rId3"/>
    <p:sldId id="440" r:id="rId4"/>
    <p:sldId id="441" r:id="rId5"/>
    <p:sldId id="442" r:id="rId6"/>
    <p:sldId id="443" r:id="rId7"/>
    <p:sldId id="444" r:id="rId8"/>
    <p:sldId id="445" r:id="rId9"/>
    <p:sldId id="446" r:id="rId10"/>
    <p:sldId id="460" r:id="rId11"/>
    <p:sldId id="451" r:id="rId12"/>
    <p:sldId id="461" r:id="rId13"/>
    <p:sldId id="462" r:id="rId14"/>
    <p:sldId id="463" r:id="rId15"/>
    <p:sldId id="464" r:id="rId16"/>
    <p:sldId id="465" r:id="rId17"/>
  </p:sldIdLst>
  <p:sldSz cx="9144000" cy="6858000" type="screen4x3"/>
  <p:notesSz cx="6934200" cy="9280525"/>
  <p:defaultTextStyle>
    <a:defPPr>
      <a:defRPr lang="en-US"/>
    </a:defPPr>
    <a:lvl1pPr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1pPr>
    <a:lvl2pPr marL="4572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2pPr>
    <a:lvl3pPr marL="9144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3pPr>
    <a:lvl4pPr marL="13716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4pPr>
    <a:lvl5pPr marL="18288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0000FF"/>
    <a:srgbClr val="0000C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8005" autoAdjust="0"/>
  </p:normalViewPr>
  <p:slideViewPr>
    <p:cSldViewPr>
      <p:cViewPr>
        <p:scale>
          <a:sx n="66" d="100"/>
          <a:sy n="66" d="100"/>
        </p:scale>
        <p:origin x="-1506" y="-2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Month Year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>
                <a:ea typeface="굴림" charset="-127"/>
                <a:cs typeface="Arial" charset="0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FA078C69-3C94-4884-9FAE-61DD046E939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5606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355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+mn-cs"/>
              </a:rPr>
              <a:t>Submission</a:t>
            </a:r>
          </a:p>
        </p:txBody>
      </p:sp>
      <p:sp>
        <p:nvSpPr>
          <p:cNvPr id="25608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Month Year</a:t>
            </a:r>
            <a:endParaRPr lang="en-US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굴림" charset="-127"/>
                <a:cs typeface="Arial" charset="0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807E55AC-B173-4AB5-9CB6-9C6379A21F1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151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+mn-cs"/>
              </a:rPr>
              <a:t>Submission</a:t>
            </a:r>
          </a:p>
        </p:txBody>
      </p:sp>
      <p:sp>
        <p:nvSpPr>
          <p:cNvPr id="2151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151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Month Year</a:t>
            </a:r>
            <a:endParaRPr lang="en-US"/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2253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50" charset="-127"/>
                <a:cs typeface="Arial" pitchFamily="34" charset="0"/>
              </a:rPr>
              <a:t>Page </a:t>
            </a:r>
            <a:fld id="{49C78061-A45C-4860-82E6-9B4C2FD18A4B}" type="slidenum">
              <a:rPr lang="en-US" altLang="ko-KR" smtClean="0">
                <a:ea typeface="굴림" pitchFamily="50" charset="-127"/>
                <a:cs typeface="Arial" pitchFamily="34" charset="0"/>
              </a:rPr>
              <a:pPr/>
              <a:t>1</a:t>
            </a:fld>
            <a:endParaRPr lang="en-US" altLang="ko-KR" smtClean="0">
              <a:ea typeface="굴림" pitchFamily="50" charset="-127"/>
              <a:cs typeface="Arial" pitchFamily="34" charset="0"/>
            </a:endParaRPr>
          </a:p>
        </p:txBody>
      </p:sp>
      <p:sp>
        <p:nvSpPr>
          <p:cNvPr id="2253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253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ko-KR" altLang="ko-KR" smtClean="0"/>
          </a:p>
        </p:txBody>
      </p:sp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March 2016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Jeongki Kim,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E65F51A8-0CFE-4133-B021-42BA039B409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2012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Jeongki Kim,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4B8FAB3C-37E9-47B0-949D-D83E6595A32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2012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Jeongki Kim,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40C4963E-E10C-4C13-B6EE-012FEB43B73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395901" y="6475413"/>
            <a:ext cx="2148024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Jeongki Kim et al. LG Electronics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2233D5FD-8890-4C4A-812D-44084668134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May 2016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July 2013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Jeongki Kim,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EE46A224-9462-46CD-BEB8-4D70D99307A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Jeongki Kim, LG Electronics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74FDDB4-C1AF-4F3D-8842-0CE7A9FAAD4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Jeongki Kim, LG Electronics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1940780D-229A-41FC-85D7-E6048374294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Jeongki Kim, LG Electronics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79B7D9F-E4E3-4AA4-B6BA-C17A51B9E54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Jeongki Kim, LG Electronics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89DBBC2-5C7D-45F1-80E0-66615BE386E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Jeongki Kim, LG Electronics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BB4621A6-0A1B-45CC-9F4E-20352C050A9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Jeongki Kim, LG Electronics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91326DBD-4ED9-48D2-A607-B37E865529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95901" y="6475413"/>
            <a:ext cx="214802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Jeongki Kim et al. LG Electronics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>
                <a:ea typeface="굴림" charset="-127"/>
                <a:cs typeface="Arial" charset="0"/>
              </a:defRPr>
            </a:lvl1pPr>
          </a:lstStyle>
          <a:p>
            <a:pPr>
              <a:defRPr/>
            </a:pPr>
            <a:r>
              <a:rPr lang="en-US" altLang="ko-KR"/>
              <a:t>Slide </a:t>
            </a:r>
            <a:fld id="{CD419C17-E740-4BDF-A347-9F6D8C9B720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 latinLnBrk="0">
              <a:defRPr/>
            </a:pPr>
            <a:r>
              <a:rPr kumimoji="0" lang="en-US" altLang="ko-KR" sz="1800" b="1" dirty="0" smtClean="0">
                <a:cs typeface="+mn-cs"/>
              </a:rPr>
              <a:t>doc.: IEEE </a:t>
            </a:r>
            <a:r>
              <a:rPr kumimoji="0" lang="en-US" altLang="ko-KR" sz="1800" b="1" dirty="0" smtClean="0">
                <a:cs typeface="+mn-cs"/>
              </a:rPr>
              <a:t>802.11-16/0636r2</a:t>
            </a:r>
            <a:endParaRPr kumimoji="0" lang="en-US" altLang="ko-KR" sz="1800" b="1" dirty="0" smtClean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954" r:id="rId1"/>
    <p:sldLayoutId id="2147484955" r:id="rId2"/>
    <p:sldLayoutId id="2147484956" r:id="rId3"/>
    <p:sldLayoutId id="2147484957" r:id="rId4"/>
    <p:sldLayoutId id="2147484958" r:id="rId5"/>
    <p:sldLayoutId id="2147484959" r:id="rId6"/>
    <p:sldLayoutId id="2147484960" r:id="rId7"/>
    <p:sldLayoutId id="2147484961" r:id="rId8"/>
    <p:sldLayoutId id="2147484962" r:id="rId9"/>
    <p:sldLayoutId id="2147484963" r:id="rId10"/>
    <p:sldLayoutId id="2147484964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rporat@broadcom.com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mailto:pmonajem@cisco.com" TargetMode="External"/><Relationship Id="rId3" Type="http://schemas.openxmlformats.org/officeDocument/2006/relationships/hyperlink" Target="mailto:lv.kaiying@zte.com.cn" TargetMode="External"/><Relationship Id="rId7" Type="http://schemas.openxmlformats.org/officeDocument/2006/relationships/hyperlink" Target="mailto:brianh@cisco.com" TargetMode="External"/><Relationship Id="rId2" Type="http://schemas.openxmlformats.org/officeDocument/2006/relationships/hyperlink" Target="mailto:sun.bo1@zte.com.c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xing.weimin@zte.com.cn" TargetMode="External"/><Relationship Id="rId5" Type="http://schemas.openxmlformats.org/officeDocument/2006/relationships/hyperlink" Target="mailto:yao.ke5@zte.com.cn" TargetMode="External"/><Relationship Id="rId4" Type="http://schemas.openxmlformats.org/officeDocument/2006/relationships/hyperlink" Target="mailto:yfang@ztetx.com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mujtaba@apple.com" TargetMode="External"/><Relationship Id="rId2" Type="http://schemas.openxmlformats.org/officeDocument/2006/relationships/hyperlink" Target="mailto:joonsuk@apple.co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chartman@apple.com" TargetMode="External"/><Relationship Id="rId5" Type="http://schemas.openxmlformats.org/officeDocument/2006/relationships/hyperlink" Target="mailto:ericwong@apple.com" TargetMode="External"/><Relationship Id="rId4" Type="http://schemas.openxmlformats.org/officeDocument/2006/relationships/hyperlink" Target="mailto:guoqing_li@apple.com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mailto:david.halls@toshiba-trel.com" TargetMode="External"/><Relationship Id="rId3" Type="http://schemas.openxmlformats.org/officeDocument/2006/relationships/hyperlink" Target="mailto:narendar.madhavan@toshiba.co.jp" TargetMode="External"/><Relationship Id="rId7" Type="http://schemas.openxmlformats.org/officeDocument/2006/relationships/hyperlink" Target="mailto:kouji.horisaki@toshiba.co.jp" TargetMode="External"/><Relationship Id="rId2" Type="http://schemas.openxmlformats.org/officeDocument/2006/relationships/hyperlink" Target="mailto:tomo.adachi@toshiba.co.jp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tsuguhide.aoki@toshiba.co.jp" TargetMode="External"/><Relationship Id="rId11" Type="http://schemas.openxmlformats.org/officeDocument/2006/relationships/hyperlink" Target="mailto:fengming.cao@toshiba-trel.com" TargetMode="External"/><Relationship Id="rId5" Type="http://schemas.openxmlformats.org/officeDocument/2006/relationships/hyperlink" Target="mailto:toshihisa.nabetani@toshiba.co.jp" TargetMode="External"/><Relationship Id="rId10" Type="http://schemas.openxmlformats.org/officeDocument/2006/relationships/hyperlink" Target="mailto:zubeir.bocus@toshiba-trel.com" TargetMode="External"/><Relationship Id="rId4" Type="http://schemas.openxmlformats.org/officeDocument/2006/relationships/hyperlink" Target="mailto:kentaro.taniguchi@toshiba.co.jp" TargetMode="External"/><Relationship Id="rId9" Type="http://schemas.openxmlformats.org/officeDocument/2006/relationships/hyperlink" Target="mailto:filippo.tosato@toshiba-trel.c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May 2016</a:t>
            </a:r>
            <a:endParaRPr lang="en-US" altLang="ko-KR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395901" y="6475413"/>
            <a:ext cx="214802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Jeongki Kim et al. LG </a:t>
            </a:r>
            <a:r>
              <a:rPr lang="en-US" altLang="ko-KR" dirty="0"/>
              <a:t>Electronics</a:t>
            </a:r>
          </a:p>
        </p:txBody>
      </p:sp>
      <p:sp>
        <p:nvSpPr>
          <p:cNvPr id="13316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altLang="ko-KR" dirty="0" smtClean="0">
                <a:ea typeface="굴림" pitchFamily="50" charset="-127"/>
                <a:cs typeface="Arial" pitchFamily="34" charset="0"/>
              </a:rPr>
              <a:t>Slide </a:t>
            </a:r>
            <a:fld id="{24D3EC7B-1F2A-4493-880A-297072A77AD1}" type="slidenum">
              <a:rPr lang="en-US" altLang="ko-KR" smtClean="0">
                <a:ea typeface="굴림" pitchFamily="50" charset="-127"/>
                <a:cs typeface="Arial" pitchFamily="34" charset="0"/>
              </a:rPr>
              <a:pPr/>
              <a:t>1</a:t>
            </a:fld>
            <a:endParaRPr lang="en-US" altLang="ko-KR" dirty="0" smtClean="0">
              <a:ea typeface="굴림" pitchFamily="50" charset="-127"/>
              <a:cs typeface="Arial" pitchFamily="34" charset="0"/>
            </a:endParaRPr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altLang="ko-KR" sz="2800" dirty="0" smtClean="0">
                <a:solidFill>
                  <a:schemeClr val="tx1"/>
                </a:solidFill>
                <a:ea typeface="굴림" pitchFamily="50" charset="-127"/>
              </a:rPr>
              <a:t>TXOP Duration field in HE-SIG A</a:t>
            </a:r>
            <a:endParaRPr lang="en-US" altLang="ko-KR" sz="2800" dirty="0" smtClean="0">
              <a:ea typeface="굴림" pitchFamily="50" charset="-127"/>
            </a:endParaRP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itchFamily="50" charset="-127"/>
              </a:rPr>
              <a:t>Date:</a:t>
            </a:r>
            <a:r>
              <a:rPr lang="en-US" altLang="ko-KR" sz="2000" b="0" dirty="0" smtClean="0">
                <a:ea typeface="굴림" pitchFamily="50" charset="-127"/>
              </a:rPr>
              <a:t> 2016-05-15</a:t>
            </a: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533400" y="2514600"/>
            <a:ext cx="7696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endParaRPr lang="en-US" altLang="ko-KR" sz="2000" b="1" dirty="0" smtClean="0">
              <a:ea typeface="굴림" pitchFamily="34" charset="-127"/>
            </a:endParaRPr>
          </a:p>
          <a:p>
            <a:pPr marL="342900" indent="-342900">
              <a:spcBef>
                <a:spcPct val="20000"/>
              </a:spcBef>
            </a:pPr>
            <a:endParaRPr lang="en-US" altLang="ko-KR" sz="2000" b="1" dirty="0">
              <a:ea typeface="굴림" pitchFamily="34" charset="-127"/>
            </a:endParaRPr>
          </a:p>
          <a:p>
            <a:pPr marL="342900" indent="-342900">
              <a:spcBef>
                <a:spcPct val="20000"/>
              </a:spcBef>
            </a:pPr>
            <a:endParaRPr lang="en-US" altLang="ko-KR" sz="2000" dirty="0">
              <a:ea typeface="굴림" pitchFamily="34" charset="-127"/>
            </a:endParaRPr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664669644"/>
              </p:ext>
            </p:extLst>
          </p:nvPr>
        </p:nvGraphicFramePr>
        <p:xfrm>
          <a:off x="838200" y="2649496"/>
          <a:ext cx="7620000" cy="301865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1684421"/>
                <a:gridCol w="1363579"/>
                <a:gridCol w="1844842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LG Electronics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19,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Yangjae-daero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11gil,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Seocho-gu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Seoul 137-130, Korea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jeongki.kim@lge.com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 Ryu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kiseon.ryu@lge.com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Jinyoung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jiny.chun@lge.com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Jinsoo Choi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js.choi@lge.com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dongguk.lim@lge.com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suhwook.kim@lge.com 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Eunsung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esung.park@lge.com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Jayh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(</a:t>
                      </a: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Hyunhee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)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Hyunh.park@lge.com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HanGyu Cho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hg.cho@lge.com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2" name="Rectangle 12"/>
          <p:cNvSpPr>
            <a:spLocks noChangeArrowheads="1"/>
          </p:cNvSpPr>
          <p:nvPr/>
        </p:nvSpPr>
        <p:spPr bwMode="auto">
          <a:xfrm>
            <a:off x="838200" y="22098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395901" y="6475413"/>
            <a:ext cx="214802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Jeongki Kim et al. LG </a:t>
            </a:r>
            <a:r>
              <a:rPr lang="en-US" altLang="ko-KR" dirty="0"/>
              <a:t>Electronics</a:t>
            </a:r>
          </a:p>
        </p:txBody>
      </p:sp>
      <p:graphicFrame>
        <p:nvGraphicFramePr>
          <p:cNvPr id="7" name="Table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208498799"/>
              </p:ext>
            </p:extLst>
          </p:nvPr>
        </p:nvGraphicFramePr>
        <p:xfrm>
          <a:off x="381000" y="990600"/>
          <a:ext cx="8153400" cy="1916430"/>
        </p:xfrm>
        <a:graphic>
          <a:graphicData uri="http://schemas.openxmlformats.org/drawingml/2006/table">
            <a:tbl>
              <a:tblPr firstRow="1" bandRow="1"/>
              <a:tblGrid>
                <a:gridCol w="1600200"/>
                <a:gridCol w="1295400"/>
                <a:gridCol w="1841221"/>
                <a:gridCol w="1282979"/>
                <a:gridCol w="2133600"/>
              </a:tblGrid>
              <a:tr h="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Minho Cheong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Newracom, Inc.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9008 Research </a:t>
                      </a:r>
                      <a:r>
                        <a:rPr lang="en-GB" sz="11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Dr, </a:t>
                      </a: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Irvine, CA 92618  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+1-949-390-7146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minho.cheong@newracom.com</a:t>
                      </a:r>
                      <a:r>
                        <a:rPr lang="en-GB" sz="9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Reza Hedayat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reza.hedayat@newracom.com</a:t>
                      </a:r>
                      <a:r>
                        <a:rPr lang="en-GB" sz="9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Young Hoon Kwon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younghoon.kwon@newracom.com</a:t>
                      </a:r>
                      <a:r>
                        <a:rPr lang="en-GB" sz="9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Yongho Seok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yongho.seok@newracom.com</a:t>
                      </a:r>
                      <a:r>
                        <a:rPr lang="en-GB" sz="9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 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045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Daewon Lee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daewon.lee@newracom.com</a:t>
                      </a:r>
                      <a:r>
                        <a:rPr lang="en-GB" sz="9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76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Yujin Noh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yujin.noh@newracom.com</a:t>
                      </a:r>
                      <a:r>
                        <a:rPr lang="en-GB" sz="9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1" name="Table 6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404027572"/>
              </p:ext>
            </p:extLst>
          </p:nvPr>
        </p:nvGraphicFramePr>
        <p:xfrm>
          <a:off x="381000" y="2907030"/>
          <a:ext cx="8153400" cy="628650"/>
        </p:xfrm>
        <a:graphic>
          <a:graphicData uri="http://schemas.openxmlformats.org/drawingml/2006/table">
            <a:tbl>
              <a:tblPr firstRow="1" bandRow="1"/>
              <a:tblGrid>
                <a:gridCol w="1600200"/>
                <a:gridCol w="1295400"/>
                <a:gridCol w="1841221"/>
                <a:gridCol w="1282979"/>
                <a:gridCol w="2133600"/>
              </a:tblGrid>
              <a:tr h="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Sigurd</a:t>
                      </a:r>
                      <a:r>
                        <a:rPr lang="en-GB" sz="1100" baseline="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Schelstraete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err="1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Quantenna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3450 W. Warren Ave, Fremont, CA 94538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Sigurd@quantenna.com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Huizhao</a:t>
                      </a:r>
                      <a:r>
                        <a:rPr lang="en-GB" sz="1100" baseline="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Wang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hwang@quanetnna.com</a:t>
                      </a:r>
                      <a:endParaRPr lang="en-GB" sz="9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May 2016</a:t>
            </a:r>
            <a:endParaRPr kumimoji="0" lang="en-US" altLang="ko-KR" sz="1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04833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TXOP field is carried in HE-SIG A of HE PPDUs to protect the TXOP including the PPDU but the details of the field is TBD</a:t>
            </a:r>
          </a:p>
          <a:p>
            <a:pPr lvl="1"/>
            <a:r>
              <a:rPr lang="en-US" altLang="ko-KR" sz="1800" dirty="0" smtClean="0"/>
              <a:t> Note that MPDU of</a:t>
            </a:r>
            <a:r>
              <a:rPr lang="ko-KR" altLang="en-US" sz="1800" dirty="0" smtClean="0"/>
              <a:t>  </a:t>
            </a:r>
            <a:r>
              <a:rPr lang="en-US" altLang="ko-KR" sz="1800" dirty="0" smtClean="0"/>
              <a:t>HT TB PPDU is not decoded by the 3</a:t>
            </a:r>
            <a:r>
              <a:rPr lang="en-US" altLang="ko-KR" sz="1800" baseline="30000" dirty="0" smtClean="0"/>
              <a:t>rd</a:t>
            </a:r>
            <a:r>
              <a:rPr lang="en-US" altLang="ko-KR" sz="1800" dirty="0" smtClean="0"/>
              <a:t> party STAs and MPDU encoded by higher MCS may not be decoded by 3</a:t>
            </a:r>
            <a:r>
              <a:rPr lang="en-US" altLang="ko-KR" sz="1800" baseline="30000" dirty="0" smtClean="0"/>
              <a:t>rd</a:t>
            </a:r>
            <a:r>
              <a:rPr lang="en-US" altLang="ko-KR" sz="1800" dirty="0" smtClean="0"/>
              <a:t> party STAs</a:t>
            </a:r>
          </a:p>
          <a:p>
            <a:endParaRPr lang="en-US" altLang="ko-KR" sz="2800" dirty="0" smtClean="0"/>
          </a:p>
          <a:p>
            <a:r>
              <a:rPr lang="en-US" altLang="ko-KR" sz="2800" dirty="0" smtClean="0"/>
              <a:t>Because HE-SIG A has the limited space, we need to decide the size of TXOP fields considering the capacity of HE-SIG A</a:t>
            </a:r>
          </a:p>
          <a:p>
            <a:endParaRPr lang="ko-KR" altLang="en-US" sz="2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al.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  <p:sp>
        <p:nvSpPr>
          <p:cNvPr id="37" name="Date Placeholder 3"/>
          <p:cNvSpPr>
            <a:spLocks noGrp="1"/>
          </p:cNvSpPr>
          <p:nvPr>
            <p:ph type="dt" sz="quarter" idx="1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May 2016</a:t>
            </a:r>
            <a:endParaRPr lang="en-US" altLang="ko-K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Capacity of HE-SIG A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Updated fields after the last March meeting</a:t>
            </a:r>
          </a:p>
          <a:p>
            <a:pPr lvl="1"/>
            <a:r>
              <a:rPr lang="en-US" altLang="ko-KR" dirty="0" smtClean="0"/>
              <a:t>BW fields in HE MU PPDU: 3 bits (considering channel bonding) [1]</a:t>
            </a:r>
          </a:p>
          <a:p>
            <a:pPr lvl="1"/>
            <a:r>
              <a:rPr lang="en-US" altLang="ko-KR" dirty="0" smtClean="0"/>
              <a:t>CP and LTF Type: 3 -&gt; 2 bits [2]</a:t>
            </a:r>
          </a:p>
          <a:p>
            <a:pPr lvl="1"/>
            <a:r>
              <a:rPr lang="en-US" altLang="ko-KR" dirty="0" smtClean="0"/>
              <a:t>SR field: 4 bits [3]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Total remaining bits</a:t>
            </a:r>
          </a:p>
          <a:p>
            <a:pPr lvl="1"/>
            <a:r>
              <a:rPr lang="en-US" altLang="ko-KR" dirty="0" smtClean="0"/>
              <a:t>9 bits in HE SU PPDU and 8 bits in HE MU PPDU</a:t>
            </a:r>
          </a:p>
          <a:p>
            <a:r>
              <a:rPr lang="en-US" altLang="ko-KR" dirty="0" smtClean="0"/>
              <a:t>Like legacy system, 1 bit can be reserved for future extension</a:t>
            </a:r>
          </a:p>
          <a:p>
            <a:r>
              <a:rPr lang="en-US" altLang="ko-KR" dirty="0" smtClean="0"/>
              <a:t>We propose 7 bits TXOP Duration field</a:t>
            </a:r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al.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2016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Further considerations for TXOP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Maximum duration</a:t>
            </a:r>
          </a:p>
          <a:p>
            <a:pPr lvl="1"/>
            <a:r>
              <a:rPr lang="en-US" altLang="ko-KR" sz="1800" dirty="0" smtClean="0"/>
              <a:t>TXOP should protect the following PPDU at least. E.g.,  the maximum duration of PPDU(</a:t>
            </a:r>
            <a:r>
              <a:rPr lang="en-US" altLang="ko-KR" sz="1800" dirty="0" err="1" smtClean="0"/>
              <a:t>aPPDUMaxTime</a:t>
            </a:r>
            <a:r>
              <a:rPr lang="en-US" altLang="ko-KR" sz="1800" dirty="0" smtClean="0"/>
              <a:t>) is</a:t>
            </a:r>
            <a:r>
              <a:rPr lang="ko-KR" altLang="en-US" sz="1800" dirty="0" smtClean="0"/>
              <a:t> </a:t>
            </a:r>
            <a:r>
              <a:rPr lang="en-US" altLang="ko-KR" sz="1800" dirty="0" smtClean="0"/>
              <a:t>5.484 ms</a:t>
            </a:r>
          </a:p>
          <a:p>
            <a:pPr lvl="1"/>
            <a:r>
              <a:rPr lang="en-US" altLang="ko-KR" sz="1800" dirty="0" smtClean="0"/>
              <a:t>It should be competitive value. Note that the maximum TXOP in </a:t>
            </a:r>
            <a:r>
              <a:rPr lang="en-US" altLang="ko-KR" sz="1800" dirty="0" smtClean="0"/>
              <a:t>LAA </a:t>
            </a:r>
            <a:r>
              <a:rPr lang="en-US" altLang="ko-KR" sz="1800" dirty="0" smtClean="0"/>
              <a:t>is 8ms in coexistence scenario</a:t>
            </a:r>
          </a:p>
          <a:p>
            <a:r>
              <a:rPr lang="en-US" altLang="ko-KR" sz="2000" dirty="0" smtClean="0"/>
              <a:t>Granularity</a:t>
            </a:r>
          </a:p>
          <a:p>
            <a:pPr lvl="1"/>
            <a:r>
              <a:rPr lang="en-US" altLang="ko-KR" sz="1800" dirty="0" smtClean="0"/>
              <a:t>Based on the size and the maximum value, the granularity and the number of granularity will be decided</a:t>
            </a:r>
          </a:p>
          <a:p>
            <a:pPr lvl="1"/>
            <a:r>
              <a:rPr lang="en-US" altLang="ko-KR" sz="1800" dirty="0" smtClean="0"/>
              <a:t>The larger granularity, the larger overprotection </a:t>
            </a:r>
            <a:r>
              <a:rPr lang="en-US" altLang="ko-KR" sz="1800" dirty="0" smtClean="0">
                <a:sym typeface="Wingdings" pitchFamily="2" charset="2"/>
              </a:rPr>
              <a:t> degrade the efficiency , especially for short packets </a:t>
            </a:r>
            <a:r>
              <a:rPr lang="en-US" altLang="ko-KR" sz="1800" dirty="0" smtClean="0"/>
              <a:t> </a:t>
            </a:r>
          </a:p>
          <a:p>
            <a:pPr lvl="1"/>
            <a:endParaRPr lang="en-US" altLang="ko-KR" sz="1800" dirty="0" smtClean="0"/>
          </a:p>
          <a:p>
            <a:r>
              <a:rPr lang="en-US" altLang="ko-KR" sz="2000" dirty="0" smtClean="0"/>
              <a:t>The details for them will be revisited at the next meeting</a:t>
            </a:r>
            <a:endParaRPr lang="en-US" altLang="ko-KR" sz="1800" dirty="0" smtClean="0"/>
          </a:p>
          <a:p>
            <a:endParaRPr lang="ko-KR" altLang="en-US" sz="22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al.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2016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Conclusion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We propose 7 bits TXOP field and 1 bit reserved field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al.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2016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[1] 11-16/0635 BW indication for Non-contiguous Channel Bonding</a:t>
            </a:r>
          </a:p>
          <a:p>
            <a:r>
              <a:rPr lang="en-US" altLang="ko-KR" dirty="0" smtClean="0"/>
              <a:t>[2] 11-16/0654 CP and LTF Options and Signaling</a:t>
            </a:r>
          </a:p>
          <a:p>
            <a:r>
              <a:rPr lang="en-US" altLang="ko-KR" dirty="0" smtClean="0"/>
              <a:t>[3] 11-16/0699 Spatial Re-use OA-CCA and SR Field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al.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2016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agree to add the following into SFD?</a:t>
            </a:r>
          </a:p>
          <a:p>
            <a:pPr lvl="1"/>
            <a:r>
              <a:rPr lang="en-US" altLang="ko-KR" dirty="0" smtClean="0"/>
              <a:t>In HE-SIG-A of HE (extended range) SU PPDU/HE MU PPDU/HE trigger-based PPDU, the size of TXOP Duration field is 7btis and 1 bit is reserved</a:t>
            </a:r>
          </a:p>
          <a:p>
            <a:pPr lvl="1"/>
            <a:endParaRPr lang="en-US" altLang="ko-KR" dirty="0" smtClean="0"/>
          </a:p>
          <a:p>
            <a:pPr lvl="1"/>
            <a:endParaRPr lang="en-US" altLang="ko-KR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al.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2016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395901" y="6475413"/>
            <a:ext cx="214802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Jeongki Kim et al. LG </a:t>
            </a:r>
            <a:r>
              <a:rPr lang="en-US" altLang="ko-KR" dirty="0"/>
              <a:t>Electronics</a:t>
            </a:r>
          </a:p>
        </p:txBody>
      </p:sp>
      <p:graphicFrame>
        <p:nvGraphicFramePr>
          <p:cNvPr id="7" name="Table 12"/>
          <p:cNvGraphicFramePr>
            <a:graphicFrameLocks noGrp="1"/>
          </p:cNvGraphicFramePr>
          <p:nvPr/>
        </p:nvGraphicFramePr>
        <p:xfrm>
          <a:off x="762000" y="990600"/>
          <a:ext cx="7467600" cy="523350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00200"/>
                <a:gridCol w="1072415"/>
                <a:gridCol w="1650733"/>
                <a:gridCol w="1336307"/>
                <a:gridCol w="1807945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David X. Yang</a:t>
                      </a:r>
                      <a:endParaRPr lang="en-US" altLang="zh-CN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Huawei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Shenzhen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david.yangxun@huawei.com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Jiayin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zhangjiayin@huawei.com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jun.l@huawei.com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+86-18665891036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Roy.luoyi@huawei.com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Yingpei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linyingpei@huawei.com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Jiyong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pangjiyong@huawei.com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 Rong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zhigang.rong@huawei.com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Jian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Shenzhen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ross.yujian@huawei.com</a:t>
                      </a:r>
                      <a:endParaRPr lang="zh-CN" alt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Ming </a:t>
                      </a: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Gan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ming.gan@huawei.com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Yunsong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yangyunsong@huawei.com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 Suh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Junghoon.Suh@huawei.com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 Loc</a:t>
                      </a:r>
                      <a:endParaRPr lang="zh-CN" alt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CN" alt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peterloc@iwirelesstech.com</a:t>
                      </a:r>
                      <a:endParaRPr lang="zh-CN" alt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Edward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Au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edward.ks.au@huawei.com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Teyan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latin typeface="+mn-lt"/>
                          <a:ea typeface="Times New Roman"/>
                          <a:cs typeface="Arial"/>
                        </a:rPr>
                        <a:t>chenteyan@huawei.com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Yunbo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kern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latin typeface="+mn-lt"/>
                          <a:ea typeface="Times New Roman"/>
                          <a:cs typeface="Arial"/>
                        </a:rPr>
                        <a:t>liyunbo@huawei.com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May 2016</a:t>
            </a:r>
            <a:endParaRPr kumimoji="0" lang="en-US" altLang="ko-KR" sz="1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57200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395901" y="6475413"/>
            <a:ext cx="214802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Jeongki Kim et al. LG </a:t>
            </a:r>
            <a:r>
              <a:rPr lang="en-US" altLang="ko-KR" dirty="0"/>
              <a:t>Electronics</a:t>
            </a:r>
          </a:p>
        </p:txBody>
      </p:sp>
      <p:sp>
        <p:nvSpPr>
          <p:cNvPr id="11" name="Date Placeholder 3"/>
          <p:cNvSpPr>
            <a:spLocks noGrp="1"/>
          </p:cNvSpPr>
          <p:nvPr>
            <p:ph type="dt" sz="quarter" idx="1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May 2016</a:t>
            </a:r>
            <a:endParaRPr lang="en-US" altLang="ko-KR" dirty="0"/>
          </a:p>
        </p:txBody>
      </p:sp>
      <p:graphicFrame>
        <p:nvGraphicFramePr>
          <p:cNvPr id="13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491794461"/>
              </p:ext>
            </p:extLst>
          </p:nvPr>
        </p:nvGraphicFramePr>
        <p:xfrm>
          <a:off x="800100" y="3647538"/>
          <a:ext cx="7239000" cy="266194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 Stacey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2111 NE 25th Ave, Hillsboro OR 97124, USA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+1-503-724-893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robert.stacey@intel.com</a:t>
                      </a:r>
                      <a:endParaRPr lang="en-US" sz="11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 Azizi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shahrnaz.azizi@intel.com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po-kai.huang@intel.com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Qinghua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quinghua.li@intel.com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xiaogang.c.chen@intel.com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Ghosh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chittabrata.ghosh@intel.com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Laurent Cariou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laurent.cariou@intel.com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Yaron Alpert</a:t>
                      </a:r>
                      <a:endParaRPr lang="en-US" sz="12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yaron.alpert@intel.com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Assaf Gurevitz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assaf.gurevitz@intel.com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73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Ilan Sutskover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ilan.sutskover@intel.com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4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356296843"/>
              </p:ext>
            </p:extLst>
          </p:nvPr>
        </p:nvGraphicFramePr>
        <p:xfrm>
          <a:off x="800100" y="1600200"/>
          <a:ext cx="7239000" cy="203995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Name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Affiliation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 Porat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Broadcom</a:t>
                      </a:r>
                      <a:endParaRPr lang="en-US" sz="12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  <a:hlinkClick r:id="rId2"/>
                        </a:rPr>
                        <a:t>rporat@broadcom.com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58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Sriram Venkateswaran 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Matthew Fischer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mfischer@broadcom.com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Zhou Lan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Leo Montreuil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Andrew Blanksby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Vinko Erceg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855982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395901" y="6475413"/>
            <a:ext cx="214802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Jeongki Kim et al. LG </a:t>
            </a:r>
            <a:r>
              <a:rPr lang="en-US" altLang="ko-KR" dirty="0"/>
              <a:t>Electronics</a:t>
            </a:r>
          </a:p>
        </p:txBody>
      </p:sp>
      <p:sp>
        <p:nvSpPr>
          <p:cNvPr id="7" name="Date Placeholder 3"/>
          <p:cNvSpPr txBox="1">
            <a:spLocks/>
          </p:cNvSpPr>
          <p:nvPr/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May 2016</a:t>
            </a:r>
            <a:endParaRPr kumimoji="0" lang="en-US" altLang="ko-KR" sz="1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graphicFrame>
        <p:nvGraphicFramePr>
          <p:cNvPr id="10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884278480"/>
              </p:ext>
            </p:extLst>
          </p:nvPr>
        </p:nvGraphicFramePr>
        <p:xfrm>
          <a:off x="762000" y="1524000"/>
          <a:ext cx="7239000" cy="41204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Marvell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algn="ctr"/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5488 Marvell Lane,</a:t>
                      </a:r>
                      <a:b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Santa Clara, CA, 95054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408-222-2500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Leileiw@marvell.com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 Chu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liwenchu@marvell.com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 Jiang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yzhang@marvell.com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 Cao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ruicao@marvell.com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 Srinivasa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sudhirs@marvell.com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Bo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boyu@marvell.com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 Tamhane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my@marvel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..com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Xiayu Zheng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smtClean="0">
                          <a:latin typeface="Times New Roman"/>
                          <a:ea typeface="Times New Roman"/>
                          <a:cs typeface="Arial"/>
                        </a:rPr>
                        <a:t>xzheng@marvell.com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Christian Berger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crberger@marvell.com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Niranjan Grandhe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ngrandhe@marvell.com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Hui-Ling 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Lou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hlou@marvell.com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842699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572449330"/>
              </p:ext>
            </p:extLst>
          </p:nvPr>
        </p:nvGraphicFramePr>
        <p:xfrm>
          <a:off x="685800" y="1066800"/>
          <a:ext cx="7772400" cy="474469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Alice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alicel@qti.qualcomm.com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Albert Van Zelst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allert@qti.qualcomm.com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Alfred Asterjadhi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aasterja@qti.qualcomm.com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Arjun Bharadwaj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arjunb@qti.qualcomm.com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Bin Tian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Carlos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Aldana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caldana@qca.qualcomm.com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George Cherian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gcherian@qti.qualcomm.com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Gwendolyn Barriac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gbarriac@qti.qualcomm.com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Hemanth Sampath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hsampath@qti.qualcomm.com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Lin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0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linyang@qti.qualcomm.com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Menzo Wentink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</a:t>
                      </a:r>
                      <a:r>
                        <a:rPr lang="en-US" sz="10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Netherlands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mwentink@qti.qualcomm.com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Naveen Kakani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2100 </a:t>
                      </a:r>
                      <a:r>
                        <a:rPr lang="fr-FR" sz="1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Lakeside</a:t>
                      </a: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Boulevard</a:t>
                      </a:r>
                      <a:b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Suite 475, Richardson</a:t>
                      </a:r>
                      <a:b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TX 75082, USA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nkakani@qti.qualcomm.com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Raja Banerjea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1060 Rincon Circle San Jose</a:t>
                      </a:r>
                      <a:b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 95131, USA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rajab@qit.qualcomm.com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 Van Nee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rvannee@qti.qualcomm.com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395901" y="6475413"/>
            <a:ext cx="214802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Jeongki Kim et al. LG </a:t>
            </a:r>
            <a:r>
              <a:rPr lang="en-US" altLang="ko-KR" dirty="0"/>
              <a:t>Electronics</a:t>
            </a:r>
          </a:p>
        </p:txBody>
      </p:sp>
      <p:sp>
        <p:nvSpPr>
          <p:cNvPr id="8" name="Date Placeholder 3"/>
          <p:cNvSpPr txBox="1">
            <a:spLocks/>
          </p:cNvSpPr>
          <p:nvPr/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lvl="0" eaLnBrk="0" latinLnBrk="0" hangingPunct="0">
              <a:defRPr/>
            </a:pPr>
            <a:r>
              <a:rPr lang="en-US" altLang="ko-KR" sz="1800" b="1" dirty="0" smtClean="0"/>
              <a:t>May </a:t>
            </a:r>
            <a:r>
              <a:rPr kumimoji="0" lang="en-US" altLang="ko-KR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2016</a:t>
            </a:r>
            <a:endParaRPr kumimoji="0" lang="en-US" altLang="ko-KR" sz="1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0651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7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4245067"/>
              </p:ext>
            </p:extLst>
          </p:nvPr>
        </p:nvGraphicFramePr>
        <p:xfrm>
          <a:off x="731687" y="1252407"/>
          <a:ext cx="7772400" cy="209293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 De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Vegt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rolfv@qca.qualcomm.com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Sameer Vermani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svverman@qti.qualcomm.com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Simone Merlin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smerlin@qti.qualcomm.com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Tevfik Yucek 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tyucek@qca.qualcomm.com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 Jones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vkjones@qca.qualcomm.com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325318463"/>
              </p:ext>
            </p:extLst>
          </p:nvPr>
        </p:nvGraphicFramePr>
        <p:xfrm>
          <a:off x="726745" y="3352800"/>
          <a:ext cx="7807655" cy="1479737"/>
        </p:xfrm>
        <a:graphic>
          <a:graphicData uri="http://schemas.openxmlformats.org/drawingml/2006/table">
            <a:tbl>
              <a:tblPr/>
              <a:tblGrid>
                <a:gridCol w="1559256"/>
                <a:gridCol w="1219200"/>
                <a:gridCol w="1749983"/>
                <a:gridCol w="1374217"/>
                <a:gridCol w="1904999"/>
              </a:tblGrid>
              <a:tr h="34147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Bo Sun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ZTE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#9 Wuxingduan, Xifeng</a:t>
                      </a:r>
                      <a:b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</a:b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Rd., Xi'an, China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2"/>
                        </a:rPr>
                        <a:t>sun.bo1@zte.com.cn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Kaiying Lv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3"/>
                        </a:rPr>
                        <a:t>lv.kaiying@zte.com.cn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Yonggang Fang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4"/>
                        </a:rPr>
                        <a:t>yfang@ztetx.com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Ke Yao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5"/>
                        </a:rPr>
                        <a:t>yao.ke5@zte.com.cn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Weimin Xing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6"/>
                        </a:rPr>
                        <a:t>xing.weimin@zte.com.cn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Brian Hart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Cisco Systems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170 W Tasman Dr, San Jose, CA 95134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7"/>
                        </a:rPr>
                        <a:t>brianh@cisco.com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Pooya Monajemi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  <a:hlinkClick r:id="rId8"/>
                        </a:rPr>
                        <a:t>pmonajem@cisco.com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2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395901" y="6475413"/>
            <a:ext cx="214802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Jeongki Kim et al. LG </a:t>
            </a:r>
            <a:r>
              <a:rPr lang="en-US" altLang="ko-KR" dirty="0"/>
              <a:t>Electronics</a:t>
            </a:r>
          </a:p>
        </p:txBody>
      </p:sp>
      <p:sp>
        <p:nvSpPr>
          <p:cNvPr id="13" name="Date Placeholder 3"/>
          <p:cNvSpPr txBox="1">
            <a:spLocks/>
          </p:cNvSpPr>
          <p:nvPr/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May 2016</a:t>
            </a:r>
            <a:endParaRPr kumimoji="0" lang="en-US" altLang="ko-KR" sz="1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60722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5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781968928"/>
              </p:ext>
            </p:extLst>
          </p:nvPr>
        </p:nvGraphicFramePr>
        <p:xfrm>
          <a:off x="789972" y="4648200"/>
          <a:ext cx="7239000" cy="13772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Joonsuk Kim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Apple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200" b="0" u="sng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joonsuk@apple.com</a:t>
                      </a:r>
                      <a:endParaRPr lang="en-US" sz="9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Aon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Mujtaba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mujtaba@apple.com</a:t>
                      </a:r>
                      <a:endParaRPr lang="en-US" sz="900" u="none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Guoqing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Li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guoqing_li@apple.com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Eric Wong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ericwong@apple.com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Chris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Hartman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chartman@apple.com</a:t>
                      </a:r>
                      <a:endParaRPr lang="en-US" sz="900" u="none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473778789"/>
              </p:ext>
            </p:extLst>
          </p:nvPr>
        </p:nvGraphicFramePr>
        <p:xfrm>
          <a:off x="789972" y="993996"/>
          <a:ext cx="7239000" cy="365420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Yee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 b="0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No. 1 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Dusing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</a:t>
                      </a:r>
                      <a:r>
                        <a:rPr lang="en-GB" sz="1200" baseline="30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Hsinchu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Taiwan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+886-3-567-0766</a:t>
                      </a: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james.yee@mediatek.com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alan.jauh@mediatek.com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Chingwa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chinghwa.yu@mediatek.com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 Hsu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frank.hsu@mediatek.com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Pare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2860 Junction Ave, San Jose, CA 95134, 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+1-408-526-1899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thomas.pare@mediatek.com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Jianhan Liu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Jianhan.Liu@mediatek.com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Tianyu Wu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tianyu.wu@mediatek.com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Zhou Lan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Zhou.lan@mediaTek.com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Russell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russell.huang@mediatek.com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395901" y="6475413"/>
            <a:ext cx="214802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Jeongki Kim et al. LG </a:t>
            </a:r>
            <a:r>
              <a:rPr lang="en-US" altLang="ko-KR" dirty="0"/>
              <a:t>Electronics</a:t>
            </a:r>
          </a:p>
        </p:txBody>
      </p:sp>
      <p:sp>
        <p:nvSpPr>
          <p:cNvPr id="8" name="Date Placeholder 3"/>
          <p:cNvSpPr txBox="1">
            <a:spLocks/>
          </p:cNvSpPr>
          <p:nvPr/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May 2016</a:t>
            </a:r>
            <a:endParaRPr kumimoji="0" lang="en-US" altLang="ko-KR" sz="1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6863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9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065092845"/>
              </p:ext>
            </p:extLst>
          </p:nvPr>
        </p:nvGraphicFramePr>
        <p:xfrm>
          <a:off x="381000" y="1193248"/>
          <a:ext cx="8153400" cy="475148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459029"/>
                <a:gridCol w="1973981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Fei Tong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Samsung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+44 1223 434633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f.tong@samsung.com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+82-31-279-9028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hyunjeong.kang@samsung.com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Kaushik Josiam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7437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k.josiam@samsung.com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Mark Rison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+44 1223  434600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m.rison@samsung.com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 Taori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rakesh.taori@samsung.com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Sanghyun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+82-10-8864-1751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s29.chang@samsung.com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Yasushi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1-1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Hikari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-no-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oka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Yokosuka, Kanagawa 239-0847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Japan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takatori.yasushi@lab.ntt.co.jp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Yasuhiko Inoue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inoue.yasuhiko@lab.ntt.co.jp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Shoko Shinohara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Shinohara.shoko@lab.ntt.co.jp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Yusuke </a:t>
                      </a:r>
                      <a:r>
                        <a:rPr lang="en-US" altLang="ja-JP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asai.yusuke@lab.ntt.co.jp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Koichi Ishihara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ishihara.koichi@lab.ntt.co.jp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200" dirty="0" smtClean="0">
                          <a:latin typeface="Times New Roman"/>
                          <a:ea typeface="Times New Roman"/>
                          <a:cs typeface="Arial"/>
                        </a:rPr>
                        <a:t>Junichi Iwatani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Iwatani.junichi@lab.ntt.co.jp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Yamada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 DOCOMO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3-6, Hikarinooka, Yokosuka-shi, Kanagawa, 239-8536, Japan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yamadaakira@nttdocomo.com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Fujio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Watanabe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3240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Hillview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Ave, Palo Alto, CA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94304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watanabe@docomoinnovations.com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Haralabos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Papadopoulos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hpapadopoulos@docomoinnovations.com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395901" y="6475413"/>
            <a:ext cx="214802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Jeongki Kim et al. LG </a:t>
            </a:r>
            <a:r>
              <a:rPr lang="en-US" altLang="ko-KR" dirty="0"/>
              <a:t>Electronics</a:t>
            </a:r>
          </a:p>
        </p:txBody>
      </p:sp>
      <p:sp>
        <p:nvSpPr>
          <p:cNvPr id="11" name="Date Placeholder 3"/>
          <p:cNvSpPr txBox="1">
            <a:spLocks/>
          </p:cNvSpPr>
          <p:nvPr/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May 2016</a:t>
            </a:r>
            <a:endParaRPr kumimoji="0" lang="en-US" altLang="ko-KR" sz="1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46581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395901" y="6475413"/>
            <a:ext cx="214802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Jeongki Kim et al. LG </a:t>
            </a:r>
            <a:r>
              <a:rPr lang="en-US" altLang="ko-KR" dirty="0"/>
              <a:t>Electronics</a:t>
            </a:r>
          </a:p>
        </p:txBody>
      </p:sp>
      <p:graphicFrame>
        <p:nvGraphicFramePr>
          <p:cNvPr id="10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62871788"/>
              </p:ext>
            </p:extLst>
          </p:nvPr>
        </p:nvGraphicFramePr>
        <p:xfrm>
          <a:off x="381000" y="1193248"/>
          <a:ext cx="8153400" cy="467136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375610"/>
                <a:gridCol w="20574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Masahito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Mori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Sony Corp.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Masahito.Mori@jp.sony.com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Yusuke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Tanaka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YusukeC.Tanaka@jp.sony.com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Yuichi Morioka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Yuichi.Morioka@jp.sony.com</a:t>
                      </a:r>
                      <a:endParaRPr lang="en-US" altLang="ja-JP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+mn-lt"/>
                        </a:rPr>
                        <a:t>Kazuyuki Sakoda</a:t>
                      </a:r>
                      <a:endParaRPr lang="en-US" sz="1100" dirty="0">
                        <a:latin typeface="+mn-lt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Kazuyuki.Sakoda@am.sony.com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William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Carney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William.Carney@am.sony.com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Tomoko Adachi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1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Toshiba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hlinkClick r:id="rId2"/>
                        </a:rPr>
                        <a:t>tomo.adachi@toshiba.co.jp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Narendar Madhavan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hlinkClick r:id="rId3"/>
                        </a:rPr>
                        <a:t>narendar.madhavan@toshiba.co.jp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Kentaro Taniguchi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hlinkClick r:id="rId4"/>
                        </a:rPr>
                        <a:t>kentaro.taniguchi@toshiba.co.jp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Toshihisa Nabetani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hlinkClick r:id="rId5"/>
                        </a:rPr>
                        <a:t>toshihisa.nabetani@toshiba.co.jp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Tsuguhide Aoki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hlinkClick r:id="rId6"/>
                        </a:rPr>
                        <a:t>tsuguhide.aoki@toshiba.co.jp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Koji Horisaki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hlinkClick r:id="rId7"/>
                        </a:rPr>
                        <a:t>kouji.horisaki@toshiba.co.jp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David Halls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hlinkClick r:id="rId8"/>
                        </a:rPr>
                        <a:t>david.halls@toshiba-trel.com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Filippo Tosato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hlinkClick r:id="rId9"/>
                        </a:rPr>
                        <a:t>filippo.tosato@toshiba-trel.com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Zubeir Bocus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hlinkClick r:id="rId10"/>
                        </a:rPr>
                        <a:t>zubeir.bocus@toshiba-trel.com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Fengming Cao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hlinkClick r:id="rId11"/>
                        </a:rPr>
                        <a:t>fengming.cao@toshiba-trel.com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Parag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Kulkarni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 smtClean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parag.kulkarni@toshiba-trel.com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Date Placeholder 3"/>
          <p:cNvSpPr txBox="1">
            <a:spLocks/>
          </p:cNvSpPr>
          <p:nvPr/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May 2016</a:t>
            </a:r>
            <a:endParaRPr kumimoji="0" lang="en-US" altLang="ko-KR" sz="1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04833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74500</TotalTime>
  <Words>1536</Words>
  <Application>Microsoft Office PowerPoint</Application>
  <PresentationFormat>화면 슬라이드 쇼(4:3)</PresentationFormat>
  <Paragraphs>586</Paragraphs>
  <Slides>16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16</vt:i4>
      </vt:variant>
    </vt:vector>
  </HeadingPairs>
  <TitlesOfParts>
    <vt:vector size="17" baseType="lpstr">
      <vt:lpstr>802-11-Submission</vt:lpstr>
      <vt:lpstr>TXOP Duration field in HE-SIG A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Introduction</vt:lpstr>
      <vt:lpstr>Capacity of HE-SIG A</vt:lpstr>
      <vt:lpstr>Further considerations for TXOP</vt:lpstr>
      <vt:lpstr>Conclusion</vt:lpstr>
      <vt:lpstr>Reference</vt:lpstr>
      <vt:lpstr>Straw Poll</vt:lpstr>
    </vt:vector>
  </TitlesOfParts>
  <Company>LG Electronics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Efficient multicast transmission for dense WLAN environment</dc:title>
  <dc:creator>Jeongki Kim</dc:creator>
  <cp:lastModifiedBy>Jeongki Kim</cp:lastModifiedBy>
  <cp:revision>1372</cp:revision>
  <cp:lastPrinted>1998-02-10T13:28:06Z</cp:lastPrinted>
  <dcterms:created xsi:type="dcterms:W3CDTF">2007-05-21T21:00:37Z</dcterms:created>
  <dcterms:modified xsi:type="dcterms:W3CDTF">2016-05-17T06:12:36Z</dcterms:modified>
</cp:coreProperties>
</file>