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theme/theme3.xml" ContentType="application/vnd.openxmlformats-officedocument.theme+xml"/>
  <Override PartName="/ppt/theme/themeOverride5.xml" ContentType="application/vnd.openxmlformats-officedocument.themeOverride+xml"/>
  <Override PartName="/ppt/charts/chart19.xml" ContentType="application/vnd.openxmlformats-officedocument.drawingml.char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heme/themeOverride3.xml" ContentType="application/vnd.openxmlformats-officedocument.themeOverride+xml"/>
  <Override PartName="/ppt/charts/chart17.xml" ContentType="application/vnd.openxmlformats-officedocument.drawingml.char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charts/chart13.xml" ContentType="application/vnd.openxmlformats-officedocument.drawingml.chart+xml"/>
  <Override PartName="/ppt/charts/chart15.xml" ContentType="application/vnd.openxmlformats-officedocument.drawingml.char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charts/chart9.xml" ContentType="application/vnd.openxmlformats-officedocument.drawingml.chart+xml"/>
  <Override PartName="/ppt/charts/chart11.xml" ContentType="application/vnd.openxmlformats-officedocument.drawingml.chart+xml"/>
  <Override PartName="/docProps/custom.xml" ContentType="application/vnd.openxmlformats-officedocument.custom-properties+xml"/>
  <Override PartName="/ppt/charts/chart7.xml" ContentType="application/vnd.openxmlformats-officedocument.drawingml.chart+xml"/>
  <Override PartName="/ppt/charts/chart20.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Override6.xml" ContentType="application/vnd.openxmlformats-officedocument.themeOverride+xml"/>
  <Override PartName="/ppt/charts/chart18.xml" ContentType="application/vnd.openxmlformats-officedocument.drawingml.char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Default Extension="emf" ContentType="image/x-emf"/>
  <Override PartName="/ppt/theme/themeOverride4.xml" ContentType="application/vnd.openxmlformats-officedocument.themeOverride+xml"/>
  <Override PartName="/ppt/charts/chart16.xml" ContentType="application/vnd.openxmlformats-officedocument.drawingml.char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theme/themeOverride2.xml" ContentType="application/vnd.openxmlformats-officedocument.themeOverride+xml"/>
  <Override PartName="/ppt/charts/chart14.xml" ContentType="application/vnd.openxmlformats-officedocument.drawingml.char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charts/chart8.xml" ContentType="application/vnd.openxmlformats-officedocument.drawingml.chart+xml"/>
  <Override PartName="/ppt/charts/chart12.xml" ContentType="application/vnd.openxmlformats-officedocument.drawingml.chart+xml"/>
  <Override PartName="/ppt/charts/chart21.xml" ContentType="application/vnd.openxmlformats-officedocument.drawingml.chart+xml"/>
  <Override PartName="/ppt/charts/chart6.xml" ContentType="application/vnd.openxmlformats-officedocument.drawingml.chart+xml"/>
  <Override PartName="/ppt/charts/chart10.xml" ContentType="application/vnd.openxmlformats-officedocument.drawingml.char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5"/>
  </p:notesMasterIdLst>
  <p:handoutMasterIdLst>
    <p:handoutMasterId r:id="rId36"/>
  </p:handoutMasterIdLst>
  <p:sldIdLst>
    <p:sldId id="302" r:id="rId2"/>
    <p:sldId id="278" r:id="rId3"/>
    <p:sldId id="279" r:id="rId4"/>
    <p:sldId id="280" r:id="rId5"/>
    <p:sldId id="313" r:id="rId6"/>
    <p:sldId id="314" r:id="rId7"/>
    <p:sldId id="315" r:id="rId8"/>
    <p:sldId id="292" r:id="rId9"/>
    <p:sldId id="323" r:id="rId10"/>
    <p:sldId id="293" r:id="rId11"/>
    <p:sldId id="318" r:id="rId12"/>
    <p:sldId id="320" r:id="rId13"/>
    <p:sldId id="321" r:id="rId14"/>
    <p:sldId id="316" r:id="rId15"/>
    <p:sldId id="325" r:id="rId16"/>
    <p:sldId id="296" r:id="rId17"/>
    <p:sldId id="324" r:id="rId18"/>
    <p:sldId id="298" r:id="rId19"/>
    <p:sldId id="299" r:id="rId20"/>
    <p:sldId id="300" r:id="rId21"/>
    <p:sldId id="301" r:id="rId22"/>
    <p:sldId id="277" r:id="rId23"/>
    <p:sldId id="304" r:id="rId24"/>
    <p:sldId id="303" r:id="rId25"/>
    <p:sldId id="322" r:id="rId26"/>
    <p:sldId id="326" r:id="rId27"/>
    <p:sldId id="306" r:id="rId28"/>
    <p:sldId id="307" r:id="rId29"/>
    <p:sldId id="308" r:id="rId30"/>
    <p:sldId id="309" r:id="rId31"/>
    <p:sldId id="310" r:id="rId32"/>
    <p:sldId id="311" r:id="rId33"/>
    <p:sldId id="312" r:id="rId34"/>
  </p:sldIdLst>
  <p:sldSz cx="9144000" cy="6858000" type="screen4x3"/>
  <p:notesSz cx="70104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8B8B"/>
    <a:srgbClr val="E24E0C"/>
    <a:srgbClr val="E46C0A"/>
    <a:srgbClr val="00EE6C"/>
    <a:srgbClr val="00FF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69" autoAdjust="0"/>
    <p:restoredTop sz="98431" autoAdjust="0"/>
  </p:normalViewPr>
  <p:slideViewPr>
    <p:cSldViewPr>
      <p:cViewPr>
        <p:scale>
          <a:sx n="60" d="100"/>
          <a:sy n="60" d="100"/>
        </p:scale>
        <p:origin x="-1434" y="-20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0" d="100"/>
          <a:sy n="50" d="100"/>
        </p:scale>
        <p:origin x="-2676" y="-84"/>
      </p:cViewPr>
      <p:guideLst>
        <p:guide orient="horz" pos="2928"/>
        <p:guide pos="2208"/>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mtk10854\Desktop\Box5\mus_vs_nist_error_model.xlsx" TargetMode="External"/></Relationships>
</file>

<file path=ppt/charts/_rels/chart10.xml.rels><?xml version="1.0" encoding="UTF-8" standalone="yes"?>
<Relationships xmlns="http://schemas.openxmlformats.org/package/2006/relationships"><Relationship Id="rId2" Type="http://schemas.openxmlformats.org/officeDocument/2006/relationships/oleObject" Target="file:///C:\Users\mtk09108\Desktop\11AX_Simulation\Box5\11_11_2015_test_results_2.xlsx" TargetMode="External"/><Relationship Id="rId1" Type="http://schemas.openxmlformats.org/officeDocument/2006/relationships/themeOverride" Target="../theme/themeOverride4.xml"/></Relationships>
</file>

<file path=ppt/charts/_rels/chart11.xml.rels><?xml version="1.0" encoding="UTF-8" standalone="yes"?>
<Relationships xmlns="http://schemas.openxmlformats.org/package/2006/relationships"><Relationship Id="rId2" Type="http://schemas.openxmlformats.org/officeDocument/2006/relationships/oleObject" Target="file:///C:\Users\mtk09108\Desktop\11AX_Simulation\Box5\11_11_2015_test_results_2.xlsx" TargetMode="External"/><Relationship Id="rId1" Type="http://schemas.openxmlformats.org/officeDocument/2006/relationships/themeOverride" Target="../theme/themeOverride5.xml"/></Relationships>
</file>

<file path=ppt/charts/_rels/chart12.xml.rels><?xml version="1.0" encoding="UTF-8" standalone="yes"?>
<Relationships xmlns="http://schemas.openxmlformats.org/package/2006/relationships"><Relationship Id="rId1" Type="http://schemas.openxmlformats.org/officeDocument/2006/relationships/oleObject" Target="file:///C:\Users\mtk09108\Desktop\11AX_Simulation\Box5\11-15-0802-01-00ax-box5-calibration-results-of-ss6_simplified.xlsx"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file:///C:\Users\mtk09108\Desktop\11AX_Simulation\Box5\11-15-0802-01-00ax-box5-calibration-results-of-ss6_simplified.xlsx" TargetMode="External"/></Relationships>
</file>

<file path=ppt/charts/_rels/chart14.xml.rels><?xml version="1.0" encoding="UTF-8" standalone="yes"?>
<Relationships xmlns="http://schemas.openxmlformats.org/package/2006/relationships"><Relationship Id="rId2" Type="http://schemas.openxmlformats.org/officeDocument/2006/relationships/oleObject" Target="file:///C:\Users\mtk09108\Desktop\11AX_Simulation\Box5\11-15-0802-01-00ax-box5-calibration-results-of-ss6_simplified.xlsx" TargetMode="External"/><Relationship Id="rId1" Type="http://schemas.openxmlformats.org/officeDocument/2006/relationships/themeOverride" Target="../theme/themeOverride6.xml"/></Relationships>
</file>

<file path=ppt/charts/_rels/chart15.xml.rels><?xml version="1.0" encoding="UTF-8" standalone="yes"?>
<Relationships xmlns="http://schemas.openxmlformats.org/package/2006/relationships"><Relationship Id="rId1" Type="http://schemas.openxmlformats.org/officeDocument/2006/relationships/oleObject" Target="file:///C:\Users\mtk09108\Desktop\11AX_Simulation\Box5\11-15-0802-01-00ax-box5-calibration-results-of-ss6_simplified.xlsx" TargetMode="External"/></Relationships>
</file>

<file path=ppt/charts/_rels/chart16.xml.rels><?xml version="1.0" encoding="UTF-8" standalone="yes"?>
<Relationships xmlns="http://schemas.openxmlformats.org/package/2006/relationships"><Relationship Id="rId1" Type="http://schemas.openxmlformats.org/officeDocument/2006/relationships/oleObject" Target="file:///C:\Users\mtk09108\Desktop\11AX_Simulation\Box5\11-15-0802-01-00ax-box5-calibration-results-of-ss6_simplified.xlsx" TargetMode="External"/></Relationships>
</file>

<file path=ppt/charts/_rels/chart17.xml.rels><?xml version="1.0" encoding="UTF-8" standalone="yes"?>
<Relationships xmlns="http://schemas.openxmlformats.org/package/2006/relationships"><Relationship Id="rId1" Type="http://schemas.openxmlformats.org/officeDocument/2006/relationships/oleObject" Target="file:///C:\Users\mtk09108\Desktop\11AX_Simulation\Box5\11-15-0802-01-00ax-box5-calibration-results-of-ss6_simplified.xlsx" TargetMode="External"/></Relationships>
</file>

<file path=ppt/charts/_rels/chart18.xml.rels><?xml version="1.0" encoding="UTF-8" standalone="yes"?>
<Relationships xmlns="http://schemas.openxmlformats.org/package/2006/relationships"><Relationship Id="rId1" Type="http://schemas.openxmlformats.org/officeDocument/2006/relationships/oleObject" Target="file:///C:\Users\mtk09108\Desktop\11AX_Simulation\Box5\11-15-0802-01-00ax-box5-calibration-results-of-ss6_simplified.xlsx" TargetMode="External"/></Relationships>
</file>

<file path=ppt/charts/_rels/chart19.xml.rels><?xml version="1.0" encoding="UTF-8" standalone="yes"?>
<Relationships xmlns="http://schemas.openxmlformats.org/package/2006/relationships"><Relationship Id="rId1" Type="http://schemas.openxmlformats.org/officeDocument/2006/relationships/oleObject" Target="file:///C:\Users\mtk09108\Desktop\11AX_Simulation\Box5\11-15-0802-01-00ax-box5-calibration-results-of-ss6_simplified.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mtk09108\Desktop\11AX_Simulation\Box5\11-15-0802-01-00ax-box5-calibration-results-of-ss6_simplified.xlsx" TargetMode="External"/></Relationships>
</file>

<file path=ppt/charts/_rels/chart20.xml.rels><?xml version="1.0" encoding="UTF-8" standalone="yes"?>
<Relationships xmlns="http://schemas.openxmlformats.org/package/2006/relationships"><Relationship Id="rId1" Type="http://schemas.openxmlformats.org/officeDocument/2006/relationships/oleObject" Target="file:///C:\Users\mtk09108\Desktop\11AX_Simulation\Box5\11-15-0802-01-00ax-box5-calibration-results-of-ss6_simplified.xlsx" TargetMode="External"/></Relationships>
</file>

<file path=ppt/charts/_rels/chart21.xml.rels><?xml version="1.0" encoding="UTF-8" standalone="yes"?>
<Relationships xmlns="http://schemas.openxmlformats.org/package/2006/relationships"><Relationship Id="rId1" Type="http://schemas.openxmlformats.org/officeDocument/2006/relationships/oleObject" Target="file:///C:\Users\mtk09108\Desktop\11AX_Simulation\Box5\11-15-0802-01-00ax-box5-calibration-results-of-ss6_simplified.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mtk09108\Desktop\11AX_Simulation\Box5\11-15-0802-01-00ax-box5-calibration-results-of-ss6_simplified.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mtk09108\Desktop\11AX_Simulation\Box5\11_11_2015_test_results_2.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mtk09108\Desktop\11AX_Simulation\Box5\11_11_2015_test_results_2.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mtk09108\Desktop\11AX_Simulation\Box5\11_11_2015_test_results_2.xlsx" TargetMode="External"/></Relationships>
</file>

<file path=ppt/charts/_rels/chart7.xml.rels><?xml version="1.0" encoding="UTF-8" standalone="yes"?>
<Relationships xmlns="http://schemas.openxmlformats.org/package/2006/relationships"><Relationship Id="rId2" Type="http://schemas.openxmlformats.org/officeDocument/2006/relationships/oleObject" Target="file:///C:\Users\mtk09108\Desktop\11AX_Simulation\Box5\11_11_2015_test_results_2.xlsx" TargetMode="External"/><Relationship Id="rId1" Type="http://schemas.openxmlformats.org/officeDocument/2006/relationships/themeOverride" Target="../theme/themeOverride1.xml"/></Relationships>
</file>

<file path=ppt/charts/_rels/chart8.xml.rels><?xml version="1.0" encoding="UTF-8" standalone="yes"?>
<Relationships xmlns="http://schemas.openxmlformats.org/package/2006/relationships"><Relationship Id="rId2" Type="http://schemas.openxmlformats.org/officeDocument/2006/relationships/oleObject" Target="file:///C:\Users\mtk09108\Desktop\11AX_Simulation\Box5\11_11_2015_test_results_2.xlsx" TargetMode="External"/><Relationship Id="rId1" Type="http://schemas.openxmlformats.org/officeDocument/2006/relationships/themeOverride" Target="../theme/themeOverride2.xml"/></Relationships>
</file>

<file path=ppt/charts/_rels/chart9.xml.rels><?xml version="1.0" encoding="UTF-8" standalone="yes"?>
<Relationships xmlns="http://schemas.openxmlformats.org/package/2006/relationships"><Relationship Id="rId2" Type="http://schemas.openxmlformats.org/officeDocument/2006/relationships/oleObject" Target="file:///C:\Users\mtk09108\Desktop\11AX_Simulation\Box5\11_11_2015_test_results_2.xlsx" TargetMode="External"/><Relationship Id="rId1" Type="http://schemas.openxmlformats.org/officeDocument/2006/relationships/themeOverride" Target="../theme/themeOverride3.xm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dirty="0"/>
              <a:t>MCS</a:t>
            </a:r>
            <a:r>
              <a:rPr lang="en-US" baseline="0" dirty="0"/>
              <a:t> 5 PER in Channel Model </a:t>
            </a:r>
            <a:r>
              <a:rPr lang="en-US" baseline="0" dirty="0" smtClean="0"/>
              <a:t>D NLOS</a:t>
            </a:r>
            <a:endParaRPr lang="en-US" dirty="0"/>
          </a:p>
        </c:rich>
      </c:tx>
      <c:layout/>
    </c:title>
    <c:plotArea>
      <c:layout/>
      <c:lineChart>
        <c:grouping val="standard"/>
        <c:ser>
          <c:idx val="0"/>
          <c:order val="0"/>
          <c:tx>
            <c:strRef>
              <c:f>Sheet3!$B$1</c:f>
              <c:strCache>
                <c:ptCount val="1"/>
                <c:pt idx="0">
                  <c:v>PER</c:v>
                </c:pt>
              </c:strCache>
            </c:strRef>
          </c:tx>
          <c:cat>
            <c:numRef>
              <c:f>Sheet3!$A$182:$A$362</c:f>
              <c:numCache>
                <c:formatCode>General</c:formatCode>
                <c:ptCount val="181"/>
                <c:pt idx="0">
                  <c:v>8</c:v>
                </c:pt>
                <c:pt idx="1">
                  <c:v>8.1</c:v>
                </c:pt>
                <c:pt idx="2">
                  <c:v>8.2000000000000011</c:v>
                </c:pt>
                <c:pt idx="3">
                  <c:v>8.3000000000000007</c:v>
                </c:pt>
                <c:pt idx="4">
                  <c:v>8.4</c:v>
                </c:pt>
                <c:pt idx="5">
                  <c:v>8.5</c:v>
                </c:pt>
                <c:pt idx="6">
                  <c:v>8.6</c:v>
                </c:pt>
                <c:pt idx="7">
                  <c:v>8.7000000000000011</c:v>
                </c:pt>
                <c:pt idx="8">
                  <c:v>8.8000000000000007</c:v>
                </c:pt>
                <c:pt idx="9">
                  <c:v>8.9</c:v>
                </c:pt>
                <c:pt idx="10">
                  <c:v>9</c:v>
                </c:pt>
                <c:pt idx="11">
                  <c:v>9.1</c:v>
                </c:pt>
                <c:pt idx="12">
                  <c:v>9.2000000000000011</c:v>
                </c:pt>
                <c:pt idx="13">
                  <c:v>9.3000000000000007</c:v>
                </c:pt>
                <c:pt idx="14">
                  <c:v>9.4</c:v>
                </c:pt>
                <c:pt idx="15">
                  <c:v>9.5</c:v>
                </c:pt>
                <c:pt idx="16">
                  <c:v>9.6</c:v>
                </c:pt>
                <c:pt idx="17">
                  <c:v>9.7000000000000011</c:v>
                </c:pt>
                <c:pt idx="18">
                  <c:v>9.8000000000000007</c:v>
                </c:pt>
                <c:pt idx="19">
                  <c:v>9.9</c:v>
                </c:pt>
                <c:pt idx="20">
                  <c:v>10</c:v>
                </c:pt>
                <c:pt idx="21">
                  <c:v>10.1</c:v>
                </c:pt>
                <c:pt idx="22">
                  <c:v>10.200000000000001</c:v>
                </c:pt>
                <c:pt idx="23">
                  <c:v>10.3</c:v>
                </c:pt>
                <c:pt idx="24">
                  <c:v>10.4</c:v>
                </c:pt>
                <c:pt idx="25">
                  <c:v>10.5</c:v>
                </c:pt>
                <c:pt idx="26">
                  <c:v>10.6</c:v>
                </c:pt>
                <c:pt idx="27">
                  <c:v>10.7</c:v>
                </c:pt>
                <c:pt idx="28">
                  <c:v>10.8</c:v>
                </c:pt>
                <c:pt idx="29">
                  <c:v>10.9</c:v>
                </c:pt>
                <c:pt idx="30">
                  <c:v>11</c:v>
                </c:pt>
                <c:pt idx="31">
                  <c:v>11.1</c:v>
                </c:pt>
                <c:pt idx="32">
                  <c:v>11.2</c:v>
                </c:pt>
                <c:pt idx="33">
                  <c:v>11.3</c:v>
                </c:pt>
                <c:pt idx="34">
                  <c:v>11.4</c:v>
                </c:pt>
                <c:pt idx="35">
                  <c:v>11.5</c:v>
                </c:pt>
                <c:pt idx="36">
                  <c:v>11.6</c:v>
                </c:pt>
                <c:pt idx="37">
                  <c:v>11.7</c:v>
                </c:pt>
                <c:pt idx="38">
                  <c:v>11.8</c:v>
                </c:pt>
                <c:pt idx="39">
                  <c:v>11.9</c:v>
                </c:pt>
                <c:pt idx="40">
                  <c:v>12</c:v>
                </c:pt>
                <c:pt idx="41">
                  <c:v>12.1</c:v>
                </c:pt>
                <c:pt idx="42">
                  <c:v>12.2</c:v>
                </c:pt>
                <c:pt idx="43">
                  <c:v>12.3</c:v>
                </c:pt>
                <c:pt idx="44">
                  <c:v>12.4</c:v>
                </c:pt>
                <c:pt idx="45">
                  <c:v>12.5</c:v>
                </c:pt>
                <c:pt idx="46">
                  <c:v>12.6</c:v>
                </c:pt>
                <c:pt idx="47">
                  <c:v>12.7</c:v>
                </c:pt>
                <c:pt idx="48">
                  <c:v>12.8</c:v>
                </c:pt>
                <c:pt idx="49">
                  <c:v>12.9</c:v>
                </c:pt>
                <c:pt idx="50">
                  <c:v>13</c:v>
                </c:pt>
                <c:pt idx="51">
                  <c:v>13.1</c:v>
                </c:pt>
                <c:pt idx="52">
                  <c:v>13.2</c:v>
                </c:pt>
                <c:pt idx="53">
                  <c:v>13.3</c:v>
                </c:pt>
                <c:pt idx="54">
                  <c:v>13.4</c:v>
                </c:pt>
                <c:pt idx="55">
                  <c:v>13.5</c:v>
                </c:pt>
                <c:pt idx="56">
                  <c:v>13.6</c:v>
                </c:pt>
                <c:pt idx="57">
                  <c:v>13.7</c:v>
                </c:pt>
                <c:pt idx="58">
                  <c:v>13.8</c:v>
                </c:pt>
                <c:pt idx="59">
                  <c:v>13.9</c:v>
                </c:pt>
                <c:pt idx="60">
                  <c:v>14</c:v>
                </c:pt>
                <c:pt idx="61">
                  <c:v>14.1</c:v>
                </c:pt>
                <c:pt idx="62">
                  <c:v>14.2</c:v>
                </c:pt>
                <c:pt idx="63">
                  <c:v>14.3</c:v>
                </c:pt>
                <c:pt idx="64">
                  <c:v>14.4</c:v>
                </c:pt>
                <c:pt idx="65">
                  <c:v>14.5</c:v>
                </c:pt>
                <c:pt idx="66">
                  <c:v>14.6</c:v>
                </c:pt>
                <c:pt idx="67">
                  <c:v>14.7</c:v>
                </c:pt>
                <c:pt idx="68">
                  <c:v>14.8</c:v>
                </c:pt>
                <c:pt idx="69">
                  <c:v>14.9</c:v>
                </c:pt>
                <c:pt idx="70">
                  <c:v>15</c:v>
                </c:pt>
                <c:pt idx="71">
                  <c:v>15.1</c:v>
                </c:pt>
                <c:pt idx="72">
                  <c:v>15.2</c:v>
                </c:pt>
                <c:pt idx="73">
                  <c:v>15.3</c:v>
                </c:pt>
                <c:pt idx="74">
                  <c:v>15.4</c:v>
                </c:pt>
                <c:pt idx="75">
                  <c:v>15.5</c:v>
                </c:pt>
                <c:pt idx="76">
                  <c:v>15.6</c:v>
                </c:pt>
                <c:pt idx="77">
                  <c:v>15.7</c:v>
                </c:pt>
                <c:pt idx="78">
                  <c:v>15.8</c:v>
                </c:pt>
                <c:pt idx="79">
                  <c:v>15.9</c:v>
                </c:pt>
                <c:pt idx="80">
                  <c:v>16</c:v>
                </c:pt>
                <c:pt idx="81">
                  <c:v>16.100000000000001</c:v>
                </c:pt>
                <c:pt idx="82">
                  <c:v>16.2</c:v>
                </c:pt>
                <c:pt idx="83">
                  <c:v>16.3</c:v>
                </c:pt>
                <c:pt idx="84">
                  <c:v>16.399999999999999</c:v>
                </c:pt>
                <c:pt idx="85">
                  <c:v>16.5</c:v>
                </c:pt>
                <c:pt idx="86">
                  <c:v>16.600000000000001</c:v>
                </c:pt>
                <c:pt idx="87">
                  <c:v>16.7</c:v>
                </c:pt>
                <c:pt idx="88">
                  <c:v>16.8</c:v>
                </c:pt>
                <c:pt idx="89">
                  <c:v>16.899999999999999</c:v>
                </c:pt>
                <c:pt idx="90">
                  <c:v>17</c:v>
                </c:pt>
                <c:pt idx="91">
                  <c:v>17.100000000000001</c:v>
                </c:pt>
                <c:pt idx="92">
                  <c:v>17.2</c:v>
                </c:pt>
                <c:pt idx="93">
                  <c:v>17.3</c:v>
                </c:pt>
                <c:pt idx="94">
                  <c:v>17.399999999999999</c:v>
                </c:pt>
                <c:pt idx="95">
                  <c:v>17.5</c:v>
                </c:pt>
                <c:pt idx="96">
                  <c:v>17.600000000000001</c:v>
                </c:pt>
                <c:pt idx="97">
                  <c:v>17.7</c:v>
                </c:pt>
                <c:pt idx="98">
                  <c:v>17.8</c:v>
                </c:pt>
                <c:pt idx="99">
                  <c:v>17.899999999999999</c:v>
                </c:pt>
                <c:pt idx="100">
                  <c:v>18</c:v>
                </c:pt>
                <c:pt idx="101">
                  <c:v>18.100000000000001</c:v>
                </c:pt>
                <c:pt idx="102">
                  <c:v>18.2</c:v>
                </c:pt>
                <c:pt idx="103">
                  <c:v>18.3</c:v>
                </c:pt>
                <c:pt idx="104">
                  <c:v>18.399999999999999</c:v>
                </c:pt>
                <c:pt idx="105">
                  <c:v>18.5</c:v>
                </c:pt>
                <c:pt idx="106">
                  <c:v>18.600000000000001</c:v>
                </c:pt>
                <c:pt idx="107">
                  <c:v>18.7</c:v>
                </c:pt>
                <c:pt idx="108">
                  <c:v>18.8</c:v>
                </c:pt>
                <c:pt idx="109">
                  <c:v>18.899999999999999</c:v>
                </c:pt>
                <c:pt idx="110">
                  <c:v>19</c:v>
                </c:pt>
                <c:pt idx="111">
                  <c:v>19.100000000000001</c:v>
                </c:pt>
                <c:pt idx="112">
                  <c:v>19.2</c:v>
                </c:pt>
                <c:pt idx="113">
                  <c:v>19.3</c:v>
                </c:pt>
                <c:pt idx="114">
                  <c:v>19.399999999999999</c:v>
                </c:pt>
                <c:pt idx="115">
                  <c:v>19.5</c:v>
                </c:pt>
                <c:pt idx="116">
                  <c:v>19.600000000000001</c:v>
                </c:pt>
                <c:pt idx="117">
                  <c:v>19.7</c:v>
                </c:pt>
                <c:pt idx="118">
                  <c:v>19.8</c:v>
                </c:pt>
                <c:pt idx="119">
                  <c:v>19.899999999999999</c:v>
                </c:pt>
                <c:pt idx="120">
                  <c:v>20</c:v>
                </c:pt>
                <c:pt idx="121">
                  <c:v>20.100000000000001</c:v>
                </c:pt>
                <c:pt idx="122">
                  <c:v>20.2</c:v>
                </c:pt>
                <c:pt idx="123">
                  <c:v>20.3</c:v>
                </c:pt>
                <c:pt idx="124">
                  <c:v>20.399999999999999</c:v>
                </c:pt>
                <c:pt idx="125">
                  <c:v>20.5</c:v>
                </c:pt>
                <c:pt idx="126">
                  <c:v>20.6</c:v>
                </c:pt>
                <c:pt idx="127">
                  <c:v>20.7</c:v>
                </c:pt>
                <c:pt idx="128">
                  <c:v>20.8</c:v>
                </c:pt>
                <c:pt idx="129">
                  <c:v>20.9</c:v>
                </c:pt>
                <c:pt idx="130">
                  <c:v>21</c:v>
                </c:pt>
                <c:pt idx="131">
                  <c:v>21.1</c:v>
                </c:pt>
                <c:pt idx="132">
                  <c:v>21.2</c:v>
                </c:pt>
                <c:pt idx="133">
                  <c:v>21.3</c:v>
                </c:pt>
                <c:pt idx="134">
                  <c:v>21.4</c:v>
                </c:pt>
                <c:pt idx="135">
                  <c:v>21.5</c:v>
                </c:pt>
                <c:pt idx="136">
                  <c:v>21.6</c:v>
                </c:pt>
                <c:pt idx="137">
                  <c:v>21.7</c:v>
                </c:pt>
                <c:pt idx="138">
                  <c:v>21.8</c:v>
                </c:pt>
                <c:pt idx="139">
                  <c:v>21.9</c:v>
                </c:pt>
                <c:pt idx="140">
                  <c:v>22</c:v>
                </c:pt>
                <c:pt idx="141">
                  <c:v>22.1</c:v>
                </c:pt>
                <c:pt idx="142">
                  <c:v>22.2</c:v>
                </c:pt>
                <c:pt idx="143">
                  <c:v>22.3</c:v>
                </c:pt>
                <c:pt idx="144">
                  <c:v>22.4</c:v>
                </c:pt>
                <c:pt idx="145">
                  <c:v>22.5</c:v>
                </c:pt>
                <c:pt idx="146">
                  <c:v>22.6</c:v>
                </c:pt>
                <c:pt idx="147">
                  <c:v>22.7</c:v>
                </c:pt>
                <c:pt idx="148">
                  <c:v>22.8</c:v>
                </c:pt>
                <c:pt idx="149">
                  <c:v>22.9</c:v>
                </c:pt>
                <c:pt idx="150">
                  <c:v>23</c:v>
                </c:pt>
                <c:pt idx="151">
                  <c:v>23.1</c:v>
                </c:pt>
                <c:pt idx="152">
                  <c:v>23.2</c:v>
                </c:pt>
                <c:pt idx="153">
                  <c:v>23.3</c:v>
                </c:pt>
                <c:pt idx="154">
                  <c:v>23.4</c:v>
                </c:pt>
                <c:pt idx="155">
                  <c:v>23.5</c:v>
                </c:pt>
                <c:pt idx="156">
                  <c:v>23.6</c:v>
                </c:pt>
                <c:pt idx="157">
                  <c:v>23.7</c:v>
                </c:pt>
                <c:pt idx="158">
                  <c:v>23.8</c:v>
                </c:pt>
                <c:pt idx="159">
                  <c:v>23.9</c:v>
                </c:pt>
                <c:pt idx="160">
                  <c:v>24</c:v>
                </c:pt>
                <c:pt idx="161">
                  <c:v>24.1</c:v>
                </c:pt>
                <c:pt idx="162">
                  <c:v>24.2</c:v>
                </c:pt>
                <c:pt idx="163">
                  <c:v>24.3</c:v>
                </c:pt>
                <c:pt idx="164">
                  <c:v>24.4</c:v>
                </c:pt>
                <c:pt idx="165">
                  <c:v>24.5</c:v>
                </c:pt>
                <c:pt idx="166">
                  <c:v>24.6</c:v>
                </c:pt>
                <c:pt idx="167">
                  <c:v>24.7</c:v>
                </c:pt>
                <c:pt idx="168">
                  <c:v>24.8</c:v>
                </c:pt>
                <c:pt idx="169">
                  <c:v>24.9</c:v>
                </c:pt>
                <c:pt idx="170">
                  <c:v>25</c:v>
                </c:pt>
                <c:pt idx="171">
                  <c:v>25.1</c:v>
                </c:pt>
                <c:pt idx="172">
                  <c:v>25.2</c:v>
                </c:pt>
                <c:pt idx="173">
                  <c:v>25.3</c:v>
                </c:pt>
                <c:pt idx="174">
                  <c:v>25.4</c:v>
                </c:pt>
                <c:pt idx="175">
                  <c:v>25.5</c:v>
                </c:pt>
                <c:pt idx="176">
                  <c:v>25.6</c:v>
                </c:pt>
                <c:pt idx="177">
                  <c:v>25.7</c:v>
                </c:pt>
                <c:pt idx="178">
                  <c:v>25.8</c:v>
                </c:pt>
                <c:pt idx="179">
                  <c:v>25.9</c:v>
                </c:pt>
                <c:pt idx="180">
                  <c:v>26</c:v>
                </c:pt>
              </c:numCache>
            </c:numRef>
          </c:cat>
          <c:val>
            <c:numRef>
              <c:f>Sheet3!$B$182:$B$362</c:f>
              <c:numCache>
                <c:formatCode>General</c:formatCode>
                <c:ptCount val="181"/>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0</c:v>
                </c:pt>
                <c:pt idx="51">
                  <c:v>0</c:v>
                </c:pt>
                <c:pt idx="52">
                  <c:v>0</c:v>
                </c:pt>
                <c:pt idx="53">
                  <c:v>0</c:v>
                </c:pt>
                <c:pt idx="54">
                  <c:v>0</c:v>
                </c:pt>
                <c:pt idx="55">
                  <c:v>0</c:v>
                </c:pt>
                <c:pt idx="56">
                  <c:v>0</c:v>
                </c:pt>
                <c:pt idx="57">
                  <c:v>0</c:v>
                </c:pt>
                <c:pt idx="58">
                  <c:v>0</c:v>
                </c:pt>
                <c:pt idx="59">
                  <c:v>0</c:v>
                </c:pt>
                <c:pt idx="60">
                  <c:v>0</c:v>
                </c:pt>
                <c:pt idx="61">
                  <c:v>0</c:v>
                </c:pt>
                <c:pt idx="62">
                  <c:v>0</c:v>
                </c:pt>
                <c:pt idx="63">
                  <c:v>0</c:v>
                </c:pt>
                <c:pt idx="64">
                  <c:v>1.0000000000000051E-4</c:v>
                </c:pt>
                <c:pt idx="65">
                  <c:v>5.0000000000000034E-4</c:v>
                </c:pt>
                <c:pt idx="66">
                  <c:v>1.1999999999999999E-3</c:v>
                </c:pt>
                <c:pt idx="67">
                  <c:v>3.2000000000000153E-3</c:v>
                </c:pt>
                <c:pt idx="68">
                  <c:v>7.7000000000000289E-3</c:v>
                </c:pt>
                <c:pt idx="69">
                  <c:v>1.6100000000000041E-2</c:v>
                </c:pt>
                <c:pt idx="70">
                  <c:v>3.1399999999999997E-2</c:v>
                </c:pt>
                <c:pt idx="71">
                  <c:v>5.3600000000000002E-2</c:v>
                </c:pt>
                <c:pt idx="72">
                  <c:v>8.3100000000000063E-2</c:v>
                </c:pt>
                <c:pt idx="73">
                  <c:v>0.12310000000000022</c:v>
                </c:pt>
                <c:pt idx="74">
                  <c:v>0.1731</c:v>
                </c:pt>
                <c:pt idx="75">
                  <c:v>0.2296</c:v>
                </c:pt>
                <c:pt idx="76">
                  <c:v>0.29250000000000032</c:v>
                </c:pt>
                <c:pt idx="77">
                  <c:v>0.36140000000000111</c:v>
                </c:pt>
                <c:pt idx="78">
                  <c:v>0.42820000000000008</c:v>
                </c:pt>
                <c:pt idx="79">
                  <c:v>0.49420000000000008</c:v>
                </c:pt>
                <c:pt idx="80">
                  <c:v>0.5615</c:v>
                </c:pt>
                <c:pt idx="81">
                  <c:v>0.62100000000000222</c:v>
                </c:pt>
                <c:pt idx="82">
                  <c:v>0.67700000000000293</c:v>
                </c:pt>
                <c:pt idx="83">
                  <c:v>0.71930000000000005</c:v>
                </c:pt>
                <c:pt idx="84">
                  <c:v>0.7639000000000028</c:v>
                </c:pt>
                <c:pt idx="85">
                  <c:v>0.80649999999999999</c:v>
                </c:pt>
                <c:pt idx="86">
                  <c:v>0.83770000000000233</c:v>
                </c:pt>
                <c:pt idx="87">
                  <c:v>0.86129999999999995</c:v>
                </c:pt>
                <c:pt idx="88">
                  <c:v>0.88360000000000005</c:v>
                </c:pt>
                <c:pt idx="89">
                  <c:v>0.90659999999999996</c:v>
                </c:pt>
                <c:pt idx="90">
                  <c:v>0.9234</c:v>
                </c:pt>
                <c:pt idx="91">
                  <c:v>0.93899999999999995</c:v>
                </c:pt>
                <c:pt idx="92">
                  <c:v>0.95220000000000005</c:v>
                </c:pt>
                <c:pt idx="93">
                  <c:v>0.96050000000000002</c:v>
                </c:pt>
                <c:pt idx="94">
                  <c:v>0.96780000000000221</c:v>
                </c:pt>
                <c:pt idx="95">
                  <c:v>0.97419999999999995</c:v>
                </c:pt>
                <c:pt idx="96">
                  <c:v>0.97890000000000221</c:v>
                </c:pt>
                <c:pt idx="97">
                  <c:v>0.98549999999999949</c:v>
                </c:pt>
                <c:pt idx="98">
                  <c:v>0.98870000000000002</c:v>
                </c:pt>
                <c:pt idx="99">
                  <c:v>0.99119999999999997</c:v>
                </c:pt>
                <c:pt idx="100">
                  <c:v>0.99280000000000002</c:v>
                </c:pt>
                <c:pt idx="101">
                  <c:v>0.99429999999999996</c:v>
                </c:pt>
                <c:pt idx="102">
                  <c:v>0.99560000000000004</c:v>
                </c:pt>
                <c:pt idx="103">
                  <c:v>0.99629999999999996</c:v>
                </c:pt>
                <c:pt idx="104">
                  <c:v>0.99760000000000004</c:v>
                </c:pt>
                <c:pt idx="105">
                  <c:v>0.998</c:v>
                </c:pt>
                <c:pt idx="106">
                  <c:v>0.99829999999999997</c:v>
                </c:pt>
                <c:pt idx="107">
                  <c:v>0.99860000000000004</c:v>
                </c:pt>
                <c:pt idx="108">
                  <c:v>0.999</c:v>
                </c:pt>
                <c:pt idx="109">
                  <c:v>0.99919999999999998</c:v>
                </c:pt>
                <c:pt idx="110">
                  <c:v>0.99939999999999996</c:v>
                </c:pt>
                <c:pt idx="111">
                  <c:v>0.99960000000000004</c:v>
                </c:pt>
                <c:pt idx="112">
                  <c:v>0.99970000000000003</c:v>
                </c:pt>
                <c:pt idx="113">
                  <c:v>1</c:v>
                </c:pt>
                <c:pt idx="114">
                  <c:v>1</c:v>
                </c:pt>
                <c:pt idx="115">
                  <c:v>1</c:v>
                </c:pt>
                <c:pt idx="116">
                  <c:v>1</c:v>
                </c:pt>
                <c:pt idx="117">
                  <c:v>1</c:v>
                </c:pt>
                <c:pt idx="118">
                  <c:v>1</c:v>
                </c:pt>
                <c:pt idx="119">
                  <c:v>1</c:v>
                </c:pt>
                <c:pt idx="120">
                  <c:v>1</c:v>
                </c:pt>
                <c:pt idx="121">
                  <c:v>1</c:v>
                </c:pt>
                <c:pt idx="122">
                  <c:v>1</c:v>
                </c:pt>
                <c:pt idx="123">
                  <c:v>1</c:v>
                </c:pt>
                <c:pt idx="124">
                  <c:v>1</c:v>
                </c:pt>
                <c:pt idx="125">
                  <c:v>1</c:v>
                </c:pt>
                <c:pt idx="126">
                  <c:v>1</c:v>
                </c:pt>
                <c:pt idx="127">
                  <c:v>1</c:v>
                </c:pt>
                <c:pt idx="128">
                  <c:v>1</c:v>
                </c:pt>
                <c:pt idx="129">
                  <c:v>1</c:v>
                </c:pt>
                <c:pt idx="130">
                  <c:v>1</c:v>
                </c:pt>
                <c:pt idx="131">
                  <c:v>1</c:v>
                </c:pt>
                <c:pt idx="132">
                  <c:v>1</c:v>
                </c:pt>
                <c:pt idx="133">
                  <c:v>1</c:v>
                </c:pt>
                <c:pt idx="134">
                  <c:v>1</c:v>
                </c:pt>
                <c:pt idx="135">
                  <c:v>1</c:v>
                </c:pt>
                <c:pt idx="136">
                  <c:v>1</c:v>
                </c:pt>
                <c:pt idx="137">
                  <c:v>1</c:v>
                </c:pt>
                <c:pt idx="138">
                  <c:v>1</c:v>
                </c:pt>
                <c:pt idx="139">
                  <c:v>1</c:v>
                </c:pt>
                <c:pt idx="140">
                  <c:v>1</c:v>
                </c:pt>
                <c:pt idx="141">
                  <c:v>1</c:v>
                </c:pt>
                <c:pt idx="142">
                  <c:v>1</c:v>
                </c:pt>
                <c:pt idx="143">
                  <c:v>1</c:v>
                </c:pt>
                <c:pt idx="144">
                  <c:v>1</c:v>
                </c:pt>
                <c:pt idx="145">
                  <c:v>1</c:v>
                </c:pt>
                <c:pt idx="146">
                  <c:v>1</c:v>
                </c:pt>
                <c:pt idx="147">
                  <c:v>1</c:v>
                </c:pt>
                <c:pt idx="148">
                  <c:v>1</c:v>
                </c:pt>
                <c:pt idx="149">
                  <c:v>1</c:v>
                </c:pt>
                <c:pt idx="150">
                  <c:v>1</c:v>
                </c:pt>
                <c:pt idx="151">
                  <c:v>1</c:v>
                </c:pt>
                <c:pt idx="152">
                  <c:v>1</c:v>
                </c:pt>
                <c:pt idx="153">
                  <c:v>1</c:v>
                </c:pt>
                <c:pt idx="154">
                  <c:v>1</c:v>
                </c:pt>
                <c:pt idx="155">
                  <c:v>1</c:v>
                </c:pt>
                <c:pt idx="156">
                  <c:v>1</c:v>
                </c:pt>
                <c:pt idx="157">
                  <c:v>1</c:v>
                </c:pt>
                <c:pt idx="158">
                  <c:v>1</c:v>
                </c:pt>
                <c:pt idx="159">
                  <c:v>1</c:v>
                </c:pt>
                <c:pt idx="160">
                  <c:v>1</c:v>
                </c:pt>
                <c:pt idx="161">
                  <c:v>1</c:v>
                </c:pt>
                <c:pt idx="162">
                  <c:v>1</c:v>
                </c:pt>
                <c:pt idx="163">
                  <c:v>1</c:v>
                </c:pt>
                <c:pt idx="164">
                  <c:v>1</c:v>
                </c:pt>
                <c:pt idx="165">
                  <c:v>1</c:v>
                </c:pt>
                <c:pt idx="166">
                  <c:v>1</c:v>
                </c:pt>
                <c:pt idx="167">
                  <c:v>1</c:v>
                </c:pt>
                <c:pt idx="168">
                  <c:v>1</c:v>
                </c:pt>
                <c:pt idx="169">
                  <c:v>1</c:v>
                </c:pt>
                <c:pt idx="170">
                  <c:v>1</c:v>
                </c:pt>
                <c:pt idx="171">
                  <c:v>1</c:v>
                </c:pt>
                <c:pt idx="172">
                  <c:v>1</c:v>
                </c:pt>
                <c:pt idx="173">
                  <c:v>1</c:v>
                </c:pt>
                <c:pt idx="174">
                  <c:v>1</c:v>
                </c:pt>
                <c:pt idx="175">
                  <c:v>1</c:v>
                </c:pt>
                <c:pt idx="176">
                  <c:v>1</c:v>
                </c:pt>
                <c:pt idx="177">
                  <c:v>1</c:v>
                </c:pt>
                <c:pt idx="178">
                  <c:v>1</c:v>
                </c:pt>
                <c:pt idx="179">
                  <c:v>1</c:v>
                </c:pt>
                <c:pt idx="180">
                  <c:v>1</c:v>
                </c:pt>
              </c:numCache>
            </c:numRef>
          </c:val>
        </c:ser>
        <c:hiLowLines/>
        <c:marker val="1"/>
        <c:axId val="87782528"/>
        <c:axId val="87843200"/>
      </c:lineChart>
      <c:catAx>
        <c:axId val="87782528"/>
        <c:scaling>
          <c:orientation val="minMax"/>
        </c:scaling>
        <c:axPos val="b"/>
        <c:title>
          <c:tx>
            <c:rich>
              <a:bodyPr/>
              <a:lstStyle/>
              <a:p>
                <a:pPr>
                  <a:defRPr/>
                </a:pPr>
                <a:r>
                  <a:rPr lang="en-US"/>
                  <a:t>SINR</a:t>
                </a:r>
              </a:p>
            </c:rich>
          </c:tx>
          <c:layout/>
        </c:title>
        <c:numFmt formatCode="General" sourceLinked="1"/>
        <c:majorTickMark val="none"/>
        <c:tickLblPos val="nextTo"/>
        <c:crossAx val="87843200"/>
        <c:crosses val="autoZero"/>
        <c:auto val="1"/>
        <c:lblAlgn val="ctr"/>
        <c:lblOffset val="100"/>
      </c:catAx>
      <c:valAx>
        <c:axId val="87843200"/>
        <c:scaling>
          <c:orientation val="minMax"/>
        </c:scaling>
        <c:axPos val="l"/>
        <c:majorGridlines/>
        <c:title>
          <c:tx>
            <c:rich>
              <a:bodyPr/>
              <a:lstStyle/>
              <a:p>
                <a:pPr>
                  <a:defRPr/>
                </a:pPr>
                <a:r>
                  <a:rPr lang="en-US"/>
                  <a:t>1-PER</a:t>
                </a:r>
              </a:p>
            </c:rich>
          </c:tx>
          <c:layout/>
        </c:title>
        <c:numFmt formatCode="General" sourceLinked="1"/>
        <c:tickLblPos val="nextTo"/>
        <c:crossAx val="87782528"/>
        <c:crosses val="autoZero"/>
        <c:crossBetween val="between"/>
      </c:valAx>
    </c:plotArea>
    <c:legend>
      <c:legendPos val="r"/>
      <c:layout/>
    </c:legend>
    <c:plotVisOnly val="1"/>
  </c:chart>
  <c:externalData r:id="rId1"/>
</c:chartSpace>
</file>

<file path=ppt/charts/chart10.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title>
      <c:tx>
        <c:rich>
          <a:bodyPr/>
          <a:lstStyle/>
          <a:p>
            <a:pPr>
              <a:defRPr/>
            </a:pPr>
            <a:r>
              <a:rPr lang="en-US"/>
              <a:t>3 BSS Mix DL/UL Throughputs Comparison (UL Portion) </a:t>
            </a:r>
          </a:p>
        </c:rich>
      </c:tx>
      <c:layout/>
    </c:title>
    <c:plotArea>
      <c:layout/>
      <c:barChart>
        <c:barDir val="col"/>
        <c:grouping val="clustered"/>
        <c:ser>
          <c:idx val="0"/>
          <c:order val="0"/>
          <c:tx>
            <c:strRef>
              <c:f>'2-1-16'!$B$558</c:f>
              <c:strCache>
                <c:ptCount val="1"/>
                <c:pt idx="0">
                  <c:v>Nokia</c:v>
                </c:pt>
              </c:strCache>
            </c:strRef>
          </c:tx>
          <c:spPr>
            <a:solidFill>
              <a:srgbClr val="2D2DB9">
                <a:lumMod val="40000"/>
                <a:lumOff val="60000"/>
              </a:srgbClr>
            </a:solidFill>
          </c:spPr>
          <c:cat>
            <c:strRef>
              <c:f>'2-1-16'!$A$559:$A$591</c:f>
              <c:strCache>
                <c:ptCount val="33"/>
                <c:pt idx="0">
                  <c:v>STA 1</c:v>
                </c:pt>
                <c:pt idx="1">
                  <c:v>STA 2</c:v>
                </c:pt>
                <c:pt idx="2">
                  <c:v>STA 4</c:v>
                </c:pt>
                <c:pt idx="3">
                  <c:v>STA 5</c:v>
                </c:pt>
                <c:pt idx="4">
                  <c:v>STA 7</c:v>
                </c:pt>
                <c:pt idx="5">
                  <c:v>STA 8</c:v>
                </c:pt>
                <c:pt idx="6">
                  <c:v>STA 10</c:v>
                </c:pt>
                <c:pt idx="7">
                  <c:v>STA 11</c:v>
                </c:pt>
                <c:pt idx="8">
                  <c:v>STA 13</c:v>
                </c:pt>
                <c:pt idx="9">
                  <c:v>STA 14</c:v>
                </c:pt>
                <c:pt idx="10">
                  <c:v>STA 16</c:v>
                </c:pt>
                <c:pt idx="11">
                  <c:v>STA 17</c:v>
                </c:pt>
                <c:pt idx="12">
                  <c:v>STA 19</c:v>
                </c:pt>
                <c:pt idx="13">
                  <c:v>STA 20</c:v>
                </c:pt>
                <c:pt idx="14">
                  <c:v>STA 22</c:v>
                </c:pt>
                <c:pt idx="15">
                  <c:v>STA 23</c:v>
                </c:pt>
                <c:pt idx="16">
                  <c:v>STA 25</c:v>
                </c:pt>
                <c:pt idx="17">
                  <c:v>STA 26</c:v>
                </c:pt>
                <c:pt idx="18">
                  <c:v>STA 28</c:v>
                </c:pt>
                <c:pt idx="19">
                  <c:v>STA 29</c:v>
                </c:pt>
                <c:pt idx="20">
                  <c:v>BSS A</c:v>
                </c:pt>
                <c:pt idx="21">
                  <c:v>STA 3</c:v>
                </c:pt>
                <c:pt idx="22">
                  <c:v>STA 9</c:v>
                </c:pt>
                <c:pt idx="23">
                  <c:v>STA 15</c:v>
                </c:pt>
                <c:pt idx="24">
                  <c:v>STA 21</c:v>
                </c:pt>
                <c:pt idx="25">
                  <c:v>STA 27</c:v>
                </c:pt>
                <c:pt idx="26">
                  <c:v>BSS B</c:v>
                </c:pt>
                <c:pt idx="27">
                  <c:v>STA 6</c:v>
                </c:pt>
                <c:pt idx="28">
                  <c:v>STA 12</c:v>
                </c:pt>
                <c:pt idx="29">
                  <c:v>STA 18</c:v>
                </c:pt>
                <c:pt idx="30">
                  <c:v>STA 24</c:v>
                </c:pt>
                <c:pt idx="31">
                  <c:v>STA 30</c:v>
                </c:pt>
                <c:pt idx="32">
                  <c:v>BSS C</c:v>
                </c:pt>
              </c:strCache>
            </c:strRef>
          </c:cat>
          <c:val>
            <c:numRef>
              <c:f>'2-1-16'!$B$559:$B$591</c:f>
              <c:numCache>
                <c:formatCode>General</c:formatCode>
                <c:ptCount val="33"/>
                <c:pt idx="0">
                  <c:v>3.34</c:v>
                </c:pt>
                <c:pt idx="1">
                  <c:v>4.55</c:v>
                </c:pt>
                <c:pt idx="2">
                  <c:v>8.66</c:v>
                </c:pt>
                <c:pt idx="3">
                  <c:v>4.1099999999999985</c:v>
                </c:pt>
                <c:pt idx="4">
                  <c:v>4.24</c:v>
                </c:pt>
                <c:pt idx="5">
                  <c:v>0.995</c:v>
                </c:pt>
                <c:pt idx="14">
                  <c:v>2.9499999999999997</c:v>
                </c:pt>
                <c:pt idx="15">
                  <c:v>4.9800000000000004</c:v>
                </c:pt>
                <c:pt idx="16">
                  <c:v>5.89</c:v>
                </c:pt>
                <c:pt idx="17">
                  <c:v>0.89800000000000002</c:v>
                </c:pt>
                <c:pt idx="18">
                  <c:v>3.72</c:v>
                </c:pt>
                <c:pt idx="19">
                  <c:v>8.75</c:v>
                </c:pt>
                <c:pt idx="20">
                  <c:v>53.083000000000006</c:v>
                </c:pt>
                <c:pt idx="21">
                  <c:v>26.779999999999987</c:v>
                </c:pt>
                <c:pt idx="24">
                  <c:v>30.38</c:v>
                </c:pt>
                <c:pt idx="25">
                  <c:v>36.449999999999996</c:v>
                </c:pt>
                <c:pt idx="26">
                  <c:v>93.61</c:v>
                </c:pt>
                <c:pt idx="27">
                  <c:v>61.83</c:v>
                </c:pt>
                <c:pt idx="30">
                  <c:v>38.89</c:v>
                </c:pt>
                <c:pt idx="31">
                  <c:v>24.84</c:v>
                </c:pt>
                <c:pt idx="32">
                  <c:v>125.56</c:v>
                </c:pt>
              </c:numCache>
            </c:numRef>
          </c:val>
        </c:ser>
        <c:ser>
          <c:idx val="1"/>
          <c:order val="1"/>
          <c:tx>
            <c:strRef>
              <c:f>'2-1-16'!$C$558</c:f>
              <c:strCache>
                <c:ptCount val="1"/>
                <c:pt idx="0">
                  <c:v>ZTE</c:v>
                </c:pt>
              </c:strCache>
            </c:strRef>
          </c:tx>
          <c:spPr>
            <a:solidFill>
              <a:srgbClr val="00EE6C"/>
            </a:solidFill>
          </c:spPr>
          <c:cat>
            <c:strRef>
              <c:f>'2-1-16'!$A$559:$A$591</c:f>
              <c:strCache>
                <c:ptCount val="33"/>
                <c:pt idx="0">
                  <c:v>STA 1</c:v>
                </c:pt>
                <c:pt idx="1">
                  <c:v>STA 2</c:v>
                </c:pt>
                <c:pt idx="2">
                  <c:v>STA 4</c:v>
                </c:pt>
                <c:pt idx="3">
                  <c:v>STA 5</c:v>
                </c:pt>
                <c:pt idx="4">
                  <c:v>STA 7</c:v>
                </c:pt>
                <c:pt idx="5">
                  <c:v>STA 8</c:v>
                </c:pt>
                <c:pt idx="6">
                  <c:v>STA 10</c:v>
                </c:pt>
                <c:pt idx="7">
                  <c:v>STA 11</c:v>
                </c:pt>
                <c:pt idx="8">
                  <c:v>STA 13</c:v>
                </c:pt>
                <c:pt idx="9">
                  <c:v>STA 14</c:v>
                </c:pt>
                <c:pt idx="10">
                  <c:v>STA 16</c:v>
                </c:pt>
                <c:pt idx="11">
                  <c:v>STA 17</c:v>
                </c:pt>
                <c:pt idx="12">
                  <c:v>STA 19</c:v>
                </c:pt>
                <c:pt idx="13">
                  <c:v>STA 20</c:v>
                </c:pt>
                <c:pt idx="14">
                  <c:v>STA 22</c:v>
                </c:pt>
                <c:pt idx="15">
                  <c:v>STA 23</c:v>
                </c:pt>
                <c:pt idx="16">
                  <c:v>STA 25</c:v>
                </c:pt>
                <c:pt idx="17">
                  <c:v>STA 26</c:v>
                </c:pt>
                <c:pt idx="18">
                  <c:v>STA 28</c:v>
                </c:pt>
                <c:pt idx="19">
                  <c:v>STA 29</c:v>
                </c:pt>
                <c:pt idx="20">
                  <c:v>BSS A</c:v>
                </c:pt>
                <c:pt idx="21">
                  <c:v>STA 3</c:v>
                </c:pt>
                <c:pt idx="22">
                  <c:v>STA 9</c:v>
                </c:pt>
                <c:pt idx="23">
                  <c:v>STA 15</c:v>
                </c:pt>
                <c:pt idx="24">
                  <c:v>STA 21</c:v>
                </c:pt>
                <c:pt idx="25">
                  <c:v>STA 27</c:v>
                </c:pt>
                <c:pt idx="26">
                  <c:v>BSS B</c:v>
                </c:pt>
                <c:pt idx="27">
                  <c:v>STA 6</c:v>
                </c:pt>
                <c:pt idx="28">
                  <c:v>STA 12</c:v>
                </c:pt>
                <c:pt idx="29">
                  <c:v>STA 18</c:v>
                </c:pt>
                <c:pt idx="30">
                  <c:v>STA 24</c:v>
                </c:pt>
                <c:pt idx="31">
                  <c:v>STA 30</c:v>
                </c:pt>
                <c:pt idx="32">
                  <c:v>BSS C</c:v>
                </c:pt>
              </c:strCache>
            </c:strRef>
          </c:cat>
          <c:val>
            <c:numRef>
              <c:f>'2-1-16'!$C$559:$C$591</c:f>
              <c:numCache>
                <c:formatCode>General</c:formatCode>
                <c:ptCount val="33"/>
                <c:pt idx="0">
                  <c:v>0.13082199999999997</c:v>
                </c:pt>
                <c:pt idx="1">
                  <c:v>0.37380300000000038</c:v>
                </c:pt>
                <c:pt idx="2">
                  <c:v>14.542200000000001</c:v>
                </c:pt>
                <c:pt idx="3">
                  <c:v>1.0398499999999979</c:v>
                </c:pt>
                <c:pt idx="4">
                  <c:v>0.35575200000000001</c:v>
                </c:pt>
                <c:pt idx="5">
                  <c:v>4.4299999999999999E-2</c:v>
                </c:pt>
                <c:pt idx="14">
                  <c:v>3.4343300000000001</c:v>
                </c:pt>
                <c:pt idx="15">
                  <c:v>0.77721000000000062</c:v>
                </c:pt>
                <c:pt idx="16">
                  <c:v>0.91335</c:v>
                </c:pt>
                <c:pt idx="17">
                  <c:v>0.14570000000000025</c:v>
                </c:pt>
                <c:pt idx="18">
                  <c:v>0.28130000000000038</c:v>
                </c:pt>
                <c:pt idx="19">
                  <c:v>22.7499</c:v>
                </c:pt>
                <c:pt idx="20">
                  <c:v>44.788517000000013</c:v>
                </c:pt>
                <c:pt idx="21">
                  <c:v>1.7350299999999976</c:v>
                </c:pt>
                <c:pt idx="22">
                  <c:v>0</c:v>
                </c:pt>
                <c:pt idx="23">
                  <c:v>0</c:v>
                </c:pt>
                <c:pt idx="24">
                  <c:v>19.491800000000001</c:v>
                </c:pt>
                <c:pt idx="25">
                  <c:v>18.577300000000001</c:v>
                </c:pt>
                <c:pt idx="26">
                  <c:v>39.804130000000001</c:v>
                </c:pt>
                <c:pt idx="27">
                  <c:v>19.107500000000005</c:v>
                </c:pt>
                <c:pt idx="28">
                  <c:v>0</c:v>
                </c:pt>
                <c:pt idx="29">
                  <c:v>0</c:v>
                </c:pt>
                <c:pt idx="30">
                  <c:v>29.626300000000001</c:v>
                </c:pt>
                <c:pt idx="31">
                  <c:v>6.3234999999999975</c:v>
                </c:pt>
                <c:pt idx="32">
                  <c:v>55.057300000000005</c:v>
                </c:pt>
              </c:numCache>
            </c:numRef>
          </c:val>
        </c:ser>
        <c:ser>
          <c:idx val="2"/>
          <c:order val="2"/>
          <c:tx>
            <c:strRef>
              <c:f>'2-1-16'!$D$558</c:f>
              <c:strCache>
                <c:ptCount val="1"/>
                <c:pt idx="0">
                  <c:v>MediaTek</c:v>
                </c:pt>
              </c:strCache>
            </c:strRef>
          </c:tx>
          <c:spPr>
            <a:solidFill>
              <a:srgbClr val="E24E0C"/>
            </a:solidFill>
          </c:spPr>
          <c:cat>
            <c:strRef>
              <c:f>'2-1-16'!$A$559:$A$591</c:f>
              <c:strCache>
                <c:ptCount val="33"/>
                <c:pt idx="0">
                  <c:v>STA 1</c:v>
                </c:pt>
                <c:pt idx="1">
                  <c:v>STA 2</c:v>
                </c:pt>
                <c:pt idx="2">
                  <c:v>STA 4</c:v>
                </c:pt>
                <c:pt idx="3">
                  <c:v>STA 5</c:v>
                </c:pt>
                <c:pt idx="4">
                  <c:v>STA 7</c:v>
                </c:pt>
                <c:pt idx="5">
                  <c:v>STA 8</c:v>
                </c:pt>
                <c:pt idx="6">
                  <c:v>STA 10</c:v>
                </c:pt>
                <c:pt idx="7">
                  <c:v>STA 11</c:v>
                </c:pt>
                <c:pt idx="8">
                  <c:v>STA 13</c:v>
                </c:pt>
                <c:pt idx="9">
                  <c:v>STA 14</c:v>
                </c:pt>
                <c:pt idx="10">
                  <c:v>STA 16</c:v>
                </c:pt>
                <c:pt idx="11">
                  <c:v>STA 17</c:v>
                </c:pt>
                <c:pt idx="12">
                  <c:v>STA 19</c:v>
                </c:pt>
                <c:pt idx="13">
                  <c:v>STA 20</c:v>
                </c:pt>
                <c:pt idx="14">
                  <c:v>STA 22</c:v>
                </c:pt>
                <c:pt idx="15">
                  <c:v>STA 23</c:v>
                </c:pt>
                <c:pt idx="16">
                  <c:v>STA 25</c:v>
                </c:pt>
                <c:pt idx="17">
                  <c:v>STA 26</c:v>
                </c:pt>
                <c:pt idx="18">
                  <c:v>STA 28</c:v>
                </c:pt>
                <c:pt idx="19">
                  <c:v>STA 29</c:v>
                </c:pt>
                <c:pt idx="20">
                  <c:v>BSS A</c:v>
                </c:pt>
                <c:pt idx="21">
                  <c:v>STA 3</c:v>
                </c:pt>
                <c:pt idx="22">
                  <c:v>STA 9</c:v>
                </c:pt>
                <c:pt idx="23">
                  <c:v>STA 15</c:v>
                </c:pt>
                <c:pt idx="24">
                  <c:v>STA 21</c:v>
                </c:pt>
                <c:pt idx="25">
                  <c:v>STA 27</c:v>
                </c:pt>
                <c:pt idx="26">
                  <c:v>BSS B</c:v>
                </c:pt>
                <c:pt idx="27">
                  <c:v>STA 6</c:v>
                </c:pt>
                <c:pt idx="28">
                  <c:v>STA 12</c:v>
                </c:pt>
                <c:pt idx="29">
                  <c:v>STA 18</c:v>
                </c:pt>
                <c:pt idx="30">
                  <c:v>STA 24</c:v>
                </c:pt>
                <c:pt idx="31">
                  <c:v>STA 30</c:v>
                </c:pt>
                <c:pt idx="32">
                  <c:v>BSS C</c:v>
                </c:pt>
              </c:strCache>
            </c:strRef>
          </c:cat>
          <c:val>
            <c:numRef>
              <c:f>'2-1-16'!$D$559:$D$591</c:f>
              <c:numCache>
                <c:formatCode>General</c:formatCode>
                <c:ptCount val="33"/>
                <c:pt idx="0">
                  <c:v>1.92499</c:v>
                </c:pt>
                <c:pt idx="1">
                  <c:v>7.6941899999999857</c:v>
                </c:pt>
                <c:pt idx="2">
                  <c:v>13.688299999999998</c:v>
                </c:pt>
                <c:pt idx="3">
                  <c:v>9.6930000000000014</c:v>
                </c:pt>
                <c:pt idx="4">
                  <c:v>1.9157599999999999</c:v>
                </c:pt>
                <c:pt idx="5">
                  <c:v>0.69318100000000005</c:v>
                </c:pt>
                <c:pt idx="14">
                  <c:v>12.709100000000001</c:v>
                </c:pt>
                <c:pt idx="15">
                  <c:v>7.7737700000000034</c:v>
                </c:pt>
                <c:pt idx="16">
                  <c:v>9.6699300000000008</c:v>
                </c:pt>
                <c:pt idx="17">
                  <c:v>0.13263900000000001</c:v>
                </c:pt>
                <c:pt idx="18">
                  <c:v>4.3805299999999985</c:v>
                </c:pt>
                <c:pt idx="19">
                  <c:v>16.242999999999963</c:v>
                </c:pt>
                <c:pt idx="20">
                  <c:v>86.518389999999982</c:v>
                </c:pt>
                <c:pt idx="21">
                  <c:v>13.732100000000001</c:v>
                </c:pt>
                <c:pt idx="24">
                  <c:v>43.756900000000002</c:v>
                </c:pt>
                <c:pt idx="25">
                  <c:v>46.623000000000012</c:v>
                </c:pt>
                <c:pt idx="26">
                  <c:v>104.11199999999999</c:v>
                </c:pt>
                <c:pt idx="27">
                  <c:v>57.401399999999995</c:v>
                </c:pt>
                <c:pt idx="30">
                  <c:v>48.802900000000001</c:v>
                </c:pt>
                <c:pt idx="31">
                  <c:v>20.408999999999963</c:v>
                </c:pt>
                <c:pt idx="32">
                  <c:v>126.61330000000001</c:v>
                </c:pt>
              </c:numCache>
            </c:numRef>
          </c:val>
        </c:ser>
        <c:axId val="104741888"/>
        <c:axId val="104751872"/>
      </c:barChart>
      <c:catAx>
        <c:axId val="104741888"/>
        <c:scaling>
          <c:orientation val="minMax"/>
        </c:scaling>
        <c:axPos val="b"/>
        <c:majorTickMark val="none"/>
        <c:tickLblPos val="nextTo"/>
        <c:crossAx val="104751872"/>
        <c:crosses val="autoZero"/>
        <c:auto val="1"/>
        <c:lblAlgn val="ctr"/>
        <c:lblOffset val="100"/>
      </c:catAx>
      <c:valAx>
        <c:axId val="104751872"/>
        <c:scaling>
          <c:orientation val="minMax"/>
          <c:max val="140"/>
        </c:scaling>
        <c:axPos val="l"/>
        <c:majorGridlines/>
        <c:title>
          <c:tx>
            <c:rich>
              <a:bodyPr rot="-5400000" vert="horz"/>
              <a:lstStyle/>
              <a:p>
                <a:pPr>
                  <a:defRPr/>
                </a:pPr>
                <a:r>
                  <a:rPr lang="en-US" sz="1000" b="1" i="0" u="none" strike="noStrike" baseline="0" dirty="0" smtClean="0"/>
                  <a:t>Mbps</a:t>
                </a:r>
                <a:endParaRPr lang="en-US" dirty="0"/>
              </a:p>
            </c:rich>
          </c:tx>
          <c:layout/>
        </c:title>
        <c:numFmt formatCode="General" sourceLinked="1"/>
        <c:majorTickMark val="none"/>
        <c:tickLblPos val="nextTo"/>
        <c:crossAx val="104741888"/>
        <c:crosses val="autoZero"/>
        <c:crossBetween val="between"/>
      </c:valAx>
    </c:plotArea>
    <c:legend>
      <c:legendPos val="r"/>
      <c:layout/>
    </c:legend>
    <c:plotVisOnly val="1"/>
  </c:chart>
  <c:externalData r:id="rId2"/>
</c:chartSpace>
</file>

<file path=ppt/charts/chart11.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title>
      <c:tx>
        <c:rich>
          <a:bodyPr/>
          <a:lstStyle/>
          <a:p>
            <a:pPr>
              <a:defRPr/>
            </a:pPr>
            <a:r>
              <a:rPr lang="en-US"/>
              <a:t>3 BSS Mix DL/UL Throughputs Comparison (DL Portion) </a:t>
            </a:r>
          </a:p>
        </c:rich>
      </c:tx>
      <c:layout/>
    </c:title>
    <c:plotArea>
      <c:layout/>
      <c:barChart>
        <c:barDir val="col"/>
        <c:grouping val="clustered"/>
        <c:ser>
          <c:idx val="0"/>
          <c:order val="0"/>
          <c:tx>
            <c:strRef>
              <c:f>'2-1-16'!$B$522</c:f>
              <c:strCache>
                <c:ptCount val="1"/>
                <c:pt idx="0">
                  <c:v>Nokia</c:v>
                </c:pt>
              </c:strCache>
            </c:strRef>
          </c:tx>
          <c:spPr>
            <a:solidFill>
              <a:srgbClr val="2D2DB9">
                <a:lumMod val="40000"/>
                <a:lumOff val="60000"/>
              </a:srgbClr>
            </a:solidFill>
          </c:spPr>
          <c:cat>
            <c:strRef>
              <c:f>'2-1-16'!$A$523:$A$555</c:f>
              <c:strCache>
                <c:ptCount val="33"/>
                <c:pt idx="0">
                  <c:v>STA 1</c:v>
                </c:pt>
                <c:pt idx="1">
                  <c:v>STA 2</c:v>
                </c:pt>
                <c:pt idx="2">
                  <c:v>STA 4</c:v>
                </c:pt>
                <c:pt idx="3">
                  <c:v>STA 5</c:v>
                </c:pt>
                <c:pt idx="4">
                  <c:v>STA 7</c:v>
                </c:pt>
                <c:pt idx="5">
                  <c:v>STA 8</c:v>
                </c:pt>
                <c:pt idx="6">
                  <c:v>STA 10</c:v>
                </c:pt>
                <c:pt idx="7">
                  <c:v>STA 11</c:v>
                </c:pt>
                <c:pt idx="8">
                  <c:v>STA 13</c:v>
                </c:pt>
                <c:pt idx="9">
                  <c:v>STA 14</c:v>
                </c:pt>
                <c:pt idx="10">
                  <c:v>STA 16</c:v>
                </c:pt>
                <c:pt idx="11">
                  <c:v>STA 17</c:v>
                </c:pt>
                <c:pt idx="12">
                  <c:v>STA 19</c:v>
                </c:pt>
                <c:pt idx="13">
                  <c:v>STA 20</c:v>
                </c:pt>
                <c:pt idx="14">
                  <c:v>STA 22</c:v>
                </c:pt>
                <c:pt idx="15">
                  <c:v>STA 23</c:v>
                </c:pt>
                <c:pt idx="16">
                  <c:v>STA 25</c:v>
                </c:pt>
                <c:pt idx="17">
                  <c:v>STA 26</c:v>
                </c:pt>
                <c:pt idx="18">
                  <c:v>STA 28</c:v>
                </c:pt>
                <c:pt idx="19">
                  <c:v>STA 29</c:v>
                </c:pt>
                <c:pt idx="20">
                  <c:v>BSS A</c:v>
                </c:pt>
                <c:pt idx="21">
                  <c:v>STA 3</c:v>
                </c:pt>
                <c:pt idx="22">
                  <c:v>STA 9</c:v>
                </c:pt>
                <c:pt idx="23">
                  <c:v>STA 15</c:v>
                </c:pt>
                <c:pt idx="24">
                  <c:v>STA 21</c:v>
                </c:pt>
                <c:pt idx="25">
                  <c:v>STA 27</c:v>
                </c:pt>
                <c:pt idx="26">
                  <c:v>BSS B</c:v>
                </c:pt>
                <c:pt idx="27">
                  <c:v>STA 6</c:v>
                </c:pt>
                <c:pt idx="28">
                  <c:v>STA 12</c:v>
                </c:pt>
                <c:pt idx="29">
                  <c:v>STA 18</c:v>
                </c:pt>
                <c:pt idx="30">
                  <c:v>STA 24</c:v>
                </c:pt>
                <c:pt idx="31">
                  <c:v>STA 30</c:v>
                </c:pt>
                <c:pt idx="32">
                  <c:v>BSS C</c:v>
                </c:pt>
              </c:strCache>
            </c:strRef>
          </c:cat>
          <c:val>
            <c:numRef>
              <c:f>'2-1-16'!$B$523:$B$555</c:f>
              <c:numCache>
                <c:formatCode>General</c:formatCode>
                <c:ptCount val="33"/>
                <c:pt idx="0">
                  <c:v>0.35100000000000031</c:v>
                </c:pt>
                <c:pt idx="1">
                  <c:v>0.47300000000000031</c:v>
                </c:pt>
                <c:pt idx="2">
                  <c:v>0.48600000000000032</c:v>
                </c:pt>
                <c:pt idx="3">
                  <c:v>0.35500000000000032</c:v>
                </c:pt>
                <c:pt idx="4">
                  <c:v>0.32000000000000056</c:v>
                </c:pt>
                <c:pt idx="5">
                  <c:v>0.36500000000000032</c:v>
                </c:pt>
                <c:pt idx="6">
                  <c:v>0.41800000000000032</c:v>
                </c:pt>
                <c:pt idx="7">
                  <c:v>0.4340000000000005</c:v>
                </c:pt>
                <c:pt idx="8">
                  <c:v>0.33600000000000063</c:v>
                </c:pt>
                <c:pt idx="9">
                  <c:v>0.3770000000000005</c:v>
                </c:pt>
                <c:pt idx="10">
                  <c:v>0.255</c:v>
                </c:pt>
                <c:pt idx="11">
                  <c:v>0.45</c:v>
                </c:pt>
                <c:pt idx="12">
                  <c:v>0.46100000000000002</c:v>
                </c:pt>
                <c:pt idx="13">
                  <c:v>0.42800000000000032</c:v>
                </c:pt>
                <c:pt idx="16">
                  <c:v>0.36400000000000032</c:v>
                </c:pt>
                <c:pt idx="17">
                  <c:v>0.24400000000000024</c:v>
                </c:pt>
                <c:pt idx="18">
                  <c:v>0.27900000000000008</c:v>
                </c:pt>
                <c:pt idx="19">
                  <c:v>0.35800000000000032</c:v>
                </c:pt>
                <c:pt idx="20">
                  <c:v>6.7539999999999996</c:v>
                </c:pt>
                <c:pt idx="21">
                  <c:v>11.65</c:v>
                </c:pt>
                <c:pt idx="22">
                  <c:v>11.62</c:v>
                </c:pt>
                <c:pt idx="23">
                  <c:v>11.6</c:v>
                </c:pt>
                <c:pt idx="25">
                  <c:v>11.9</c:v>
                </c:pt>
                <c:pt idx="26">
                  <c:v>46.77000000000001</c:v>
                </c:pt>
                <c:pt idx="27">
                  <c:v>10.58</c:v>
                </c:pt>
                <c:pt idx="28">
                  <c:v>9.8000000000000007</c:v>
                </c:pt>
                <c:pt idx="29">
                  <c:v>9.98</c:v>
                </c:pt>
                <c:pt idx="31">
                  <c:v>9.5400000000000009</c:v>
                </c:pt>
                <c:pt idx="32">
                  <c:v>39.900000000000006</c:v>
                </c:pt>
              </c:numCache>
            </c:numRef>
          </c:val>
        </c:ser>
        <c:ser>
          <c:idx val="1"/>
          <c:order val="1"/>
          <c:tx>
            <c:strRef>
              <c:f>'2-1-16'!$C$522</c:f>
              <c:strCache>
                <c:ptCount val="1"/>
                <c:pt idx="0">
                  <c:v>ZTE</c:v>
                </c:pt>
              </c:strCache>
            </c:strRef>
          </c:tx>
          <c:spPr>
            <a:solidFill>
              <a:srgbClr val="00EE6C"/>
            </a:solidFill>
          </c:spPr>
          <c:cat>
            <c:strRef>
              <c:f>'2-1-16'!$A$523:$A$555</c:f>
              <c:strCache>
                <c:ptCount val="33"/>
                <c:pt idx="0">
                  <c:v>STA 1</c:v>
                </c:pt>
                <c:pt idx="1">
                  <c:v>STA 2</c:v>
                </c:pt>
                <c:pt idx="2">
                  <c:v>STA 4</c:v>
                </c:pt>
                <c:pt idx="3">
                  <c:v>STA 5</c:v>
                </c:pt>
                <c:pt idx="4">
                  <c:v>STA 7</c:v>
                </c:pt>
                <c:pt idx="5">
                  <c:v>STA 8</c:v>
                </c:pt>
                <c:pt idx="6">
                  <c:v>STA 10</c:v>
                </c:pt>
                <c:pt idx="7">
                  <c:v>STA 11</c:v>
                </c:pt>
                <c:pt idx="8">
                  <c:v>STA 13</c:v>
                </c:pt>
                <c:pt idx="9">
                  <c:v>STA 14</c:v>
                </c:pt>
                <c:pt idx="10">
                  <c:v>STA 16</c:v>
                </c:pt>
                <c:pt idx="11">
                  <c:v>STA 17</c:v>
                </c:pt>
                <c:pt idx="12">
                  <c:v>STA 19</c:v>
                </c:pt>
                <c:pt idx="13">
                  <c:v>STA 20</c:v>
                </c:pt>
                <c:pt idx="14">
                  <c:v>STA 22</c:v>
                </c:pt>
                <c:pt idx="15">
                  <c:v>STA 23</c:v>
                </c:pt>
                <c:pt idx="16">
                  <c:v>STA 25</c:v>
                </c:pt>
                <c:pt idx="17">
                  <c:v>STA 26</c:v>
                </c:pt>
                <c:pt idx="18">
                  <c:v>STA 28</c:v>
                </c:pt>
                <c:pt idx="19">
                  <c:v>STA 29</c:v>
                </c:pt>
                <c:pt idx="20">
                  <c:v>BSS A</c:v>
                </c:pt>
                <c:pt idx="21">
                  <c:v>STA 3</c:v>
                </c:pt>
                <c:pt idx="22">
                  <c:v>STA 9</c:v>
                </c:pt>
                <c:pt idx="23">
                  <c:v>STA 15</c:v>
                </c:pt>
                <c:pt idx="24">
                  <c:v>STA 21</c:v>
                </c:pt>
                <c:pt idx="25">
                  <c:v>STA 27</c:v>
                </c:pt>
                <c:pt idx="26">
                  <c:v>BSS B</c:v>
                </c:pt>
                <c:pt idx="27">
                  <c:v>STA 6</c:v>
                </c:pt>
                <c:pt idx="28">
                  <c:v>STA 12</c:v>
                </c:pt>
                <c:pt idx="29">
                  <c:v>STA 18</c:v>
                </c:pt>
                <c:pt idx="30">
                  <c:v>STA 24</c:v>
                </c:pt>
                <c:pt idx="31">
                  <c:v>STA 30</c:v>
                </c:pt>
                <c:pt idx="32">
                  <c:v>BSS C</c:v>
                </c:pt>
              </c:strCache>
            </c:strRef>
          </c:cat>
          <c:val>
            <c:numRef>
              <c:f>'2-1-16'!$C$523:$C$555</c:f>
              <c:numCache>
                <c:formatCode>General</c:formatCode>
                <c:ptCount val="33"/>
                <c:pt idx="0">
                  <c:v>1.82104</c:v>
                </c:pt>
                <c:pt idx="1">
                  <c:v>1.61426</c:v>
                </c:pt>
                <c:pt idx="2">
                  <c:v>1.9541400000000022</c:v>
                </c:pt>
                <c:pt idx="3">
                  <c:v>2.2130399999999999</c:v>
                </c:pt>
                <c:pt idx="4">
                  <c:v>1.5452999999999977</c:v>
                </c:pt>
                <c:pt idx="5">
                  <c:v>1.190240000000002</c:v>
                </c:pt>
                <c:pt idx="6">
                  <c:v>1.98492</c:v>
                </c:pt>
                <c:pt idx="7">
                  <c:v>2.1845699999999999</c:v>
                </c:pt>
                <c:pt idx="8">
                  <c:v>2.0694499999999967</c:v>
                </c:pt>
                <c:pt idx="9">
                  <c:v>1.88856</c:v>
                </c:pt>
                <c:pt idx="10">
                  <c:v>1.7238699999999969</c:v>
                </c:pt>
                <c:pt idx="11">
                  <c:v>2.1649400000000001</c:v>
                </c:pt>
                <c:pt idx="12">
                  <c:v>2.01336</c:v>
                </c:pt>
                <c:pt idx="13">
                  <c:v>2.1232300000000039</c:v>
                </c:pt>
                <c:pt idx="16">
                  <c:v>1.7009299999999974</c:v>
                </c:pt>
                <c:pt idx="17">
                  <c:v>1.1894499999999999</c:v>
                </c:pt>
                <c:pt idx="18">
                  <c:v>1.80765</c:v>
                </c:pt>
                <c:pt idx="19">
                  <c:v>2.0644</c:v>
                </c:pt>
                <c:pt idx="20">
                  <c:v>33.253350000000012</c:v>
                </c:pt>
                <c:pt idx="21">
                  <c:v>21.4908</c:v>
                </c:pt>
                <c:pt idx="22">
                  <c:v>22.816900000000039</c:v>
                </c:pt>
                <c:pt idx="23">
                  <c:v>22.726659999999963</c:v>
                </c:pt>
                <c:pt idx="25">
                  <c:v>23.529599999999963</c:v>
                </c:pt>
                <c:pt idx="26">
                  <c:v>90.563959999999994</c:v>
                </c:pt>
                <c:pt idx="27">
                  <c:v>19.7361</c:v>
                </c:pt>
                <c:pt idx="28">
                  <c:v>16.286399999999954</c:v>
                </c:pt>
                <c:pt idx="29">
                  <c:v>17.125900000000001</c:v>
                </c:pt>
                <c:pt idx="31">
                  <c:v>16.864000000000001</c:v>
                </c:pt>
                <c:pt idx="32">
                  <c:v>70.0124</c:v>
                </c:pt>
              </c:numCache>
            </c:numRef>
          </c:val>
        </c:ser>
        <c:ser>
          <c:idx val="2"/>
          <c:order val="2"/>
          <c:tx>
            <c:strRef>
              <c:f>'2-1-16'!$D$522</c:f>
              <c:strCache>
                <c:ptCount val="1"/>
                <c:pt idx="0">
                  <c:v>MediaTek</c:v>
                </c:pt>
              </c:strCache>
            </c:strRef>
          </c:tx>
          <c:spPr>
            <a:solidFill>
              <a:srgbClr val="E24E0C"/>
            </a:solidFill>
          </c:spPr>
          <c:cat>
            <c:strRef>
              <c:f>'2-1-16'!$A$523:$A$555</c:f>
              <c:strCache>
                <c:ptCount val="33"/>
                <c:pt idx="0">
                  <c:v>STA 1</c:v>
                </c:pt>
                <c:pt idx="1">
                  <c:v>STA 2</c:v>
                </c:pt>
                <c:pt idx="2">
                  <c:v>STA 4</c:v>
                </c:pt>
                <c:pt idx="3">
                  <c:v>STA 5</c:v>
                </c:pt>
                <c:pt idx="4">
                  <c:v>STA 7</c:v>
                </c:pt>
                <c:pt idx="5">
                  <c:v>STA 8</c:v>
                </c:pt>
                <c:pt idx="6">
                  <c:v>STA 10</c:v>
                </c:pt>
                <c:pt idx="7">
                  <c:v>STA 11</c:v>
                </c:pt>
                <c:pt idx="8">
                  <c:v>STA 13</c:v>
                </c:pt>
                <c:pt idx="9">
                  <c:v>STA 14</c:v>
                </c:pt>
                <c:pt idx="10">
                  <c:v>STA 16</c:v>
                </c:pt>
                <c:pt idx="11">
                  <c:v>STA 17</c:v>
                </c:pt>
                <c:pt idx="12">
                  <c:v>STA 19</c:v>
                </c:pt>
                <c:pt idx="13">
                  <c:v>STA 20</c:v>
                </c:pt>
                <c:pt idx="14">
                  <c:v>STA 22</c:v>
                </c:pt>
                <c:pt idx="15">
                  <c:v>STA 23</c:v>
                </c:pt>
                <c:pt idx="16">
                  <c:v>STA 25</c:v>
                </c:pt>
                <c:pt idx="17">
                  <c:v>STA 26</c:v>
                </c:pt>
                <c:pt idx="18">
                  <c:v>STA 28</c:v>
                </c:pt>
                <c:pt idx="19">
                  <c:v>STA 29</c:v>
                </c:pt>
                <c:pt idx="20">
                  <c:v>BSS A</c:v>
                </c:pt>
                <c:pt idx="21">
                  <c:v>STA 3</c:v>
                </c:pt>
                <c:pt idx="22">
                  <c:v>STA 9</c:v>
                </c:pt>
                <c:pt idx="23">
                  <c:v>STA 15</c:v>
                </c:pt>
                <c:pt idx="24">
                  <c:v>STA 21</c:v>
                </c:pt>
                <c:pt idx="25">
                  <c:v>STA 27</c:v>
                </c:pt>
                <c:pt idx="26">
                  <c:v>BSS B</c:v>
                </c:pt>
                <c:pt idx="27">
                  <c:v>STA 6</c:v>
                </c:pt>
                <c:pt idx="28">
                  <c:v>STA 12</c:v>
                </c:pt>
                <c:pt idx="29">
                  <c:v>STA 18</c:v>
                </c:pt>
                <c:pt idx="30">
                  <c:v>STA 24</c:v>
                </c:pt>
                <c:pt idx="31">
                  <c:v>STA 30</c:v>
                </c:pt>
                <c:pt idx="32">
                  <c:v>BSS C</c:v>
                </c:pt>
              </c:strCache>
            </c:strRef>
          </c:cat>
          <c:val>
            <c:numRef>
              <c:f>'2-1-16'!$D$523:$D$555</c:f>
              <c:numCache>
                <c:formatCode>General</c:formatCode>
                <c:ptCount val="33"/>
                <c:pt idx="0">
                  <c:v>0.11879800000000013</c:v>
                </c:pt>
                <c:pt idx="1">
                  <c:v>0.22836899999999999</c:v>
                </c:pt>
                <c:pt idx="2">
                  <c:v>8.4196700000000041E-2</c:v>
                </c:pt>
                <c:pt idx="3">
                  <c:v>0.18800100000000028</c:v>
                </c:pt>
                <c:pt idx="4">
                  <c:v>0.21683500000000028</c:v>
                </c:pt>
                <c:pt idx="5">
                  <c:v>0.21798900000000043</c:v>
                </c:pt>
                <c:pt idx="6">
                  <c:v>0.19953499999999999</c:v>
                </c:pt>
                <c:pt idx="7">
                  <c:v>0.22375600000000001</c:v>
                </c:pt>
                <c:pt idx="8">
                  <c:v>0.17300699999999999</c:v>
                </c:pt>
                <c:pt idx="9">
                  <c:v>0.22029499999999999</c:v>
                </c:pt>
                <c:pt idx="10">
                  <c:v>0.21683500000000028</c:v>
                </c:pt>
                <c:pt idx="11">
                  <c:v>0.22144900000000031</c:v>
                </c:pt>
                <c:pt idx="12">
                  <c:v>0.21452800000000025</c:v>
                </c:pt>
                <c:pt idx="13">
                  <c:v>0.22144900000000031</c:v>
                </c:pt>
                <c:pt idx="16">
                  <c:v>0.14532600000000001</c:v>
                </c:pt>
                <c:pt idx="17">
                  <c:v>6.6895999999999997E-2</c:v>
                </c:pt>
                <c:pt idx="18">
                  <c:v>0.21568200000000001</c:v>
                </c:pt>
                <c:pt idx="19">
                  <c:v>0.19261400000000001</c:v>
                </c:pt>
                <c:pt idx="20">
                  <c:v>3.3655606999999987</c:v>
                </c:pt>
                <c:pt idx="21">
                  <c:v>10.1267</c:v>
                </c:pt>
                <c:pt idx="22">
                  <c:v>9.8798400000000068</c:v>
                </c:pt>
                <c:pt idx="23">
                  <c:v>10.135900000000001</c:v>
                </c:pt>
                <c:pt idx="25">
                  <c:v>10.2051</c:v>
                </c:pt>
                <c:pt idx="26">
                  <c:v>40.347539999999995</c:v>
                </c:pt>
                <c:pt idx="27">
                  <c:v>9.1636000000000006</c:v>
                </c:pt>
                <c:pt idx="28">
                  <c:v>9.1982000000000017</c:v>
                </c:pt>
                <c:pt idx="29">
                  <c:v>9.4208000000000016</c:v>
                </c:pt>
                <c:pt idx="31">
                  <c:v>9.4842400000000016</c:v>
                </c:pt>
                <c:pt idx="32">
                  <c:v>37.266840000000002</c:v>
                </c:pt>
              </c:numCache>
            </c:numRef>
          </c:val>
        </c:ser>
        <c:axId val="105319040"/>
        <c:axId val="105349504"/>
      </c:barChart>
      <c:catAx>
        <c:axId val="105319040"/>
        <c:scaling>
          <c:orientation val="minMax"/>
        </c:scaling>
        <c:axPos val="b"/>
        <c:majorTickMark val="none"/>
        <c:tickLblPos val="nextTo"/>
        <c:crossAx val="105349504"/>
        <c:crosses val="autoZero"/>
        <c:auto val="1"/>
        <c:lblAlgn val="ctr"/>
        <c:lblOffset val="100"/>
      </c:catAx>
      <c:valAx>
        <c:axId val="105349504"/>
        <c:scaling>
          <c:orientation val="minMax"/>
          <c:max val="100"/>
        </c:scaling>
        <c:axPos val="l"/>
        <c:majorGridlines/>
        <c:title>
          <c:tx>
            <c:rich>
              <a:bodyPr rot="-5400000" vert="horz"/>
              <a:lstStyle/>
              <a:p>
                <a:pPr>
                  <a:defRPr/>
                </a:pPr>
                <a:r>
                  <a:rPr lang="en-US" sz="1000" b="1" i="0" u="none" strike="noStrike" baseline="0" dirty="0" smtClean="0"/>
                  <a:t>Mbps</a:t>
                </a:r>
                <a:endParaRPr lang="en-US" dirty="0"/>
              </a:p>
            </c:rich>
          </c:tx>
          <c:layout/>
        </c:title>
        <c:numFmt formatCode="General" sourceLinked="1"/>
        <c:majorTickMark val="none"/>
        <c:tickLblPos val="nextTo"/>
        <c:crossAx val="105319040"/>
        <c:crosses val="autoZero"/>
        <c:crossBetween val="between"/>
      </c:valAx>
    </c:plotArea>
    <c:legend>
      <c:legendPos val="r"/>
      <c:layout/>
    </c:legend>
    <c:plotVisOnly val="1"/>
  </c:chart>
  <c:externalData r:id="rId2"/>
</c:chartSpace>
</file>

<file path=ppt/charts/chart12.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sz="1800" b="1" i="0" baseline="0" dirty="0" smtClean="0"/>
              <a:t>DL Throughputs Comparison: All 5 STAs (3,9,15,21,27) </a:t>
            </a:r>
            <a:endParaRPr lang="en-US" dirty="0"/>
          </a:p>
        </c:rich>
      </c:tx>
      <c:layout/>
    </c:title>
    <c:plotArea>
      <c:layout/>
      <c:barChart>
        <c:barDir val="col"/>
        <c:grouping val="stacked"/>
        <c:ser>
          <c:idx val="0"/>
          <c:order val="0"/>
          <c:tx>
            <c:strRef>
              <c:f>'1 BSS'!$B$4:$C$4</c:f>
              <c:strCache>
                <c:ptCount val="1"/>
                <c:pt idx="0">
                  <c:v>STA 3</c:v>
                </c:pt>
              </c:strCache>
            </c:strRef>
          </c:tx>
          <c:cat>
            <c:strRef>
              <c:f>'1 BSS'!$D$3:$P$3</c:f>
              <c:strCache>
                <c:ptCount val="12"/>
                <c:pt idx="0">
                  <c:v>Huawei</c:v>
                </c:pt>
                <c:pt idx="1">
                  <c:v>Intel</c:v>
                </c:pt>
                <c:pt idx="2">
                  <c:v>Sony</c:v>
                </c:pt>
                <c:pt idx="3">
                  <c:v>NTT</c:v>
                </c:pt>
                <c:pt idx="4">
                  <c:v>LG</c:v>
                </c:pt>
                <c:pt idx="5">
                  <c:v>Marvell</c:v>
                </c:pt>
                <c:pt idx="6">
                  <c:v>ZTE</c:v>
                </c:pt>
                <c:pt idx="7">
                  <c:v>WILUS</c:v>
                </c:pt>
                <c:pt idx="8">
                  <c:v>NEWRACOM</c:v>
                </c:pt>
                <c:pt idx="9">
                  <c:v>TOSHIBA </c:v>
                </c:pt>
                <c:pt idx="10">
                  <c:v>APPLE</c:v>
                </c:pt>
                <c:pt idx="11">
                  <c:v>MTK</c:v>
                </c:pt>
              </c:strCache>
            </c:strRef>
          </c:cat>
          <c:val>
            <c:numRef>
              <c:f>'1 BSS'!$D$4:$P$4</c:f>
              <c:numCache>
                <c:formatCode>General</c:formatCode>
                <c:ptCount val="12"/>
                <c:pt idx="0">
                  <c:v>39.583000000000006</c:v>
                </c:pt>
                <c:pt idx="1">
                  <c:v>39.730000000000011</c:v>
                </c:pt>
                <c:pt idx="2">
                  <c:v>39.760000000000012</c:v>
                </c:pt>
                <c:pt idx="3">
                  <c:v>38.884999999999998</c:v>
                </c:pt>
                <c:pt idx="4">
                  <c:v>41.64</c:v>
                </c:pt>
                <c:pt idx="5">
                  <c:v>39.730000000000011</c:v>
                </c:pt>
                <c:pt idx="6">
                  <c:v>38.949999999999996</c:v>
                </c:pt>
                <c:pt idx="7">
                  <c:v>40.090000000000003</c:v>
                </c:pt>
                <c:pt idx="8">
                  <c:v>38.43</c:v>
                </c:pt>
                <c:pt idx="9">
                  <c:v>38.230000000000011</c:v>
                </c:pt>
                <c:pt idx="10">
                  <c:v>39.339999999999996</c:v>
                </c:pt>
                <c:pt idx="11">
                  <c:v>39.130000000000003</c:v>
                </c:pt>
              </c:numCache>
            </c:numRef>
          </c:val>
        </c:ser>
        <c:ser>
          <c:idx val="1"/>
          <c:order val="1"/>
          <c:tx>
            <c:strRef>
              <c:f>'1 BSS'!$B$5:$C$5</c:f>
              <c:strCache>
                <c:ptCount val="1"/>
                <c:pt idx="0">
                  <c:v>STA 9</c:v>
                </c:pt>
              </c:strCache>
            </c:strRef>
          </c:tx>
          <c:spPr>
            <a:solidFill>
              <a:srgbClr val="E46C0A"/>
            </a:solidFill>
          </c:spPr>
          <c:cat>
            <c:strRef>
              <c:f>'1 BSS'!$D$3:$P$3</c:f>
              <c:strCache>
                <c:ptCount val="12"/>
                <c:pt idx="0">
                  <c:v>Huawei</c:v>
                </c:pt>
                <c:pt idx="1">
                  <c:v>Intel</c:v>
                </c:pt>
                <c:pt idx="2">
                  <c:v>Sony</c:v>
                </c:pt>
                <c:pt idx="3">
                  <c:v>NTT</c:v>
                </c:pt>
                <c:pt idx="4">
                  <c:v>LG</c:v>
                </c:pt>
                <c:pt idx="5">
                  <c:v>Marvell</c:v>
                </c:pt>
                <c:pt idx="6">
                  <c:v>ZTE</c:v>
                </c:pt>
                <c:pt idx="7">
                  <c:v>WILUS</c:v>
                </c:pt>
                <c:pt idx="8">
                  <c:v>NEWRACOM</c:v>
                </c:pt>
                <c:pt idx="9">
                  <c:v>TOSHIBA </c:v>
                </c:pt>
                <c:pt idx="10">
                  <c:v>APPLE</c:v>
                </c:pt>
                <c:pt idx="11">
                  <c:v>MTK</c:v>
                </c:pt>
              </c:strCache>
            </c:strRef>
          </c:cat>
          <c:val>
            <c:numRef>
              <c:f>'1 BSS'!$D$5:$P$5</c:f>
              <c:numCache>
                <c:formatCode>General</c:formatCode>
                <c:ptCount val="12"/>
                <c:pt idx="0">
                  <c:v>39.626000000000012</c:v>
                </c:pt>
                <c:pt idx="1">
                  <c:v>38.61</c:v>
                </c:pt>
                <c:pt idx="2">
                  <c:v>39.745000000000012</c:v>
                </c:pt>
                <c:pt idx="3">
                  <c:v>38.866</c:v>
                </c:pt>
                <c:pt idx="4">
                  <c:v>41.57</c:v>
                </c:pt>
                <c:pt idx="5">
                  <c:v>39.870000000000005</c:v>
                </c:pt>
                <c:pt idx="6">
                  <c:v>40.620000000000012</c:v>
                </c:pt>
                <c:pt idx="7">
                  <c:v>39.449999999999996</c:v>
                </c:pt>
                <c:pt idx="8">
                  <c:v>38.44</c:v>
                </c:pt>
                <c:pt idx="9">
                  <c:v>38.270000000000003</c:v>
                </c:pt>
                <c:pt idx="10">
                  <c:v>39.120000000000012</c:v>
                </c:pt>
                <c:pt idx="11">
                  <c:v>39.379999999999995</c:v>
                </c:pt>
              </c:numCache>
            </c:numRef>
          </c:val>
        </c:ser>
        <c:ser>
          <c:idx val="2"/>
          <c:order val="2"/>
          <c:tx>
            <c:strRef>
              <c:f>'1 BSS'!$B$6:$C$6</c:f>
              <c:strCache>
                <c:ptCount val="1"/>
                <c:pt idx="0">
                  <c:v>STA 15</c:v>
                </c:pt>
              </c:strCache>
            </c:strRef>
          </c:tx>
          <c:spPr>
            <a:solidFill>
              <a:srgbClr val="C00000"/>
            </a:solidFill>
          </c:spPr>
          <c:cat>
            <c:strRef>
              <c:f>'1 BSS'!$D$3:$P$3</c:f>
              <c:strCache>
                <c:ptCount val="12"/>
                <c:pt idx="0">
                  <c:v>Huawei</c:v>
                </c:pt>
                <c:pt idx="1">
                  <c:v>Intel</c:v>
                </c:pt>
                <c:pt idx="2">
                  <c:v>Sony</c:v>
                </c:pt>
                <c:pt idx="3">
                  <c:v>NTT</c:v>
                </c:pt>
                <c:pt idx="4">
                  <c:v>LG</c:v>
                </c:pt>
                <c:pt idx="5">
                  <c:v>Marvell</c:v>
                </c:pt>
                <c:pt idx="6">
                  <c:v>ZTE</c:v>
                </c:pt>
                <c:pt idx="7">
                  <c:v>WILUS</c:v>
                </c:pt>
                <c:pt idx="8">
                  <c:v>NEWRACOM</c:v>
                </c:pt>
                <c:pt idx="9">
                  <c:v>TOSHIBA </c:v>
                </c:pt>
                <c:pt idx="10">
                  <c:v>APPLE</c:v>
                </c:pt>
                <c:pt idx="11">
                  <c:v>MTK</c:v>
                </c:pt>
              </c:strCache>
            </c:strRef>
          </c:cat>
          <c:val>
            <c:numRef>
              <c:f>'1 BSS'!$D$6:$P$6</c:f>
              <c:numCache>
                <c:formatCode>General</c:formatCode>
                <c:ptCount val="12"/>
                <c:pt idx="0">
                  <c:v>39.448</c:v>
                </c:pt>
                <c:pt idx="1">
                  <c:v>39.130000000000003</c:v>
                </c:pt>
                <c:pt idx="2">
                  <c:v>39.027000000000001</c:v>
                </c:pt>
                <c:pt idx="3">
                  <c:v>38.810999999999993</c:v>
                </c:pt>
                <c:pt idx="4">
                  <c:v>41.449999999999996</c:v>
                </c:pt>
                <c:pt idx="5">
                  <c:v>40.596000000000011</c:v>
                </c:pt>
                <c:pt idx="6">
                  <c:v>40.190000000000012</c:v>
                </c:pt>
                <c:pt idx="7">
                  <c:v>39.94</c:v>
                </c:pt>
                <c:pt idx="8">
                  <c:v>38.379999999999995</c:v>
                </c:pt>
                <c:pt idx="9">
                  <c:v>39.89</c:v>
                </c:pt>
                <c:pt idx="10">
                  <c:v>39.290000000000013</c:v>
                </c:pt>
                <c:pt idx="11">
                  <c:v>39.690000000000012</c:v>
                </c:pt>
              </c:numCache>
            </c:numRef>
          </c:val>
        </c:ser>
        <c:ser>
          <c:idx val="3"/>
          <c:order val="3"/>
          <c:tx>
            <c:strRef>
              <c:f>'1 BSS'!$B$7:$C$7</c:f>
              <c:strCache>
                <c:ptCount val="1"/>
                <c:pt idx="0">
                  <c:v>STA 21</c:v>
                </c:pt>
              </c:strCache>
            </c:strRef>
          </c:tx>
          <c:spPr>
            <a:solidFill>
              <a:srgbClr val="92D050"/>
            </a:solidFill>
          </c:spPr>
          <c:cat>
            <c:strRef>
              <c:f>'1 BSS'!$D$3:$P$3</c:f>
              <c:strCache>
                <c:ptCount val="12"/>
                <c:pt idx="0">
                  <c:v>Huawei</c:v>
                </c:pt>
                <c:pt idx="1">
                  <c:v>Intel</c:v>
                </c:pt>
                <c:pt idx="2">
                  <c:v>Sony</c:v>
                </c:pt>
                <c:pt idx="3">
                  <c:v>NTT</c:v>
                </c:pt>
                <c:pt idx="4">
                  <c:v>LG</c:v>
                </c:pt>
                <c:pt idx="5">
                  <c:v>Marvell</c:v>
                </c:pt>
                <c:pt idx="6">
                  <c:v>ZTE</c:v>
                </c:pt>
                <c:pt idx="7">
                  <c:v>WILUS</c:v>
                </c:pt>
                <c:pt idx="8">
                  <c:v>NEWRACOM</c:v>
                </c:pt>
                <c:pt idx="9">
                  <c:v>TOSHIBA </c:v>
                </c:pt>
                <c:pt idx="10">
                  <c:v>APPLE</c:v>
                </c:pt>
                <c:pt idx="11">
                  <c:v>MTK</c:v>
                </c:pt>
              </c:strCache>
            </c:strRef>
          </c:cat>
          <c:val>
            <c:numRef>
              <c:f>'1 BSS'!$D$7:$P$7</c:f>
              <c:numCache>
                <c:formatCode>General</c:formatCode>
                <c:ptCount val="12"/>
                <c:pt idx="0">
                  <c:v>38.629000000000012</c:v>
                </c:pt>
                <c:pt idx="1">
                  <c:v>38.020000000000003</c:v>
                </c:pt>
                <c:pt idx="2">
                  <c:v>38.071000000000005</c:v>
                </c:pt>
                <c:pt idx="3">
                  <c:v>38.96</c:v>
                </c:pt>
                <c:pt idx="4">
                  <c:v>41.790000000000013</c:v>
                </c:pt>
                <c:pt idx="5">
                  <c:v>39.815999999999995</c:v>
                </c:pt>
                <c:pt idx="6">
                  <c:v>40.61</c:v>
                </c:pt>
                <c:pt idx="7">
                  <c:v>39.15</c:v>
                </c:pt>
                <c:pt idx="8">
                  <c:v>38.42</c:v>
                </c:pt>
                <c:pt idx="9">
                  <c:v>39.370000000000005</c:v>
                </c:pt>
                <c:pt idx="10">
                  <c:v>38.89</c:v>
                </c:pt>
                <c:pt idx="11">
                  <c:v>37.14</c:v>
                </c:pt>
              </c:numCache>
            </c:numRef>
          </c:val>
        </c:ser>
        <c:ser>
          <c:idx val="4"/>
          <c:order val="4"/>
          <c:tx>
            <c:strRef>
              <c:f>'1 BSS'!$B$8:$C$8</c:f>
              <c:strCache>
                <c:ptCount val="1"/>
                <c:pt idx="0">
                  <c:v>STA 27</c:v>
                </c:pt>
              </c:strCache>
            </c:strRef>
          </c:tx>
          <c:spPr>
            <a:solidFill>
              <a:schemeClr val="accent6"/>
            </a:solidFill>
          </c:spPr>
          <c:cat>
            <c:strRef>
              <c:f>'1 BSS'!$D$3:$P$3</c:f>
              <c:strCache>
                <c:ptCount val="12"/>
                <c:pt idx="0">
                  <c:v>Huawei</c:v>
                </c:pt>
                <c:pt idx="1">
                  <c:v>Intel</c:v>
                </c:pt>
                <c:pt idx="2">
                  <c:v>Sony</c:v>
                </c:pt>
                <c:pt idx="3">
                  <c:v>NTT</c:v>
                </c:pt>
                <c:pt idx="4">
                  <c:v>LG</c:v>
                </c:pt>
                <c:pt idx="5">
                  <c:v>Marvell</c:v>
                </c:pt>
                <c:pt idx="6">
                  <c:v>ZTE</c:v>
                </c:pt>
                <c:pt idx="7">
                  <c:v>WILUS</c:v>
                </c:pt>
                <c:pt idx="8">
                  <c:v>NEWRACOM</c:v>
                </c:pt>
                <c:pt idx="9">
                  <c:v>TOSHIBA </c:v>
                </c:pt>
                <c:pt idx="10">
                  <c:v>APPLE</c:v>
                </c:pt>
                <c:pt idx="11">
                  <c:v>MTK</c:v>
                </c:pt>
              </c:strCache>
            </c:strRef>
          </c:cat>
          <c:val>
            <c:numRef>
              <c:f>'1 BSS'!$D$8:$P$8</c:f>
              <c:numCache>
                <c:formatCode>General</c:formatCode>
                <c:ptCount val="12"/>
                <c:pt idx="0">
                  <c:v>38.277000000000001</c:v>
                </c:pt>
                <c:pt idx="1">
                  <c:v>40.28</c:v>
                </c:pt>
                <c:pt idx="2">
                  <c:v>38.775000000000013</c:v>
                </c:pt>
                <c:pt idx="3">
                  <c:v>38.799000000000063</c:v>
                </c:pt>
                <c:pt idx="4">
                  <c:v>42.04</c:v>
                </c:pt>
                <c:pt idx="5">
                  <c:v>39.109000000000002</c:v>
                </c:pt>
                <c:pt idx="6">
                  <c:v>38.949999999999996</c:v>
                </c:pt>
                <c:pt idx="7">
                  <c:v>38.51</c:v>
                </c:pt>
                <c:pt idx="8">
                  <c:v>38.4</c:v>
                </c:pt>
                <c:pt idx="9">
                  <c:v>41.07</c:v>
                </c:pt>
                <c:pt idx="10">
                  <c:v>38.910000000000004</c:v>
                </c:pt>
                <c:pt idx="11">
                  <c:v>38.300000000000004</c:v>
                </c:pt>
              </c:numCache>
            </c:numRef>
          </c:val>
        </c:ser>
        <c:gapWidth val="95"/>
        <c:overlap val="100"/>
        <c:axId val="105415808"/>
        <c:axId val="105417344"/>
      </c:barChart>
      <c:catAx>
        <c:axId val="105415808"/>
        <c:scaling>
          <c:orientation val="minMax"/>
        </c:scaling>
        <c:axPos val="b"/>
        <c:majorTickMark val="none"/>
        <c:tickLblPos val="nextTo"/>
        <c:crossAx val="105417344"/>
        <c:crosses val="autoZero"/>
        <c:auto val="1"/>
        <c:lblAlgn val="ctr"/>
        <c:lblOffset val="100"/>
      </c:catAx>
      <c:valAx>
        <c:axId val="105417344"/>
        <c:scaling>
          <c:orientation val="minMax"/>
        </c:scaling>
        <c:axPos val="l"/>
        <c:majorGridlines/>
        <c:title>
          <c:tx>
            <c:rich>
              <a:bodyPr/>
              <a:lstStyle/>
              <a:p>
                <a:pPr>
                  <a:defRPr/>
                </a:pPr>
                <a:r>
                  <a:rPr lang="en-US" sz="1000" b="1" i="0" u="none" strike="noStrike" baseline="0" dirty="0" smtClean="0"/>
                  <a:t>Mbps</a:t>
                </a:r>
                <a:endParaRPr lang="en-US" dirty="0"/>
              </a:p>
            </c:rich>
          </c:tx>
          <c:layout/>
        </c:title>
        <c:numFmt formatCode="#,##0;\-#,##0" sourceLinked="0"/>
        <c:majorTickMark val="none"/>
        <c:tickLblPos val="nextTo"/>
        <c:crossAx val="105415808"/>
        <c:crosses val="autoZero"/>
        <c:crossBetween val="between"/>
      </c:valAx>
      <c:dTable>
        <c:showHorzBorder val="1"/>
        <c:showVertBorder val="1"/>
        <c:showOutline val="1"/>
        <c:showKeys val="1"/>
      </c:dTable>
    </c:plotArea>
    <c:plotVisOnly val="1"/>
    <c:dispBlanksAs val="gap"/>
  </c:chart>
  <c:txPr>
    <a:bodyPr/>
    <a:lstStyle/>
    <a:p>
      <a:pPr>
        <a:defRPr b="1"/>
      </a:pPr>
      <a:endParaRPr lang="en-US"/>
    </a:p>
  </c:txPr>
  <c:externalData r:id="rId1"/>
</c:chartSpace>
</file>

<file path=ppt/charts/chart13.xml><?xml version="1.0" encoding="utf-8"?>
<c:chartSpace xmlns:c="http://schemas.openxmlformats.org/drawingml/2006/chart" xmlns:a="http://schemas.openxmlformats.org/drawingml/2006/main" xmlns:r="http://schemas.openxmlformats.org/officeDocument/2006/relationships">
  <c:date1904 val="1"/>
  <c:lang val="en-US"/>
  <c:chart>
    <c:title>
      <c:layout/>
    </c:title>
    <c:plotArea>
      <c:layout/>
      <c:barChart>
        <c:barDir val="col"/>
        <c:grouping val="stacked"/>
        <c:ser>
          <c:idx val="0"/>
          <c:order val="0"/>
          <c:tx>
            <c:strRef>
              <c:f>'1 BSS'!$B$10:$C$10</c:f>
              <c:strCache>
                <c:ptCount val="1"/>
                <c:pt idx="0">
                  <c:v>STA 3</c:v>
                </c:pt>
              </c:strCache>
            </c:strRef>
          </c:tx>
          <c:spPr>
            <a:solidFill>
              <a:srgbClr val="E24E0C"/>
            </a:solidFill>
          </c:spPr>
          <c:cat>
            <c:strRef>
              <c:f>'1 BSS'!$D$3:$P$3</c:f>
              <c:strCache>
                <c:ptCount val="12"/>
                <c:pt idx="0">
                  <c:v>Huawei</c:v>
                </c:pt>
                <c:pt idx="1">
                  <c:v>Intel</c:v>
                </c:pt>
                <c:pt idx="2">
                  <c:v>Sony</c:v>
                </c:pt>
                <c:pt idx="3">
                  <c:v>NTT</c:v>
                </c:pt>
                <c:pt idx="4">
                  <c:v>LG</c:v>
                </c:pt>
                <c:pt idx="5">
                  <c:v>Marvell</c:v>
                </c:pt>
                <c:pt idx="6">
                  <c:v>ZTE</c:v>
                </c:pt>
                <c:pt idx="7">
                  <c:v>WILUS</c:v>
                </c:pt>
                <c:pt idx="8">
                  <c:v>NEWRACOM</c:v>
                </c:pt>
                <c:pt idx="9">
                  <c:v>TOSHIBA </c:v>
                </c:pt>
                <c:pt idx="10">
                  <c:v>APPLE</c:v>
                </c:pt>
                <c:pt idx="11">
                  <c:v>MTK</c:v>
                </c:pt>
              </c:strCache>
            </c:strRef>
          </c:cat>
          <c:val>
            <c:numRef>
              <c:f>'1 BSS'!$D$10:$P$10</c:f>
              <c:numCache>
                <c:formatCode>General</c:formatCode>
                <c:ptCount val="12"/>
                <c:pt idx="0">
                  <c:v>99.998999999999995</c:v>
                </c:pt>
                <c:pt idx="1">
                  <c:v>99.78</c:v>
                </c:pt>
                <c:pt idx="2">
                  <c:v>99.813999999999993</c:v>
                </c:pt>
                <c:pt idx="3">
                  <c:v>99.835999999999999</c:v>
                </c:pt>
                <c:pt idx="4">
                  <c:v>99.78</c:v>
                </c:pt>
                <c:pt idx="5">
                  <c:v>99.992000000000004</c:v>
                </c:pt>
                <c:pt idx="6">
                  <c:v>100.508</c:v>
                </c:pt>
                <c:pt idx="7">
                  <c:v>100</c:v>
                </c:pt>
                <c:pt idx="8">
                  <c:v>101.85</c:v>
                </c:pt>
                <c:pt idx="9">
                  <c:v>99.93</c:v>
                </c:pt>
                <c:pt idx="10">
                  <c:v>99.98</c:v>
                </c:pt>
                <c:pt idx="11">
                  <c:v>99.9</c:v>
                </c:pt>
              </c:numCache>
            </c:numRef>
          </c:val>
        </c:ser>
        <c:gapWidth val="55"/>
        <c:overlap val="100"/>
        <c:axId val="105472384"/>
        <c:axId val="105473920"/>
      </c:barChart>
      <c:catAx>
        <c:axId val="105472384"/>
        <c:scaling>
          <c:orientation val="minMax"/>
        </c:scaling>
        <c:axPos val="b"/>
        <c:majorTickMark val="none"/>
        <c:tickLblPos val="nextTo"/>
        <c:crossAx val="105473920"/>
        <c:crosses val="autoZero"/>
        <c:auto val="1"/>
        <c:lblAlgn val="ctr"/>
        <c:lblOffset val="100"/>
      </c:catAx>
      <c:valAx>
        <c:axId val="105473920"/>
        <c:scaling>
          <c:orientation val="minMax"/>
        </c:scaling>
        <c:axPos val="l"/>
        <c:majorGridlines/>
        <c:title>
          <c:tx>
            <c:rich>
              <a:bodyPr rot="-5400000" vert="horz"/>
              <a:lstStyle/>
              <a:p>
                <a:pPr>
                  <a:defRPr/>
                </a:pPr>
                <a:r>
                  <a:rPr lang="en-US" sz="1000" b="1" i="0" u="none" strike="noStrike" baseline="0" dirty="0" smtClean="0"/>
                  <a:t>Mbps</a:t>
                </a:r>
                <a:endParaRPr lang="en-US" dirty="0"/>
              </a:p>
            </c:rich>
          </c:tx>
          <c:layout/>
        </c:title>
        <c:numFmt formatCode="#,##0;\-#,##0" sourceLinked="0"/>
        <c:majorTickMark val="none"/>
        <c:tickLblPos val="nextTo"/>
        <c:crossAx val="105472384"/>
        <c:crosses val="autoZero"/>
        <c:crossBetween val="between"/>
      </c:valAx>
    </c:plotArea>
    <c:legend>
      <c:legendPos val="r"/>
      <c:layout/>
    </c:legend>
    <c:plotVisOnly val="1"/>
    <c:dispBlanksAs val="gap"/>
  </c:chart>
  <c:txPr>
    <a:bodyPr/>
    <a:lstStyle/>
    <a:p>
      <a:pPr>
        <a:defRPr b="1"/>
      </a:pPr>
      <a:endParaRPr lang="en-US"/>
    </a:p>
  </c:txPr>
  <c:externalData r:id="rId1"/>
</c:chartSpace>
</file>

<file path=ppt/charts/chart14.xml><?xml version="1.0" encoding="utf-8"?>
<c:chartSpace xmlns:c="http://schemas.openxmlformats.org/drawingml/2006/chart" xmlns:a="http://schemas.openxmlformats.org/drawingml/2006/main" xmlns:r="http://schemas.openxmlformats.org/officeDocument/2006/relationships">
  <c:lang val="en-US"/>
  <c:clrMapOvr bg1="lt1" tx1="dk1" bg2="lt2" tx2="dk2" accent1="accent1" accent2="accent2" accent3="accent3" accent4="accent4" accent5="accent5" accent6="accent6" hlink="hlink" folHlink="folHlink"/>
  <c:chart>
    <c:title>
      <c:tx>
        <c:rich>
          <a:bodyPr/>
          <a:lstStyle/>
          <a:p>
            <a:pPr>
              <a:defRPr/>
            </a:pPr>
            <a:r>
              <a:rPr lang="en-US"/>
              <a:t>STA 9</a:t>
            </a:r>
          </a:p>
        </c:rich>
      </c:tx>
      <c:layout/>
    </c:title>
    <c:plotArea>
      <c:layout/>
      <c:barChart>
        <c:barDir val="col"/>
        <c:grouping val="stacked"/>
        <c:ser>
          <c:idx val="0"/>
          <c:order val="0"/>
          <c:tx>
            <c:strRef>
              <c:f>'1 BSS'!$B$11:$C$11</c:f>
              <c:strCache>
                <c:ptCount val="1"/>
                <c:pt idx="0">
                  <c:v>STA 9</c:v>
                </c:pt>
              </c:strCache>
            </c:strRef>
          </c:tx>
          <c:spPr>
            <a:solidFill>
              <a:srgbClr val="E24E0C"/>
            </a:solidFill>
          </c:spPr>
          <c:cat>
            <c:strRef>
              <c:f>'1 BSS'!$D$3:$P$3</c:f>
              <c:strCache>
                <c:ptCount val="12"/>
                <c:pt idx="0">
                  <c:v>Huawei</c:v>
                </c:pt>
                <c:pt idx="1">
                  <c:v>Intel</c:v>
                </c:pt>
                <c:pt idx="2">
                  <c:v>Sony</c:v>
                </c:pt>
                <c:pt idx="3">
                  <c:v>NTT</c:v>
                </c:pt>
                <c:pt idx="4">
                  <c:v>LG</c:v>
                </c:pt>
                <c:pt idx="5">
                  <c:v>Marvell</c:v>
                </c:pt>
                <c:pt idx="6">
                  <c:v>ZTE</c:v>
                </c:pt>
                <c:pt idx="7">
                  <c:v>WILUS</c:v>
                </c:pt>
                <c:pt idx="8">
                  <c:v>NEWRACOM</c:v>
                </c:pt>
                <c:pt idx="9">
                  <c:v>TOSHIBA </c:v>
                </c:pt>
                <c:pt idx="10">
                  <c:v>APPLE</c:v>
                </c:pt>
                <c:pt idx="11">
                  <c:v>MTK</c:v>
                </c:pt>
              </c:strCache>
            </c:strRef>
          </c:cat>
          <c:val>
            <c:numRef>
              <c:f>'1 BSS'!$D$11:$P$11</c:f>
              <c:numCache>
                <c:formatCode>General</c:formatCode>
                <c:ptCount val="12"/>
                <c:pt idx="0">
                  <c:v>99.998999999999995</c:v>
                </c:pt>
                <c:pt idx="1">
                  <c:v>99.78</c:v>
                </c:pt>
                <c:pt idx="2">
                  <c:v>99.740000000000023</c:v>
                </c:pt>
                <c:pt idx="3">
                  <c:v>99.078999999999979</c:v>
                </c:pt>
                <c:pt idx="4">
                  <c:v>99.79</c:v>
                </c:pt>
                <c:pt idx="5">
                  <c:v>99.992000000000004</c:v>
                </c:pt>
                <c:pt idx="6">
                  <c:v>100.51900000000002</c:v>
                </c:pt>
                <c:pt idx="7">
                  <c:v>100</c:v>
                </c:pt>
                <c:pt idx="8">
                  <c:v>101.85</c:v>
                </c:pt>
                <c:pt idx="9">
                  <c:v>99.910000000000025</c:v>
                </c:pt>
                <c:pt idx="10">
                  <c:v>99.990000000000023</c:v>
                </c:pt>
                <c:pt idx="11">
                  <c:v>99.960000000000022</c:v>
                </c:pt>
              </c:numCache>
            </c:numRef>
          </c:val>
        </c:ser>
        <c:gapWidth val="55"/>
        <c:overlap val="100"/>
        <c:axId val="105871616"/>
        <c:axId val="105881600"/>
      </c:barChart>
      <c:catAx>
        <c:axId val="105871616"/>
        <c:scaling>
          <c:orientation val="minMax"/>
        </c:scaling>
        <c:axPos val="b"/>
        <c:majorTickMark val="none"/>
        <c:tickLblPos val="nextTo"/>
        <c:crossAx val="105881600"/>
        <c:crosses val="autoZero"/>
        <c:auto val="1"/>
        <c:lblAlgn val="ctr"/>
        <c:lblOffset val="100"/>
      </c:catAx>
      <c:valAx>
        <c:axId val="105881600"/>
        <c:scaling>
          <c:orientation val="minMax"/>
        </c:scaling>
        <c:axPos val="l"/>
        <c:majorGridlines/>
        <c:title>
          <c:tx>
            <c:rich>
              <a:bodyPr rot="-5400000" vert="horz"/>
              <a:lstStyle/>
              <a:p>
                <a:pPr>
                  <a:defRPr/>
                </a:pPr>
                <a:r>
                  <a:rPr lang="en-US" sz="1000" b="1" i="0" u="none" strike="noStrike" baseline="0" dirty="0" smtClean="0"/>
                  <a:t>Mbps</a:t>
                </a:r>
                <a:endParaRPr lang="en-US" dirty="0"/>
              </a:p>
            </c:rich>
          </c:tx>
          <c:layout/>
        </c:title>
        <c:numFmt formatCode="#,##0;\-#,##0" sourceLinked="0"/>
        <c:majorTickMark val="none"/>
        <c:tickLblPos val="nextTo"/>
        <c:crossAx val="105871616"/>
        <c:crosses val="autoZero"/>
        <c:crossBetween val="between"/>
      </c:valAx>
    </c:plotArea>
    <c:legend>
      <c:legendPos val="r"/>
      <c:layout/>
    </c:legend>
    <c:plotVisOnly val="1"/>
    <c:dispBlanksAs val="gap"/>
  </c:chart>
  <c:txPr>
    <a:bodyPr/>
    <a:lstStyle/>
    <a:p>
      <a:pPr>
        <a:defRPr b="1"/>
      </a:pPr>
      <a:endParaRPr lang="en-US"/>
    </a:p>
  </c:txPr>
  <c:externalData r:id="rId2"/>
</c:chartSpace>
</file>

<file path=ppt/charts/chart15.xml><?xml version="1.0" encoding="utf-8"?>
<c:chartSpace xmlns:c="http://schemas.openxmlformats.org/drawingml/2006/chart" xmlns:a="http://schemas.openxmlformats.org/drawingml/2006/main" xmlns:r="http://schemas.openxmlformats.org/officeDocument/2006/relationships">
  <c:date1904 val="1"/>
  <c:lang val="en-US"/>
  <c:chart>
    <c:title>
      <c:layout/>
    </c:title>
    <c:plotArea>
      <c:layout/>
      <c:barChart>
        <c:barDir val="col"/>
        <c:grouping val="stacked"/>
        <c:ser>
          <c:idx val="0"/>
          <c:order val="0"/>
          <c:tx>
            <c:strRef>
              <c:f>'1 BSS'!$B$12:$C$12</c:f>
              <c:strCache>
                <c:ptCount val="1"/>
                <c:pt idx="0">
                  <c:v>STA 15</c:v>
                </c:pt>
              </c:strCache>
            </c:strRef>
          </c:tx>
          <c:spPr>
            <a:solidFill>
              <a:srgbClr val="E24E0C"/>
            </a:solidFill>
          </c:spPr>
          <c:cat>
            <c:strRef>
              <c:f>'1 BSS'!$D$3:$P$3</c:f>
              <c:strCache>
                <c:ptCount val="12"/>
                <c:pt idx="0">
                  <c:v>Huawei</c:v>
                </c:pt>
                <c:pt idx="1">
                  <c:v>Intel</c:v>
                </c:pt>
                <c:pt idx="2">
                  <c:v>Sony</c:v>
                </c:pt>
                <c:pt idx="3">
                  <c:v>NTT</c:v>
                </c:pt>
                <c:pt idx="4">
                  <c:v>LG</c:v>
                </c:pt>
                <c:pt idx="5">
                  <c:v>Marvell</c:v>
                </c:pt>
                <c:pt idx="6">
                  <c:v>ZTE</c:v>
                </c:pt>
                <c:pt idx="7">
                  <c:v>WILUS</c:v>
                </c:pt>
                <c:pt idx="8">
                  <c:v>NEWRACOM</c:v>
                </c:pt>
                <c:pt idx="9">
                  <c:v>TOSHIBA </c:v>
                </c:pt>
                <c:pt idx="10">
                  <c:v>APPLE</c:v>
                </c:pt>
                <c:pt idx="11">
                  <c:v>MTK</c:v>
                </c:pt>
              </c:strCache>
            </c:strRef>
          </c:cat>
          <c:val>
            <c:numRef>
              <c:f>'1 BSS'!$D$12:$P$12</c:f>
              <c:numCache>
                <c:formatCode>General</c:formatCode>
                <c:ptCount val="12"/>
                <c:pt idx="0">
                  <c:v>100.001</c:v>
                </c:pt>
                <c:pt idx="1">
                  <c:v>99.77</c:v>
                </c:pt>
                <c:pt idx="2">
                  <c:v>99.777999999999992</c:v>
                </c:pt>
                <c:pt idx="3">
                  <c:v>100.04100000000012</c:v>
                </c:pt>
                <c:pt idx="4">
                  <c:v>99.79</c:v>
                </c:pt>
                <c:pt idx="5">
                  <c:v>99.992000000000004</c:v>
                </c:pt>
                <c:pt idx="6">
                  <c:v>100.49900000000002</c:v>
                </c:pt>
                <c:pt idx="7">
                  <c:v>100</c:v>
                </c:pt>
                <c:pt idx="8">
                  <c:v>101.86</c:v>
                </c:pt>
                <c:pt idx="9">
                  <c:v>99.92</c:v>
                </c:pt>
                <c:pt idx="10">
                  <c:v>99.98</c:v>
                </c:pt>
                <c:pt idx="11">
                  <c:v>99.97</c:v>
                </c:pt>
              </c:numCache>
            </c:numRef>
          </c:val>
        </c:ser>
        <c:gapWidth val="55"/>
        <c:overlap val="100"/>
        <c:axId val="105887616"/>
        <c:axId val="105889152"/>
      </c:barChart>
      <c:catAx>
        <c:axId val="105887616"/>
        <c:scaling>
          <c:orientation val="minMax"/>
        </c:scaling>
        <c:axPos val="b"/>
        <c:majorTickMark val="none"/>
        <c:tickLblPos val="nextTo"/>
        <c:crossAx val="105889152"/>
        <c:crosses val="autoZero"/>
        <c:auto val="1"/>
        <c:lblAlgn val="ctr"/>
        <c:lblOffset val="100"/>
      </c:catAx>
      <c:valAx>
        <c:axId val="105889152"/>
        <c:scaling>
          <c:orientation val="minMax"/>
        </c:scaling>
        <c:axPos val="l"/>
        <c:majorGridlines/>
        <c:numFmt formatCode="#,##0;\-#,##0" sourceLinked="0"/>
        <c:majorTickMark val="none"/>
        <c:tickLblPos val="nextTo"/>
        <c:crossAx val="105887616"/>
        <c:crosses val="autoZero"/>
        <c:crossBetween val="between"/>
      </c:valAx>
    </c:plotArea>
    <c:legend>
      <c:legendPos val="r"/>
      <c:layout/>
    </c:legend>
    <c:plotVisOnly val="1"/>
    <c:dispBlanksAs val="gap"/>
  </c:chart>
  <c:txPr>
    <a:bodyPr/>
    <a:lstStyle/>
    <a:p>
      <a:pPr>
        <a:defRPr b="1"/>
      </a:pPr>
      <a:endParaRPr lang="en-US"/>
    </a:p>
  </c:txPr>
  <c:externalData r:id="rId1"/>
</c:chartSpace>
</file>

<file path=ppt/charts/chart16.xml><?xml version="1.0" encoding="utf-8"?>
<c:chartSpace xmlns:c="http://schemas.openxmlformats.org/drawingml/2006/chart" xmlns:a="http://schemas.openxmlformats.org/drawingml/2006/main" xmlns:r="http://schemas.openxmlformats.org/officeDocument/2006/relationships">
  <c:date1904 val="1"/>
  <c:lang val="en-US"/>
  <c:chart>
    <c:title>
      <c:layout/>
    </c:title>
    <c:plotArea>
      <c:layout/>
      <c:barChart>
        <c:barDir val="col"/>
        <c:grouping val="stacked"/>
        <c:ser>
          <c:idx val="0"/>
          <c:order val="0"/>
          <c:tx>
            <c:strRef>
              <c:f>'1 BSS'!$B$12:$C$12</c:f>
              <c:strCache>
                <c:ptCount val="1"/>
                <c:pt idx="0">
                  <c:v>STA 15</c:v>
                </c:pt>
              </c:strCache>
            </c:strRef>
          </c:tx>
          <c:spPr>
            <a:solidFill>
              <a:srgbClr val="E24E0C"/>
            </a:solidFill>
          </c:spPr>
          <c:cat>
            <c:strRef>
              <c:f>'1 BSS'!$D$3:$P$3</c:f>
              <c:strCache>
                <c:ptCount val="12"/>
                <c:pt idx="0">
                  <c:v>Huawei</c:v>
                </c:pt>
                <c:pt idx="1">
                  <c:v>Intel</c:v>
                </c:pt>
                <c:pt idx="2">
                  <c:v>Sony</c:v>
                </c:pt>
                <c:pt idx="3">
                  <c:v>NTT</c:v>
                </c:pt>
                <c:pt idx="4">
                  <c:v>LG</c:v>
                </c:pt>
                <c:pt idx="5">
                  <c:v>Marvell</c:v>
                </c:pt>
                <c:pt idx="6">
                  <c:v>ZTE</c:v>
                </c:pt>
                <c:pt idx="7">
                  <c:v>WILUS</c:v>
                </c:pt>
                <c:pt idx="8">
                  <c:v>NEWRACOM</c:v>
                </c:pt>
                <c:pt idx="9">
                  <c:v>TOSHIBA </c:v>
                </c:pt>
                <c:pt idx="10">
                  <c:v>APPLE</c:v>
                </c:pt>
                <c:pt idx="11">
                  <c:v>MTK</c:v>
                </c:pt>
              </c:strCache>
            </c:strRef>
          </c:cat>
          <c:val>
            <c:numRef>
              <c:f>'1 BSS'!$D$12:$P$12</c:f>
              <c:numCache>
                <c:formatCode>General</c:formatCode>
                <c:ptCount val="12"/>
                <c:pt idx="0">
                  <c:v>100.001</c:v>
                </c:pt>
                <c:pt idx="1">
                  <c:v>99.77</c:v>
                </c:pt>
                <c:pt idx="2">
                  <c:v>99.777999999999992</c:v>
                </c:pt>
                <c:pt idx="3">
                  <c:v>100.04100000000012</c:v>
                </c:pt>
                <c:pt idx="4">
                  <c:v>99.79</c:v>
                </c:pt>
                <c:pt idx="5">
                  <c:v>99.992000000000004</c:v>
                </c:pt>
                <c:pt idx="6">
                  <c:v>100.49900000000002</c:v>
                </c:pt>
                <c:pt idx="7">
                  <c:v>100</c:v>
                </c:pt>
                <c:pt idx="8">
                  <c:v>101.86</c:v>
                </c:pt>
                <c:pt idx="9">
                  <c:v>99.92</c:v>
                </c:pt>
                <c:pt idx="10">
                  <c:v>99.98</c:v>
                </c:pt>
                <c:pt idx="11">
                  <c:v>99.97</c:v>
                </c:pt>
              </c:numCache>
            </c:numRef>
          </c:val>
        </c:ser>
        <c:gapWidth val="55"/>
        <c:overlap val="100"/>
        <c:axId val="106989056"/>
        <c:axId val="106990592"/>
      </c:barChart>
      <c:catAx>
        <c:axId val="106989056"/>
        <c:scaling>
          <c:orientation val="minMax"/>
        </c:scaling>
        <c:axPos val="b"/>
        <c:majorTickMark val="none"/>
        <c:tickLblPos val="nextTo"/>
        <c:crossAx val="106990592"/>
        <c:crosses val="autoZero"/>
        <c:auto val="1"/>
        <c:lblAlgn val="ctr"/>
        <c:lblOffset val="100"/>
      </c:catAx>
      <c:valAx>
        <c:axId val="106990592"/>
        <c:scaling>
          <c:orientation val="minMax"/>
        </c:scaling>
        <c:axPos val="l"/>
        <c:majorGridlines/>
        <c:title>
          <c:tx>
            <c:rich>
              <a:bodyPr rot="-5400000" vert="horz"/>
              <a:lstStyle/>
              <a:p>
                <a:pPr>
                  <a:defRPr/>
                </a:pPr>
                <a:r>
                  <a:rPr lang="en-US" sz="1000" b="1" i="0" u="none" strike="noStrike" baseline="0" dirty="0" smtClean="0"/>
                  <a:t>Mbps</a:t>
                </a:r>
                <a:endParaRPr lang="en-US" dirty="0"/>
              </a:p>
            </c:rich>
          </c:tx>
          <c:layout/>
        </c:title>
        <c:numFmt formatCode="#,##0;\-#,##0" sourceLinked="0"/>
        <c:majorTickMark val="none"/>
        <c:tickLblPos val="nextTo"/>
        <c:crossAx val="106989056"/>
        <c:crosses val="autoZero"/>
        <c:crossBetween val="between"/>
      </c:valAx>
    </c:plotArea>
    <c:legend>
      <c:legendPos val="r"/>
      <c:layout/>
    </c:legend>
    <c:plotVisOnly val="1"/>
    <c:dispBlanksAs val="gap"/>
  </c:chart>
  <c:txPr>
    <a:bodyPr/>
    <a:lstStyle/>
    <a:p>
      <a:pPr>
        <a:defRPr b="1"/>
      </a:pPr>
      <a:endParaRPr lang="en-US"/>
    </a:p>
  </c:txPr>
  <c:externalData r:id="rId1"/>
</c:chartSpace>
</file>

<file path=ppt/charts/chart17.xml><?xml version="1.0" encoding="utf-8"?>
<c:chartSpace xmlns:c="http://schemas.openxmlformats.org/drawingml/2006/chart" xmlns:a="http://schemas.openxmlformats.org/drawingml/2006/main" xmlns:r="http://schemas.openxmlformats.org/officeDocument/2006/relationships">
  <c:date1904 val="1"/>
  <c:lang val="en-US"/>
  <c:chart>
    <c:title>
      <c:layout/>
    </c:title>
    <c:plotArea>
      <c:layout/>
      <c:barChart>
        <c:barDir val="col"/>
        <c:grouping val="stacked"/>
        <c:ser>
          <c:idx val="0"/>
          <c:order val="0"/>
          <c:tx>
            <c:strRef>
              <c:f>'1 BSS'!$B$13:$C$13</c:f>
              <c:strCache>
                <c:ptCount val="1"/>
                <c:pt idx="0">
                  <c:v>STA 21</c:v>
                </c:pt>
              </c:strCache>
            </c:strRef>
          </c:tx>
          <c:spPr>
            <a:solidFill>
              <a:srgbClr val="E24E0C"/>
            </a:solidFill>
          </c:spPr>
          <c:cat>
            <c:strRef>
              <c:f>'1 BSS'!$D$3:$P$3</c:f>
              <c:strCache>
                <c:ptCount val="12"/>
                <c:pt idx="0">
                  <c:v>Huawei</c:v>
                </c:pt>
                <c:pt idx="1">
                  <c:v>Intel</c:v>
                </c:pt>
                <c:pt idx="2">
                  <c:v>Sony</c:v>
                </c:pt>
                <c:pt idx="3">
                  <c:v>NTT</c:v>
                </c:pt>
                <c:pt idx="4">
                  <c:v>LG</c:v>
                </c:pt>
                <c:pt idx="5">
                  <c:v>Marvell</c:v>
                </c:pt>
                <c:pt idx="6">
                  <c:v>ZTE</c:v>
                </c:pt>
                <c:pt idx="7">
                  <c:v>WILUS</c:v>
                </c:pt>
                <c:pt idx="8">
                  <c:v>NEWRACOM</c:v>
                </c:pt>
                <c:pt idx="9">
                  <c:v>TOSHIBA </c:v>
                </c:pt>
                <c:pt idx="10">
                  <c:v>APPLE</c:v>
                </c:pt>
                <c:pt idx="11">
                  <c:v>MTK</c:v>
                </c:pt>
              </c:strCache>
            </c:strRef>
          </c:cat>
          <c:val>
            <c:numRef>
              <c:f>'1 BSS'!$D$13:$P$13</c:f>
              <c:numCache>
                <c:formatCode>General</c:formatCode>
                <c:ptCount val="12"/>
                <c:pt idx="0">
                  <c:v>99.998000000000005</c:v>
                </c:pt>
                <c:pt idx="1">
                  <c:v>98.03</c:v>
                </c:pt>
                <c:pt idx="2">
                  <c:v>99.73</c:v>
                </c:pt>
                <c:pt idx="3">
                  <c:v>99.828999999999979</c:v>
                </c:pt>
                <c:pt idx="4">
                  <c:v>99.8</c:v>
                </c:pt>
                <c:pt idx="5">
                  <c:v>99.992000000000004</c:v>
                </c:pt>
                <c:pt idx="6">
                  <c:v>100.52</c:v>
                </c:pt>
                <c:pt idx="7">
                  <c:v>100</c:v>
                </c:pt>
                <c:pt idx="8">
                  <c:v>101.85</c:v>
                </c:pt>
                <c:pt idx="9">
                  <c:v>99.910000000000025</c:v>
                </c:pt>
                <c:pt idx="10">
                  <c:v>99.990000000000023</c:v>
                </c:pt>
                <c:pt idx="11">
                  <c:v>99.98</c:v>
                </c:pt>
              </c:numCache>
            </c:numRef>
          </c:val>
        </c:ser>
        <c:gapWidth val="55"/>
        <c:overlap val="100"/>
        <c:axId val="111091072"/>
        <c:axId val="111129728"/>
      </c:barChart>
      <c:catAx>
        <c:axId val="111091072"/>
        <c:scaling>
          <c:orientation val="minMax"/>
        </c:scaling>
        <c:axPos val="b"/>
        <c:majorTickMark val="none"/>
        <c:tickLblPos val="nextTo"/>
        <c:crossAx val="111129728"/>
        <c:crosses val="autoZero"/>
        <c:auto val="1"/>
        <c:lblAlgn val="ctr"/>
        <c:lblOffset val="100"/>
      </c:catAx>
      <c:valAx>
        <c:axId val="111129728"/>
        <c:scaling>
          <c:orientation val="minMax"/>
        </c:scaling>
        <c:axPos val="l"/>
        <c:majorGridlines/>
        <c:title>
          <c:tx>
            <c:rich>
              <a:bodyPr rot="-5400000" vert="horz"/>
              <a:lstStyle/>
              <a:p>
                <a:pPr>
                  <a:defRPr/>
                </a:pPr>
                <a:r>
                  <a:rPr lang="en-US" sz="1000" b="1" i="0" u="none" strike="noStrike" baseline="0" dirty="0" smtClean="0"/>
                  <a:t>Mbps</a:t>
                </a:r>
                <a:endParaRPr lang="en-US" dirty="0"/>
              </a:p>
            </c:rich>
          </c:tx>
          <c:layout/>
        </c:title>
        <c:numFmt formatCode="#,##0;\-#,##0" sourceLinked="0"/>
        <c:majorTickMark val="none"/>
        <c:tickLblPos val="nextTo"/>
        <c:crossAx val="111091072"/>
        <c:crosses val="autoZero"/>
        <c:crossBetween val="between"/>
      </c:valAx>
    </c:plotArea>
    <c:legend>
      <c:legendPos val="r"/>
      <c:layout/>
    </c:legend>
    <c:plotVisOnly val="1"/>
    <c:dispBlanksAs val="gap"/>
  </c:chart>
  <c:txPr>
    <a:bodyPr/>
    <a:lstStyle/>
    <a:p>
      <a:pPr>
        <a:defRPr b="1"/>
      </a:pPr>
      <a:endParaRPr lang="en-US"/>
    </a:p>
  </c:txPr>
  <c:externalData r:id="rId1"/>
</c:chartSpace>
</file>

<file path=ppt/charts/chart18.xml><?xml version="1.0" encoding="utf-8"?>
<c:chartSpace xmlns:c="http://schemas.openxmlformats.org/drawingml/2006/chart" xmlns:a="http://schemas.openxmlformats.org/drawingml/2006/main" xmlns:r="http://schemas.openxmlformats.org/officeDocument/2006/relationships">
  <c:date1904 val="1"/>
  <c:lang val="en-US"/>
  <c:chart>
    <c:title>
      <c:layout/>
    </c:title>
    <c:plotArea>
      <c:layout/>
      <c:barChart>
        <c:barDir val="col"/>
        <c:grouping val="stacked"/>
        <c:ser>
          <c:idx val="0"/>
          <c:order val="0"/>
          <c:tx>
            <c:strRef>
              <c:f>'1 BSS'!$B$14:$C$14</c:f>
              <c:strCache>
                <c:ptCount val="1"/>
                <c:pt idx="0">
                  <c:v>STA 27</c:v>
                </c:pt>
              </c:strCache>
            </c:strRef>
          </c:tx>
          <c:spPr>
            <a:solidFill>
              <a:srgbClr val="E24E0C"/>
            </a:solidFill>
          </c:spPr>
          <c:cat>
            <c:strRef>
              <c:f>'1 BSS'!$D$3:$P$3</c:f>
              <c:strCache>
                <c:ptCount val="12"/>
                <c:pt idx="0">
                  <c:v>Huawei</c:v>
                </c:pt>
                <c:pt idx="1">
                  <c:v>Intel</c:v>
                </c:pt>
                <c:pt idx="2">
                  <c:v>Sony</c:v>
                </c:pt>
                <c:pt idx="3">
                  <c:v>NTT</c:v>
                </c:pt>
                <c:pt idx="4">
                  <c:v>LG</c:v>
                </c:pt>
                <c:pt idx="5">
                  <c:v>Marvell</c:v>
                </c:pt>
                <c:pt idx="6">
                  <c:v>ZTE</c:v>
                </c:pt>
                <c:pt idx="7">
                  <c:v>WILUS</c:v>
                </c:pt>
                <c:pt idx="8">
                  <c:v>NEWRACOM</c:v>
                </c:pt>
                <c:pt idx="9">
                  <c:v>TOSHIBA </c:v>
                </c:pt>
                <c:pt idx="10">
                  <c:v>APPLE</c:v>
                </c:pt>
                <c:pt idx="11">
                  <c:v>MTK</c:v>
                </c:pt>
              </c:strCache>
            </c:strRef>
          </c:cat>
          <c:val>
            <c:numRef>
              <c:f>'1 BSS'!$D$14:$P$14</c:f>
              <c:numCache>
                <c:formatCode>General</c:formatCode>
                <c:ptCount val="12"/>
                <c:pt idx="0">
                  <c:v>100</c:v>
                </c:pt>
                <c:pt idx="1">
                  <c:v>99.77</c:v>
                </c:pt>
                <c:pt idx="2">
                  <c:v>99.774000000000001</c:v>
                </c:pt>
                <c:pt idx="3">
                  <c:v>99.831999999999994</c:v>
                </c:pt>
                <c:pt idx="4">
                  <c:v>99.79</c:v>
                </c:pt>
                <c:pt idx="5">
                  <c:v>99.995999999999995</c:v>
                </c:pt>
                <c:pt idx="6">
                  <c:v>100.51</c:v>
                </c:pt>
                <c:pt idx="7">
                  <c:v>100</c:v>
                </c:pt>
                <c:pt idx="8">
                  <c:v>101.85</c:v>
                </c:pt>
                <c:pt idx="9">
                  <c:v>99.910000000000025</c:v>
                </c:pt>
                <c:pt idx="10">
                  <c:v>99.990000000000023</c:v>
                </c:pt>
                <c:pt idx="11">
                  <c:v>99.93</c:v>
                </c:pt>
              </c:numCache>
            </c:numRef>
          </c:val>
        </c:ser>
        <c:gapWidth val="55"/>
        <c:overlap val="100"/>
        <c:axId val="118605312"/>
        <c:axId val="118606848"/>
      </c:barChart>
      <c:catAx>
        <c:axId val="118605312"/>
        <c:scaling>
          <c:orientation val="minMax"/>
        </c:scaling>
        <c:axPos val="b"/>
        <c:majorTickMark val="none"/>
        <c:tickLblPos val="nextTo"/>
        <c:crossAx val="118606848"/>
        <c:crosses val="autoZero"/>
        <c:auto val="1"/>
        <c:lblAlgn val="ctr"/>
        <c:lblOffset val="100"/>
      </c:catAx>
      <c:valAx>
        <c:axId val="118606848"/>
        <c:scaling>
          <c:orientation val="minMax"/>
        </c:scaling>
        <c:axPos val="l"/>
        <c:majorGridlines/>
        <c:title>
          <c:tx>
            <c:rich>
              <a:bodyPr rot="-5400000" vert="horz"/>
              <a:lstStyle/>
              <a:p>
                <a:pPr>
                  <a:defRPr/>
                </a:pPr>
                <a:r>
                  <a:rPr lang="en-US" sz="1000" b="1" i="0" u="none" strike="noStrike" baseline="0" dirty="0" smtClean="0"/>
                  <a:t>Mbps</a:t>
                </a:r>
                <a:endParaRPr lang="en-US" dirty="0"/>
              </a:p>
            </c:rich>
          </c:tx>
          <c:layout/>
        </c:title>
        <c:numFmt formatCode="#,##0;\-#,##0" sourceLinked="0"/>
        <c:majorTickMark val="none"/>
        <c:tickLblPos val="nextTo"/>
        <c:crossAx val="118605312"/>
        <c:crosses val="autoZero"/>
        <c:crossBetween val="between"/>
      </c:valAx>
    </c:plotArea>
    <c:legend>
      <c:legendPos val="r"/>
      <c:layout/>
    </c:legend>
    <c:plotVisOnly val="1"/>
    <c:dispBlanksAs val="gap"/>
  </c:chart>
  <c:txPr>
    <a:bodyPr/>
    <a:lstStyle/>
    <a:p>
      <a:pPr>
        <a:defRPr b="1"/>
      </a:pPr>
      <a:endParaRPr lang="en-US"/>
    </a:p>
  </c:txPr>
  <c:externalData r:id="rId1"/>
</c:chartSpace>
</file>

<file path=ppt/charts/chart19.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marL="0" marR="0" indent="0" algn="ctr" defTabSz="914400" rtl="0" eaLnBrk="1" fontAlgn="auto" latinLnBrk="0" hangingPunct="1">
              <a:lnSpc>
                <a:spcPct val="100000"/>
              </a:lnSpc>
              <a:spcBef>
                <a:spcPts val="0"/>
              </a:spcBef>
              <a:spcAft>
                <a:spcPts val="0"/>
              </a:spcAft>
              <a:buClrTx/>
              <a:buSzTx/>
              <a:buFontTx/>
              <a:buNone/>
              <a:tabLst/>
              <a:defRPr sz="1800" b="1" i="0" u="none" strike="noStrike" kern="1200" baseline="0">
                <a:solidFill>
                  <a:sysClr val="windowText" lastClr="000000"/>
                </a:solidFill>
                <a:latin typeface="+mn-lt"/>
                <a:ea typeface="+mn-ea"/>
                <a:cs typeface="+mn-cs"/>
              </a:defRPr>
            </a:pPr>
            <a:r>
              <a:rPr lang="en-US" sz="1800" b="1" i="0" baseline="0"/>
              <a:t>UL Throughputs Comparison: STA 3 + STA 9</a:t>
            </a:r>
          </a:p>
        </c:rich>
      </c:tx>
      <c:layout/>
    </c:title>
    <c:plotArea>
      <c:layout/>
      <c:barChart>
        <c:barDir val="col"/>
        <c:grouping val="stacked"/>
        <c:ser>
          <c:idx val="0"/>
          <c:order val="0"/>
          <c:tx>
            <c:strRef>
              <c:f>'1 BSS'!$B$15:$C$15</c:f>
              <c:strCache>
                <c:ptCount val="1"/>
                <c:pt idx="0">
                  <c:v>STA 3</c:v>
                </c:pt>
              </c:strCache>
            </c:strRef>
          </c:tx>
          <c:cat>
            <c:strRef>
              <c:f>'1 BSS'!$D$3:$P$3</c:f>
              <c:strCache>
                <c:ptCount val="12"/>
                <c:pt idx="0">
                  <c:v>Huawei</c:v>
                </c:pt>
                <c:pt idx="1">
                  <c:v>Intel</c:v>
                </c:pt>
                <c:pt idx="2">
                  <c:v>Sony</c:v>
                </c:pt>
                <c:pt idx="3">
                  <c:v>NTT</c:v>
                </c:pt>
                <c:pt idx="4">
                  <c:v>LG</c:v>
                </c:pt>
                <c:pt idx="5">
                  <c:v>Marvell</c:v>
                </c:pt>
                <c:pt idx="6">
                  <c:v>ZTE</c:v>
                </c:pt>
                <c:pt idx="7">
                  <c:v>WILUS</c:v>
                </c:pt>
                <c:pt idx="8">
                  <c:v>NEWRACOM</c:v>
                </c:pt>
                <c:pt idx="9">
                  <c:v>TOSHIBA </c:v>
                </c:pt>
                <c:pt idx="10">
                  <c:v>APPLE</c:v>
                </c:pt>
                <c:pt idx="11">
                  <c:v>MTK</c:v>
                </c:pt>
              </c:strCache>
            </c:strRef>
          </c:cat>
          <c:val>
            <c:numRef>
              <c:f>'1 BSS'!$D$15:$P$15</c:f>
              <c:numCache>
                <c:formatCode>General</c:formatCode>
                <c:ptCount val="12"/>
                <c:pt idx="0">
                  <c:v>92.834000000000003</c:v>
                </c:pt>
                <c:pt idx="1">
                  <c:v>93.77</c:v>
                </c:pt>
                <c:pt idx="2">
                  <c:v>93.455000000000013</c:v>
                </c:pt>
                <c:pt idx="3">
                  <c:v>92.668999999999983</c:v>
                </c:pt>
                <c:pt idx="4">
                  <c:v>93.83</c:v>
                </c:pt>
                <c:pt idx="5">
                  <c:v>94.864999999999995</c:v>
                </c:pt>
                <c:pt idx="6">
                  <c:v>93.32</c:v>
                </c:pt>
                <c:pt idx="7">
                  <c:v>94.149999999999991</c:v>
                </c:pt>
                <c:pt idx="8">
                  <c:v>91.326999999999998</c:v>
                </c:pt>
                <c:pt idx="9">
                  <c:v>94.14</c:v>
                </c:pt>
                <c:pt idx="10">
                  <c:v>93.31</c:v>
                </c:pt>
                <c:pt idx="11">
                  <c:v>91.93</c:v>
                </c:pt>
              </c:numCache>
            </c:numRef>
          </c:val>
        </c:ser>
        <c:ser>
          <c:idx val="1"/>
          <c:order val="1"/>
          <c:tx>
            <c:strRef>
              <c:f>'1 BSS'!$B$16:$C$16</c:f>
              <c:strCache>
                <c:ptCount val="1"/>
                <c:pt idx="0">
                  <c:v>STA 9</c:v>
                </c:pt>
              </c:strCache>
            </c:strRef>
          </c:tx>
          <c:spPr>
            <a:solidFill>
              <a:schemeClr val="accent6">
                <a:lumMod val="75000"/>
              </a:schemeClr>
            </a:solidFill>
          </c:spPr>
          <c:cat>
            <c:strRef>
              <c:f>'1 BSS'!$D$3:$P$3</c:f>
              <c:strCache>
                <c:ptCount val="12"/>
                <c:pt idx="0">
                  <c:v>Huawei</c:v>
                </c:pt>
                <c:pt idx="1">
                  <c:v>Intel</c:v>
                </c:pt>
                <c:pt idx="2">
                  <c:v>Sony</c:v>
                </c:pt>
                <c:pt idx="3">
                  <c:v>NTT</c:v>
                </c:pt>
                <c:pt idx="4">
                  <c:v>LG</c:v>
                </c:pt>
                <c:pt idx="5">
                  <c:v>Marvell</c:v>
                </c:pt>
                <c:pt idx="6">
                  <c:v>ZTE</c:v>
                </c:pt>
                <c:pt idx="7">
                  <c:v>WILUS</c:v>
                </c:pt>
                <c:pt idx="8">
                  <c:v>NEWRACOM</c:v>
                </c:pt>
                <c:pt idx="9">
                  <c:v>TOSHIBA </c:v>
                </c:pt>
                <c:pt idx="10">
                  <c:v>APPLE</c:v>
                </c:pt>
                <c:pt idx="11">
                  <c:v>MTK</c:v>
                </c:pt>
              </c:strCache>
            </c:strRef>
          </c:cat>
          <c:val>
            <c:numRef>
              <c:f>'1 BSS'!$D$16:$P$16</c:f>
              <c:numCache>
                <c:formatCode>General</c:formatCode>
                <c:ptCount val="12"/>
                <c:pt idx="0">
                  <c:v>94.10899999999998</c:v>
                </c:pt>
                <c:pt idx="1">
                  <c:v>93.11999999999999</c:v>
                </c:pt>
                <c:pt idx="2">
                  <c:v>93.076999999999998</c:v>
                </c:pt>
                <c:pt idx="3">
                  <c:v>92.637999999999991</c:v>
                </c:pt>
                <c:pt idx="4">
                  <c:v>93.240000000000023</c:v>
                </c:pt>
                <c:pt idx="5">
                  <c:v>93.60199999999999</c:v>
                </c:pt>
                <c:pt idx="6">
                  <c:v>93.763999999999996</c:v>
                </c:pt>
                <c:pt idx="7">
                  <c:v>94.11999999999999</c:v>
                </c:pt>
                <c:pt idx="8">
                  <c:v>92.967600000000289</c:v>
                </c:pt>
                <c:pt idx="9">
                  <c:v>94.11</c:v>
                </c:pt>
                <c:pt idx="10">
                  <c:v>94.76</c:v>
                </c:pt>
                <c:pt idx="11">
                  <c:v>92.38</c:v>
                </c:pt>
              </c:numCache>
            </c:numRef>
          </c:val>
        </c:ser>
        <c:gapWidth val="55"/>
        <c:overlap val="100"/>
        <c:axId val="130367872"/>
        <c:axId val="130369408"/>
      </c:barChart>
      <c:catAx>
        <c:axId val="130367872"/>
        <c:scaling>
          <c:orientation val="minMax"/>
        </c:scaling>
        <c:axPos val="b"/>
        <c:majorTickMark val="none"/>
        <c:tickLblPos val="nextTo"/>
        <c:crossAx val="130369408"/>
        <c:crosses val="autoZero"/>
        <c:auto val="1"/>
        <c:lblAlgn val="ctr"/>
        <c:lblOffset val="100"/>
      </c:catAx>
      <c:valAx>
        <c:axId val="130369408"/>
        <c:scaling>
          <c:orientation val="minMax"/>
        </c:scaling>
        <c:axPos val="l"/>
        <c:majorGridlines/>
        <c:title>
          <c:tx>
            <c:rich>
              <a:bodyPr rot="-5400000" vert="horz"/>
              <a:lstStyle/>
              <a:p>
                <a:pPr>
                  <a:defRPr/>
                </a:pPr>
                <a:r>
                  <a:rPr lang="en-US" sz="1000" b="1" i="0" u="none" strike="noStrike" baseline="0" dirty="0" smtClean="0"/>
                  <a:t>Mbps</a:t>
                </a:r>
                <a:endParaRPr lang="en-US" dirty="0"/>
              </a:p>
            </c:rich>
          </c:tx>
          <c:layout/>
        </c:title>
        <c:numFmt formatCode="#,##0;\-#,##0" sourceLinked="0"/>
        <c:majorTickMark val="none"/>
        <c:tickLblPos val="nextTo"/>
        <c:crossAx val="130367872"/>
        <c:crosses val="autoZero"/>
        <c:crossBetween val="between"/>
      </c:valAx>
    </c:plotArea>
    <c:legend>
      <c:legendPos val="r"/>
      <c:layout/>
    </c:legend>
    <c:plotVisOnly val="1"/>
  </c:chart>
  <c:txPr>
    <a:bodyPr/>
    <a:lstStyle/>
    <a:p>
      <a:pPr>
        <a:defRPr b="1"/>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marL="0" marR="0" indent="0" algn="ctr" defTabSz="914400" rtl="0" eaLnBrk="1" fontAlgn="auto" latinLnBrk="0" hangingPunct="1">
              <a:lnSpc>
                <a:spcPct val="100000"/>
              </a:lnSpc>
              <a:spcBef>
                <a:spcPts val="0"/>
              </a:spcBef>
              <a:spcAft>
                <a:spcPts val="0"/>
              </a:spcAft>
              <a:buClrTx/>
              <a:buSzTx/>
              <a:buFontTx/>
              <a:buNone/>
              <a:tabLst/>
              <a:defRPr sz="1800" b="1" i="0" u="none" strike="noStrike" kern="1200" baseline="0">
                <a:solidFill>
                  <a:sysClr val="windowText" lastClr="000000"/>
                </a:solidFill>
                <a:latin typeface="+mn-lt"/>
                <a:ea typeface="+mn-ea"/>
                <a:cs typeface="+mn-cs"/>
              </a:defRPr>
            </a:pPr>
            <a:r>
              <a:rPr lang="en-US" sz="1800" b="1" i="0" baseline="0"/>
              <a:t>UL Throughputs Comparison:  STA 3 + STA 9 + STA 15</a:t>
            </a:r>
          </a:p>
          <a:p>
            <a:pPr marL="0" marR="0" indent="0" algn="ctr" defTabSz="914400" rtl="0" eaLnBrk="1" fontAlgn="auto" latinLnBrk="0" hangingPunct="1">
              <a:lnSpc>
                <a:spcPct val="100000"/>
              </a:lnSpc>
              <a:spcBef>
                <a:spcPts val="0"/>
              </a:spcBef>
              <a:spcAft>
                <a:spcPts val="0"/>
              </a:spcAft>
              <a:buClrTx/>
              <a:buSzTx/>
              <a:buFontTx/>
              <a:buNone/>
              <a:tabLst/>
              <a:defRPr sz="1800" b="1" i="0" u="none" strike="noStrike" kern="1200" baseline="0">
                <a:solidFill>
                  <a:sysClr val="windowText" lastClr="000000"/>
                </a:solidFill>
                <a:latin typeface="+mn-lt"/>
                <a:ea typeface="+mn-ea"/>
                <a:cs typeface="+mn-cs"/>
              </a:defRPr>
            </a:pPr>
            <a:endParaRPr lang="en-US"/>
          </a:p>
        </c:rich>
      </c:tx>
      <c:layout/>
    </c:title>
    <c:plotArea>
      <c:layout/>
      <c:barChart>
        <c:barDir val="col"/>
        <c:grouping val="stacked"/>
        <c:ser>
          <c:idx val="0"/>
          <c:order val="0"/>
          <c:tx>
            <c:strRef>
              <c:f>'1 BSS'!$B$24:$C$24</c:f>
              <c:strCache>
                <c:ptCount val="1"/>
                <c:pt idx="0">
                  <c:v>STA 3</c:v>
                </c:pt>
              </c:strCache>
            </c:strRef>
          </c:tx>
          <c:cat>
            <c:strRef>
              <c:f>'1 BSS'!$D$3:$P$3</c:f>
              <c:strCache>
                <c:ptCount val="12"/>
                <c:pt idx="0">
                  <c:v>Huawei</c:v>
                </c:pt>
                <c:pt idx="1">
                  <c:v>Intel</c:v>
                </c:pt>
                <c:pt idx="2">
                  <c:v>Sony</c:v>
                </c:pt>
                <c:pt idx="3">
                  <c:v>NTT</c:v>
                </c:pt>
                <c:pt idx="4">
                  <c:v>LG</c:v>
                </c:pt>
                <c:pt idx="5">
                  <c:v>Marvell</c:v>
                </c:pt>
                <c:pt idx="6">
                  <c:v>ZTE</c:v>
                </c:pt>
                <c:pt idx="7">
                  <c:v>WILUS</c:v>
                </c:pt>
                <c:pt idx="8">
                  <c:v>NEWRACOM</c:v>
                </c:pt>
                <c:pt idx="9">
                  <c:v>TOSHIBA </c:v>
                </c:pt>
                <c:pt idx="10">
                  <c:v>APPLE</c:v>
                </c:pt>
                <c:pt idx="11">
                  <c:v>MTK</c:v>
                </c:pt>
              </c:strCache>
            </c:strRef>
          </c:cat>
          <c:val>
            <c:numRef>
              <c:f>'1 BSS'!$D$24:$P$24</c:f>
              <c:numCache>
                <c:formatCode>General</c:formatCode>
                <c:ptCount val="12"/>
                <c:pt idx="0">
                  <c:v>59.894000000000005</c:v>
                </c:pt>
                <c:pt idx="1">
                  <c:v>60.46</c:v>
                </c:pt>
                <c:pt idx="2">
                  <c:v>59.450999999999993</c:v>
                </c:pt>
                <c:pt idx="3">
                  <c:v>58.37</c:v>
                </c:pt>
                <c:pt idx="4">
                  <c:v>57.09</c:v>
                </c:pt>
                <c:pt idx="5">
                  <c:v>56.335000000000001</c:v>
                </c:pt>
                <c:pt idx="6">
                  <c:v>55.677700000000002</c:v>
                </c:pt>
                <c:pt idx="7">
                  <c:v>60.75</c:v>
                </c:pt>
                <c:pt idx="8">
                  <c:v>58.02</c:v>
                </c:pt>
                <c:pt idx="9">
                  <c:v>60.27</c:v>
                </c:pt>
                <c:pt idx="10">
                  <c:v>58.89</c:v>
                </c:pt>
                <c:pt idx="11">
                  <c:v>54.86</c:v>
                </c:pt>
              </c:numCache>
            </c:numRef>
          </c:val>
        </c:ser>
        <c:ser>
          <c:idx val="1"/>
          <c:order val="1"/>
          <c:tx>
            <c:strRef>
              <c:f>'1 BSS'!$B$25:$C$25</c:f>
              <c:strCache>
                <c:ptCount val="1"/>
                <c:pt idx="0">
                  <c:v>STA 9</c:v>
                </c:pt>
              </c:strCache>
            </c:strRef>
          </c:tx>
          <c:spPr>
            <a:solidFill>
              <a:srgbClr val="0070C0"/>
            </a:solidFill>
          </c:spPr>
          <c:cat>
            <c:strRef>
              <c:f>'1 BSS'!$D$3:$P$3</c:f>
              <c:strCache>
                <c:ptCount val="12"/>
                <c:pt idx="0">
                  <c:v>Huawei</c:v>
                </c:pt>
                <c:pt idx="1">
                  <c:v>Intel</c:v>
                </c:pt>
                <c:pt idx="2">
                  <c:v>Sony</c:v>
                </c:pt>
                <c:pt idx="3">
                  <c:v>NTT</c:v>
                </c:pt>
                <c:pt idx="4">
                  <c:v>LG</c:v>
                </c:pt>
                <c:pt idx="5">
                  <c:v>Marvell</c:v>
                </c:pt>
                <c:pt idx="6">
                  <c:v>ZTE</c:v>
                </c:pt>
                <c:pt idx="7">
                  <c:v>WILUS</c:v>
                </c:pt>
                <c:pt idx="8">
                  <c:v>NEWRACOM</c:v>
                </c:pt>
                <c:pt idx="9">
                  <c:v>TOSHIBA </c:v>
                </c:pt>
                <c:pt idx="10">
                  <c:v>APPLE</c:v>
                </c:pt>
                <c:pt idx="11">
                  <c:v>MTK</c:v>
                </c:pt>
              </c:strCache>
            </c:strRef>
          </c:cat>
          <c:val>
            <c:numRef>
              <c:f>'1 BSS'!$D$25:$P$25</c:f>
              <c:numCache>
                <c:formatCode>General</c:formatCode>
                <c:ptCount val="12"/>
                <c:pt idx="0">
                  <c:v>60.183</c:v>
                </c:pt>
                <c:pt idx="1">
                  <c:v>59.230000000000011</c:v>
                </c:pt>
                <c:pt idx="2">
                  <c:v>61.18</c:v>
                </c:pt>
                <c:pt idx="3">
                  <c:v>61.447000000000003</c:v>
                </c:pt>
                <c:pt idx="4">
                  <c:v>60.59</c:v>
                </c:pt>
                <c:pt idx="5">
                  <c:v>55.552</c:v>
                </c:pt>
                <c:pt idx="6">
                  <c:v>59.414499999999997</c:v>
                </c:pt>
                <c:pt idx="7">
                  <c:v>60.39</c:v>
                </c:pt>
                <c:pt idx="8">
                  <c:v>60.03</c:v>
                </c:pt>
                <c:pt idx="9">
                  <c:v>59.15</c:v>
                </c:pt>
                <c:pt idx="10">
                  <c:v>60.32</c:v>
                </c:pt>
                <c:pt idx="11">
                  <c:v>54.03</c:v>
                </c:pt>
              </c:numCache>
            </c:numRef>
          </c:val>
        </c:ser>
        <c:ser>
          <c:idx val="2"/>
          <c:order val="2"/>
          <c:tx>
            <c:strRef>
              <c:f>'1 BSS'!$B$26:$C$26</c:f>
              <c:strCache>
                <c:ptCount val="1"/>
                <c:pt idx="0">
                  <c:v>STA 15</c:v>
                </c:pt>
              </c:strCache>
            </c:strRef>
          </c:tx>
          <c:spPr>
            <a:solidFill>
              <a:srgbClr val="C00000"/>
            </a:solidFill>
          </c:spPr>
          <c:cat>
            <c:strRef>
              <c:f>'1 BSS'!$D$3:$P$3</c:f>
              <c:strCache>
                <c:ptCount val="12"/>
                <c:pt idx="0">
                  <c:v>Huawei</c:v>
                </c:pt>
                <c:pt idx="1">
                  <c:v>Intel</c:v>
                </c:pt>
                <c:pt idx="2">
                  <c:v>Sony</c:v>
                </c:pt>
                <c:pt idx="3">
                  <c:v>NTT</c:v>
                </c:pt>
                <c:pt idx="4">
                  <c:v>LG</c:v>
                </c:pt>
                <c:pt idx="5">
                  <c:v>Marvell</c:v>
                </c:pt>
                <c:pt idx="6">
                  <c:v>ZTE</c:v>
                </c:pt>
                <c:pt idx="7">
                  <c:v>WILUS</c:v>
                </c:pt>
                <c:pt idx="8">
                  <c:v>NEWRACOM</c:v>
                </c:pt>
                <c:pt idx="9">
                  <c:v>TOSHIBA </c:v>
                </c:pt>
                <c:pt idx="10">
                  <c:v>APPLE</c:v>
                </c:pt>
                <c:pt idx="11">
                  <c:v>MTK</c:v>
                </c:pt>
              </c:strCache>
            </c:strRef>
          </c:cat>
          <c:val>
            <c:numRef>
              <c:f>'1 BSS'!$D$26:$P$26</c:f>
              <c:numCache>
                <c:formatCode>General</c:formatCode>
                <c:ptCount val="12"/>
                <c:pt idx="0">
                  <c:v>61.125000000000128</c:v>
                </c:pt>
                <c:pt idx="1">
                  <c:v>61.47</c:v>
                </c:pt>
                <c:pt idx="2">
                  <c:v>58.941000000000003</c:v>
                </c:pt>
                <c:pt idx="3">
                  <c:v>59.484000000000002</c:v>
                </c:pt>
                <c:pt idx="4">
                  <c:v>61.65</c:v>
                </c:pt>
                <c:pt idx="5">
                  <c:v>73.320999999999998</c:v>
                </c:pt>
                <c:pt idx="6">
                  <c:v>64.748999999999995</c:v>
                </c:pt>
                <c:pt idx="7">
                  <c:v>60.790000000000013</c:v>
                </c:pt>
                <c:pt idx="8">
                  <c:v>59.4</c:v>
                </c:pt>
                <c:pt idx="9">
                  <c:v>59.96</c:v>
                </c:pt>
                <c:pt idx="10">
                  <c:v>62.32</c:v>
                </c:pt>
                <c:pt idx="11">
                  <c:v>72.400000000000006</c:v>
                </c:pt>
              </c:numCache>
            </c:numRef>
          </c:val>
        </c:ser>
        <c:gapWidth val="95"/>
        <c:overlap val="100"/>
        <c:axId val="107018112"/>
        <c:axId val="108594304"/>
      </c:barChart>
      <c:catAx>
        <c:axId val="107018112"/>
        <c:scaling>
          <c:orientation val="minMax"/>
        </c:scaling>
        <c:axPos val="b"/>
        <c:majorTickMark val="none"/>
        <c:tickLblPos val="nextTo"/>
        <c:crossAx val="108594304"/>
        <c:crosses val="autoZero"/>
        <c:auto val="1"/>
        <c:lblAlgn val="ctr"/>
        <c:lblOffset val="100"/>
      </c:catAx>
      <c:valAx>
        <c:axId val="108594304"/>
        <c:scaling>
          <c:orientation val="minMax"/>
        </c:scaling>
        <c:axPos val="l"/>
        <c:majorGridlines/>
        <c:title>
          <c:tx>
            <c:rich>
              <a:bodyPr/>
              <a:lstStyle/>
              <a:p>
                <a:pPr>
                  <a:defRPr/>
                </a:pPr>
                <a:r>
                  <a:rPr lang="en-US" sz="1000" b="1" i="0" u="none" strike="noStrike" baseline="0" dirty="0" smtClean="0"/>
                  <a:t>Mbps</a:t>
                </a:r>
                <a:endParaRPr lang="en-US" dirty="0"/>
              </a:p>
            </c:rich>
          </c:tx>
          <c:layout/>
        </c:title>
        <c:numFmt formatCode="#,##0;\-#,##0" sourceLinked="0"/>
        <c:majorTickMark val="none"/>
        <c:tickLblPos val="nextTo"/>
        <c:crossAx val="107018112"/>
        <c:crosses val="autoZero"/>
        <c:crossBetween val="between"/>
      </c:valAx>
      <c:dTable>
        <c:showHorzBorder val="1"/>
        <c:showVertBorder val="1"/>
        <c:showOutline val="1"/>
        <c:showKeys val="1"/>
      </c:dTable>
    </c:plotArea>
    <c:plotVisOnly val="1"/>
  </c:chart>
  <c:txPr>
    <a:bodyPr/>
    <a:lstStyle/>
    <a:p>
      <a:pPr>
        <a:defRPr b="1"/>
      </a:pPr>
      <a:endParaRPr lang="en-US"/>
    </a:p>
  </c:txPr>
  <c:externalData r:id="rId1"/>
</c:chartSpace>
</file>

<file path=ppt/charts/chart20.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sz="1800" b="1" i="0" baseline="0"/>
              <a:t>UL Throughputs Comparison:  STA 3 + STA 15</a:t>
            </a:r>
          </a:p>
        </c:rich>
      </c:tx>
      <c:layout/>
    </c:title>
    <c:plotArea>
      <c:layout/>
      <c:barChart>
        <c:barDir val="col"/>
        <c:grouping val="stacked"/>
        <c:ser>
          <c:idx val="0"/>
          <c:order val="0"/>
          <c:tx>
            <c:strRef>
              <c:f>'1 BSS'!$B$18:$C$18</c:f>
              <c:strCache>
                <c:ptCount val="1"/>
                <c:pt idx="0">
                  <c:v>STA 3</c:v>
                </c:pt>
              </c:strCache>
            </c:strRef>
          </c:tx>
          <c:cat>
            <c:strRef>
              <c:f>'1 BSS'!$D$3:$P$3</c:f>
              <c:strCache>
                <c:ptCount val="12"/>
                <c:pt idx="0">
                  <c:v>Huawei</c:v>
                </c:pt>
                <c:pt idx="1">
                  <c:v>Intel</c:v>
                </c:pt>
                <c:pt idx="2">
                  <c:v>Sony</c:v>
                </c:pt>
                <c:pt idx="3">
                  <c:v>NTT</c:v>
                </c:pt>
                <c:pt idx="4">
                  <c:v>LG</c:v>
                </c:pt>
                <c:pt idx="5">
                  <c:v>Marvell</c:v>
                </c:pt>
                <c:pt idx="6">
                  <c:v>ZTE</c:v>
                </c:pt>
                <c:pt idx="7">
                  <c:v>WILUS</c:v>
                </c:pt>
                <c:pt idx="8">
                  <c:v>NEWRACOM</c:v>
                </c:pt>
                <c:pt idx="9">
                  <c:v>TOSHIBA </c:v>
                </c:pt>
                <c:pt idx="10">
                  <c:v>APPLE</c:v>
                </c:pt>
                <c:pt idx="11">
                  <c:v>MTK</c:v>
                </c:pt>
              </c:strCache>
            </c:strRef>
          </c:cat>
          <c:val>
            <c:numRef>
              <c:f>'1 BSS'!$D$18:$P$18</c:f>
              <c:numCache>
                <c:formatCode>General</c:formatCode>
                <c:ptCount val="12"/>
                <c:pt idx="0">
                  <c:v>93.062000000000012</c:v>
                </c:pt>
                <c:pt idx="1">
                  <c:v>93.13</c:v>
                </c:pt>
                <c:pt idx="2">
                  <c:v>93.35799999999999</c:v>
                </c:pt>
                <c:pt idx="3">
                  <c:v>93.048000000000002</c:v>
                </c:pt>
                <c:pt idx="4">
                  <c:v>92.89</c:v>
                </c:pt>
                <c:pt idx="5">
                  <c:v>91.947000000000259</c:v>
                </c:pt>
                <c:pt idx="6">
                  <c:v>94.4</c:v>
                </c:pt>
                <c:pt idx="7">
                  <c:v>93.56</c:v>
                </c:pt>
                <c:pt idx="8">
                  <c:v>91.240000000000023</c:v>
                </c:pt>
                <c:pt idx="9">
                  <c:v>93.6</c:v>
                </c:pt>
                <c:pt idx="10">
                  <c:v>92.98</c:v>
                </c:pt>
                <c:pt idx="11">
                  <c:v>88.36</c:v>
                </c:pt>
              </c:numCache>
            </c:numRef>
          </c:val>
        </c:ser>
        <c:ser>
          <c:idx val="1"/>
          <c:order val="1"/>
          <c:tx>
            <c:strRef>
              <c:f>'1 BSS'!$B$19:$C$19</c:f>
              <c:strCache>
                <c:ptCount val="1"/>
                <c:pt idx="0">
                  <c:v>STA 15</c:v>
                </c:pt>
              </c:strCache>
            </c:strRef>
          </c:tx>
          <c:spPr>
            <a:solidFill>
              <a:srgbClr val="C00000"/>
            </a:solidFill>
          </c:spPr>
          <c:cat>
            <c:strRef>
              <c:f>'1 BSS'!$D$3:$P$3</c:f>
              <c:strCache>
                <c:ptCount val="12"/>
                <c:pt idx="0">
                  <c:v>Huawei</c:v>
                </c:pt>
                <c:pt idx="1">
                  <c:v>Intel</c:v>
                </c:pt>
                <c:pt idx="2">
                  <c:v>Sony</c:v>
                </c:pt>
                <c:pt idx="3">
                  <c:v>NTT</c:v>
                </c:pt>
                <c:pt idx="4">
                  <c:v>LG</c:v>
                </c:pt>
                <c:pt idx="5">
                  <c:v>Marvell</c:v>
                </c:pt>
                <c:pt idx="6">
                  <c:v>ZTE</c:v>
                </c:pt>
                <c:pt idx="7">
                  <c:v>WILUS</c:v>
                </c:pt>
                <c:pt idx="8">
                  <c:v>NEWRACOM</c:v>
                </c:pt>
                <c:pt idx="9">
                  <c:v>TOSHIBA </c:v>
                </c:pt>
                <c:pt idx="10">
                  <c:v>APPLE</c:v>
                </c:pt>
                <c:pt idx="11">
                  <c:v>MTK</c:v>
                </c:pt>
              </c:strCache>
            </c:strRef>
          </c:cat>
          <c:val>
            <c:numRef>
              <c:f>'1 BSS'!$D$19:$P$19</c:f>
              <c:numCache>
                <c:formatCode>General</c:formatCode>
                <c:ptCount val="12"/>
                <c:pt idx="0">
                  <c:v>94.092000000000013</c:v>
                </c:pt>
                <c:pt idx="1">
                  <c:v>95.61999999999999</c:v>
                </c:pt>
                <c:pt idx="2">
                  <c:v>93.221000000000004</c:v>
                </c:pt>
                <c:pt idx="3">
                  <c:v>92.82</c:v>
                </c:pt>
                <c:pt idx="4">
                  <c:v>94.63</c:v>
                </c:pt>
                <c:pt idx="5">
                  <c:v>99.84</c:v>
                </c:pt>
                <c:pt idx="6">
                  <c:v>92.59</c:v>
                </c:pt>
                <c:pt idx="7">
                  <c:v>94.66</c:v>
                </c:pt>
                <c:pt idx="8">
                  <c:v>92.9</c:v>
                </c:pt>
                <c:pt idx="9">
                  <c:v>93.910000000000025</c:v>
                </c:pt>
                <c:pt idx="10">
                  <c:v>94.01</c:v>
                </c:pt>
                <c:pt idx="11">
                  <c:v>99.85</c:v>
                </c:pt>
              </c:numCache>
            </c:numRef>
          </c:val>
        </c:ser>
        <c:gapWidth val="55"/>
        <c:overlap val="100"/>
        <c:axId val="133331968"/>
        <c:axId val="133337856"/>
      </c:barChart>
      <c:catAx>
        <c:axId val="133331968"/>
        <c:scaling>
          <c:orientation val="minMax"/>
        </c:scaling>
        <c:axPos val="b"/>
        <c:majorTickMark val="none"/>
        <c:tickLblPos val="nextTo"/>
        <c:crossAx val="133337856"/>
        <c:crosses val="autoZero"/>
        <c:auto val="1"/>
        <c:lblAlgn val="ctr"/>
        <c:lblOffset val="100"/>
      </c:catAx>
      <c:valAx>
        <c:axId val="133337856"/>
        <c:scaling>
          <c:orientation val="minMax"/>
        </c:scaling>
        <c:axPos val="l"/>
        <c:majorGridlines/>
        <c:title>
          <c:tx>
            <c:rich>
              <a:bodyPr rot="-5400000" vert="horz"/>
              <a:lstStyle/>
              <a:p>
                <a:pPr>
                  <a:defRPr/>
                </a:pPr>
                <a:r>
                  <a:rPr lang="en-US" sz="1000" b="1" i="0" u="none" strike="noStrike" baseline="0" dirty="0" smtClean="0"/>
                  <a:t>Mbps</a:t>
                </a:r>
                <a:endParaRPr lang="en-US" dirty="0"/>
              </a:p>
            </c:rich>
          </c:tx>
          <c:layout/>
        </c:title>
        <c:numFmt formatCode="#,##0;\-#,##0" sourceLinked="0"/>
        <c:majorTickMark val="none"/>
        <c:tickLblPos val="nextTo"/>
        <c:crossAx val="133331968"/>
        <c:crosses val="autoZero"/>
        <c:crossBetween val="between"/>
      </c:valAx>
    </c:plotArea>
    <c:legend>
      <c:legendPos val="r"/>
      <c:layout/>
    </c:legend>
    <c:plotVisOnly val="1"/>
  </c:chart>
  <c:txPr>
    <a:bodyPr/>
    <a:lstStyle/>
    <a:p>
      <a:pPr>
        <a:defRPr b="1"/>
      </a:pPr>
      <a:endParaRPr lang="en-US"/>
    </a:p>
  </c:txPr>
  <c:externalData r:id="rId1"/>
</c:chartSpace>
</file>

<file path=ppt/charts/chart21.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sz="1800" b="1" i="0" baseline="0"/>
              <a:t>UL Throughputs Comparison:  STA 3 + STA 27</a:t>
            </a:r>
          </a:p>
        </c:rich>
      </c:tx>
      <c:layout/>
    </c:title>
    <c:plotArea>
      <c:layout/>
      <c:barChart>
        <c:barDir val="col"/>
        <c:grouping val="stacked"/>
        <c:ser>
          <c:idx val="0"/>
          <c:order val="0"/>
          <c:tx>
            <c:strRef>
              <c:f>'1 BSS'!$B$21:$C$21</c:f>
              <c:strCache>
                <c:ptCount val="1"/>
                <c:pt idx="0">
                  <c:v>STA 3</c:v>
                </c:pt>
              </c:strCache>
            </c:strRef>
          </c:tx>
          <c:cat>
            <c:strRef>
              <c:f>'1 BSS'!$D$3:$P$3</c:f>
              <c:strCache>
                <c:ptCount val="12"/>
                <c:pt idx="0">
                  <c:v>Huawei</c:v>
                </c:pt>
                <c:pt idx="1">
                  <c:v>Intel</c:v>
                </c:pt>
                <c:pt idx="2">
                  <c:v>Sony</c:v>
                </c:pt>
                <c:pt idx="3">
                  <c:v>NTT</c:v>
                </c:pt>
                <c:pt idx="4">
                  <c:v>LG</c:v>
                </c:pt>
                <c:pt idx="5">
                  <c:v>Marvell</c:v>
                </c:pt>
                <c:pt idx="6">
                  <c:v>ZTE</c:v>
                </c:pt>
                <c:pt idx="7">
                  <c:v>WILUS</c:v>
                </c:pt>
                <c:pt idx="8">
                  <c:v>NEWRACOM</c:v>
                </c:pt>
                <c:pt idx="9">
                  <c:v>TOSHIBA </c:v>
                </c:pt>
                <c:pt idx="10">
                  <c:v>APPLE</c:v>
                </c:pt>
                <c:pt idx="11">
                  <c:v>MTK</c:v>
                </c:pt>
              </c:strCache>
            </c:strRef>
          </c:cat>
          <c:val>
            <c:numRef>
              <c:f>'1 BSS'!$D$21:$P$21</c:f>
              <c:numCache>
                <c:formatCode>General</c:formatCode>
                <c:ptCount val="12"/>
                <c:pt idx="0">
                  <c:v>93.284000000000006</c:v>
                </c:pt>
                <c:pt idx="1">
                  <c:v>93.63</c:v>
                </c:pt>
                <c:pt idx="2">
                  <c:v>93.337999999999994</c:v>
                </c:pt>
                <c:pt idx="3">
                  <c:v>93.111000000000004</c:v>
                </c:pt>
                <c:pt idx="4">
                  <c:v>93.76</c:v>
                </c:pt>
                <c:pt idx="5">
                  <c:v>91.114999999999995</c:v>
                </c:pt>
                <c:pt idx="6">
                  <c:v>92.83</c:v>
                </c:pt>
                <c:pt idx="7">
                  <c:v>94.169999999999987</c:v>
                </c:pt>
                <c:pt idx="8">
                  <c:v>91.4</c:v>
                </c:pt>
                <c:pt idx="9">
                  <c:v>92.54</c:v>
                </c:pt>
                <c:pt idx="10">
                  <c:v>93.01</c:v>
                </c:pt>
                <c:pt idx="11">
                  <c:v>92.45</c:v>
                </c:pt>
              </c:numCache>
            </c:numRef>
          </c:val>
        </c:ser>
        <c:ser>
          <c:idx val="1"/>
          <c:order val="1"/>
          <c:tx>
            <c:strRef>
              <c:f>'1 BSS'!$B$22:$C$22</c:f>
              <c:strCache>
                <c:ptCount val="1"/>
                <c:pt idx="0">
                  <c:v>STA 27</c:v>
                </c:pt>
              </c:strCache>
            </c:strRef>
          </c:tx>
          <c:spPr>
            <a:solidFill>
              <a:schemeClr val="accent6">
                <a:lumMod val="60000"/>
                <a:lumOff val="40000"/>
              </a:schemeClr>
            </a:solidFill>
          </c:spPr>
          <c:cat>
            <c:strRef>
              <c:f>'1 BSS'!$D$3:$P$3</c:f>
              <c:strCache>
                <c:ptCount val="12"/>
                <c:pt idx="0">
                  <c:v>Huawei</c:v>
                </c:pt>
                <c:pt idx="1">
                  <c:v>Intel</c:v>
                </c:pt>
                <c:pt idx="2">
                  <c:v>Sony</c:v>
                </c:pt>
                <c:pt idx="3">
                  <c:v>NTT</c:v>
                </c:pt>
                <c:pt idx="4">
                  <c:v>LG</c:v>
                </c:pt>
                <c:pt idx="5">
                  <c:v>Marvell</c:v>
                </c:pt>
                <c:pt idx="6">
                  <c:v>ZTE</c:v>
                </c:pt>
                <c:pt idx="7">
                  <c:v>WILUS</c:v>
                </c:pt>
                <c:pt idx="8">
                  <c:v>NEWRACOM</c:v>
                </c:pt>
                <c:pt idx="9">
                  <c:v>TOSHIBA </c:v>
                </c:pt>
                <c:pt idx="10">
                  <c:v>APPLE</c:v>
                </c:pt>
                <c:pt idx="11">
                  <c:v>MTK</c:v>
                </c:pt>
              </c:strCache>
            </c:strRef>
          </c:cat>
          <c:val>
            <c:numRef>
              <c:f>'1 BSS'!$D$22:$P$22</c:f>
              <c:numCache>
                <c:formatCode>General</c:formatCode>
                <c:ptCount val="12"/>
                <c:pt idx="0">
                  <c:v>93.546000000000006</c:v>
                </c:pt>
                <c:pt idx="1">
                  <c:v>93.35</c:v>
                </c:pt>
                <c:pt idx="2">
                  <c:v>93.298000000000002</c:v>
                </c:pt>
                <c:pt idx="3">
                  <c:v>92.795000000000002</c:v>
                </c:pt>
                <c:pt idx="4">
                  <c:v>93.01</c:v>
                </c:pt>
                <c:pt idx="5">
                  <c:v>94.694999999999993</c:v>
                </c:pt>
                <c:pt idx="6">
                  <c:v>93.990000000000023</c:v>
                </c:pt>
                <c:pt idx="7">
                  <c:v>94.09</c:v>
                </c:pt>
                <c:pt idx="8">
                  <c:v>92.54</c:v>
                </c:pt>
                <c:pt idx="9">
                  <c:v>93.84</c:v>
                </c:pt>
                <c:pt idx="10">
                  <c:v>94.11</c:v>
                </c:pt>
                <c:pt idx="11">
                  <c:v>92.48</c:v>
                </c:pt>
              </c:numCache>
            </c:numRef>
          </c:val>
        </c:ser>
        <c:gapWidth val="55"/>
        <c:overlap val="100"/>
        <c:axId val="133363584"/>
        <c:axId val="133365120"/>
      </c:barChart>
      <c:catAx>
        <c:axId val="133363584"/>
        <c:scaling>
          <c:orientation val="minMax"/>
        </c:scaling>
        <c:axPos val="b"/>
        <c:majorTickMark val="none"/>
        <c:tickLblPos val="nextTo"/>
        <c:crossAx val="133365120"/>
        <c:crosses val="autoZero"/>
        <c:auto val="1"/>
        <c:lblAlgn val="ctr"/>
        <c:lblOffset val="100"/>
      </c:catAx>
      <c:valAx>
        <c:axId val="133365120"/>
        <c:scaling>
          <c:orientation val="minMax"/>
        </c:scaling>
        <c:axPos val="l"/>
        <c:majorGridlines/>
        <c:title>
          <c:tx>
            <c:rich>
              <a:bodyPr rot="-5400000" vert="horz"/>
              <a:lstStyle/>
              <a:p>
                <a:pPr>
                  <a:defRPr/>
                </a:pPr>
                <a:r>
                  <a:rPr lang="en-US" sz="1000" b="1" i="0" u="none" strike="noStrike" baseline="0" dirty="0" smtClean="0"/>
                  <a:t>Mbps</a:t>
                </a:r>
                <a:endParaRPr lang="en-US" dirty="0"/>
              </a:p>
            </c:rich>
          </c:tx>
          <c:layout/>
        </c:title>
        <c:numFmt formatCode="#,##0;\-#,##0" sourceLinked="0"/>
        <c:majorTickMark val="none"/>
        <c:tickLblPos val="nextTo"/>
        <c:crossAx val="133363584"/>
        <c:crosses val="autoZero"/>
        <c:crossBetween val="between"/>
      </c:valAx>
    </c:plotArea>
    <c:legend>
      <c:legendPos val="r"/>
      <c:layout/>
    </c:legend>
    <c:plotVisOnly val="1"/>
  </c:chart>
  <c:txPr>
    <a:bodyPr/>
    <a:lstStyle/>
    <a:p>
      <a:pPr>
        <a:defRPr b="1"/>
      </a:pPr>
      <a:endParaRPr lang="en-U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sz="1800" b="1" i="0" baseline="0"/>
              <a:t>UL Throughputs Comparison:  STA 3 + STA 9 + STA 27</a:t>
            </a:r>
            <a:endParaRPr lang="en-US"/>
          </a:p>
        </c:rich>
      </c:tx>
      <c:layout/>
    </c:title>
    <c:plotArea>
      <c:layout/>
      <c:barChart>
        <c:barDir val="col"/>
        <c:grouping val="stacked"/>
        <c:ser>
          <c:idx val="0"/>
          <c:order val="0"/>
          <c:tx>
            <c:strRef>
              <c:f>'1 BSS'!$B$28:$C$28</c:f>
              <c:strCache>
                <c:ptCount val="1"/>
                <c:pt idx="0">
                  <c:v>STA 3</c:v>
                </c:pt>
              </c:strCache>
            </c:strRef>
          </c:tx>
          <c:cat>
            <c:strRef>
              <c:f>'1 BSS'!$D$3:$P$3</c:f>
              <c:strCache>
                <c:ptCount val="12"/>
                <c:pt idx="0">
                  <c:v>Huawei</c:v>
                </c:pt>
                <c:pt idx="1">
                  <c:v>Intel</c:v>
                </c:pt>
                <c:pt idx="2">
                  <c:v>Sony</c:v>
                </c:pt>
                <c:pt idx="3">
                  <c:v>NTT</c:v>
                </c:pt>
                <c:pt idx="4">
                  <c:v>LG</c:v>
                </c:pt>
                <c:pt idx="5">
                  <c:v>Marvell</c:v>
                </c:pt>
                <c:pt idx="6">
                  <c:v>ZTE</c:v>
                </c:pt>
                <c:pt idx="7">
                  <c:v>WILUS</c:v>
                </c:pt>
                <c:pt idx="8">
                  <c:v>NEWRACOM</c:v>
                </c:pt>
                <c:pt idx="9">
                  <c:v>TOSHIBA </c:v>
                </c:pt>
                <c:pt idx="10">
                  <c:v>APPLE</c:v>
                </c:pt>
                <c:pt idx="11">
                  <c:v>MTK</c:v>
                </c:pt>
              </c:strCache>
            </c:strRef>
          </c:cat>
          <c:val>
            <c:numRef>
              <c:f>'1 BSS'!$D$28:$P$28</c:f>
              <c:numCache>
                <c:formatCode>General</c:formatCode>
                <c:ptCount val="12"/>
                <c:pt idx="0">
                  <c:v>59.851999999999997</c:v>
                </c:pt>
                <c:pt idx="1">
                  <c:v>54.620000000000012</c:v>
                </c:pt>
                <c:pt idx="2">
                  <c:v>59.944000000000003</c:v>
                </c:pt>
                <c:pt idx="3">
                  <c:v>60.373000000000005</c:v>
                </c:pt>
                <c:pt idx="4">
                  <c:v>63.94</c:v>
                </c:pt>
                <c:pt idx="5">
                  <c:v>59.035000000000011</c:v>
                </c:pt>
                <c:pt idx="6">
                  <c:v>58.925500000000063</c:v>
                </c:pt>
                <c:pt idx="7">
                  <c:v>60.57</c:v>
                </c:pt>
                <c:pt idx="8">
                  <c:v>57.68</c:v>
                </c:pt>
                <c:pt idx="9">
                  <c:v>60.91</c:v>
                </c:pt>
                <c:pt idx="10">
                  <c:v>59.95</c:v>
                </c:pt>
                <c:pt idx="11">
                  <c:v>60.55</c:v>
                </c:pt>
              </c:numCache>
            </c:numRef>
          </c:val>
        </c:ser>
        <c:ser>
          <c:idx val="1"/>
          <c:order val="1"/>
          <c:tx>
            <c:strRef>
              <c:f>'1 BSS'!$B$29:$C$29</c:f>
              <c:strCache>
                <c:ptCount val="1"/>
                <c:pt idx="0">
                  <c:v>STA 9</c:v>
                </c:pt>
              </c:strCache>
            </c:strRef>
          </c:tx>
          <c:spPr>
            <a:solidFill>
              <a:srgbClr val="0070C0"/>
            </a:solidFill>
          </c:spPr>
          <c:cat>
            <c:strRef>
              <c:f>'1 BSS'!$D$3:$P$3</c:f>
              <c:strCache>
                <c:ptCount val="12"/>
                <c:pt idx="0">
                  <c:v>Huawei</c:v>
                </c:pt>
                <c:pt idx="1">
                  <c:v>Intel</c:v>
                </c:pt>
                <c:pt idx="2">
                  <c:v>Sony</c:v>
                </c:pt>
                <c:pt idx="3">
                  <c:v>NTT</c:v>
                </c:pt>
                <c:pt idx="4">
                  <c:v>LG</c:v>
                </c:pt>
                <c:pt idx="5">
                  <c:v>Marvell</c:v>
                </c:pt>
                <c:pt idx="6">
                  <c:v>ZTE</c:v>
                </c:pt>
                <c:pt idx="7">
                  <c:v>WILUS</c:v>
                </c:pt>
                <c:pt idx="8">
                  <c:v>NEWRACOM</c:v>
                </c:pt>
                <c:pt idx="9">
                  <c:v>TOSHIBA </c:v>
                </c:pt>
                <c:pt idx="10">
                  <c:v>APPLE</c:v>
                </c:pt>
                <c:pt idx="11">
                  <c:v>MTK</c:v>
                </c:pt>
              </c:strCache>
            </c:strRef>
          </c:cat>
          <c:val>
            <c:numRef>
              <c:f>'1 BSS'!$D$29:$P$29</c:f>
              <c:numCache>
                <c:formatCode>General</c:formatCode>
                <c:ptCount val="12"/>
                <c:pt idx="0">
                  <c:v>59.934000000000005</c:v>
                </c:pt>
                <c:pt idx="1">
                  <c:v>63.260000000000012</c:v>
                </c:pt>
                <c:pt idx="2">
                  <c:v>59.3</c:v>
                </c:pt>
                <c:pt idx="3">
                  <c:v>59.324000000000005</c:v>
                </c:pt>
                <c:pt idx="4">
                  <c:v>65.410000000000025</c:v>
                </c:pt>
                <c:pt idx="5">
                  <c:v>63.844000000000001</c:v>
                </c:pt>
                <c:pt idx="6">
                  <c:v>61.068100000000143</c:v>
                </c:pt>
                <c:pt idx="7">
                  <c:v>60.660000000000011</c:v>
                </c:pt>
                <c:pt idx="8">
                  <c:v>60.57</c:v>
                </c:pt>
                <c:pt idx="9">
                  <c:v>60.730000000000011</c:v>
                </c:pt>
                <c:pt idx="10">
                  <c:v>60.230000000000011</c:v>
                </c:pt>
                <c:pt idx="11">
                  <c:v>58.660000000000011</c:v>
                </c:pt>
              </c:numCache>
            </c:numRef>
          </c:val>
        </c:ser>
        <c:ser>
          <c:idx val="2"/>
          <c:order val="2"/>
          <c:tx>
            <c:strRef>
              <c:f>'1 BSS'!$B$30:$C$30</c:f>
              <c:strCache>
                <c:ptCount val="1"/>
                <c:pt idx="0">
                  <c:v>STA 27</c:v>
                </c:pt>
              </c:strCache>
            </c:strRef>
          </c:tx>
          <c:spPr>
            <a:solidFill>
              <a:srgbClr val="FF8B8B"/>
            </a:solidFill>
          </c:spPr>
          <c:cat>
            <c:strRef>
              <c:f>'1 BSS'!$D$3:$P$3</c:f>
              <c:strCache>
                <c:ptCount val="12"/>
                <c:pt idx="0">
                  <c:v>Huawei</c:v>
                </c:pt>
                <c:pt idx="1">
                  <c:v>Intel</c:v>
                </c:pt>
                <c:pt idx="2">
                  <c:v>Sony</c:v>
                </c:pt>
                <c:pt idx="3">
                  <c:v>NTT</c:v>
                </c:pt>
                <c:pt idx="4">
                  <c:v>LG</c:v>
                </c:pt>
                <c:pt idx="5">
                  <c:v>Marvell</c:v>
                </c:pt>
                <c:pt idx="6">
                  <c:v>ZTE</c:v>
                </c:pt>
                <c:pt idx="7">
                  <c:v>WILUS</c:v>
                </c:pt>
                <c:pt idx="8">
                  <c:v>NEWRACOM</c:v>
                </c:pt>
                <c:pt idx="9">
                  <c:v>TOSHIBA </c:v>
                </c:pt>
                <c:pt idx="10">
                  <c:v>APPLE</c:v>
                </c:pt>
                <c:pt idx="11">
                  <c:v>MTK</c:v>
                </c:pt>
              </c:strCache>
            </c:strRef>
          </c:cat>
          <c:val>
            <c:numRef>
              <c:f>'1 BSS'!$D$30:$P$30</c:f>
              <c:numCache>
                <c:formatCode>General</c:formatCode>
                <c:ptCount val="12"/>
                <c:pt idx="0">
                  <c:v>60.179000000000002</c:v>
                </c:pt>
                <c:pt idx="1">
                  <c:v>63.21</c:v>
                </c:pt>
                <c:pt idx="2">
                  <c:v>60.256</c:v>
                </c:pt>
                <c:pt idx="3">
                  <c:v>60.034000000000006</c:v>
                </c:pt>
                <c:pt idx="4">
                  <c:v>48.620000000000012</c:v>
                </c:pt>
                <c:pt idx="5">
                  <c:v>57.143000000000001</c:v>
                </c:pt>
                <c:pt idx="6">
                  <c:v>59.394800000000004</c:v>
                </c:pt>
                <c:pt idx="7">
                  <c:v>60.760000000000012</c:v>
                </c:pt>
                <c:pt idx="8">
                  <c:v>59.24</c:v>
                </c:pt>
                <c:pt idx="9">
                  <c:v>61.09</c:v>
                </c:pt>
                <c:pt idx="10">
                  <c:v>60.54</c:v>
                </c:pt>
                <c:pt idx="11">
                  <c:v>58.91</c:v>
                </c:pt>
              </c:numCache>
            </c:numRef>
          </c:val>
        </c:ser>
        <c:gapWidth val="95"/>
        <c:overlap val="100"/>
        <c:axId val="120330112"/>
        <c:axId val="129828736"/>
      </c:barChart>
      <c:catAx>
        <c:axId val="120330112"/>
        <c:scaling>
          <c:orientation val="minMax"/>
        </c:scaling>
        <c:axPos val="b"/>
        <c:majorTickMark val="none"/>
        <c:tickLblPos val="nextTo"/>
        <c:crossAx val="129828736"/>
        <c:crosses val="autoZero"/>
        <c:auto val="1"/>
        <c:lblAlgn val="ctr"/>
        <c:lblOffset val="100"/>
      </c:catAx>
      <c:valAx>
        <c:axId val="129828736"/>
        <c:scaling>
          <c:orientation val="minMax"/>
        </c:scaling>
        <c:axPos val="l"/>
        <c:majorGridlines/>
        <c:title>
          <c:tx>
            <c:rich>
              <a:bodyPr/>
              <a:lstStyle/>
              <a:p>
                <a:pPr>
                  <a:defRPr/>
                </a:pPr>
                <a:r>
                  <a:rPr lang="en-US" sz="1000" b="1" i="0" u="none" strike="noStrike" baseline="0" dirty="0" smtClean="0"/>
                  <a:t>Mbps</a:t>
                </a:r>
                <a:endParaRPr lang="en-US" dirty="0"/>
              </a:p>
            </c:rich>
          </c:tx>
          <c:layout/>
        </c:title>
        <c:numFmt formatCode="#,##0;\-#,##0" sourceLinked="0"/>
        <c:majorTickMark val="none"/>
        <c:tickLblPos val="nextTo"/>
        <c:crossAx val="120330112"/>
        <c:crosses val="autoZero"/>
        <c:crossBetween val="between"/>
      </c:valAx>
      <c:dTable>
        <c:showHorzBorder val="1"/>
        <c:showVertBorder val="1"/>
        <c:showOutline val="1"/>
        <c:showKeys val="1"/>
      </c:dTable>
    </c:plotArea>
    <c:plotVisOnly val="1"/>
    <c:dispBlanksAs val="gap"/>
  </c:chart>
  <c:txPr>
    <a:bodyPr/>
    <a:lstStyle/>
    <a:p>
      <a:pPr>
        <a:defRPr b="1"/>
      </a:pPr>
      <a:endParaRPr lang="en-US"/>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sz="1800" b="1" i="0" baseline="0" dirty="0" smtClean="0"/>
              <a:t>2 BSS DL Throughputs Comparison</a:t>
            </a:r>
            <a:endParaRPr lang="en-US" sz="1800" b="1" i="0" baseline="0" dirty="0"/>
          </a:p>
        </c:rich>
      </c:tx>
      <c:layout/>
    </c:title>
    <c:plotArea>
      <c:layout/>
      <c:barChart>
        <c:barDir val="col"/>
        <c:grouping val="clustered"/>
        <c:ser>
          <c:idx val="0"/>
          <c:order val="0"/>
          <c:tx>
            <c:strRef>
              <c:f>'2BSS DL Comp'!$B$115</c:f>
              <c:strCache>
                <c:ptCount val="1"/>
                <c:pt idx="0">
                  <c:v>INTEL</c:v>
                </c:pt>
              </c:strCache>
            </c:strRef>
          </c:tx>
          <c:spPr>
            <a:solidFill>
              <a:schemeClr val="accent1">
                <a:lumMod val="60000"/>
                <a:lumOff val="40000"/>
              </a:schemeClr>
            </a:solidFill>
          </c:spPr>
          <c:cat>
            <c:strRef>
              <c:f>'2BSS DL Comp'!$A$116:$A$142</c:f>
              <c:strCache>
                <c:ptCount val="27"/>
                <c:pt idx="0">
                  <c:v>STA 1</c:v>
                </c:pt>
                <c:pt idx="1">
                  <c:v>STA 2</c:v>
                </c:pt>
                <c:pt idx="2">
                  <c:v>STA 4</c:v>
                </c:pt>
                <c:pt idx="3">
                  <c:v>STA 5</c:v>
                </c:pt>
                <c:pt idx="4">
                  <c:v>STA 7</c:v>
                </c:pt>
                <c:pt idx="5">
                  <c:v>STA 8</c:v>
                </c:pt>
                <c:pt idx="6">
                  <c:v>STA 10</c:v>
                </c:pt>
                <c:pt idx="7">
                  <c:v>STA 11</c:v>
                </c:pt>
                <c:pt idx="8">
                  <c:v>STA 13</c:v>
                </c:pt>
                <c:pt idx="9">
                  <c:v>STA 14</c:v>
                </c:pt>
                <c:pt idx="10">
                  <c:v>STA 16</c:v>
                </c:pt>
                <c:pt idx="11">
                  <c:v>STA 17</c:v>
                </c:pt>
                <c:pt idx="12">
                  <c:v>STA 19</c:v>
                </c:pt>
                <c:pt idx="13">
                  <c:v>STA 20</c:v>
                </c:pt>
                <c:pt idx="14">
                  <c:v>STA 22</c:v>
                </c:pt>
                <c:pt idx="15">
                  <c:v>STA 23</c:v>
                </c:pt>
                <c:pt idx="16">
                  <c:v>STA 25</c:v>
                </c:pt>
                <c:pt idx="17">
                  <c:v>STA 26</c:v>
                </c:pt>
                <c:pt idx="18">
                  <c:v>STA 28</c:v>
                </c:pt>
                <c:pt idx="19">
                  <c:v>STA 29</c:v>
                </c:pt>
                <c:pt idx="20">
                  <c:v>BSS A</c:v>
                </c:pt>
                <c:pt idx="21">
                  <c:v>STA 3</c:v>
                </c:pt>
                <c:pt idx="22">
                  <c:v>STA 9</c:v>
                </c:pt>
                <c:pt idx="23">
                  <c:v>STA 15</c:v>
                </c:pt>
                <c:pt idx="24">
                  <c:v>STA 21</c:v>
                </c:pt>
                <c:pt idx="25">
                  <c:v>STA 27</c:v>
                </c:pt>
                <c:pt idx="26">
                  <c:v>BSS B</c:v>
                </c:pt>
              </c:strCache>
            </c:strRef>
          </c:cat>
          <c:val>
            <c:numRef>
              <c:f>'2BSS DL Comp'!$B$116:$B$142</c:f>
              <c:numCache>
                <c:formatCode>General</c:formatCode>
                <c:ptCount val="27"/>
                <c:pt idx="0">
                  <c:v>5.9003000000000014</c:v>
                </c:pt>
                <c:pt idx="1">
                  <c:v>6.127599999999978</c:v>
                </c:pt>
                <c:pt idx="2">
                  <c:v>5.5794000000000024</c:v>
                </c:pt>
                <c:pt idx="3">
                  <c:v>6.0139999999999985</c:v>
                </c:pt>
                <c:pt idx="4">
                  <c:v>5.8223999999999965</c:v>
                </c:pt>
                <c:pt idx="5">
                  <c:v>5.3764000000000003</c:v>
                </c:pt>
                <c:pt idx="6">
                  <c:v>5.7633000000000001</c:v>
                </c:pt>
                <c:pt idx="7">
                  <c:v>5.59</c:v>
                </c:pt>
                <c:pt idx="8">
                  <c:v>6.2781000000000002</c:v>
                </c:pt>
                <c:pt idx="9">
                  <c:v>5.7654999999999985</c:v>
                </c:pt>
                <c:pt idx="10">
                  <c:v>5.4687999999999999</c:v>
                </c:pt>
                <c:pt idx="11">
                  <c:v>6.3139999999999965</c:v>
                </c:pt>
                <c:pt idx="12">
                  <c:v>5.2491000000000003</c:v>
                </c:pt>
                <c:pt idx="13">
                  <c:v>6.1686999999999985</c:v>
                </c:pt>
                <c:pt idx="16">
                  <c:v>4.0874999999999995</c:v>
                </c:pt>
                <c:pt idx="17">
                  <c:v>5.3319999999999999</c:v>
                </c:pt>
                <c:pt idx="18">
                  <c:v>4.5200999999999985</c:v>
                </c:pt>
                <c:pt idx="19">
                  <c:v>6.0168999999999997</c:v>
                </c:pt>
                <c:pt idx="20">
                  <c:v>101.3741</c:v>
                </c:pt>
                <c:pt idx="21">
                  <c:v>25.91229999999991</c:v>
                </c:pt>
                <c:pt idx="22">
                  <c:v>26.026800000000001</c:v>
                </c:pt>
                <c:pt idx="23">
                  <c:v>25.8215</c:v>
                </c:pt>
                <c:pt idx="25">
                  <c:v>26.013000000000005</c:v>
                </c:pt>
                <c:pt idx="26">
                  <c:v>103.7736</c:v>
                </c:pt>
              </c:numCache>
            </c:numRef>
          </c:val>
        </c:ser>
        <c:ser>
          <c:idx val="1"/>
          <c:order val="1"/>
          <c:tx>
            <c:strRef>
              <c:f>'2BSS DL Comp'!$C$115</c:f>
              <c:strCache>
                <c:ptCount val="1"/>
                <c:pt idx="0">
                  <c:v>Newracom</c:v>
                </c:pt>
              </c:strCache>
            </c:strRef>
          </c:tx>
          <c:spPr>
            <a:solidFill>
              <a:srgbClr val="FF8B8B"/>
            </a:solidFill>
          </c:spPr>
          <c:cat>
            <c:strRef>
              <c:f>'2BSS DL Comp'!$A$116:$A$142</c:f>
              <c:strCache>
                <c:ptCount val="27"/>
                <c:pt idx="0">
                  <c:v>STA 1</c:v>
                </c:pt>
                <c:pt idx="1">
                  <c:v>STA 2</c:v>
                </c:pt>
                <c:pt idx="2">
                  <c:v>STA 4</c:v>
                </c:pt>
                <c:pt idx="3">
                  <c:v>STA 5</c:v>
                </c:pt>
                <c:pt idx="4">
                  <c:v>STA 7</c:v>
                </c:pt>
                <c:pt idx="5">
                  <c:v>STA 8</c:v>
                </c:pt>
                <c:pt idx="6">
                  <c:v>STA 10</c:v>
                </c:pt>
                <c:pt idx="7">
                  <c:v>STA 11</c:v>
                </c:pt>
                <c:pt idx="8">
                  <c:v>STA 13</c:v>
                </c:pt>
                <c:pt idx="9">
                  <c:v>STA 14</c:v>
                </c:pt>
                <c:pt idx="10">
                  <c:v>STA 16</c:v>
                </c:pt>
                <c:pt idx="11">
                  <c:v>STA 17</c:v>
                </c:pt>
                <c:pt idx="12">
                  <c:v>STA 19</c:v>
                </c:pt>
                <c:pt idx="13">
                  <c:v>STA 20</c:v>
                </c:pt>
                <c:pt idx="14">
                  <c:v>STA 22</c:v>
                </c:pt>
                <c:pt idx="15">
                  <c:v>STA 23</c:v>
                </c:pt>
                <c:pt idx="16">
                  <c:v>STA 25</c:v>
                </c:pt>
                <c:pt idx="17">
                  <c:v>STA 26</c:v>
                </c:pt>
                <c:pt idx="18">
                  <c:v>STA 28</c:v>
                </c:pt>
                <c:pt idx="19">
                  <c:v>STA 29</c:v>
                </c:pt>
                <c:pt idx="20">
                  <c:v>BSS A</c:v>
                </c:pt>
                <c:pt idx="21">
                  <c:v>STA 3</c:v>
                </c:pt>
                <c:pt idx="22">
                  <c:v>STA 9</c:v>
                </c:pt>
                <c:pt idx="23">
                  <c:v>STA 15</c:v>
                </c:pt>
                <c:pt idx="24">
                  <c:v>STA 21</c:v>
                </c:pt>
                <c:pt idx="25">
                  <c:v>STA 27</c:v>
                </c:pt>
                <c:pt idx="26">
                  <c:v>BSS B</c:v>
                </c:pt>
              </c:strCache>
            </c:strRef>
          </c:cat>
          <c:val>
            <c:numRef>
              <c:f>'2BSS DL Comp'!$C$116:$C$142</c:f>
              <c:numCache>
                <c:formatCode>General</c:formatCode>
                <c:ptCount val="27"/>
                <c:pt idx="0">
                  <c:v>6.72</c:v>
                </c:pt>
                <c:pt idx="1">
                  <c:v>6.44</c:v>
                </c:pt>
                <c:pt idx="2">
                  <c:v>6.25</c:v>
                </c:pt>
                <c:pt idx="3">
                  <c:v>6.21</c:v>
                </c:pt>
                <c:pt idx="4">
                  <c:v>5.96</c:v>
                </c:pt>
                <c:pt idx="5">
                  <c:v>5.8</c:v>
                </c:pt>
                <c:pt idx="6">
                  <c:v>5.76</c:v>
                </c:pt>
                <c:pt idx="7">
                  <c:v>5.7</c:v>
                </c:pt>
                <c:pt idx="8">
                  <c:v>5.58</c:v>
                </c:pt>
                <c:pt idx="9">
                  <c:v>5.55</c:v>
                </c:pt>
                <c:pt idx="10">
                  <c:v>5.48</c:v>
                </c:pt>
                <c:pt idx="11">
                  <c:v>5.4300000000000024</c:v>
                </c:pt>
                <c:pt idx="12">
                  <c:v>5.38</c:v>
                </c:pt>
                <c:pt idx="13">
                  <c:v>5.33</c:v>
                </c:pt>
                <c:pt idx="16">
                  <c:v>2.98</c:v>
                </c:pt>
                <c:pt idx="17">
                  <c:v>2.96</c:v>
                </c:pt>
                <c:pt idx="18">
                  <c:v>2.944</c:v>
                </c:pt>
                <c:pt idx="19">
                  <c:v>2.944</c:v>
                </c:pt>
                <c:pt idx="20">
                  <c:v>93.418000000000006</c:v>
                </c:pt>
                <c:pt idx="21">
                  <c:v>28.279999999999987</c:v>
                </c:pt>
                <c:pt idx="22">
                  <c:v>28.045999999999989</c:v>
                </c:pt>
                <c:pt idx="23">
                  <c:v>27.279999999999987</c:v>
                </c:pt>
                <c:pt idx="25">
                  <c:v>26.59</c:v>
                </c:pt>
                <c:pt idx="26">
                  <c:v>110.196</c:v>
                </c:pt>
              </c:numCache>
            </c:numRef>
          </c:val>
        </c:ser>
        <c:ser>
          <c:idx val="2"/>
          <c:order val="2"/>
          <c:tx>
            <c:strRef>
              <c:f>'2BSS DL Comp'!$D$115</c:f>
              <c:strCache>
                <c:ptCount val="1"/>
                <c:pt idx="0">
                  <c:v>Nokia</c:v>
                </c:pt>
              </c:strCache>
            </c:strRef>
          </c:tx>
          <c:spPr>
            <a:solidFill>
              <a:schemeClr val="accent6">
                <a:lumMod val="40000"/>
                <a:lumOff val="60000"/>
              </a:schemeClr>
            </a:solidFill>
            <a:ln>
              <a:noFill/>
            </a:ln>
          </c:spPr>
          <c:cat>
            <c:strRef>
              <c:f>'2BSS DL Comp'!$A$116:$A$142</c:f>
              <c:strCache>
                <c:ptCount val="27"/>
                <c:pt idx="0">
                  <c:v>STA 1</c:v>
                </c:pt>
                <c:pt idx="1">
                  <c:v>STA 2</c:v>
                </c:pt>
                <c:pt idx="2">
                  <c:v>STA 4</c:v>
                </c:pt>
                <c:pt idx="3">
                  <c:v>STA 5</c:v>
                </c:pt>
                <c:pt idx="4">
                  <c:v>STA 7</c:v>
                </c:pt>
                <c:pt idx="5">
                  <c:v>STA 8</c:v>
                </c:pt>
                <c:pt idx="6">
                  <c:v>STA 10</c:v>
                </c:pt>
                <c:pt idx="7">
                  <c:v>STA 11</c:v>
                </c:pt>
                <c:pt idx="8">
                  <c:v>STA 13</c:v>
                </c:pt>
                <c:pt idx="9">
                  <c:v>STA 14</c:v>
                </c:pt>
                <c:pt idx="10">
                  <c:v>STA 16</c:v>
                </c:pt>
                <c:pt idx="11">
                  <c:v>STA 17</c:v>
                </c:pt>
                <c:pt idx="12">
                  <c:v>STA 19</c:v>
                </c:pt>
                <c:pt idx="13">
                  <c:v>STA 20</c:v>
                </c:pt>
                <c:pt idx="14">
                  <c:v>STA 22</c:v>
                </c:pt>
                <c:pt idx="15">
                  <c:v>STA 23</c:v>
                </c:pt>
                <c:pt idx="16">
                  <c:v>STA 25</c:v>
                </c:pt>
                <c:pt idx="17">
                  <c:v>STA 26</c:v>
                </c:pt>
                <c:pt idx="18">
                  <c:v>STA 28</c:v>
                </c:pt>
                <c:pt idx="19">
                  <c:v>STA 29</c:v>
                </c:pt>
                <c:pt idx="20">
                  <c:v>BSS A</c:v>
                </c:pt>
                <c:pt idx="21">
                  <c:v>STA 3</c:v>
                </c:pt>
                <c:pt idx="22">
                  <c:v>STA 9</c:v>
                </c:pt>
                <c:pt idx="23">
                  <c:v>STA 15</c:v>
                </c:pt>
                <c:pt idx="24">
                  <c:v>STA 21</c:v>
                </c:pt>
                <c:pt idx="25">
                  <c:v>STA 27</c:v>
                </c:pt>
                <c:pt idx="26">
                  <c:v>BSS B</c:v>
                </c:pt>
              </c:strCache>
            </c:strRef>
          </c:cat>
          <c:val>
            <c:numRef>
              <c:f>'2BSS DL Comp'!$D$116:$D$142</c:f>
              <c:numCache>
                <c:formatCode>General</c:formatCode>
                <c:ptCount val="27"/>
                <c:pt idx="0">
                  <c:v>5.81</c:v>
                </c:pt>
                <c:pt idx="1">
                  <c:v>5.78</c:v>
                </c:pt>
                <c:pt idx="2">
                  <c:v>5.83</c:v>
                </c:pt>
                <c:pt idx="3">
                  <c:v>5.83</c:v>
                </c:pt>
                <c:pt idx="4">
                  <c:v>5.83</c:v>
                </c:pt>
                <c:pt idx="5">
                  <c:v>5.7</c:v>
                </c:pt>
                <c:pt idx="6">
                  <c:v>5.83</c:v>
                </c:pt>
                <c:pt idx="7">
                  <c:v>5.8199999999999985</c:v>
                </c:pt>
                <c:pt idx="8">
                  <c:v>5.83</c:v>
                </c:pt>
                <c:pt idx="9">
                  <c:v>5.8199999999999985</c:v>
                </c:pt>
                <c:pt idx="10">
                  <c:v>5.76</c:v>
                </c:pt>
                <c:pt idx="11">
                  <c:v>5.81</c:v>
                </c:pt>
                <c:pt idx="12">
                  <c:v>5.8199999999999985</c:v>
                </c:pt>
                <c:pt idx="13">
                  <c:v>5.8199999999999985</c:v>
                </c:pt>
                <c:pt idx="16">
                  <c:v>5.81</c:v>
                </c:pt>
                <c:pt idx="17">
                  <c:v>5.26</c:v>
                </c:pt>
                <c:pt idx="18">
                  <c:v>5.8</c:v>
                </c:pt>
                <c:pt idx="19">
                  <c:v>5.8199999999999985</c:v>
                </c:pt>
                <c:pt idx="20">
                  <c:v>103.97999999999999</c:v>
                </c:pt>
                <c:pt idx="21">
                  <c:v>27.810000000000031</c:v>
                </c:pt>
                <c:pt idx="22">
                  <c:v>28.37</c:v>
                </c:pt>
                <c:pt idx="23">
                  <c:v>28.419999999999987</c:v>
                </c:pt>
                <c:pt idx="25">
                  <c:v>28.419999999999987</c:v>
                </c:pt>
                <c:pt idx="26">
                  <c:v>113.02</c:v>
                </c:pt>
              </c:numCache>
            </c:numRef>
          </c:val>
        </c:ser>
        <c:ser>
          <c:idx val="3"/>
          <c:order val="3"/>
          <c:tx>
            <c:strRef>
              <c:f>'2BSS DL Comp'!$E$115</c:f>
              <c:strCache>
                <c:ptCount val="1"/>
                <c:pt idx="0">
                  <c:v>ZTE</c:v>
                </c:pt>
              </c:strCache>
            </c:strRef>
          </c:tx>
          <c:spPr>
            <a:solidFill>
              <a:srgbClr val="00EE6C"/>
            </a:solidFill>
          </c:spPr>
          <c:cat>
            <c:strRef>
              <c:f>'2BSS DL Comp'!$A$116:$A$142</c:f>
              <c:strCache>
                <c:ptCount val="27"/>
                <c:pt idx="0">
                  <c:v>STA 1</c:v>
                </c:pt>
                <c:pt idx="1">
                  <c:v>STA 2</c:v>
                </c:pt>
                <c:pt idx="2">
                  <c:v>STA 4</c:v>
                </c:pt>
                <c:pt idx="3">
                  <c:v>STA 5</c:v>
                </c:pt>
                <c:pt idx="4">
                  <c:v>STA 7</c:v>
                </c:pt>
                <c:pt idx="5">
                  <c:v>STA 8</c:v>
                </c:pt>
                <c:pt idx="6">
                  <c:v>STA 10</c:v>
                </c:pt>
                <c:pt idx="7">
                  <c:v>STA 11</c:v>
                </c:pt>
                <c:pt idx="8">
                  <c:v>STA 13</c:v>
                </c:pt>
                <c:pt idx="9">
                  <c:v>STA 14</c:v>
                </c:pt>
                <c:pt idx="10">
                  <c:v>STA 16</c:v>
                </c:pt>
                <c:pt idx="11">
                  <c:v>STA 17</c:v>
                </c:pt>
                <c:pt idx="12">
                  <c:v>STA 19</c:v>
                </c:pt>
                <c:pt idx="13">
                  <c:v>STA 20</c:v>
                </c:pt>
                <c:pt idx="14">
                  <c:v>STA 22</c:v>
                </c:pt>
                <c:pt idx="15">
                  <c:v>STA 23</c:v>
                </c:pt>
                <c:pt idx="16">
                  <c:v>STA 25</c:v>
                </c:pt>
                <c:pt idx="17">
                  <c:v>STA 26</c:v>
                </c:pt>
                <c:pt idx="18">
                  <c:v>STA 28</c:v>
                </c:pt>
                <c:pt idx="19">
                  <c:v>STA 29</c:v>
                </c:pt>
                <c:pt idx="20">
                  <c:v>BSS A</c:v>
                </c:pt>
                <c:pt idx="21">
                  <c:v>STA 3</c:v>
                </c:pt>
                <c:pt idx="22">
                  <c:v>STA 9</c:v>
                </c:pt>
                <c:pt idx="23">
                  <c:v>STA 15</c:v>
                </c:pt>
                <c:pt idx="24">
                  <c:v>STA 21</c:v>
                </c:pt>
                <c:pt idx="25">
                  <c:v>STA 27</c:v>
                </c:pt>
                <c:pt idx="26">
                  <c:v>BSS B</c:v>
                </c:pt>
              </c:strCache>
            </c:strRef>
          </c:cat>
          <c:val>
            <c:numRef>
              <c:f>'2BSS DL Comp'!$E$116:$E$142</c:f>
              <c:numCache>
                <c:formatCode>General</c:formatCode>
                <c:ptCount val="27"/>
                <c:pt idx="0">
                  <c:v>7.9970699999999999</c:v>
                </c:pt>
                <c:pt idx="1">
                  <c:v>4.4466800000000024</c:v>
                </c:pt>
                <c:pt idx="2">
                  <c:v>7.3815200000000001</c:v>
                </c:pt>
                <c:pt idx="3">
                  <c:v>6.7863800000000003</c:v>
                </c:pt>
                <c:pt idx="4">
                  <c:v>6.9253799999999996</c:v>
                </c:pt>
                <c:pt idx="5">
                  <c:v>6.02128</c:v>
                </c:pt>
                <c:pt idx="6">
                  <c:v>6.2082199999999998</c:v>
                </c:pt>
                <c:pt idx="7">
                  <c:v>3.6241900000000098</c:v>
                </c:pt>
                <c:pt idx="8">
                  <c:v>5.7534000000000001</c:v>
                </c:pt>
                <c:pt idx="9">
                  <c:v>5.9398800000000014</c:v>
                </c:pt>
                <c:pt idx="10">
                  <c:v>6.1126899999999855</c:v>
                </c:pt>
                <c:pt idx="11">
                  <c:v>6.9617500000000003</c:v>
                </c:pt>
                <c:pt idx="12">
                  <c:v>6.8208499999999965</c:v>
                </c:pt>
                <c:pt idx="13">
                  <c:v>5.8017700000000003</c:v>
                </c:pt>
                <c:pt idx="16">
                  <c:v>4.7794100000000004</c:v>
                </c:pt>
                <c:pt idx="17">
                  <c:v>5.3684299999999965</c:v>
                </c:pt>
                <c:pt idx="18">
                  <c:v>7.9432500000000124</c:v>
                </c:pt>
                <c:pt idx="19">
                  <c:v>4.4087800000000001</c:v>
                </c:pt>
                <c:pt idx="20">
                  <c:v>109.28093000000001</c:v>
                </c:pt>
                <c:pt idx="21">
                  <c:v>26.4129</c:v>
                </c:pt>
                <c:pt idx="22">
                  <c:v>27.197700000000001</c:v>
                </c:pt>
                <c:pt idx="23">
                  <c:v>27.132200000000001</c:v>
                </c:pt>
                <c:pt idx="25">
                  <c:v>26.311699999999988</c:v>
                </c:pt>
                <c:pt idx="26">
                  <c:v>107.0545</c:v>
                </c:pt>
              </c:numCache>
            </c:numRef>
          </c:val>
        </c:ser>
        <c:ser>
          <c:idx val="4"/>
          <c:order val="4"/>
          <c:tx>
            <c:strRef>
              <c:f>'2BSS DL Comp'!$F$115</c:f>
              <c:strCache>
                <c:ptCount val="1"/>
                <c:pt idx="0">
                  <c:v>MediaTek</c:v>
                </c:pt>
              </c:strCache>
            </c:strRef>
          </c:tx>
          <c:spPr>
            <a:solidFill>
              <a:srgbClr val="E24E0C"/>
            </a:solidFill>
          </c:spPr>
          <c:cat>
            <c:strRef>
              <c:f>'2BSS DL Comp'!$A$116:$A$142</c:f>
              <c:strCache>
                <c:ptCount val="27"/>
                <c:pt idx="0">
                  <c:v>STA 1</c:v>
                </c:pt>
                <c:pt idx="1">
                  <c:v>STA 2</c:v>
                </c:pt>
                <c:pt idx="2">
                  <c:v>STA 4</c:v>
                </c:pt>
                <c:pt idx="3">
                  <c:v>STA 5</c:v>
                </c:pt>
                <c:pt idx="4">
                  <c:v>STA 7</c:v>
                </c:pt>
                <c:pt idx="5">
                  <c:v>STA 8</c:v>
                </c:pt>
                <c:pt idx="6">
                  <c:v>STA 10</c:v>
                </c:pt>
                <c:pt idx="7">
                  <c:v>STA 11</c:v>
                </c:pt>
                <c:pt idx="8">
                  <c:v>STA 13</c:v>
                </c:pt>
                <c:pt idx="9">
                  <c:v>STA 14</c:v>
                </c:pt>
                <c:pt idx="10">
                  <c:v>STA 16</c:v>
                </c:pt>
                <c:pt idx="11">
                  <c:v>STA 17</c:v>
                </c:pt>
                <c:pt idx="12">
                  <c:v>STA 19</c:v>
                </c:pt>
                <c:pt idx="13">
                  <c:v>STA 20</c:v>
                </c:pt>
                <c:pt idx="14">
                  <c:v>STA 22</c:v>
                </c:pt>
                <c:pt idx="15">
                  <c:v>STA 23</c:v>
                </c:pt>
                <c:pt idx="16">
                  <c:v>STA 25</c:v>
                </c:pt>
                <c:pt idx="17">
                  <c:v>STA 26</c:v>
                </c:pt>
                <c:pt idx="18">
                  <c:v>STA 28</c:v>
                </c:pt>
                <c:pt idx="19">
                  <c:v>STA 29</c:v>
                </c:pt>
                <c:pt idx="20">
                  <c:v>BSS A</c:v>
                </c:pt>
                <c:pt idx="21">
                  <c:v>STA 3</c:v>
                </c:pt>
                <c:pt idx="22">
                  <c:v>STA 9</c:v>
                </c:pt>
                <c:pt idx="23">
                  <c:v>STA 15</c:v>
                </c:pt>
                <c:pt idx="24">
                  <c:v>STA 21</c:v>
                </c:pt>
                <c:pt idx="25">
                  <c:v>STA 27</c:v>
                </c:pt>
                <c:pt idx="26">
                  <c:v>BSS B</c:v>
                </c:pt>
              </c:strCache>
            </c:strRef>
          </c:cat>
          <c:val>
            <c:numRef>
              <c:f>'2BSS DL Comp'!$F$116:$F$142</c:f>
              <c:numCache>
                <c:formatCode>General</c:formatCode>
                <c:ptCount val="27"/>
                <c:pt idx="0">
                  <c:v>5.1982799999999996</c:v>
                </c:pt>
                <c:pt idx="1">
                  <c:v>5.9341299999999997</c:v>
                </c:pt>
                <c:pt idx="2">
                  <c:v>5.6469399999999945</c:v>
                </c:pt>
                <c:pt idx="3">
                  <c:v>5.7207600000000003</c:v>
                </c:pt>
                <c:pt idx="4">
                  <c:v>6.0137200000000002</c:v>
                </c:pt>
                <c:pt idx="5">
                  <c:v>5.7046099999999997</c:v>
                </c:pt>
                <c:pt idx="6">
                  <c:v>5.6100299999999965</c:v>
                </c:pt>
                <c:pt idx="7">
                  <c:v>5.7357500000000003</c:v>
                </c:pt>
                <c:pt idx="8">
                  <c:v>5.6469399999999945</c:v>
                </c:pt>
                <c:pt idx="9">
                  <c:v>5.3101599999999856</c:v>
                </c:pt>
                <c:pt idx="10">
                  <c:v>5.6942299999999975</c:v>
                </c:pt>
                <c:pt idx="11">
                  <c:v>5.9606599999999998</c:v>
                </c:pt>
                <c:pt idx="12">
                  <c:v>5.4993100000000004</c:v>
                </c:pt>
                <c:pt idx="13">
                  <c:v>5.7945699999999976</c:v>
                </c:pt>
                <c:pt idx="16">
                  <c:v>5.7945699999999976</c:v>
                </c:pt>
                <c:pt idx="17">
                  <c:v>5.7357500000000003</c:v>
                </c:pt>
                <c:pt idx="18">
                  <c:v>6.0137200000000002</c:v>
                </c:pt>
                <c:pt idx="19">
                  <c:v>5.8764599999999998</c:v>
                </c:pt>
                <c:pt idx="20">
                  <c:v>102.89058999999999</c:v>
                </c:pt>
                <c:pt idx="21">
                  <c:v>25.783799999999868</c:v>
                </c:pt>
                <c:pt idx="22">
                  <c:v>25.8034</c:v>
                </c:pt>
                <c:pt idx="23">
                  <c:v>25.835699999999989</c:v>
                </c:pt>
                <c:pt idx="25">
                  <c:v>25.761900000000001</c:v>
                </c:pt>
                <c:pt idx="26">
                  <c:v>103.1848</c:v>
                </c:pt>
              </c:numCache>
            </c:numRef>
          </c:val>
        </c:ser>
        <c:axId val="52420992"/>
        <c:axId val="52422528"/>
      </c:barChart>
      <c:catAx>
        <c:axId val="52420992"/>
        <c:scaling>
          <c:orientation val="minMax"/>
        </c:scaling>
        <c:axPos val="b"/>
        <c:numFmt formatCode="General" sourceLinked="0"/>
        <c:majorTickMark val="none"/>
        <c:tickLblPos val="nextTo"/>
        <c:txPr>
          <a:bodyPr rot="0" vert="eaVert"/>
          <a:lstStyle/>
          <a:p>
            <a:pPr>
              <a:defRPr/>
            </a:pPr>
            <a:endParaRPr lang="en-US"/>
          </a:p>
        </c:txPr>
        <c:crossAx val="52422528"/>
        <c:crosses val="autoZero"/>
        <c:auto val="1"/>
        <c:lblAlgn val="ctr"/>
        <c:lblOffset val="100"/>
      </c:catAx>
      <c:valAx>
        <c:axId val="52422528"/>
        <c:scaling>
          <c:orientation val="minMax"/>
        </c:scaling>
        <c:axPos val="l"/>
        <c:majorGridlines/>
        <c:title>
          <c:tx>
            <c:rich>
              <a:bodyPr/>
              <a:lstStyle/>
              <a:p>
                <a:pPr>
                  <a:defRPr/>
                </a:pPr>
                <a:r>
                  <a:rPr lang="en-US" sz="1000" b="1" i="0" u="none" strike="noStrike" baseline="0" dirty="0" smtClean="0"/>
                  <a:t>Mbps</a:t>
                </a:r>
                <a:endParaRPr lang="en-US" dirty="0"/>
              </a:p>
            </c:rich>
          </c:tx>
          <c:layout/>
        </c:title>
        <c:numFmt formatCode="General" sourceLinked="0"/>
        <c:majorTickMark val="none"/>
        <c:tickLblPos val="nextTo"/>
        <c:crossAx val="52420992"/>
        <c:crosses val="autoZero"/>
        <c:crossBetween val="between"/>
      </c:valAx>
      <c:dTable>
        <c:showHorzBorder val="1"/>
        <c:showVertBorder val="1"/>
        <c:showOutline val="1"/>
        <c:showKeys val="1"/>
      </c:dTable>
    </c:plotArea>
    <c:plotVisOnly val="1"/>
  </c:chart>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sz="1800" b="1" i="0" baseline="0"/>
              <a:t>2 BSS, A DL, B UL Throughputs Comparison</a:t>
            </a:r>
          </a:p>
        </c:rich>
      </c:tx>
      <c:layout/>
    </c:title>
    <c:plotArea>
      <c:layout/>
      <c:barChart>
        <c:barDir val="col"/>
        <c:grouping val="clustered"/>
        <c:ser>
          <c:idx val="0"/>
          <c:order val="0"/>
          <c:tx>
            <c:strRef>
              <c:f>'2-1-16'!$B$762</c:f>
              <c:strCache>
                <c:ptCount val="1"/>
                <c:pt idx="0">
                  <c:v>INTEL</c:v>
                </c:pt>
              </c:strCache>
            </c:strRef>
          </c:tx>
          <c:spPr>
            <a:solidFill>
              <a:srgbClr val="00FFFF"/>
            </a:solidFill>
          </c:spPr>
          <c:cat>
            <c:strRef>
              <c:f>'2-1-16'!$A$763:$A$789</c:f>
              <c:strCache>
                <c:ptCount val="27"/>
                <c:pt idx="0">
                  <c:v>STA 1</c:v>
                </c:pt>
                <c:pt idx="1">
                  <c:v>STA 2</c:v>
                </c:pt>
                <c:pt idx="2">
                  <c:v>STA 4</c:v>
                </c:pt>
                <c:pt idx="3">
                  <c:v>STA 5</c:v>
                </c:pt>
                <c:pt idx="4">
                  <c:v>STA 7</c:v>
                </c:pt>
                <c:pt idx="5">
                  <c:v>STA 8</c:v>
                </c:pt>
                <c:pt idx="6">
                  <c:v>STA 10</c:v>
                </c:pt>
                <c:pt idx="7">
                  <c:v>STA 11</c:v>
                </c:pt>
                <c:pt idx="8">
                  <c:v>STA 13</c:v>
                </c:pt>
                <c:pt idx="9">
                  <c:v>STA 14</c:v>
                </c:pt>
                <c:pt idx="10">
                  <c:v>STA 16</c:v>
                </c:pt>
                <c:pt idx="11">
                  <c:v>STA 17</c:v>
                </c:pt>
                <c:pt idx="12">
                  <c:v>STA 19</c:v>
                </c:pt>
                <c:pt idx="13">
                  <c:v>STA 20</c:v>
                </c:pt>
                <c:pt idx="14">
                  <c:v>STA 22</c:v>
                </c:pt>
                <c:pt idx="15">
                  <c:v>STA 23</c:v>
                </c:pt>
                <c:pt idx="16">
                  <c:v>STA 25</c:v>
                </c:pt>
                <c:pt idx="17">
                  <c:v>STA 26</c:v>
                </c:pt>
                <c:pt idx="18">
                  <c:v>STA 28</c:v>
                </c:pt>
                <c:pt idx="19">
                  <c:v>STA 29</c:v>
                </c:pt>
                <c:pt idx="20">
                  <c:v>BSS A</c:v>
                </c:pt>
                <c:pt idx="21">
                  <c:v>STA 3</c:v>
                </c:pt>
                <c:pt idx="22">
                  <c:v>STA 9</c:v>
                </c:pt>
                <c:pt idx="23">
                  <c:v>STA 15</c:v>
                </c:pt>
                <c:pt idx="24">
                  <c:v>STA 21</c:v>
                </c:pt>
                <c:pt idx="25">
                  <c:v>STA 27</c:v>
                </c:pt>
                <c:pt idx="26">
                  <c:v>BSS B</c:v>
                </c:pt>
              </c:strCache>
            </c:strRef>
          </c:cat>
          <c:val>
            <c:numRef>
              <c:f>'2-1-16'!$B$763:$B$789</c:f>
              <c:numCache>
                <c:formatCode>General</c:formatCode>
                <c:ptCount val="27"/>
                <c:pt idx="0">
                  <c:v>3.2869999999999999</c:v>
                </c:pt>
                <c:pt idx="1">
                  <c:v>3.7955999999999999</c:v>
                </c:pt>
                <c:pt idx="2">
                  <c:v>3.8279999999999998</c:v>
                </c:pt>
                <c:pt idx="3">
                  <c:v>3.2467000000000001</c:v>
                </c:pt>
                <c:pt idx="4">
                  <c:v>3.9265999999999988</c:v>
                </c:pt>
                <c:pt idx="5">
                  <c:v>3.3483999999999998</c:v>
                </c:pt>
                <c:pt idx="6">
                  <c:v>3.6621000000000001</c:v>
                </c:pt>
                <c:pt idx="7">
                  <c:v>4.0910000000000002</c:v>
                </c:pt>
                <c:pt idx="8">
                  <c:v>4.5057</c:v>
                </c:pt>
                <c:pt idx="9">
                  <c:v>3.4260999999999977</c:v>
                </c:pt>
                <c:pt idx="10">
                  <c:v>3.9755999999999987</c:v>
                </c:pt>
                <c:pt idx="11">
                  <c:v>3.9060999999999977</c:v>
                </c:pt>
                <c:pt idx="12">
                  <c:v>4.2139999999999995</c:v>
                </c:pt>
                <c:pt idx="13">
                  <c:v>4.2625999999999955</c:v>
                </c:pt>
                <c:pt idx="16">
                  <c:v>3.2385000000000002</c:v>
                </c:pt>
                <c:pt idx="17">
                  <c:v>3.7763999999999998</c:v>
                </c:pt>
                <c:pt idx="18">
                  <c:v>3.0642</c:v>
                </c:pt>
                <c:pt idx="19">
                  <c:v>3.6629999999999998</c:v>
                </c:pt>
                <c:pt idx="20">
                  <c:v>67.217600000000189</c:v>
                </c:pt>
                <c:pt idx="21">
                  <c:v>33.8932</c:v>
                </c:pt>
                <c:pt idx="24">
                  <c:v>53.617599999999996</c:v>
                </c:pt>
                <c:pt idx="25">
                  <c:v>38.654699999999998</c:v>
                </c:pt>
                <c:pt idx="26">
                  <c:v>126.16550000000001</c:v>
                </c:pt>
              </c:numCache>
            </c:numRef>
          </c:val>
        </c:ser>
        <c:ser>
          <c:idx val="1"/>
          <c:order val="1"/>
          <c:tx>
            <c:strRef>
              <c:f>'2-1-16'!$C$762</c:f>
              <c:strCache>
                <c:ptCount val="1"/>
                <c:pt idx="0">
                  <c:v>Newracom</c:v>
                </c:pt>
              </c:strCache>
            </c:strRef>
          </c:tx>
          <c:spPr>
            <a:solidFill>
              <a:srgbClr val="FF8B8B"/>
            </a:solidFill>
          </c:spPr>
          <c:cat>
            <c:strRef>
              <c:f>'2-1-16'!$A$763:$A$789</c:f>
              <c:strCache>
                <c:ptCount val="27"/>
                <c:pt idx="0">
                  <c:v>STA 1</c:v>
                </c:pt>
                <c:pt idx="1">
                  <c:v>STA 2</c:v>
                </c:pt>
                <c:pt idx="2">
                  <c:v>STA 4</c:v>
                </c:pt>
                <c:pt idx="3">
                  <c:v>STA 5</c:v>
                </c:pt>
                <c:pt idx="4">
                  <c:v>STA 7</c:v>
                </c:pt>
                <c:pt idx="5">
                  <c:v>STA 8</c:v>
                </c:pt>
                <c:pt idx="6">
                  <c:v>STA 10</c:v>
                </c:pt>
                <c:pt idx="7">
                  <c:v>STA 11</c:v>
                </c:pt>
                <c:pt idx="8">
                  <c:v>STA 13</c:v>
                </c:pt>
                <c:pt idx="9">
                  <c:v>STA 14</c:v>
                </c:pt>
                <c:pt idx="10">
                  <c:v>STA 16</c:v>
                </c:pt>
                <c:pt idx="11">
                  <c:v>STA 17</c:v>
                </c:pt>
                <c:pt idx="12">
                  <c:v>STA 19</c:v>
                </c:pt>
                <c:pt idx="13">
                  <c:v>STA 20</c:v>
                </c:pt>
                <c:pt idx="14">
                  <c:v>STA 22</c:v>
                </c:pt>
                <c:pt idx="15">
                  <c:v>STA 23</c:v>
                </c:pt>
                <c:pt idx="16">
                  <c:v>STA 25</c:v>
                </c:pt>
                <c:pt idx="17">
                  <c:v>STA 26</c:v>
                </c:pt>
                <c:pt idx="18">
                  <c:v>STA 28</c:v>
                </c:pt>
                <c:pt idx="19">
                  <c:v>STA 29</c:v>
                </c:pt>
                <c:pt idx="20">
                  <c:v>BSS A</c:v>
                </c:pt>
                <c:pt idx="21">
                  <c:v>STA 3</c:v>
                </c:pt>
                <c:pt idx="22">
                  <c:v>STA 9</c:v>
                </c:pt>
                <c:pt idx="23">
                  <c:v>STA 15</c:v>
                </c:pt>
                <c:pt idx="24">
                  <c:v>STA 21</c:v>
                </c:pt>
                <c:pt idx="25">
                  <c:v>STA 27</c:v>
                </c:pt>
                <c:pt idx="26">
                  <c:v>BSS B</c:v>
                </c:pt>
              </c:strCache>
            </c:strRef>
          </c:cat>
          <c:val>
            <c:numRef>
              <c:f>'2-1-16'!$C$763:$C$789</c:f>
              <c:numCache>
                <c:formatCode>General</c:formatCode>
                <c:ptCount val="27"/>
                <c:pt idx="0">
                  <c:v>0.30700000000000038</c:v>
                </c:pt>
                <c:pt idx="1">
                  <c:v>0.29800000000000032</c:v>
                </c:pt>
                <c:pt idx="2">
                  <c:v>0.32000000000000067</c:v>
                </c:pt>
                <c:pt idx="3">
                  <c:v>0.30400000000000038</c:v>
                </c:pt>
                <c:pt idx="4">
                  <c:v>0.34200000000000008</c:v>
                </c:pt>
                <c:pt idx="5">
                  <c:v>0.34200000000000008</c:v>
                </c:pt>
                <c:pt idx="6">
                  <c:v>0.35600000000000032</c:v>
                </c:pt>
                <c:pt idx="7">
                  <c:v>0.28900000000000031</c:v>
                </c:pt>
                <c:pt idx="8">
                  <c:v>0.27800000000000002</c:v>
                </c:pt>
                <c:pt idx="9">
                  <c:v>0.36400000000000032</c:v>
                </c:pt>
                <c:pt idx="10">
                  <c:v>0.34500000000000008</c:v>
                </c:pt>
                <c:pt idx="11">
                  <c:v>0.31700000000000067</c:v>
                </c:pt>
                <c:pt idx="12">
                  <c:v>0.28600000000000031</c:v>
                </c:pt>
                <c:pt idx="13">
                  <c:v>0.30100000000000032</c:v>
                </c:pt>
                <c:pt idx="16">
                  <c:v>0.28600000000000031</c:v>
                </c:pt>
                <c:pt idx="17">
                  <c:v>0.30700000000000038</c:v>
                </c:pt>
                <c:pt idx="18">
                  <c:v>0.33900000000000086</c:v>
                </c:pt>
                <c:pt idx="19">
                  <c:v>0.33750000000000085</c:v>
                </c:pt>
                <c:pt idx="20">
                  <c:v>5.7185000000000006</c:v>
                </c:pt>
                <c:pt idx="21">
                  <c:v>38.434000000000005</c:v>
                </c:pt>
                <c:pt idx="24">
                  <c:v>56.206000000000003</c:v>
                </c:pt>
                <c:pt idx="25">
                  <c:v>60.605000000000011</c:v>
                </c:pt>
                <c:pt idx="26">
                  <c:v>155.24499999999998</c:v>
                </c:pt>
              </c:numCache>
            </c:numRef>
          </c:val>
        </c:ser>
        <c:ser>
          <c:idx val="2"/>
          <c:order val="2"/>
          <c:tx>
            <c:strRef>
              <c:f>'2-1-16'!$D$762</c:f>
              <c:strCache>
                <c:ptCount val="1"/>
                <c:pt idx="0">
                  <c:v>Nokia</c:v>
                </c:pt>
              </c:strCache>
            </c:strRef>
          </c:tx>
          <c:spPr>
            <a:solidFill>
              <a:schemeClr val="accent6">
                <a:lumMod val="40000"/>
                <a:lumOff val="60000"/>
              </a:schemeClr>
            </a:solidFill>
          </c:spPr>
          <c:cat>
            <c:strRef>
              <c:f>'2-1-16'!$A$763:$A$789</c:f>
              <c:strCache>
                <c:ptCount val="27"/>
                <c:pt idx="0">
                  <c:v>STA 1</c:v>
                </c:pt>
                <c:pt idx="1">
                  <c:v>STA 2</c:v>
                </c:pt>
                <c:pt idx="2">
                  <c:v>STA 4</c:v>
                </c:pt>
                <c:pt idx="3">
                  <c:v>STA 5</c:v>
                </c:pt>
                <c:pt idx="4">
                  <c:v>STA 7</c:v>
                </c:pt>
                <c:pt idx="5">
                  <c:v>STA 8</c:v>
                </c:pt>
                <c:pt idx="6">
                  <c:v>STA 10</c:v>
                </c:pt>
                <c:pt idx="7">
                  <c:v>STA 11</c:v>
                </c:pt>
                <c:pt idx="8">
                  <c:v>STA 13</c:v>
                </c:pt>
                <c:pt idx="9">
                  <c:v>STA 14</c:v>
                </c:pt>
                <c:pt idx="10">
                  <c:v>STA 16</c:v>
                </c:pt>
                <c:pt idx="11">
                  <c:v>STA 17</c:v>
                </c:pt>
                <c:pt idx="12">
                  <c:v>STA 19</c:v>
                </c:pt>
                <c:pt idx="13">
                  <c:v>STA 20</c:v>
                </c:pt>
                <c:pt idx="14">
                  <c:v>STA 22</c:v>
                </c:pt>
                <c:pt idx="15">
                  <c:v>STA 23</c:v>
                </c:pt>
                <c:pt idx="16">
                  <c:v>STA 25</c:v>
                </c:pt>
                <c:pt idx="17">
                  <c:v>STA 26</c:v>
                </c:pt>
                <c:pt idx="18">
                  <c:v>STA 28</c:v>
                </c:pt>
                <c:pt idx="19">
                  <c:v>STA 29</c:v>
                </c:pt>
                <c:pt idx="20">
                  <c:v>BSS A</c:v>
                </c:pt>
                <c:pt idx="21">
                  <c:v>STA 3</c:v>
                </c:pt>
                <c:pt idx="22">
                  <c:v>STA 9</c:v>
                </c:pt>
                <c:pt idx="23">
                  <c:v>STA 15</c:v>
                </c:pt>
                <c:pt idx="24">
                  <c:v>STA 21</c:v>
                </c:pt>
                <c:pt idx="25">
                  <c:v>STA 27</c:v>
                </c:pt>
                <c:pt idx="26">
                  <c:v>BSS B</c:v>
                </c:pt>
              </c:strCache>
            </c:strRef>
          </c:cat>
          <c:val>
            <c:numRef>
              <c:f>'2-1-16'!$D$763:$D$789</c:f>
              <c:numCache>
                <c:formatCode>General</c:formatCode>
                <c:ptCount val="27"/>
                <c:pt idx="0">
                  <c:v>10.91</c:v>
                </c:pt>
                <c:pt idx="1">
                  <c:v>10.9</c:v>
                </c:pt>
                <c:pt idx="2">
                  <c:v>10.96</c:v>
                </c:pt>
                <c:pt idx="3">
                  <c:v>10.950000000000006</c:v>
                </c:pt>
                <c:pt idx="4">
                  <c:v>10.94</c:v>
                </c:pt>
                <c:pt idx="5">
                  <c:v>10.89</c:v>
                </c:pt>
                <c:pt idx="6">
                  <c:v>10.96</c:v>
                </c:pt>
                <c:pt idx="7">
                  <c:v>10.92</c:v>
                </c:pt>
                <c:pt idx="8">
                  <c:v>10.96</c:v>
                </c:pt>
                <c:pt idx="9">
                  <c:v>10.92</c:v>
                </c:pt>
                <c:pt idx="10">
                  <c:v>10.89</c:v>
                </c:pt>
                <c:pt idx="11">
                  <c:v>10.950000000000006</c:v>
                </c:pt>
                <c:pt idx="12">
                  <c:v>10.96</c:v>
                </c:pt>
                <c:pt idx="13">
                  <c:v>10.94</c:v>
                </c:pt>
                <c:pt idx="16">
                  <c:v>10.93</c:v>
                </c:pt>
                <c:pt idx="17">
                  <c:v>7.53</c:v>
                </c:pt>
                <c:pt idx="18">
                  <c:v>10.93</c:v>
                </c:pt>
                <c:pt idx="19">
                  <c:v>10.94</c:v>
                </c:pt>
                <c:pt idx="20">
                  <c:v>193.38000000000031</c:v>
                </c:pt>
                <c:pt idx="21">
                  <c:v>23.19</c:v>
                </c:pt>
                <c:pt idx="24">
                  <c:v>13.79</c:v>
                </c:pt>
                <c:pt idx="25">
                  <c:v>17.260000000000002</c:v>
                </c:pt>
                <c:pt idx="26">
                  <c:v>54.240000000000009</c:v>
                </c:pt>
              </c:numCache>
            </c:numRef>
          </c:val>
        </c:ser>
        <c:ser>
          <c:idx val="3"/>
          <c:order val="3"/>
          <c:tx>
            <c:strRef>
              <c:f>'2-1-16'!$E$762</c:f>
              <c:strCache>
                <c:ptCount val="1"/>
                <c:pt idx="0">
                  <c:v>MediaTek</c:v>
                </c:pt>
              </c:strCache>
            </c:strRef>
          </c:tx>
          <c:spPr>
            <a:solidFill>
              <a:srgbClr val="E24E0C"/>
            </a:solidFill>
          </c:spPr>
          <c:cat>
            <c:strRef>
              <c:f>'2-1-16'!$A$763:$A$789</c:f>
              <c:strCache>
                <c:ptCount val="27"/>
                <c:pt idx="0">
                  <c:v>STA 1</c:v>
                </c:pt>
                <c:pt idx="1">
                  <c:v>STA 2</c:v>
                </c:pt>
                <c:pt idx="2">
                  <c:v>STA 4</c:v>
                </c:pt>
                <c:pt idx="3">
                  <c:v>STA 5</c:v>
                </c:pt>
                <c:pt idx="4">
                  <c:v>STA 7</c:v>
                </c:pt>
                <c:pt idx="5">
                  <c:v>STA 8</c:v>
                </c:pt>
                <c:pt idx="6">
                  <c:v>STA 10</c:v>
                </c:pt>
                <c:pt idx="7">
                  <c:v>STA 11</c:v>
                </c:pt>
                <c:pt idx="8">
                  <c:v>STA 13</c:v>
                </c:pt>
                <c:pt idx="9">
                  <c:v>STA 14</c:v>
                </c:pt>
                <c:pt idx="10">
                  <c:v>STA 16</c:v>
                </c:pt>
                <c:pt idx="11">
                  <c:v>STA 17</c:v>
                </c:pt>
                <c:pt idx="12">
                  <c:v>STA 19</c:v>
                </c:pt>
                <c:pt idx="13">
                  <c:v>STA 20</c:v>
                </c:pt>
                <c:pt idx="14">
                  <c:v>STA 22</c:v>
                </c:pt>
                <c:pt idx="15">
                  <c:v>STA 23</c:v>
                </c:pt>
                <c:pt idx="16">
                  <c:v>STA 25</c:v>
                </c:pt>
                <c:pt idx="17">
                  <c:v>STA 26</c:v>
                </c:pt>
                <c:pt idx="18">
                  <c:v>STA 28</c:v>
                </c:pt>
                <c:pt idx="19">
                  <c:v>STA 29</c:v>
                </c:pt>
                <c:pt idx="20">
                  <c:v>BSS A</c:v>
                </c:pt>
                <c:pt idx="21">
                  <c:v>STA 3</c:v>
                </c:pt>
                <c:pt idx="22">
                  <c:v>STA 9</c:v>
                </c:pt>
                <c:pt idx="23">
                  <c:v>STA 15</c:v>
                </c:pt>
                <c:pt idx="24">
                  <c:v>STA 21</c:v>
                </c:pt>
                <c:pt idx="25">
                  <c:v>STA 27</c:v>
                </c:pt>
                <c:pt idx="26">
                  <c:v>BSS B</c:v>
                </c:pt>
              </c:strCache>
            </c:strRef>
          </c:cat>
          <c:val>
            <c:numRef>
              <c:f>'2-1-16'!$E$763:$E$789</c:f>
              <c:numCache>
                <c:formatCode>General</c:formatCode>
                <c:ptCount val="27"/>
                <c:pt idx="0">
                  <c:v>10.954800000000002</c:v>
                </c:pt>
                <c:pt idx="1">
                  <c:v>9.6687699999999985</c:v>
                </c:pt>
                <c:pt idx="2">
                  <c:v>10.3712</c:v>
                </c:pt>
                <c:pt idx="3">
                  <c:v>10.6295</c:v>
                </c:pt>
                <c:pt idx="4">
                  <c:v>9.5223000000000013</c:v>
                </c:pt>
                <c:pt idx="5">
                  <c:v>9.4715500000000006</c:v>
                </c:pt>
                <c:pt idx="6">
                  <c:v>9.44848</c:v>
                </c:pt>
                <c:pt idx="7">
                  <c:v>10.924800000000001</c:v>
                </c:pt>
                <c:pt idx="8">
                  <c:v>10.075900000000004</c:v>
                </c:pt>
                <c:pt idx="9">
                  <c:v>10.740299999999998</c:v>
                </c:pt>
                <c:pt idx="10">
                  <c:v>10.6572</c:v>
                </c:pt>
                <c:pt idx="11">
                  <c:v>9.8175600000000003</c:v>
                </c:pt>
                <c:pt idx="12">
                  <c:v>10.518800000000001</c:v>
                </c:pt>
                <c:pt idx="13">
                  <c:v>10.8879</c:v>
                </c:pt>
                <c:pt idx="16">
                  <c:v>10.9986</c:v>
                </c:pt>
                <c:pt idx="17">
                  <c:v>9.4461699999999986</c:v>
                </c:pt>
                <c:pt idx="18">
                  <c:v>9.5223000000000013</c:v>
                </c:pt>
                <c:pt idx="19">
                  <c:v>10.8141</c:v>
                </c:pt>
                <c:pt idx="20">
                  <c:v>184.47023000000004</c:v>
                </c:pt>
                <c:pt idx="21">
                  <c:v>17.138100000000001</c:v>
                </c:pt>
                <c:pt idx="24">
                  <c:v>29.664899999999999</c:v>
                </c:pt>
                <c:pt idx="25">
                  <c:v>29.800999999999988</c:v>
                </c:pt>
                <c:pt idx="26">
                  <c:v>76.603999999999999</c:v>
                </c:pt>
              </c:numCache>
            </c:numRef>
          </c:val>
        </c:ser>
        <c:axId val="52466048"/>
        <c:axId val="52467584"/>
      </c:barChart>
      <c:catAx>
        <c:axId val="52466048"/>
        <c:scaling>
          <c:orientation val="minMax"/>
        </c:scaling>
        <c:axPos val="b"/>
        <c:majorTickMark val="none"/>
        <c:tickLblPos val="nextTo"/>
        <c:crossAx val="52467584"/>
        <c:crosses val="autoZero"/>
        <c:auto val="1"/>
        <c:lblAlgn val="ctr"/>
        <c:lblOffset val="100"/>
      </c:catAx>
      <c:valAx>
        <c:axId val="52467584"/>
        <c:scaling>
          <c:orientation val="minMax"/>
        </c:scaling>
        <c:axPos val="l"/>
        <c:majorGridlines/>
        <c:title>
          <c:tx>
            <c:rich>
              <a:bodyPr rot="-5400000" vert="horz"/>
              <a:lstStyle/>
              <a:p>
                <a:pPr>
                  <a:defRPr/>
                </a:pPr>
                <a:r>
                  <a:rPr lang="en-US"/>
                  <a:t>Mbps</a:t>
                </a:r>
              </a:p>
            </c:rich>
          </c:tx>
          <c:layout/>
        </c:title>
        <c:numFmt formatCode="General" sourceLinked="1"/>
        <c:majorTickMark val="none"/>
        <c:tickLblPos val="nextTo"/>
        <c:crossAx val="52466048"/>
        <c:crosses val="autoZero"/>
        <c:crossBetween val="between"/>
      </c:valAx>
      <c:dTable>
        <c:showHorzBorder val="1"/>
        <c:showVertBorder val="1"/>
        <c:showOutline val="1"/>
        <c:showKeys val="1"/>
      </c:dTable>
    </c:plotArea>
    <c:plotVisOnly val="1"/>
  </c:chart>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sz="1800" b="1" i="0" baseline="0"/>
              <a:t>2 BSS, A UL, B DL Throughputs Comparison</a:t>
            </a:r>
          </a:p>
        </c:rich>
      </c:tx>
      <c:layout/>
    </c:title>
    <c:plotArea>
      <c:layout/>
      <c:barChart>
        <c:barDir val="col"/>
        <c:grouping val="clustered"/>
        <c:ser>
          <c:idx val="0"/>
          <c:order val="0"/>
          <c:tx>
            <c:strRef>
              <c:f>'2-1-16'!$B$732</c:f>
              <c:strCache>
                <c:ptCount val="1"/>
                <c:pt idx="0">
                  <c:v>INTEL</c:v>
                </c:pt>
              </c:strCache>
            </c:strRef>
          </c:tx>
          <c:spPr>
            <a:solidFill>
              <a:srgbClr val="00FFFF"/>
            </a:solidFill>
          </c:spPr>
          <c:cat>
            <c:strRef>
              <c:f>'2-1-16'!$A$733:$A$759</c:f>
              <c:strCache>
                <c:ptCount val="27"/>
                <c:pt idx="0">
                  <c:v>STA 1</c:v>
                </c:pt>
                <c:pt idx="1">
                  <c:v>STA 2</c:v>
                </c:pt>
                <c:pt idx="2">
                  <c:v>STA 4</c:v>
                </c:pt>
                <c:pt idx="3">
                  <c:v>STA 5</c:v>
                </c:pt>
                <c:pt idx="4">
                  <c:v>STA 7</c:v>
                </c:pt>
                <c:pt idx="5">
                  <c:v>STA 8</c:v>
                </c:pt>
                <c:pt idx="6">
                  <c:v>STA 10</c:v>
                </c:pt>
                <c:pt idx="7">
                  <c:v>STA 11</c:v>
                </c:pt>
                <c:pt idx="8">
                  <c:v>STA 13</c:v>
                </c:pt>
                <c:pt idx="9">
                  <c:v>STA 14</c:v>
                </c:pt>
                <c:pt idx="10">
                  <c:v>STA 16</c:v>
                </c:pt>
                <c:pt idx="11">
                  <c:v>STA 17</c:v>
                </c:pt>
                <c:pt idx="12">
                  <c:v>STA 19</c:v>
                </c:pt>
                <c:pt idx="13">
                  <c:v>STA 20</c:v>
                </c:pt>
                <c:pt idx="14">
                  <c:v>STA 22</c:v>
                </c:pt>
                <c:pt idx="15">
                  <c:v>STA 23</c:v>
                </c:pt>
                <c:pt idx="16">
                  <c:v>STA 25</c:v>
                </c:pt>
                <c:pt idx="17">
                  <c:v>STA 26</c:v>
                </c:pt>
                <c:pt idx="18">
                  <c:v>STA 28</c:v>
                </c:pt>
                <c:pt idx="19">
                  <c:v>STA 29</c:v>
                </c:pt>
                <c:pt idx="20">
                  <c:v>BSS A</c:v>
                </c:pt>
                <c:pt idx="21">
                  <c:v>STA 3</c:v>
                </c:pt>
                <c:pt idx="22">
                  <c:v>STA 9</c:v>
                </c:pt>
                <c:pt idx="23">
                  <c:v>STA 15</c:v>
                </c:pt>
                <c:pt idx="24">
                  <c:v>STA 21</c:v>
                </c:pt>
                <c:pt idx="25">
                  <c:v>STA 27</c:v>
                </c:pt>
                <c:pt idx="26">
                  <c:v>BSS B</c:v>
                </c:pt>
              </c:strCache>
            </c:strRef>
          </c:cat>
          <c:val>
            <c:numRef>
              <c:f>'2-1-16'!$B$733:$B$759</c:f>
              <c:numCache>
                <c:formatCode>General</c:formatCode>
                <c:ptCount val="27"/>
                <c:pt idx="0">
                  <c:v>13.695</c:v>
                </c:pt>
                <c:pt idx="1">
                  <c:v>13.3963</c:v>
                </c:pt>
                <c:pt idx="2">
                  <c:v>10.1686</c:v>
                </c:pt>
                <c:pt idx="3">
                  <c:v>11.144500000000001</c:v>
                </c:pt>
                <c:pt idx="4">
                  <c:v>12.1721</c:v>
                </c:pt>
                <c:pt idx="5">
                  <c:v>14.258700000000001</c:v>
                </c:pt>
                <c:pt idx="14">
                  <c:v>9.5924000000000067</c:v>
                </c:pt>
                <c:pt idx="15">
                  <c:v>12.410500000000004</c:v>
                </c:pt>
                <c:pt idx="16">
                  <c:v>9.697000000000001</c:v>
                </c:pt>
                <c:pt idx="17">
                  <c:v>12.282500000000002</c:v>
                </c:pt>
                <c:pt idx="18">
                  <c:v>10.644399999999999</c:v>
                </c:pt>
                <c:pt idx="19">
                  <c:v>13.098199999999999</c:v>
                </c:pt>
                <c:pt idx="20">
                  <c:v>142.56020000000001</c:v>
                </c:pt>
                <c:pt idx="21">
                  <c:v>3.7982999999999998</c:v>
                </c:pt>
                <c:pt idx="22">
                  <c:v>2.8973999999999998</c:v>
                </c:pt>
                <c:pt idx="23">
                  <c:v>9.3631000000000046</c:v>
                </c:pt>
                <c:pt idx="25">
                  <c:v>7.8789999999999996</c:v>
                </c:pt>
                <c:pt idx="26">
                  <c:v>23.937799999999989</c:v>
                </c:pt>
              </c:numCache>
            </c:numRef>
          </c:val>
        </c:ser>
        <c:ser>
          <c:idx val="1"/>
          <c:order val="1"/>
          <c:tx>
            <c:strRef>
              <c:f>'2-1-16'!$C$732</c:f>
              <c:strCache>
                <c:ptCount val="1"/>
                <c:pt idx="0">
                  <c:v>Newracom</c:v>
                </c:pt>
              </c:strCache>
            </c:strRef>
          </c:tx>
          <c:spPr>
            <a:solidFill>
              <a:srgbClr val="FF8B8B"/>
            </a:solidFill>
          </c:spPr>
          <c:cat>
            <c:strRef>
              <c:f>'2-1-16'!$A$733:$A$759</c:f>
              <c:strCache>
                <c:ptCount val="27"/>
                <c:pt idx="0">
                  <c:v>STA 1</c:v>
                </c:pt>
                <c:pt idx="1">
                  <c:v>STA 2</c:v>
                </c:pt>
                <c:pt idx="2">
                  <c:v>STA 4</c:v>
                </c:pt>
                <c:pt idx="3">
                  <c:v>STA 5</c:v>
                </c:pt>
                <c:pt idx="4">
                  <c:v>STA 7</c:v>
                </c:pt>
                <c:pt idx="5">
                  <c:v>STA 8</c:v>
                </c:pt>
                <c:pt idx="6">
                  <c:v>STA 10</c:v>
                </c:pt>
                <c:pt idx="7">
                  <c:v>STA 11</c:v>
                </c:pt>
                <c:pt idx="8">
                  <c:v>STA 13</c:v>
                </c:pt>
                <c:pt idx="9">
                  <c:v>STA 14</c:v>
                </c:pt>
                <c:pt idx="10">
                  <c:v>STA 16</c:v>
                </c:pt>
                <c:pt idx="11">
                  <c:v>STA 17</c:v>
                </c:pt>
                <c:pt idx="12">
                  <c:v>STA 19</c:v>
                </c:pt>
                <c:pt idx="13">
                  <c:v>STA 20</c:v>
                </c:pt>
                <c:pt idx="14">
                  <c:v>STA 22</c:v>
                </c:pt>
                <c:pt idx="15">
                  <c:v>STA 23</c:v>
                </c:pt>
                <c:pt idx="16">
                  <c:v>STA 25</c:v>
                </c:pt>
                <c:pt idx="17">
                  <c:v>STA 26</c:v>
                </c:pt>
                <c:pt idx="18">
                  <c:v>STA 28</c:v>
                </c:pt>
                <c:pt idx="19">
                  <c:v>STA 29</c:v>
                </c:pt>
                <c:pt idx="20">
                  <c:v>BSS A</c:v>
                </c:pt>
                <c:pt idx="21">
                  <c:v>STA 3</c:v>
                </c:pt>
                <c:pt idx="22">
                  <c:v>STA 9</c:v>
                </c:pt>
                <c:pt idx="23">
                  <c:v>STA 15</c:v>
                </c:pt>
                <c:pt idx="24">
                  <c:v>STA 21</c:v>
                </c:pt>
                <c:pt idx="25">
                  <c:v>STA 27</c:v>
                </c:pt>
                <c:pt idx="26">
                  <c:v>BSS B</c:v>
                </c:pt>
              </c:strCache>
            </c:strRef>
          </c:cat>
          <c:val>
            <c:numRef>
              <c:f>'2-1-16'!$C$733:$C$759</c:f>
              <c:numCache>
                <c:formatCode>General</c:formatCode>
                <c:ptCount val="27"/>
                <c:pt idx="0">
                  <c:v>4.57</c:v>
                </c:pt>
                <c:pt idx="1">
                  <c:v>15.297999999999998</c:v>
                </c:pt>
                <c:pt idx="2">
                  <c:v>16.817000000000043</c:v>
                </c:pt>
                <c:pt idx="3">
                  <c:v>18.321999999999999</c:v>
                </c:pt>
                <c:pt idx="4">
                  <c:v>6.6899999999999995</c:v>
                </c:pt>
                <c:pt idx="5">
                  <c:v>13.911</c:v>
                </c:pt>
                <c:pt idx="14">
                  <c:v>9.9630000000000027</c:v>
                </c:pt>
                <c:pt idx="15">
                  <c:v>8.120000000000001</c:v>
                </c:pt>
                <c:pt idx="16">
                  <c:v>6.0259999999999945</c:v>
                </c:pt>
                <c:pt idx="17">
                  <c:v>7.6939999999999955</c:v>
                </c:pt>
                <c:pt idx="18">
                  <c:v>10.661</c:v>
                </c:pt>
                <c:pt idx="19">
                  <c:v>19.276</c:v>
                </c:pt>
                <c:pt idx="20">
                  <c:v>137.34800000000001</c:v>
                </c:pt>
                <c:pt idx="21">
                  <c:v>0.1888000000000003</c:v>
                </c:pt>
                <c:pt idx="22">
                  <c:v>0.24100000000000021</c:v>
                </c:pt>
                <c:pt idx="23">
                  <c:v>0.24100000000000021</c:v>
                </c:pt>
                <c:pt idx="25">
                  <c:v>0.30900000000000061</c:v>
                </c:pt>
                <c:pt idx="26">
                  <c:v>0.97980000000000134</c:v>
                </c:pt>
              </c:numCache>
            </c:numRef>
          </c:val>
        </c:ser>
        <c:ser>
          <c:idx val="2"/>
          <c:order val="2"/>
          <c:tx>
            <c:strRef>
              <c:f>'2-1-16'!$D$732</c:f>
              <c:strCache>
                <c:ptCount val="1"/>
                <c:pt idx="0">
                  <c:v>Nokia</c:v>
                </c:pt>
              </c:strCache>
            </c:strRef>
          </c:tx>
          <c:spPr>
            <a:solidFill>
              <a:schemeClr val="accent6">
                <a:lumMod val="40000"/>
                <a:lumOff val="60000"/>
              </a:schemeClr>
            </a:solidFill>
          </c:spPr>
          <c:cat>
            <c:strRef>
              <c:f>'2-1-16'!$A$733:$A$759</c:f>
              <c:strCache>
                <c:ptCount val="27"/>
                <c:pt idx="0">
                  <c:v>STA 1</c:v>
                </c:pt>
                <c:pt idx="1">
                  <c:v>STA 2</c:v>
                </c:pt>
                <c:pt idx="2">
                  <c:v>STA 4</c:v>
                </c:pt>
                <c:pt idx="3">
                  <c:v>STA 5</c:v>
                </c:pt>
                <c:pt idx="4">
                  <c:v>STA 7</c:v>
                </c:pt>
                <c:pt idx="5">
                  <c:v>STA 8</c:v>
                </c:pt>
                <c:pt idx="6">
                  <c:v>STA 10</c:v>
                </c:pt>
                <c:pt idx="7">
                  <c:v>STA 11</c:v>
                </c:pt>
                <c:pt idx="8">
                  <c:v>STA 13</c:v>
                </c:pt>
                <c:pt idx="9">
                  <c:v>STA 14</c:v>
                </c:pt>
                <c:pt idx="10">
                  <c:v>STA 16</c:v>
                </c:pt>
                <c:pt idx="11">
                  <c:v>STA 17</c:v>
                </c:pt>
                <c:pt idx="12">
                  <c:v>STA 19</c:v>
                </c:pt>
                <c:pt idx="13">
                  <c:v>STA 20</c:v>
                </c:pt>
                <c:pt idx="14">
                  <c:v>STA 22</c:v>
                </c:pt>
                <c:pt idx="15">
                  <c:v>STA 23</c:v>
                </c:pt>
                <c:pt idx="16">
                  <c:v>STA 25</c:v>
                </c:pt>
                <c:pt idx="17">
                  <c:v>STA 26</c:v>
                </c:pt>
                <c:pt idx="18">
                  <c:v>STA 28</c:v>
                </c:pt>
                <c:pt idx="19">
                  <c:v>STA 29</c:v>
                </c:pt>
                <c:pt idx="20">
                  <c:v>BSS A</c:v>
                </c:pt>
                <c:pt idx="21">
                  <c:v>STA 3</c:v>
                </c:pt>
                <c:pt idx="22">
                  <c:v>STA 9</c:v>
                </c:pt>
                <c:pt idx="23">
                  <c:v>STA 15</c:v>
                </c:pt>
                <c:pt idx="24">
                  <c:v>STA 21</c:v>
                </c:pt>
                <c:pt idx="25">
                  <c:v>STA 27</c:v>
                </c:pt>
                <c:pt idx="26">
                  <c:v>BSS B</c:v>
                </c:pt>
              </c:strCache>
            </c:strRef>
          </c:cat>
          <c:val>
            <c:numRef>
              <c:f>'2-1-16'!$D$733:$D$759</c:f>
              <c:numCache>
                <c:formatCode>General</c:formatCode>
                <c:ptCount val="27"/>
                <c:pt idx="0">
                  <c:v>0.224</c:v>
                </c:pt>
                <c:pt idx="1">
                  <c:v>0.35900000000000032</c:v>
                </c:pt>
                <c:pt idx="2">
                  <c:v>39.64</c:v>
                </c:pt>
                <c:pt idx="3">
                  <c:v>0.29000000000000031</c:v>
                </c:pt>
                <c:pt idx="4">
                  <c:v>15.6</c:v>
                </c:pt>
                <c:pt idx="5">
                  <c:v>7.5</c:v>
                </c:pt>
                <c:pt idx="14">
                  <c:v>0.2170000000000003</c:v>
                </c:pt>
                <c:pt idx="15">
                  <c:v>0.37600000000000061</c:v>
                </c:pt>
                <c:pt idx="16">
                  <c:v>0.48000000000000032</c:v>
                </c:pt>
                <c:pt idx="17">
                  <c:v>0.25600000000000001</c:v>
                </c:pt>
                <c:pt idx="18">
                  <c:v>18.920000000000002</c:v>
                </c:pt>
                <c:pt idx="19">
                  <c:v>0.41400000000000031</c:v>
                </c:pt>
                <c:pt idx="20">
                  <c:v>84.27600000000001</c:v>
                </c:pt>
                <c:pt idx="21">
                  <c:v>49.63</c:v>
                </c:pt>
                <c:pt idx="22">
                  <c:v>49.78</c:v>
                </c:pt>
                <c:pt idx="23">
                  <c:v>49.97</c:v>
                </c:pt>
                <c:pt idx="25">
                  <c:v>49.849999999999994</c:v>
                </c:pt>
                <c:pt idx="26">
                  <c:v>199.23</c:v>
                </c:pt>
              </c:numCache>
            </c:numRef>
          </c:val>
        </c:ser>
        <c:ser>
          <c:idx val="3"/>
          <c:order val="3"/>
          <c:tx>
            <c:strRef>
              <c:f>'2-1-16'!$E$732</c:f>
              <c:strCache>
                <c:ptCount val="1"/>
                <c:pt idx="0">
                  <c:v>MediaTek</c:v>
                </c:pt>
              </c:strCache>
            </c:strRef>
          </c:tx>
          <c:spPr>
            <a:solidFill>
              <a:srgbClr val="E24E0C"/>
            </a:solidFill>
          </c:spPr>
          <c:cat>
            <c:strRef>
              <c:f>'2-1-16'!$A$733:$A$759</c:f>
              <c:strCache>
                <c:ptCount val="27"/>
                <c:pt idx="0">
                  <c:v>STA 1</c:v>
                </c:pt>
                <c:pt idx="1">
                  <c:v>STA 2</c:v>
                </c:pt>
                <c:pt idx="2">
                  <c:v>STA 4</c:v>
                </c:pt>
                <c:pt idx="3">
                  <c:v>STA 5</c:v>
                </c:pt>
                <c:pt idx="4">
                  <c:v>STA 7</c:v>
                </c:pt>
                <c:pt idx="5">
                  <c:v>STA 8</c:v>
                </c:pt>
                <c:pt idx="6">
                  <c:v>STA 10</c:v>
                </c:pt>
                <c:pt idx="7">
                  <c:v>STA 11</c:v>
                </c:pt>
                <c:pt idx="8">
                  <c:v>STA 13</c:v>
                </c:pt>
                <c:pt idx="9">
                  <c:v>STA 14</c:v>
                </c:pt>
                <c:pt idx="10">
                  <c:v>STA 16</c:v>
                </c:pt>
                <c:pt idx="11">
                  <c:v>STA 17</c:v>
                </c:pt>
                <c:pt idx="12">
                  <c:v>STA 19</c:v>
                </c:pt>
                <c:pt idx="13">
                  <c:v>STA 20</c:v>
                </c:pt>
                <c:pt idx="14">
                  <c:v>STA 22</c:v>
                </c:pt>
                <c:pt idx="15">
                  <c:v>STA 23</c:v>
                </c:pt>
                <c:pt idx="16">
                  <c:v>STA 25</c:v>
                </c:pt>
                <c:pt idx="17">
                  <c:v>STA 26</c:v>
                </c:pt>
                <c:pt idx="18">
                  <c:v>STA 28</c:v>
                </c:pt>
                <c:pt idx="19">
                  <c:v>STA 29</c:v>
                </c:pt>
                <c:pt idx="20">
                  <c:v>BSS A</c:v>
                </c:pt>
                <c:pt idx="21">
                  <c:v>STA 3</c:v>
                </c:pt>
                <c:pt idx="22">
                  <c:v>STA 9</c:v>
                </c:pt>
                <c:pt idx="23">
                  <c:v>STA 15</c:v>
                </c:pt>
                <c:pt idx="24">
                  <c:v>STA 21</c:v>
                </c:pt>
                <c:pt idx="25">
                  <c:v>STA 27</c:v>
                </c:pt>
                <c:pt idx="26">
                  <c:v>BSS B</c:v>
                </c:pt>
              </c:strCache>
            </c:strRef>
          </c:cat>
          <c:val>
            <c:numRef>
              <c:f>'2-1-16'!$E$733:$E$759</c:f>
              <c:numCache>
                <c:formatCode>General</c:formatCode>
                <c:ptCount val="27"/>
                <c:pt idx="0">
                  <c:v>2.5628099999999967</c:v>
                </c:pt>
                <c:pt idx="1">
                  <c:v>0.38638200000000128</c:v>
                </c:pt>
                <c:pt idx="2">
                  <c:v>27.418099999999956</c:v>
                </c:pt>
                <c:pt idx="3">
                  <c:v>0.71048100000000003</c:v>
                </c:pt>
                <c:pt idx="4">
                  <c:v>4.1256299999999975</c:v>
                </c:pt>
                <c:pt idx="5">
                  <c:v>0.14071200000000034</c:v>
                </c:pt>
                <c:pt idx="14">
                  <c:v>32.353399999999993</c:v>
                </c:pt>
                <c:pt idx="15">
                  <c:v>0.55016100000000001</c:v>
                </c:pt>
                <c:pt idx="16">
                  <c:v>0.95038400000000001</c:v>
                </c:pt>
                <c:pt idx="17">
                  <c:v>0.63089800000000185</c:v>
                </c:pt>
                <c:pt idx="18">
                  <c:v>7.0909699999999996</c:v>
                </c:pt>
                <c:pt idx="19">
                  <c:v>0.85811300000000001</c:v>
                </c:pt>
                <c:pt idx="20">
                  <c:v>77.778040999999988</c:v>
                </c:pt>
                <c:pt idx="21">
                  <c:v>47.702600000000011</c:v>
                </c:pt>
                <c:pt idx="22">
                  <c:v>47.715300000000013</c:v>
                </c:pt>
                <c:pt idx="23">
                  <c:v>47.685300000000012</c:v>
                </c:pt>
                <c:pt idx="25">
                  <c:v>47.721000000000011</c:v>
                </c:pt>
                <c:pt idx="26">
                  <c:v>190.82420000000027</c:v>
                </c:pt>
              </c:numCache>
            </c:numRef>
          </c:val>
        </c:ser>
        <c:axId val="65288064"/>
        <c:axId val="65289600"/>
      </c:barChart>
      <c:catAx>
        <c:axId val="65288064"/>
        <c:scaling>
          <c:orientation val="minMax"/>
        </c:scaling>
        <c:axPos val="b"/>
        <c:majorTickMark val="none"/>
        <c:tickLblPos val="nextTo"/>
        <c:crossAx val="65289600"/>
        <c:crosses val="autoZero"/>
        <c:auto val="1"/>
        <c:lblAlgn val="ctr"/>
        <c:lblOffset val="100"/>
      </c:catAx>
      <c:valAx>
        <c:axId val="65289600"/>
        <c:scaling>
          <c:orientation val="minMax"/>
        </c:scaling>
        <c:axPos val="l"/>
        <c:majorGridlines/>
        <c:title>
          <c:tx>
            <c:rich>
              <a:bodyPr rot="-5400000" vert="horz"/>
              <a:lstStyle/>
              <a:p>
                <a:pPr>
                  <a:defRPr/>
                </a:pPr>
                <a:r>
                  <a:rPr lang="en-US"/>
                  <a:t>Mbps</a:t>
                </a:r>
              </a:p>
            </c:rich>
          </c:tx>
          <c:layout/>
        </c:title>
        <c:numFmt formatCode="General" sourceLinked="1"/>
        <c:majorTickMark val="none"/>
        <c:tickLblPos val="nextTo"/>
        <c:crossAx val="65288064"/>
        <c:crosses val="autoZero"/>
        <c:crossBetween val="between"/>
      </c:valAx>
      <c:dTable>
        <c:showHorzBorder val="1"/>
        <c:showVertBorder val="1"/>
        <c:showOutline val="1"/>
        <c:showKeys val="1"/>
      </c:dTable>
    </c:plotArea>
    <c:plotVisOnly val="1"/>
  </c:chart>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title>
      <c:tx>
        <c:rich>
          <a:bodyPr/>
          <a:lstStyle/>
          <a:p>
            <a:pPr>
              <a:defRPr/>
            </a:pPr>
            <a:r>
              <a:rPr lang="en-US"/>
              <a:t>2 BSS UL Throughputs Comparison</a:t>
            </a:r>
          </a:p>
        </c:rich>
      </c:tx>
      <c:layout/>
    </c:title>
    <c:plotArea>
      <c:layout/>
      <c:barChart>
        <c:barDir val="col"/>
        <c:grouping val="clustered"/>
        <c:ser>
          <c:idx val="0"/>
          <c:order val="0"/>
          <c:tx>
            <c:strRef>
              <c:f>'2-1-16'!$B$670</c:f>
              <c:strCache>
                <c:ptCount val="1"/>
                <c:pt idx="0">
                  <c:v>INTEL</c:v>
                </c:pt>
              </c:strCache>
            </c:strRef>
          </c:tx>
          <c:spPr>
            <a:solidFill>
              <a:schemeClr val="accent1">
                <a:lumMod val="60000"/>
                <a:lumOff val="40000"/>
              </a:schemeClr>
            </a:solidFill>
          </c:spPr>
          <c:cat>
            <c:strRef>
              <c:f>'2-1-16'!$A$671:$A$697</c:f>
              <c:strCache>
                <c:ptCount val="27"/>
                <c:pt idx="0">
                  <c:v>STA 1</c:v>
                </c:pt>
                <c:pt idx="1">
                  <c:v>STA 2</c:v>
                </c:pt>
                <c:pt idx="2">
                  <c:v>STA 4</c:v>
                </c:pt>
                <c:pt idx="3">
                  <c:v>STA 5</c:v>
                </c:pt>
                <c:pt idx="4">
                  <c:v>STA 7</c:v>
                </c:pt>
                <c:pt idx="5">
                  <c:v>STA 8</c:v>
                </c:pt>
                <c:pt idx="6">
                  <c:v>STA 10</c:v>
                </c:pt>
                <c:pt idx="7">
                  <c:v>STA 11</c:v>
                </c:pt>
                <c:pt idx="8">
                  <c:v>STA 13</c:v>
                </c:pt>
                <c:pt idx="9">
                  <c:v>STA 14</c:v>
                </c:pt>
                <c:pt idx="10">
                  <c:v>STA 16</c:v>
                </c:pt>
                <c:pt idx="11">
                  <c:v>STA 17</c:v>
                </c:pt>
                <c:pt idx="12">
                  <c:v>STA 19</c:v>
                </c:pt>
                <c:pt idx="13">
                  <c:v>STA 20</c:v>
                </c:pt>
                <c:pt idx="14">
                  <c:v>STA 22</c:v>
                </c:pt>
                <c:pt idx="15">
                  <c:v>STA 23</c:v>
                </c:pt>
                <c:pt idx="16">
                  <c:v>STA 25</c:v>
                </c:pt>
                <c:pt idx="17">
                  <c:v>STA 26</c:v>
                </c:pt>
                <c:pt idx="18">
                  <c:v>STA 28</c:v>
                </c:pt>
                <c:pt idx="19">
                  <c:v>STA 29</c:v>
                </c:pt>
                <c:pt idx="20">
                  <c:v>BSS A</c:v>
                </c:pt>
                <c:pt idx="21">
                  <c:v>STA 3</c:v>
                </c:pt>
                <c:pt idx="22">
                  <c:v>STA 9</c:v>
                </c:pt>
                <c:pt idx="23">
                  <c:v>STA 15</c:v>
                </c:pt>
                <c:pt idx="24">
                  <c:v>STA 21</c:v>
                </c:pt>
                <c:pt idx="25">
                  <c:v>STA 27</c:v>
                </c:pt>
                <c:pt idx="26">
                  <c:v>BSS B</c:v>
                </c:pt>
              </c:strCache>
            </c:strRef>
          </c:cat>
          <c:val>
            <c:numRef>
              <c:f>'2-1-16'!$B$671:$B$697</c:f>
              <c:numCache>
                <c:formatCode>General</c:formatCode>
                <c:ptCount val="27"/>
                <c:pt idx="0">
                  <c:v>8.3068000000000008</c:v>
                </c:pt>
                <c:pt idx="1">
                  <c:v>14.817300000000001</c:v>
                </c:pt>
                <c:pt idx="2">
                  <c:v>10.1053</c:v>
                </c:pt>
                <c:pt idx="3">
                  <c:v>7.6336000000000004</c:v>
                </c:pt>
                <c:pt idx="4">
                  <c:v>6.1973999999999965</c:v>
                </c:pt>
                <c:pt idx="5">
                  <c:v>13.3711</c:v>
                </c:pt>
                <c:pt idx="14">
                  <c:v>11.664300000000001</c:v>
                </c:pt>
                <c:pt idx="15">
                  <c:v>7.7904</c:v>
                </c:pt>
                <c:pt idx="16">
                  <c:v>11.373900000000004</c:v>
                </c:pt>
                <c:pt idx="17">
                  <c:v>11.358000000000002</c:v>
                </c:pt>
                <c:pt idx="18">
                  <c:v>4.7133000000000003</c:v>
                </c:pt>
                <c:pt idx="19">
                  <c:v>16.4819</c:v>
                </c:pt>
                <c:pt idx="20">
                  <c:v>123.81330000000001</c:v>
                </c:pt>
                <c:pt idx="21">
                  <c:v>8.7322000000000006</c:v>
                </c:pt>
                <c:pt idx="24">
                  <c:v>24.721900000000005</c:v>
                </c:pt>
                <c:pt idx="25">
                  <c:v>20.255199999999963</c:v>
                </c:pt>
                <c:pt idx="26">
                  <c:v>53.709300000000013</c:v>
                </c:pt>
              </c:numCache>
            </c:numRef>
          </c:val>
        </c:ser>
        <c:ser>
          <c:idx val="1"/>
          <c:order val="1"/>
          <c:tx>
            <c:strRef>
              <c:f>'2-1-16'!$C$670</c:f>
              <c:strCache>
                <c:ptCount val="1"/>
                <c:pt idx="0">
                  <c:v>Newracom</c:v>
                </c:pt>
              </c:strCache>
            </c:strRef>
          </c:tx>
          <c:spPr>
            <a:solidFill>
              <a:srgbClr val="FF8B8B"/>
            </a:solidFill>
          </c:spPr>
          <c:cat>
            <c:strRef>
              <c:f>'2-1-16'!$A$671:$A$697</c:f>
              <c:strCache>
                <c:ptCount val="27"/>
                <c:pt idx="0">
                  <c:v>STA 1</c:v>
                </c:pt>
                <c:pt idx="1">
                  <c:v>STA 2</c:v>
                </c:pt>
                <c:pt idx="2">
                  <c:v>STA 4</c:v>
                </c:pt>
                <c:pt idx="3">
                  <c:v>STA 5</c:v>
                </c:pt>
                <c:pt idx="4">
                  <c:v>STA 7</c:v>
                </c:pt>
                <c:pt idx="5">
                  <c:v>STA 8</c:v>
                </c:pt>
                <c:pt idx="6">
                  <c:v>STA 10</c:v>
                </c:pt>
                <c:pt idx="7">
                  <c:v>STA 11</c:v>
                </c:pt>
                <c:pt idx="8">
                  <c:v>STA 13</c:v>
                </c:pt>
                <c:pt idx="9">
                  <c:v>STA 14</c:v>
                </c:pt>
                <c:pt idx="10">
                  <c:v>STA 16</c:v>
                </c:pt>
                <c:pt idx="11">
                  <c:v>STA 17</c:v>
                </c:pt>
                <c:pt idx="12">
                  <c:v>STA 19</c:v>
                </c:pt>
                <c:pt idx="13">
                  <c:v>STA 20</c:v>
                </c:pt>
                <c:pt idx="14">
                  <c:v>STA 22</c:v>
                </c:pt>
                <c:pt idx="15">
                  <c:v>STA 23</c:v>
                </c:pt>
                <c:pt idx="16">
                  <c:v>STA 25</c:v>
                </c:pt>
                <c:pt idx="17">
                  <c:v>STA 26</c:v>
                </c:pt>
                <c:pt idx="18">
                  <c:v>STA 28</c:v>
                </c:pt>
                <c:pt idx="19">
                  <c:v>STA 29</c:v>
                </c:pt>
                <c:pt idx="20">
                  <c:v>BSS A</c:v>
                </c:pt>
                <c:pt idx="21">
                  <c:v>STA 3</c:v>
                </c:pt>
                <c:pt idx="22">
                  <c:v>STA 9</c:v>
                </c:pt>
                <c:pt idx="23">
                  <c:v>STA 15</c:v>
                </c:pt>
                <c:pt idx="24">
                  <c:v>STA 21</c:v>
                </c:pt>
                <c:pt idx="25">
                  <c:v>STA 27</c:v>
                </c:pt>
                <c:pt idx="26">
                  <c:v>BSS B</c:v>
                </c:pt>
              </c:strCache>
            </c:strRef>
          </c:cat>
          <c:val>
            <c:numRef>
              <c:f>'2-1-16'!$C$671:$C$697</c:f>
              <c:numCache>
                <c:formatCode>General</c:formatCode>
                <c:ptCount val="27"/>
                <c:pt idx="0">
                  <c:v>2.66</c:v>
                </c:pt>
                <c:pt idx="1">
                  <c:v>4.8599999999999985</c:v>
                </c:pt>
                <c:pt idx="2">
                  <c:v>4.3</c:v>
                </c:pt>
                <c:pt idx="3">
                  <c:v>8.3800000000000008</c:v>
                </c:pt>
                <c:pt idx="4">
                  <c:v>5.55</c:v>
                </c:pt>
                <c:pt idx="5">
                  <c:v>3.8899999999999997</c:v>
                </c:pt>
                <c:pt idx="14">
                  <c:v>8.31</c:v>
                </c:pt>
                <c:pt idx="15">
                  <c:v>5.51</c:v>
                </c:pt>
                <c:pt idx="16">
                  <c:v>3.4299999999999997</c:v>
                </c:pt>
                <c:pt idx="17">
                  <c:v>6.9</c:v>
                </c:pt>
                <c:pt idx="18">
                  <c:v>6.78</c:v>
                </c:pt>
                <c:pt idx="19">
                  <c:v>7.7700000000000014</c:v>
                </c:pt>
                <c:pt idx="20">
                  <c:v>68.34</c:v>
                </c:pt>
                <c:pt idx="21">
                  <c:v>17.84</c:v>
                </c:pt>
                <c:pt idx="24">
                  <c:v>25.459999999999987</c:v>
                </c:pt>
                <c:pt idx="25">
                  <c:v>24.810000000000031</c:v>
                </c:pt>
                <c:pt idx="26">
                  <c:v>68.11</c:v>
                </c:pt>
              </c:numCache>
            </c:numRef>
          </c:val>
        </c:ser>
        <c:ser>
          <c:idx val="2"/>
          <c:order val="2"/>
          <c:tx>
            <c:strRef>
              <c:f>'2-1-16'!$D$670</c:f>
              <c:strCache>
                <c:ptCount val="1"/>
                <c:pt idx="0">
                  <c:v>Nokia</c:v>
                </c:pt>
              </c:strCache>
            </c:strRef>
          </c:tx>
          <c:spPr>
            <a:solidFill>
              <a:schemeClr val="accent6">
                <a:lumMod val="40000"/>
                <a:lumOff val="60000"/>
              </a:schemeClr>
            </a:solidFill>
          </c:spPr>
          <c:cat>
            <c:strRef>
              <c:f>'2-1-16'!$A$671:$A$697</c:f>
              <c:strCache>
                <c:ptCount val="27"/>
                <c:pt idx="0">
                  <c:v>STA 1</c:v>
                </c:pt>
                <c:pt idx="1">
                  <c:v>STA 2</c:v>
                </c:pt>
                <c:pt idx="2">
                  <c:v>STA 4</c:v>
                </c:pt>
                <c:pt idx="3">
                  <c:v>STA 5</c:v>
                </c:pt>
                <c:pt idx="4">
                  <c:v>STA 7</c:v>
                </c:pt>
                <c:pt idx="5">
                  <c:v>STA 8</c:v>
                </c:pt>
                <c:pt idx="6">
                  <c:v>STA 10</c:v>
                </c:pt>
                <c:pt idx="7">
                  <c:v>STA 11</c:v>
                </c:pt>
                <c:pt idx="8">
                  <c:v>STA 13</c:v>
                </c:pt>
                <c:pt idx="9">
                  <c:v>STA 14</c:v>
                </c:pt>
                <c:pt idx="10">
                  <c:v>STA 16</c:v>
                </c:pt>
                <c:pt idx="11">
                  <c:v>STA 17</c:v>
                </c:pt>
                <c:pt idx="12">
                  <c:v>STA 19</c:v>
                </c:pt>
                <c:pt idx="13">
                  <c:v>STA 20</c:v>
                </c:pt>
                <c:pt idx="14">
                  <c:v>STA 22</c:v>
                </c:pt>
                <c:pt idx="15">
                  <c:v>STA 23</c:v>
                </c:pt>
                <c:pt idx="16">
                  <c:v>STA 25</c:v>
                </c:pt>
                <c:pt idx="17">
                  <c:v>STA 26</c:v>
                </c:pt>
                <c:pt idx="18">
                  <c:v>STA 28</c:v>
                </c:pt>
                <c:pt idx="19">
                  <c:v>STA 29</c:v>
                </c:pt>
                <c:pt idx="20">
                  <c:v>BSS A</c:v>
                </c:pt>
                <c:pt idx="21">
                  <c:v>STA 3</c:v>
                </c:pt>
                <c:pt idx="22">
                  <c:v>STA 9</c:v>
                </c:pt>
                <c:pt idx="23">
                  <c:v>STA 15</c:v>
                </c:pt>
                <c:pt idx="24">
                  <c:v>STA 21</c:v>
                </c:pt>
                <c:pt idx="25">
                  <c:v>STA 27</c:v>
                </c:pt>
                <c:pt idx="26">
                  <c:v>BSS B</c:v>
                </c:pt>
              </c:strCache>
            </c:strRef>
          </c:cat>
          <c:val>
            <c:numRef>
              <c:f>'2-1-16'!$D$671:$D$697</c:f>
              <c:numCache>
                <c:formatCode>General</c:formatCode>
                <c:ptCount val="27"/>
                <c:pt idx="0">
                  <c:v>13.719999999999999</c:v>
                </c:pt>
                <c:pt idx="1">
                  <c:v>5.26</c:v>
                </c:pt>
                <c:pt idx="2">
                  <c:v>15.709999999999999</c:v>
                </c:pt>
                <c:pt idx="3">
                  <c:v>12.229999999999999</c:v>
                </c:pt>
                <c:pt idx="4">
                  <c:v>14.49</c:v>
                </c:pt>
                <c:pt idx="5">
                  <c:v>8.57</c:v>
                </c:pt>
                <c:pt idx="14">
                  <c:v>12.29</c:v>
                </c:pt>
                <c:pt idx="15">
                  <c:v>14.02</c:v>
                </c:pt>
                <c:pt idx="16">
                  <c:v>10.5</c:v>
                </c:pt>
                <c:pt idx="17">
                  <c:v>4.2699999999999996</c:v>
                </c:pt>
                <c:pt idx="18">
                  <c:v>14.61</c:v>
                </c:pt>
                <c:pt idx="19">
                  <c:v>9.81</c:v>
                </c:pt>
                <c:pt idx="20">
                  <c:v>135.47999999999999</c:v>
                </c:pt>
                <c:pt idx="21">
                  <c:v>47.89</c:v>
                </c:pt>
                <c:pt idx="24">
                  <c:v>46.02</c:v>
                </c:pt>
                <c:pt idx="25">
                  <c:v>54.09</c:v>
                </c:pt>
                <c:pt idx="26">
                  <c:v>148</c:v>
                </c:pt>
              </c:numCache>
            </c:numRef>
          </c:val>
        </c:ser>
        <c:ser>
          <c:idx val="3"/>
          <c:order val="3"/>
          <c:tx>
            <c:strRef>
              <c:f>'2-1-16'!$E$670</c:f>
              <c:strCache>
                <c:ptCount val="1"/>
                <c:pt idx="0">
                  <c:v>ZTE</c:v>
                </c:pt>
              </c:strCache>
            </c:strRef>
          </c:tx>
          <c:spPr>
            <a:solidFill>
              <a:srgbClr val="00EE6C"/>
            </a:solidFill>
          </c:spPr>
          <c:cat>
            <c:strRef>
              <c:f>'2-1-16'!$A$671:$A$697</c:f>
              <c:strCache>
                <c:ptCount val="27"/>
                <c:pt idx="0">
                  <c:v>STA 1</c:v>
                </c:pt>
                <c:pt idx="1">
                  <c:v>STA 2</c:v>
                </c:pt>
                <c:pt idx="2">
                  <c:v>STA 4</c:v>
                </c:pt>
                <c:pt idx="3">
                  <c:v>STA 5</c:v>
                </c:pt>
                <c:pt idx="4">
                  <c:v>STA 7</c:v>
                </c:pt>
                <c:pt idx="5">
                  <c:v>STA 8</c:v>
                </c:pt>
                <c:pt idx="6">
                  <c:v>STA 10</c:v>
                </c:pt>
                <c:pt idx="7">
                  <c:v>STA 11</c:v>
                </c:pt>
                <c:pt idx="8">
                  <c:v>STA 13</c:v>
                </c:pt>
                <c:pt idx="9">
                  <c:v>STA 14</c:v>
                </c:pt>
                <c:pt idx="10">
                  <c:v>STA 16</c:v>
                </c:pt>
                <c:pt idx="11">
                  <c:v>STA 17</c:v>
                </c:pt>
                <c:pt idx="12">
                  <c:v>STA 19</c:v>
                </c:pt>
                <c:pt idx="13">
                  <c:v>STA 20</c:v>
                </c:pt>
                <c:pt idx="14">
                  <c:v>STA 22</c:v>
                </c:pt>
                <c:pt idx="15">
                  <c:v>STA 23</c:v>
                </c:pt>
                <c:pt idx="16">
                  <c:v>STA 25</c:v>
                </c:pt>
                <c:pt idx="17">
                  <c:v>STA 26</c:v>
                </c:pt>
                <c:pt idx="18">
                  <c:v>STA 28</c:v>
                </c:pt>
                <c:pt idx="19">
                  <c:v>STA 29</c:v>
                </c:pt>
                <c:pt idx="20">
                  <c:v>BSS A</c:v>
                </c:pt>
                <c:pt idx="21">
                  <c:v>STA 3</c:v>
                </c:pt>
                <c:pt idx="22">
                  <c:v>STA 9</c:v>
                </c:pt>
                <c:pt idx="23">
                  <c:v>STA 15</c:v>
                </c:pt>
                <c:pt idx="24">
                  <c:v>STA 21</c:v>
                </c:pt>
                <c:pt idx="25">
                  <c:v>STA 27</c:v>
                </c:pt>
                <c:pt idx="26">
                  <c:v>BSS B</c:v>
                </c:pt>
              </c:strCache>
            </c:strRef>
          </c:cat>
          <c:val>
            <c:numRef>
              <c:f>'2-1-16'!$E$671:$E$697</c:f>
              <c:numCache>
                <c:formatCode>General</c:formatCode>
                <c:ptCount val="27"/>
                <c:pt idx="0">
                  <c:v>2.6932499999999977</c:v>
                </c:pt>
                <c:pt idx="1">
                  <c:v>11.688500000000001</c:v>
                </c:pt>
                <c:pt idx="2">
                  <c:v>17.652799999999989</c:v>
                </c:pt>
                <c:pt idx="3">
                  <c:v>14.9178</c:v>
                </c:pt>
                <c:pt idx="4">
                  <c:v>3.1145</c:v>
                </c:pt>
                <c:pt idx="5">
                  <c:v>1.349</c:v>
                </c:pt>
                <c:pt idx="14">
                  <c:v>16.411100000000001</c:v>
                </c:pt>
                <c:pt idx="15">
                  <c:v>12.415600000000016</c:v>
                </c:pt>
                <c:pt idx="16">
                  <c:v>17.111400000000032</c:v>
                </c:pt>
                <c:pt idx="17">
                  <c:v>2.8318199999999947</c:v>
                </c:pt>
                <c:pt idx="18">
                  <c:v>4.6857999999999995</c:v>
                </c:pt>
                <c:pt idx="19">
                  <c:v>22.834399999999999</c:v>
                </c:pt>
                <c:pt idx="20">
                  <c:v>127.70596999999999</c:v>
                </c:pt>
                <c:pt idx="21">
                  <c:v>5.2936800000000002</c:v>
                </c:pt>
                <c:pt idx="24">
                  <c:v>65.795599999999993</c:v>
                </c:pt>
                <c:pt idx="25">
                  <c:v>62.9467</c:v>
                </c:pt>
                <c:pt idx="26">
                  <c:v>134.03598</c:v>
                </c:pt>
              </c:numCache>
            </c:numRef>
          </c:val>
        </c:ser>
        <c:ser>
          <c:idx val="4"/>
          <c:order val="4"/>
          <c:tx>
            <c:strRef>
              <c:f>'2-1-16'!$F$670</c:f>
              <c:strCache>
                <c:ptCount val="1"/>
                <c:pt idx="0">
                  <c:v>MediaTek</c:v>
                </c:pt>
              </c:strCache>
            </c:strRef>
          </c:tx>
          <c:spPr>
            <a:solidFill>
              <a:srgbClr val="E24E0C"/>
            </a:solidFill>
          </c:spPr>
          <c:cat>
            <c:strRef>
              <c:f>'2-1-16'!$A$671:$A$697</c:f>
              <c:strCache>
                <c:ptCount val="27"/>
                <c:pt idx="0">
                  <c:v>STA 1</c:v>
                </c:pt>
                <c:pt idx="1">
                  <c:v>STA 2</c:v>
                </c:pt>
                <c:pt idx="2">
                  <c:v>STA 4</c:v>
                </c:pt>
                <c:pt idx="3">
                  <c:v>STA 5</c:v>
                </c:pt>
                <c:pt idx="4">
                  <c:v>STA 7</c:v>
                </c:pt>
                <c:pt idx="5">
                  <c:v>STA 8</c:v>
                </c:pt>
                <c:pt idx="6">
                  <c:v>STA 10</c:v>
                </c:pt>
                <c:pt idx="7">
                  <c:v>STA 11</c:v>
                </c:pt>
                <c:pt idx="8">
                  <c:v>STA 13</c:v>
                </c:pt>
                <c:pt idx="9">
                  <c:v>STA 14</c:v>
                </c:pt>
                <c:pt idx="10">
                  <c:v>STA 16</c:v>
                </c:pt>
                <c:pt idx="11">
                  <c:v>STA 17</c:v>
                </c:pt>
                <c:pt idx="12">
                  <c:v>STA 19</c:v>
                </c:pt>
                <c:pt idx="13">
                  <c:v>STA 20</c:v>
                </c:pt>
                <c:pt idx="14">
                  <c:v>STA 22</c:v>
                </c:pt>
                <c:pt idx="15">
                  <c:v>STA 23</c:v>
                </c:pt>
                <c:pt idx="16">
                  <c:v>STA 25</c:v>
                </c:pt>
                <c:pt idx="17">
                  <c:v>STA 26</c:v>
                </c:pt>
                <c:pt idx="18">
                  <c:v>STA 28</c:v>
                </c:pt>
                <c:pt idx="19">
                  <c:v>STA 29</c:v>
                </c:pt>
                <c:pt idx="20">
                  <c:v>BSS A</c:v>
                </c:pt>
                <c:pt idx="21">
                  <c:v>STA 3</c:v>
                </c:pt>
                <c:pt idx="22">
                  <c:v>STA 9</c:v>
                </c:pt>
                <c:pt idx="23">
                  <c:v>STA 15</c:v>
                </c:pt>
                <c:pt idx="24">
                  <c:v>STA 21</c:v>
                </c:pt>
                <c:pt idx="25">
                  <c:v>STA 27</c:v>
                </c:pt>
                <c:pt idx="26">
                  <c:v>BSS B</c:v>
                </c:pt>
              </c:strCache>
            </c:strRef>
          </c:cat>
          <c:val>
            <c:numRef>
              <c:f>'2-1-16'!$F$671:$F$697</c:f>
              <c:numCache>
                <c:formatCode>General</c:formatCode>
                <c:ptCount val="27"/>
                <c:pt idx="0">
                  <c:v>7.5926900000000002</c:v>
                </c:pt>
                <c:pt idx="1">
                  <c:v>12.553400000000018</c:v>
                </c:pt>
                <c:pt idx="2">
                  <c:v>14.3988</c:v>
                </c:pt>
                <c:pt idx="3">
                  <c:v>11.4703</c:v>
                </c:pt>
                <c:pt idx="4">
                  <c:v>10.5915</c:v>
                </c:pt>
                <c:pt idx="5">
                  <c:v>5.0252699999999999</c:v>
                </c:pt>
                <c:pt idx="14">
                  <c:v>12.599500000000004</c:v>
                </c:pt>
                <c:pt idx="15">
                  <c:v>11.6503</c:v>
                </c:pt>
                <c:pt idx="16">
                  <c:v>12.955900000000016</c:v>
                </c:pt>
                <c:pt idx="17">
                  <c:v>1.89846</c:v>
                </c:pt>
                <c:pt idx="18">
                  <c:v>13.9063</c:v>
                </c:pt>
                <c:pt idx="19">
                  <c:v>14.493400000000015</c:v>
                </c:pt>
                <c:pt idx="20">
                  <c:v>129.13582</c:v>
                </c:pt>
                <c:pt idx="21">
                  <c:v>26.946399999999958</c:v>
                </c:pt>
                <c:pt idx="24">
                  <c:v>58.232900000000065</c:v>
                </c:pt>
                <c:pt idx="25">
                  <c:v>61.238600000000012</c:v>
                </c:pt>
                <c:pt idx="26">
                  <c:v>146.4179</c:v>
                </c:pt>
              </c:numCache>
            </c:numRef>
          </c:val>
        </c:ser>
        <c:axId val="86950656"/>
        <c:axId val="86952192"/>
      </c:barChart>
      <c:catAx>
        <c:axId val="86950656"/>
        <c:scaling>
          <c:orientation val="minMax"/>
        </c:scaling>
        <c:axPos val="b"/>
        <c:majorTickMark val="none"/>
        <c:tickLblPos val="nextTo"/>
        <c:crossAx val="86952192"/>
        <c:crosses val="autoZero"/>
        <c:auto val="1"/>
        <c:lblAlgn val="ctr"/>
        <c:lblOffset val="100"/>
      </c:catAx>
      <c:valAx>
        <c:axId val="86952192"/>
        <c:scaling>
          <c:orientation val="minMax"/>
          <c:max val="160"/>
        </c:scaling>
        <c:axPos val="l"/>
        <c:majorGridlines/>
        <c:title>
          <c:tx>
            <c:rich>
              <a:bodyPr/>
              <a:lstStyle/>
              <a:p>
                <a:pPr>
                  <a:defRPr/>
                </a:pPr>
                <a:r>
                  <a:rPr lang="en-US" sz="1000" b="1" i="0" u="none" strike="noStrike" baseline="0" dirty="0" smtClean="0"/>
                  <a:t>Mbps</a:t>
                </a:r>
                <a:endParaRPr lang="en-US" dirty="0"/>
              </a:p>
            </c:rich>
          </c:tx>
          <c:layout/>
        </c:title>
        <c:numFmt formatCode="General" sourceLinked="1"/>
        <c:majorTickMark val="none"/>
        <c:tickLblPos val="nextTo"/>
        <c:crossAx val="86950656"/>
        <c:crosses val="autoZero"/>
        <c:crossBetween val="between"/>
      </c:valAx>
      <c:dTable>
        <c:showHorzBorder val="1"/>
        <c:showVertBorder val="1"/>
        <c:showOutline val="1"/>
        <c:showKeys val="1"/>
      </c:dTable>
    </c:plotArea>
    <c:plotVisOnly val="1"/>
  </c:chart>
  <c:externalData r:id="rId2"/>
</c:chartSpace>
</file>

<file path=ppt/charts/chart8.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title>
      <c:tx>
        <c:rich>
          <a:bodyPr/>
          <a:lstStyle/>
          <a:p>
            <a:pPr>
              <a:defRPr/>
            </a:pPr>
            <a:r>
              <a:rPr lang="en-US"/>
              <a:t>3 BSS DL Throughputs Comparison</a:t>
            </a:r>
          </a:p>
        </c:rich>
      </c:tx>
      <c:layout/>
    </c:title>
    <c:plotArea>
      <c:layout/>
      <c:barChart>
        <c:barDir val="col"/>
        <c:grouping val="clustered"/>
        <c:ser>
          <c:idx val="0"/>
          <c:order val="0"/>
          <c:tx>
            <c:strRef>
              <c:f>'2-1-16'!$B$594</c:f>
              <c:strCache>
                <c:ptCount val="1"/>
                <c:pt idx="0">
                  <c:v>INTEL</c:v>
                </c:pt>
              </c:strCache>
            </c:strRef>
          </c:tx>
          <c:spPr>
            <a:solidFill>
              <a:schemeClr val="accent1">
                <a:lumMod val="60000"/>
                <a:lumOff val="40000"/>
              </a:schemeClr>
            </a:solidFill>
          </c:spPr>
          <c:cat>
            <c:strRef>
              <c:f>'2-1-16'!$A$595:$A$627</c:f>
              <c:strCache>
                <c:ptCount val="33"/>
                <c:pt idx="0">
                  <c:v>STA 1</c:v>
                </c:pt>
                <c:pt idx="1">
                  <c:v>STA 2</c:v>
                </c:pt>
                <c:pt idx="2">
                  <c:v>STA 4</c:v>
                </c:pt>
                <c:pt idx="3">
                  <c:v>STA 5</c:v>
                </c:pt>
                <c:pt idx="4">
                  <c:v>STA 7</c:v>
                </c:pt>
                <c:pt idx="5">
                  <c:v>STA 8</c:v>
                </c:pt>
                <c:pt idx="6">
                  <c:v>STA 10</c:v>
                </c:pt>
                <c:pt idx="7">
                  <c:v>STA 11</c:v>
                </c:pt>
                <c:pt idx="8">
                  <c:v>STA 13</c:v>
                </c:pt>
                <c:pt idx="9">
                  <c:v>STA 14</c:v>
                </c:pt>
                <c:pt idx="10">
                  <c:v>STA 16</c:v>
                </c:pt>
                <c:pt idx="11">
                  <c:v>STA 17</c:v>
                </c:pt>
                <c:pt idx="12">
                  <c:v>STA 19</c:v>
                </c:pt>
                <c:pt idx="13">
                  <c:v>STA 20</c:v>
                </c:pt>
                <c:pt idx="14">
                  <c:v>STA 22</c:v>
                </c:pt>
                <c:pt idx="15">
                  <c:v>STA 23</c:v>
                </c:pt>
                <c:pt idx="16">
                  <c:v>STA 25</c:v>
                </c:pt>
                <c:pt idx="17">
                  <c:v>STA 26</c:v>
                </c:pt>
                <c:pt idx="18">
                  <c:v>STA 28</c:v>
                </c:pt>
                <c:pt idx="19">
                  <c:v>STA 29</c:v>
                </c:pt>
                <c:pt idx="20">
                  <c:v>BSS A</c:v>
                </c:pt>
                <c:pt idx="21">
                  <c:v>STA 3</c:v>
                </c:pt>
                <c:pt idx="22">
                  <c:v>STA 9</c:v>
                </c:pt>
                <c:pt idx="23">
                  <c:v>STA 15</c:v>
                </c:pt>
                <c:pt idx="24">
                  <c:v>STA 21</c:v>
                </c:pt>
                <c:pt idx="25">
                  <c:v>STA 27</c:v>
                </c:pt>
                <c:pt idx="26">
                  <c:v>BSS B</c:v>
                </c:pt>
                <c:pt idx="27">
                  <c:v>STA 6</c:v>
                </c:pt>
                <c:pt idx="28">
                  <c:v>STA 12</c:v>
                </c:pt>
                <c:pt idx="29">
                  <c:v>STA 18</c:v>
                </c:pt>
                <c:pt idx="30">
                  <c:v>STA 24</c:v>
                </c:pt>
                <c:pt idx="31">
                  <c:v>STA 30</c:v>
                </c:pt>
                <c:pt idx="32">
                  <c:v>BSS C</c:v>
                </c:pt>
              </c:strCache>
            </c:strRef>
          </c:cat>
          <c:val>
            <c:numRef>
              <c:f>'2-1-16'!$B$595:$B$627</c:f>
              <c:numCache>
                <c:formatCode>General</c:formatCode>
                <c:ptCount val="33"/>
                <c:pt idx="0">
                  <c:v>2.5566999999999962</c:v>
                </c:pt>
                <c:pt idx="1">
                  <c:v>2.7753999999999999</c:v>
                </c:pt>
                <c:pt idx="2">
                  <c:v>2.2783000000000002</c:v>
                </c:pt>
                <c:pt idx="3">
                  <c:v>3.0027999999999997</c:v>
                </c:pt>
                <c:pt idx="4">
                  <c:v>2.4571000000000001</c:v>
                </c:pt>
                <c:pt idx="5">
                  <c:v>2.6397999999999997</c:v>
                </c:pt>
                <c:pt idx="6">
                  <c:v>2.4232999999999998</c:v>
                </c:pt>
                <c:pt idx="7">
                  <c:v>2.4337</c:v>
                </c:pt>
                <c:pt idx="8">
                  <c:v>2.7536999999999998</c:v>
                </c:pt>
                <c:pt idx="9">
                  <c:v>2.9553999999999987</c:v>
                </c:pt>
                <c:pt idx="10">
                  <c:v>2.8231999999999999</c:v>
                </c:pt>
                <c:pt idx="11">
                  <c:v>2.9335999999999998</c:v>
                </c:pt>
                <c:pt idx="12">
                  <c:v>1.7774999999999976</c:v>
                </c:pt>
                <c:pt idx="13">
                  <c:v>2.6539999999999999</c:v>
                </c:pt>
                <c:pt idx="16">
                  <c:v>2.9129999999999967</c:v>
                </c:pt>
                <c:pt idx="17">
                  <c:v>2.7130999999999998</c:v>
                </c:pt>
                <c:pt idx="18">
                  <c:v>2.7669000000000001</c:v>
                </c:pt>
                <c:pt idx="19">
                  <c:v>2.8146999999999962</c:v>
                </c:pt>
                <c:pt idx="20">
                  <c:v>47.672200000000011</c:v>
                </c:pt>
                <c:pt idx="21">
                  <c:v>15.786300000000001</c:v>
                </c:pt>
                <c:pt idx="22">
                  <c:v>18.387699999999963</c:v>
                </c:pt>
                <c:pt idx="23">
                  <c:v>17.337399999999999</c:v>
                </c:pt>
                <c:pt idx="25">
                  <c:v>18.209800000000001</c:v>
                </c:pt>
                <c:pt idx="26">
                  <c:v>69.721199999999996</c:v>
                </c:pt>
                <c:pt idx="27">
                  <c:v>24.544699999999963</c:v>
                </c:pt>
                <c:pt idx="28">
                  <c:v>24.421399999999959</c:v>
                </c:pt>
                <c:pt idx="29">
                  <c:v>21.222599999999954</c:v>
                </c:pt>
                <c:pt idx="31">
                  <c:v>20.4709</c:v>
                </c:pt>
                <c:pt idx="32">
                  <c:v>90.659599999999998</c:v>
                </c:pt>
              </c:numCache>
            </c:numRef>
          </c:val>
        </c:ser>
        <c:ser>
          <c:idx val="1"/>
          <c:order val="1"/>
          <c:tx>
            <c:strRef>
              <c:f>'2-1-16'!$C$594</c:f>
              <c:strCache>
                <c:ptCount val="1"/>
                <c:pt idx="0">
                  <c:v>Newracom</c:v>
                </c:pt>
              </c:strCache>
            </c:strRef>
          </c:tx>
          <c:spPr>
            <a:solidFill>
              <a:srgbClr val="FF8B8B"/>
            </a:solidFill>
          </c:spPr>
          <c:cat>
            <c:strRef>
              <c:f>'2-1-16'!$A$595:$A$627</c:f>
              <c:strCache>
                <c:ptCount val="33"/>
                <c:pt idx="0">
                  <c:v>STA 1</c:v>
                </c:pt>
                <c:pt idx="1">
                  <c:v>STA 2</c:v>
                </c:pt>
                <c:pt idx="2">
                  <c:v>STA 4</c:v>
                </c:pt>
                <c:pt idx="3">
                  <c:v>STA 5</c:v>
                </c:pt>
                <c:pt idx="4">
                  <c:v>STA 7</c:v>
                </c:pt>
                <c:pt idx="5">
                  <c:v>STA 8</c:v>
                </c:pt>
                <c:pt idx="6">
                  <c:v>STA 10</c:v>
                </c:pt>
                <c:pt idx="7">
                  <c:v>STA 11</c:v>
                </c:pt>
                <c:pt idx="8">
                  <c:v>STA 13</c:v>
                </c:pt>
                <c:pt idx="9">
                  <c:v>STA 14</c:v>
                </c:pt>
                <c:pt idx="10">
                  <c:v>STA 16</c:v>
                </c:pt>
                <c:pt idx="11">
                  <c:v>STA 17</c:v>
                </c:pt>
                <c:pt idx="12">
                  <c:v>STA 19</c:v>
                </c:pt>
                <c:pt idx="13">
                  <c:v>STA 20</c:v>
                </c:pt>
                <c:pt idx="14">
                  <c:v>STA 22</c:v>
                </c:pt>
                <c:pt idx="15">
                  <c:v>STA 23</c:v>
                </c:pt>
                <c:pt idx="16">
                  <c:v>STA 25</c:v>
                </c:pt>
                <c:pt idx="17">
                  <c:v>STA 26</c:v>
                </c:pt>
                <c:pt idx="18">
                  <c:v>STA 28</c:v>
                </c:pt>
                <c:pt idx="19">
                  <c:v>STA 29</c:v>
                </c:pt>
                <c:pt idx="20">
                  <c:v>BSS A</c:v>
                </c:pt>
                <c:pt idx="21">
                  <c:v>STA 3</c:v>
                </c:pt>
                <c:pt idx="22">
                  <c:v>STA 9</c:v>
                </c:pt>
                <c:pt idx="23">
                  <c:v>STA 15</c:v>
                </c:pt>
                <c:pt idx="24">
                  <c:v>STA 21</c:v>
                </c:pt>
                <c:pt idx="25">
                  <c:v>STA 27</c:v>
                </c:pt>
                <c:pt idx="26">
                  <c:v>BSS B</c:v>
                </c:pt>
                <c:pt idx="27">
                  <c:v>STA 6</c:v>
                </c:pt>
                <c:pt idx="28">
                  <c:v>STA 12</c:v>
                </c:pt>
                <c:pt idx="29">
                  <c:v>STA 18</c:v>
                </c:pt>
                <c:pt idx="30">
                  <c:v>STA 24</c:v>
                </c:pt>
                <c:pt idx="31">
                  <c:v>STA 30</c:v>
                </c:pt>
                <c:pt idx="32">
                  <c:v>BSS C</c:v>
                </c:pt>
              </c:strCache>
            </c:strRef>
          </c:cat>
          <c:val>
            <c:numRef>
              <c:f>'2-1-16'!$C$595:$C$627</c:f>
              <c:numCache>
                <c:formatCode>General</c:formatCode>
                <c:ptCount val="33"/>
                <c:pt idx="0">
                  <c:v>2.1800000000000002</c:v>
                </c:pt>
                <c:pt idx="1">
                  <c:v>2.2440000000000002</c:v>
                </c:pt>
                <c:pt idx="2">
                  <c:v>2.3169999999999962</c:v>
                </c:pt>
                <c:pt idx="3">
                  <c:v>2.2519999999999998</c:v>
                </c:pt>
                <c:pt idx="4">
                  <c:v>2.194</c:v>
                </c:pt>
                <c:pt idx="5">
                  <c:v>2.2200000000000002</c:v>
                </c:pt>
                <c:pt idx="6">
                  <c:v>2.2119999999999997</c:v>
                </c:pt>
                <c:pt idx="7">
                  <c:v>2.246</c:v>
                </c:pt>
                <c:pt idx="8">
                  <c:v>2.226</c:v>
                </c:pt>
                <c:pt idx="9">
                  <c:v>2.198</c:v>
                </c:pt>
                <c:pt idx="10">
                  <c:v>2.149</c:v>
                </c:pt>
                <c:pt idx="11">
                  <c:v>2.0699999999999998</c:v>
                </c:pt>
                <c:pt idx="12">
                  <c:v>2.2000000000000002</c:v>
                </c:pt>
                <c:pt idx="13">
                  <c:v>2.2410000000000001</c:v>
                </c:pt>
                <c:pt idx="16">
                  <c:v>2.3179999999999987</c:v>
                </c:pt>
                <c:pt idx="17">
                  <c:v>2.093</c:v>
                </c:pt>
                <c:pt idx="18">
                  <c:v>2.2050000000000001</c:v>
                </c:pt>
                <c:pt idx="19">
                  <c:v>2.4239999999999999</c:v>
                </c:pt>
                <c:pt idx="20">
                  <c:v>39.989000000000004</c:v>
                </c:pt>
                <c:pt idx="21">
                  <c:v>15.849</c:v>
                </c:pt>
                <c:pt idx="22">
                  <c:v>16.954999999999988</c:v>
                </c:pt>
                <c:pt idx="23">
                  <c:v>15.33</c:v>
                </c:pt>
                <c:pt idx="25">
                  <c:v>15.623000000000001</c:v>
                </c:pt>
                <c:pt idx="26">
                  <c:v>63.757000000000005</c:v>
                </c:pt>
                <c:pt idx="27">
                  <c:v>1.024</c:v>
                </c:pt>
                <c:pt idx="28">
                  <c:v>1.0609999999999979</c:v>
                </c:pt>
                <c:pt idx="29">
                  <c:v>1.02</c:v>
                </c:pt>
                <c:pt idx="31">
                  <c:v>0.95440000000000003</c:v>
                </c:pt>
                <c:pt idx="32">
                  <c:v>4.0594000000000001</c:v>
                </c:pt>
              </c:numCache>
            </c:numRef>
          </c:val>
        </c:ser>
        <c:ser>
          <c:idx val="2"/>
          <c:order val="2"/>
          <c:tx>
            <c:strRef>
              <c:f>'2-1-16'!$D$594</c:f>
              <c:strCache>
                <c:ptCount val="1"/>
                <c:pt idx="0">
                  <c:v>Nokia</c:v>
                </c:pt>
              </c:strCache>
            </c:strRef>
          </c:tx>
          <c:spPr>
            <a:solidFill>
              <a:schemeClr val="accent6">
                <a:lumMod val="40000"/>
                <a:lumOff val="60000"/>
              </a:schemeClr>
            </a:solidFill>
          </c:spPr>
          <c:cat>
            <c:strRef>
              <c:f>'2-1-16'!$A$595:$A$627</c:f>
              <c:strCache>
                <c:ptCount val="33"/>
                <c:pt idx="0">
                  <c:v>STA 1</c:v>
                </c:pt>
                <c:pt idx="1">
                  <c:v>STA 2</c:v>
                </c:pt>
                <c:pt idx="2">
                  <c:v>STA 4</c:v>
                </c:pt>
                <c:pt idx="3">
                  <c:v>STA 5</c:v>
                </c:pt>
                <c:pt idx="4">
                  <c:v>STA 7</c:v>
                </c:pt>
                <c:pt idx="5">
                  <c:v>STA 8</c:v>
                </c:pt>
                <c:pt idx="6">
                  <c:v>STA 10</c:v>
                </c:pt>
                <c:pt idx="7">
                  <c:v>STA 11</c:v>
                </c:pt>
                <c:pt idx="8">
                  <c:v>STA 13</c:v>
                </c:pt>
                <c:pt idx="9">
                  <c:v>STA 14</c:v>
                </c:pt>
                <c:pt idx="10">
                  <c:v>STA 16</c:v>
                </c:pt>
                <c:pt idx="11">
                  <c:v>STA 17</c:v>
                </c:pt>
                <c:pt idx="12">
                  <c:v>STA 19</c:v>
                </c:pt>
                <c:pt idx="13">
                  <c:v>STA 20</c:v>
                </c:pt>
                <c:pt idx="14">
                  <c:v>STA 22</c:v>
                </c:pt>
                <c:pt idx="15">
                  <c:v>STA 23</c:v>
                </c:pt>
                <c:pt idx="16">
                  <c:v>STA 25</c:v>
                </c:pt>
                <c:pt idx="17">
                  <c:v>STA 26</c:v>
                </c:pt>
                <c:pt idx="18">
                  <c:v>STA 28</c:v>
                </c:pt>
                <c:pt idx="19">
                  <c:v>STA 29</c:v>
                </c:pt>
                <c:pt idx="20">
                  <c:v>BSS A</c:v>
                </c:pt>
                <c:pt idx="21">
                  <c:v>STA 3</c:v>
                </c:pt>
                <c:pt idx="22">
                  <c:v>STA 9</c:v>
                </c:pt>
                <c:pt idx="23">
                  <c:v>STA 15</c:v>
                </c:pt>
                <c:pt idx="24">
                  <c:v>STA 21</c:v>
                </c:pt>
                <c:pt idx="25">
                  <c:v>STA 27</c:v>
                </c:pt>
                <c:pt idx="26">
                  <c:v>BSS B</c:v>
                </c:pt>
                <c:pt idx="27">
                  <c:v>STA 6</c:v>
                </c:pt>
                <c:pt idx="28">
                  <c:v>STA 12</c:v>
                </c:pt>
                <c:pt idx="29">
                  <c:v>STA 18</c:v>
                </c:pt>
                <c:pt idx="30">
                  <c:v>STA 24</c:v>
                </c:pt>
                <c:pt idx="31">
                  <c:v>STA 30</c:v>
                </c:pt>
                <c:pt idx="32">
                  <c:v>BSS C</c:v>
                </c:pt>
              </c:strCache>
            </c:strRef>
          </c:cat>
          <c:val>
            <c:numRef>
              <c:f>'2-1-16'!$D$595:$D$627</c:f>
              <c:numCache>
                <c:formatCode>General</c:formatCode>
                <c:ptCount val="33"/>
                <c:pt idx="0">
                  <c:v>9.8600000000000215E-2</c:v>
                </c:pt>
                <c:pt idx="1">
                  <c:v>7.8800000000000023E-2</c:v>
                </c:pt>
                <c:pt idx="2">
                  <c:v>7.8800000000000023E-2</c:v>
                </c:pt>
                <c:pt idx="3">
                  <c:v>9.8600000000000215E-2</c:v>
                </c:pt>
                <c:pt idx="4">
                  <c:v>9.8600000000000215E-2</c:v>
                </c:pt>
                <c:pt idx="5">
                  <c:v>5.9100000000000014E-2</c:v>
                </c:pt>
                <c:pt idx="6">
                  <c:v>9.8600000000000215E-2</c:v>
                </c:pt>
                <c:pt idx="7">
                  <c:v>9.8600000000000215E-2</c:v>
                </c:pt>
                <c:pt idx="8">
                  <c:v>7.8800000000000023E-2</c:v>
                </c:pt>
                <c:pt idx="9">
                  <c:v>5.9100000000000014E-2</c:v>
                </c:pt>
                <c:pt idx="10">
                  <c:v>9.5500000000000182E-2</c:v>
                </c:pt>
                <c:pt idx="11">
                  <c:v>9.8600000000000215E-2</c:v>
                </c:pt>
                <c:pt idx="12">
                  <c:v>9.8600000000000215E-2</c:v>
                </c:pt>
                <c:pt idx="13">
                  <c:v>9.8600000000000215E-2</c:v>
                </c:pt>
                <c:pt idx="16">
                  <c:v>9.8600000000000215E-2</c:v>
                </c:pt>
                <c:pt idx="17">
                  <c:v>9.7300000000000011E-2</c:v>
                </c:pt>
                <c:pt idx="18">
                  <c:v>7.8800000000000023E-2</c:v>
                </c:pt>
                <c:pt idx="19">
                  <c:v>7.8800000000000023E-2</c:v>
                </c:pt>
                <c:pt idx="20">
                  <c:v>1.5924</c:v>
                </c:pt>
                <c:pt idx="21">
                  <c:v>49.690000000000012</c:v>
                </c:pt>
                <c:pt idx="22">
                  <c:v>49.7</c:v>
                </c:pt>
                <c:pt idx="23">
                  <c:v>49.730000000000011</c:v>
                </c:pt>
                <c:pt idx="25">
                  <c:v>49.74</c:v>
                </c:pt>
                <c:pt idx="26">
                  <c:v>198.86</c:v>
                </c:pt>
                <c:pt idx="27">
                  <c:v>49.660000000000011</c:v>
                </c:pt>
                <c:pt idx="28">
                  <c:v>49.61</c:v>
                </c:pt>
                <c:pt idx="29">
                  <c:v>49.55</c:v>
                </c:pt>
                <c:pt idx="31">
                  <c:v>49.56</c:v>
                </c:pt>
                <c:pt idx="32">
                  <c:v>198.38000000000025</c:v>
                </c:pt>
              </c:numCache>
            </c:numRef>
          </c:val>
        </c:ser>
        <c:ser>
          <c:idx val="3"/>
          <c:order val="3"/>
          <c:tx>
            <c:strRef>
              <c:f>'2-1-16'!$E$594</c:f>
              <c:strCache>
                <c:ptCount val="1"/>
                <c:pt idx="0">
                  <c:v>ZTE</c:v>
                </c:pt>
              </c:strCache>
            </c:strRef>
          </c:tx>
          <c:spPr>
            <a:solidFill>
              <a:srgbClr val="00EE6C"/>
            </a:solidFill>
          </c:spPr>
          <c:cat>
            <c:strRef>
              <c:f>'2-1-16'!$A$595:$A$627</c:f>
              <c:strCache>
                <c:ptCount val="33"/>
                <c:pt idx="0">
                  <c:v>STA 1</c:v>
                </c:pt>
                <c:pt idx="1">
                  <c:v>STA 2</c:v>
                </c:pt>
                <c:pt idx="2">
                  <c:v>STA 4</c:v>
                </c:pt>
                <c:pt idx="3">
                  <c:v>STA 5</c:v>
                </c:pt>
                <c:pt idx="4">
                  <c:v>STA 7</c:v>
                </c:pt>
                <c:pt idx="5">
                  <c:v>STA 8</c:v>
                </c:pt>
                <c:pt idx="6">
                  <c:v>STA 10</c:v>
                </c:pt>
                <c:pt idx="7">
                  <c:v>STA 11</c:v>
                </c:pt>
                <c:pt idx="8">
                  <c:v>STA 13</c:v>
                </c:pt>
                <c:pt idx="9">
                  <c:v>STA 14</c:v>
                </c:pt>
                <c:pt idx="10">
                  <c:v>STA 16</c:v>
                </c:pt>
                <c:pt idx="11">
                  <c:v>STA 17</c:v>
                </c:pt>
                <c:pt idx="12">
                  <c:v>STA 19</c:v>
                </c:pt>
                <c:pt idx="13">
                  <c:v>STA 20</c:v>
                </c:pt>
                <c:pt idx="14">
                  <c:v>STA 22</c:v>
                </c:pt>
                <c:pt idx="15">
                  <c:v>STA 23</c:v>
                </c:pt>
                <c:pt idx="16">
                  <c:v>STA 25</c:v>
                </c:pt>
                <c:pt idx="17">
                  <c:v>STA 26</c:v>
                </c:pt>
                <c:pt idx="18">
                  <c:v>STA 28</c:v>
                </c:pt>
                <c:pt idx="19">
                  <c:v>STA 29</c:v>
                </c:pt>
                <c:pt idx="20">
                  <c:v>BSS A</c:v>
                </c:pt>
                <c:pt idx="21">
                  <c:v>STA 3</c:v>
                </c:pt>
                <c:pt idx="22">
                  <c:v>STA 9</c:v>
                </c:pt>
                <c:pt idx="23">
                  <c:v>STA 15</c:v>
                </c:pt>
                <c:pt idx="24">
                  <c:v>STA 21</c:v>
                </c:pt>
                <c:pt idx="25">
                  <c:v>STA 27</c:v>
                </c:pt>
                <c:pt idx="26">
                  <c:v>BSS B</c:v>
                </c:pt>
                <c:pt idx="27">
                  <c:v>STA 6</c:v>
                </c:pt>
                <c:pt idx="28">
                  <c:v>STA 12</c:v>
                </c:pt>
                <c:pt idx="29">
                  <c:v>STA 18</c:v>
                </c:pt>
                <c:pt idx="30">
                  <c:v>STA 24</c:v>
                </c:pt>
                <c:pt idx="31">
                  <c:v>STA 30</c:v>
                </c:pt>
                <c:pt idx="32">
                  <c:v>BSS C</c:v>
                </c:pt>
              </c:strCache>
            </c:strRef>
          </c:cat>
          <c:val>
            <c:numRef>
              <c:f>'2-1-16'!$E$595:$E$627</c:f>
              <c:numCache>
                <c:formatCode>General</c:formatCode>
                <c:ptCount val="33"/>
                <c:pt idx="0">
                  <c:v>2.5100499999999957</c:v>
                </c:pt>
                <c:pt idx="1">
                  <c:v>4.8024999999999975</c:v>
                </c:pt>
                <c:pt idx="2">
                  <c:v>4.4874099999999997</c:v>
                </c:pt>
                <c:pt idx="3">
                  <c:v>4.2260299999999997</c:v>
                </c:pt>
                <c:pt idx="4">
                  <c:v>2.8689200000000001</c:v>
                </c:pt>
                <c:pt idx="5">
                  <c:v>5.5491599999999996</c:v>
                </c:pt>
                <c:pt idx="6">
                  <c:v>5.19923</c:v>
                </c:pt>
                <c:pt idx="7">
                  <c:v>4.0677099999999955</c:v>
                </c:pt>
                <c:pt idx="8">
                  <c:v>2.31413</c:v>
                </c:pt>
                <c:pt idx="9">
                  <c:v>1.16662</c:v>
                </c:pt>
                <c:pt idx="10">
                  <c:v>1.7331699999999977</c:v>
                </c:pt>
                <c:pt idx="11">
                  <c:v>2.45329</c:v>
                </c:pt>
                <c:pt idx="12">
                  <c:v>4.4481700000000002</c:v>
                </c:pt>
                <c:pt idx="13">
                  <c:v>2.89832</c:v>
                </c:pt>
                <c:pt idx="16">
                  <c:v>4.5439400000000001</c:v>
                </c:pt>
                <c:pt idx="17">
                  <c:v>2.0573999999999999</c:v>
                </c:pt>
                <c:pt idx="18">
                  <c:v>2.661330000000004</c:v>
                </c:pt>
                <c:pt idx="19">
                  <c:v>3.6198099999999962</c:v>
                </c:pt>
                <c:pt idx="20">
                  <c:v>61.607190000000003</c:v>
                </c:pt>
                <c:pt idx="21">
                  <c:v>36.553200000000004</c:v>
                </c:pt>
                <c:pt idx="22">
                  <c:v>36.482900000000001</c:v>
                </c:pt>
                <c:pt idx="23">
                  <c:v>37.214100000000002</c:v>
                </c:pt>
                <c:pt idx="24">
                  <c:v>0</c:v>
                </c:pt>
                <c:pt idx="25">
                  <c:v>38.505100000000013</c:v>
                </c:pt>
                <c:pt idx="26">
                  <c:v>148.75530000000001</c:v>
                </c:pt>
                <c:pt idx="27">
                  <c:v>34.771900000000002</c:v>
                </c:pt>
                <c:pt idx="28">
                  <c:v>37.062600000000003</c:v>
                </c:pt>
                <c:pt idx="29">
                  <c:v>35.239300000000064</c:v>
                </c:pt>
                <c:pt idx="30">
                  <c:v>0</c:v>
                </c:pt>
                <c:pt idx="31">
                  <c:v>35.043400000000005</c:v>
                </c:pt>
                <c:pt idx="32">
                  <c:v>142.1172</c:v>
                </c:pt>
              </c:numCache>
            </c:numRef>
          </c:val>
        </c:ser>
        <c:ser>
          <c:idx val="4"/>
          <c:order val="4"/>
          <c:tx>
            <c:strRef>
              <c:f>'2-1-16'!$F$594</c:f>
              <c:strCache>
                <c:ptCount val="1"/>
                <c:pt idx="0">
                  <c:v>MediaTek</c:v>
                </c:pt>
              </c:strCache>
            </c:strRef>
          </c:tx>
          <c:spPr>
            <a:solidFill>
              <a:srgbClr val="E24E0C"/>
            </a:solidFill>
          </c:spPr>
          <c:cat>
            <c:strRef>
              <c:f>'2-1-16'!$A$595:$A$627</c:f>
              <c:strCache>
                <c:ptCount val="33"/>
                <c:pt idx="0">
                  <c:v>STA 1</c:v>
                </c:pt>
                <c:pt idx="1">
                  <c:v>STA 2</c:v>
                </c:pt>
                <c:pt idx="2">
                  <c:v>STA 4</c:v>
                </c:pt>
                <c:pt idx="3">
                  <c:v>STA 5</c:v>
                </c:pt>
                <c:pt idx="4">
                  <c:v>STA 7</c:v>
                </c:pt>
                <c:pt idx="5">
                  <c:v>STA 8</c:v>
                </c:pt>
                <c:pt idx="6">
                  <c:v>STA 10</c:v>
                </c:pt>
                <c:pt idx="7">
                  <c:v>STA 11</c:v>
                </c:pt>
                <c:pt idx="8">
                  <c:v>STA 13</c:v>
                </c:pt>
                <c:pt idx="9">
                  <c:v>STA 14</c:v>
                </c:pt>
                <c:pt idx="10">
                  <c:v>STA 16</c:v>
                </c:pt>
                <c:pt idx="11">
                  <c:v>STA 17</c:v>
                </c:pt>
                <c:pt idx="12">
                  <c:v>STA 19</c:v>
                </c:pt>
                <c:pt idx="13">
                  <c:v>STA 20</c:v>
                </c:pt>
                <c:pt idx="14">
                  <c:v>STA 22</c:v>
                </c:pt>
                <c:pt idx="15">
                  <c:v>STA 23</c:v>
                </c:pt>
                <c:pt idx="16">
                  <c:v>STA 25</c:v>
                </c:pt>
                <c:pt idx="17">
                  <c:v>STA 26</c:v>
                </c:pt>
                <c:pt idx="18">
                  <c:v>STA 28</c:v>
                </c:pt>
                <c:pt idx="19">
                  <c:v>STA 29</c:v>
                </c:pt>
                <c:pt idx="20">
                  <c:v>BSS A</c:v>
                </c:pt>
                <c:pt idx="21">
                  <c:v>STA 3</c:v>
                </c:pt>
                <c:pt idx="22">
                  <c:v>STA 9</c:v>
                </c:pt>
                <c:pt idx="23">
                  <c:v>STA 15</c:v>
                </c:pt>
                <c:pt idx="24">
                  <c:v>STA 21</c:v>
                </c:pt>
                <c:pt idx="25">
                  <c:v>STA 27</c:v>
                </c:pt>
                <c:pt idx="26">
                  <c:v>BSS B</c:v>
                </c:pt>
                <c:pt idx="27">
                  <c:v>STA 6</c:v>
                </c:pt>
                <c:pt idx="28">
                  <c:v>STA 12</c:v>
                </c:pt>
                <c:pt idx="29">
                  <c:v>STA 18</c:v>
                </c:pt>
                <c:pt idx="30">
                  <c:v>STA 24</c:v>
                </c:pt>
                <c:pt idx="31">
                  <c:v>STA 30</c:v>
                </c:pt>
                <c:pt idx="32">
                  <c:v>BSS C</c:v>
                </c:pt>
              </c:strCache>
            </c:strRef>
          </c:cat>
          <c:val>
            <c:numRef>
              <c:f>'2-1-16'!$F$595:$F$627</c:f>
              <c:numCache>
                <c:formatCode>General</c:formatCode>
                <c:ptCount val="33"/>
                <c:pt idx="0">
                  <c:v>0.95961099999999999</c:v>
                </c:pt>
                <c:pt idx="1">
                  <c:v>1.0334299999999976</c:v>
                </c:pt>
                <c:pt idx="2">
                  <c:v>0.95961099999999999</c:v>
                </c:pt>
                <c:pt idx="3">
                  <c:v>0.9965189999999986</c:v>
                </c:pt>
                <c:pt idx="4">
                  <c:v>1.0703400000000001</c:v>
                </c:pt>
                <c:pt idx="5">
                  <c:v>1.0841799999999999</c:v>
                </c:pt>
                <c:pt idx="6">
                  <c:v>0.9965189999999986</c:v>
                </c:pt>
                <c:pt idx="7">
                  <c:v>1.0737999999999976</c:v>
                </c:pt>
                <c:pt idx="8">
                  <c:v>0.9965189999999986</c:v>
                </c:pt>
                <c:pt idx="9">
                  <c:v>1.0703400000000001</c:v>
                </c:pt>
                <c:pt idx="10">
                  <c:v>0.9965189999999986</c:v>
                </c:pt>
                <c:pt idx="11">
                  <c:v>1.03227</c:v>
                </c:pt>
                <c:pt idx="12">
                  <c:v>0.92270300000000005</c:v>
                </c:pt>
                <c:pt idx="13">
                  <c:v>1.0703400000000001</c:v>
                </c:pt>
                <c:pt idx="16">
                  <c:v>1.0703400000000001</c:v>
                </c:pt>
                <c:pt idx="17">
                  <c:v>0.96076499999999998</c:v>
                </c:pt>
                <c:pt idx="18">
                  <c:v>0.99882599999999999</c:v>
                </c:pt>
                <c:pt idx="19">
                  <c:v>1.0703400000000001</c:v>
                </c:pt>
                <c:pt idx="20">
                  <c:v>18.362972000000003</c:v>
                </c:pt>
                <c:pt idx="21">
                  <c:v>44.040600000000005</c:v>
                </c:pt>
                <c:pt idx="22">
                  <c:v>44.064800000000005</c:v>
                </c:pt>
                <c:pt idx="23">
                  <c:v>44.031400000000005</c:v>
                </c:pt>
                <c:pt idx="25">
                  <c:v>44.031400000000005</c:v>
                </c:pt>
                <c:pt idx="26">
                  <c:v>176.16820000000001</c:v>
                </c:pt>
                <c:pt idx="27">
                  <c:v>43.883799999999994</c:v>
                </c:pt>
                <c:pt idx="28">
                  <c:v>43.912600000000005</c:v>
                </c:pt>
                <c:pt idx="29">
                  <c:v>43.721100000000064</c:v>
                </c:pt>
                <c:pt idx="31">
                  <c:v>43.800699999999999</c:v>
                </c:pt>
                <c:pt idx="32">
                  <c:v>175.31820000000027</c:v>
                </c:pt>
              </c:numCache>
            </c:numRef>
          </c:val>
        </c:ser>
        <c:axId val="87655552"/>
        <c:axId val="87657088"/>
      </c:barChart>
      <c:catAx>
        <c:axId val="87655552"/>
        <c:scaling>
          <c:orientation val="minMax"/>
        </c:scaling>
        <c:axPos val="b"/>
        <c:majorTickMark val="none"/>
        <c:tickLblPos val="nextTo"/>
        <c:crossAx val="87657088"/>
        <c:crosses val="autoZero"/>
        <c:auto val="1"/>
        <c:lblAlgn val="ctr"/>
        <c:lblOffset val="100"/>
      </c:catAx>
      <c:valAx>
        <c:axId val="87657088"/>
        <c:scaling>
          <c:orientation val="minMax"/>
          <c:max val="200"/>
        </c:scaling>
        <c:axPos val="l"/>
        <c:majorGridlines/>
        <c:title>
          <c:tx>
            <c:rich>
              <a:bodyPr/>
              <a:lstStyle/>
              <a:p>
                <a:pPr>
                  <a:defRPr/>
                </a:pPr>
                <a:r>
                  <a:rPr lang="en-US" sz="1000" b="1" i="0" u="none" strike="noStrike" baseline="0" dirty="0" smtClean="0"/>
                  <a:t>Mbps</a:t>
                </a:r>
                <a:endParaRPr lang="en-US" dirty="0"/>
              </a:p>
            </c:rich>
          </c:tx>
          <c:layout/>
        </c:title>
        <c:numFmt formatCode="General" sourceLinked="1"/>
        <c:majorTickMark val="none"/>
        <c:tickLblPos val="nextTo"/>
        <c:crossAx val="87655552"/>
        <c:crosses val="autoZero"/>
        <c:crossBetween val="between"/>
      </c:valAx>
      <c:dTable>
        <c:showHorzBorder val="1"/>
        <c:showVertBorder val="1"/>
        <c:showOutline val="1"/>
        <c:showKeys val="1"/>
      </c:dTable>
    </c:plotArea>
    <c:plotVisOnly val="1"/>
  </c:chart>
  <c:externalData r:id="rId2"/>
</c:chartSpace>
</file>

<file path=ppt/charts/chart9.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title>
      <c:tx>
        <c:rich>
          <a:bodyPr/>
          <a:lstStyle/>
          <a:p>
            <a:pPr>
              <a:defRPr/>
            </a:pPr>
            <a:r>
              <a:rPr lang="en-US"/>
              <a:t>3 BSS UL Throughputs Comparison</a:t>
            </a:r>
          </a:p>
        </c:rich>
      </c:tx>
      <c:layout/>
    </c:title>
    <c:plotArea>
      <c:layout/>
      <c:barChart>
        <c:barDir val="col"/>
        <c:grouping val="clustered"/>
        <c:ser>
          <c:idx val="0"/>
          <c:order val="0"/>
          <c:tx>
            <c:strRef>
              <c:f>'2-1-16'!$B$631</c:f>
              <c:strCache>
                <c:ptCount val="1"/>
                <c:pt idx="0">
                  <c:v>INTEL</c:v>
                </c:pt>
              </c:strCache>
            </c:strRef>
          </c:tx>
          <c:spPr>
            <a:solidFill>
              <a:schemeClr val="accent1">
                <a:lumMod val="60000"/>
                <a:lumOff val="40000"/>
              </a:schemeClr>
            </a:solidFill>
          </c:spPr>
          <c:cat>
            <c:strRef>
              <c:f>'2-1-16'!$A$632:$A$664</c:f>
              <c:strCache>
                <c:ptCount val="33"/>
                <c:pt idx="0">
                  <c:v>STA 1</c:v>
                </c:pt>
                <c:pt idx="1">
                  <c:v>STA 2</c:v>
                </c:pt>
                <c:pt idx="2">
                  <c:v>STA 4</c:v>
                </c:pt>
                <c:pt idx="3">
                  <c:v>STA 5</c:v>
                </c:pt>
                <c:pt idx="4">
                  <c:v>STA 7</c:v>
                </c:pt>
                <c:pt idx="5">
                  <c:v>STA 8</c:v>
                </c:pt>
                <c:pt idx="6">
                  <c:v>STA 10</c:v>
                </c:pt>
                <c:pt idx="7">
                  <c:v>STA 11</c:v>
                </c:pt>
                <c:pt idx="8">
                  <c:v>STA 13</c:v>
                </c:pt>
                <c:pt idx="9">
                  <c:v>STA 14</c:v>
                </c:pt>
                <c:pt idx="10">
                  <c:v>STA 16</c:v>
                </c:pt>
                <c:pt idx="11">
                  <c:v>STA 17</c:v>
                </c:pt>
                <c:pt idx="12">
                  <c:v>STA 19</c:v>
                </c:pt>
                <c:pt idx="13">
                  <c:v>STA 20</c:v>
                </c:pt>
                <c:pt idx="14">
                  <c:v>STA 22</c:v>
                </c:pt>
                <c:pt idx="15">
                  <c:v>STA 23</c:v>
                </c:pt>
                <c:pt idx="16">
                  <c:v>STA 25</c:v>
                </c:pt>
                <c:pt idx="17">
                  <c:v>STA 26</c:v>
                </c:pt>
                <c:pt idx="18">
                  <c:v>STA 28</c:v>
                </c:pt>
                <c:pt idx="19">
                  <c:v>STA 29</c:v>
                </c:pt>
                <c:pt idx="20">
                  <c:v>BSS A</c:v>
                </c:pt>
                <c:pt idx="21">
                  <c:v>STA 3</c:v>
                </c:pt>
                <c:pt idx="22">
                  <c:v>STA 9</c:v>
                </c:pt>
                <c:pt idx="23">
                  <c:v>STA 15</c:v>
                </c:pt>
                <c:pt idx="24">
                  <c:v>STA 21</c:v>
                </c:pt>
                <c:pt idx="25">
                  <c:v>STA 27</c:v>
                </c:pt>
                <c:pt idx="26">
                  <c:v>BSS B</c:v>
                </c:pt>
                <c:pt idx="27">
                  <c:v>STA 6</c:v>
                </c:pt>
                <c:pt idx="28">
                  <c:v>STA 12</c:v>
                </c:pt>
                <c:pt idx="29">
                  <c:v>STA 18</c:v>
                </c:pt>
                <c:pt idx="30">
                  <c:v>STA 24</c:v>
                </c:pt>
                <c:pt idx="31">
                  <c:v>STA 30</c:v>
                </c:pt>
                <c:pt idx="32">
                  <c:v>BSS C</c:v>
                </c:pt>
              </c:strCache>
            </c:strRef>
          </c:cat>
          <c:val>
            <c:numRef>
              <c:f>'2-1-16'!$B$632:$B$664</c:f>
              <c:numCache>
                <c:formatCode>General</c:formatCode>
                <c:ptCount val="33"/>
                <c:pt idx="0">
                  <c:v>2.5691999999999999</c:v>
                </c:pt>
                <c:pt idx="1">
                  <c:v>5.2224999999999975</c:v>
                </c:pt>
                <c:pt idx="2">
                  <c:v>9.3174000000000028</c:v>
                </c:pt>
                <c:pt idx="3">
                  <c:v>5.5864000000000003</c:v>
                </c:pt>
                <c:pt idx="4">
                  <c:v>4.3532000000000002</c:v>
                </c:pt>
                <c:pt idx="5">
                  <c:v>6.8856000000000002</c:v>
                </c:pt>
                <c:pt idx="14">
                  <c:v>10.4201</c:v>
                </c:pt>
                <c:pt idx="15">
                  <c:v>6.4995000000000003</c:v>
                </c:pt>
                <c:pt idx="16">
                  <c:v>1.9538</c:v>
                </c:pt>
                <c:pt idx="17">
                  <c:v>2.327</c:v>
                </c:pt>
                <c:pt idx="18">
                  <c:v>4.96</c:v>
                </c:pt>
                <c:pt idx="19">
                  <c:v>6.1680999999999955</c:v>
                </c:pt>
                <c:pt idx="20">
                  <c:v>66.262799999999999</c:v>
                </c:pt>
                <c:pt idx="21">
                  <c:v>13.005700000000004</c:v>
                </c:pt>
                <c:pt idx="24">
                  <c:v>41.370799999999996</c:v>
                </c:pt>
                <c:pt idx="25">
                  <c:v>37.306400000000004</c:v>
                </c:pt>
                <c:pt idx="26">
                  <c:v>91.682899999999989</c:v>
                </c:pt>
                <c:pt idx="27">
                  <c:v>56.004100000000001</c:v>
                </c:pt>
                <c:pt idx="30">
                  <c:v>6.7443</c:v>
                </c:pt>
                <c:pt idx="31">
                  <c:v>32.828200000000002</c:v>
                </c:pt>
                <c:pt idx="32">
                  <c:v>95.576600000000013</c:v>
                </c:pt>
              </c:numCache>
            </c:numRef>
          </c:val>
        </c:ser>
        <c:ser>
          <c:idx val="1"/>
          <c:order val="1"/>
          <c:tx>
            <c:strRef>
              <c:f>'2-1-16'!$C$631</c:f>
              <c:strCache>
                <c:ptCount val="1"/>
                <c:pt idx="0">
                  <c:v>Newracom</c:v>
                </c:pt>
              </c:strCache>
            </c:strRef>
          </c:tx>
          <c:spPr>
            <a:solidFill>
              <a:srgbClr val="FF8B8B"/>
            </a:solidFill>
          </c:spPr>
          <c:cat>
            <c:strRef>
              <c:f>'2-1-16'!$A$632:$A$664</c:f>
              <c:strCache>
                <c:ptCount val="33"/>
                <c:pt idx="0">
                  <c:v>STA 1</c:v>
                </c:pt>
                <c:pt idx="1">
                  <c:v>STA 2</c:v>
                </c:pt>
                <c:pt idx="2">
                  <c:v>STA 4</c:v>
                </c:pt>
                <c:pt idx="3">
                  <c:v>STA 5</c:v>
                </c:pt>
                <c:pt idx="4">
                  <c:v>STA 7</c:v>
                </c:pt>
                <c:pt idx="5">
                  <c:v>STA 8</c:v>
                </c:pt>
                <c:pt idx="6">
                  <c:v>STA 10</c:v>
                </c:pt>
                <c:pt idx="7">
                  <c:v>STA 11</c:v>
                </c:pt>
                <c:pt idx="8">
                  <c:v>STA 13</c:v>
                </c:pt>
                <c:pt idx="9">
                  <c:v>STA 14</c:v>
                </c:pt>
                <c:pt idx="10">
                  <c:v>STA 16</c:v>
                </c:pt>
                <c:pt idx="11">
                  <c:v>STA 17</c:v>
                </c:pt>
                <c:pt idx="12">
                  <c:v>STA 19</c:v>
                </c:pt>
                <c:pt idx="13">
                  <c:v>STA 20</c:v>
                </c:pt>
                <c:pt idx="14">
                  <c:v>STA 22</c:v>
                </c:pt>
                <c:pt idx="15">
                  <c:v>STA 23</c:v>
                </c:pt>
                <c:pt idx="16">
                  <c:v>STA 25</c:v>
                </c:pt>
                <c:pt idx="17">
                  <c:v>STA 26</c:v>
                </c:pt>
                <c:pt idx="18">
                  <c:v>STA 28</c:v>
                </c:pt>
                <c:pt idx="19">
                  <c:v>STA 29</c:v>
                </c:pt>
                <c:pt idx="20">
                  <c:v>BSS A</c:v>
                </c:pt>
                <c:pt idx="21">
                  <c:v>STA 3</c:v>
                </c:pt>
                <c:pt idx="22">
                  <c:v>STA 9</c:v>
                </c:pt>
                <c:pt idx="23">
                  <c:v>STA 15</c:v>
                </c:pt>
                <c:pt idx="24">
                  <c:v>STA 21</c:v>
                </c:pt>
                <c:pt idx="25">
                  <c:v>STA 27</c:v>
                </c:pt>
                <c:pt idx="26">
                  <c:v>BSS B</c:v>
                </c:pt>
                <c:pt idx="27">
                  <c:v>STA 6</c:v>
                </c:pt>
                <c:pt idx="28">
                  <c:v>STA 12</c:v>
                </c:pt>
                <c:pt idx="29">
                  <c:v>STA 18</c:v>
                </c:pt>
                <c:pt idx="30">
                  <c:v>STA 24</c:v>
                </c:pt>
                <c:pt idx="31">
                  <c:v>STA 30</c:v>
                </c:pt>
                <c:pt idx="32">
                  <c:v>BSS C</c:v>
                </c:pt>
              </c:strCache>
            </c:strRef>
          </c:cat>
          <c:val>
            <c:numRef>
              <c:f>'2-1-16'!$C$632:$C$664</c:f>
              <c:numCache>
                <c:formatCode>General</c:formatCode>
                <c:ptCount val="33"/>
                <c:pt idx="0">
                  <c:v>4.6929999999999907</c:v>
                </c:pt>
                <c:pt idx="1">
                  <c:v>6.6689999999999907</c:v>
                </c:pt>
                <c:pt idx="2">
                  <c:v>7.6139999999999946</c:v>
                </c:pt>
                <c:pt idx="3">
                  <c:v>8.5250000000000004</c:v>
                </c:pt>
                <c:pt idx="4">
                  <c:v>9.3290000000000006</c:v>
                </c:pt>
                <c:pt idx="5">
                  <c:v>7.1369999999999996</c:v>
                </c:pt>
                <c:pt idx="14">
                  <c:v>8.7179999999999982</c:v>
                </c:pt>
                <c:pt idx="15">
                  <c:v>8.7179999999999982</c:v>
                </c:pt>
                <c:pt idx="16">
                  <c:v>6.2</c:v>
                </c:pt>
                <c:pt idx="17">
                  <c:v>5.3410000000000002</c:v>
                </c:pt>
                <c:pt idx="18">
                  <c:v>7.73</c:v>
                </c:pt>
                <c:pt idx="19">
                  <c:v>6.9550000000000001</c:v>
                </c:pt>
                <c:pt idx="20">
                  <c:v>87.628999999999948</c:v>
                </c:pt>
                <c:pt idx="21">
                  <c:v>3.0119999999999987</c:v>
                </c:pt>
                <c:pt idx="24">
                  <c:v>1.5720000000000001</c:v>
                </c:pt>
                <c:pt idx="25">
                  <c:v>1.3620000000000001</c:v>
                </c:pt>
                <c:pt idx="26">
                  <c:v>5.9459999999999997</c:v>
                </c:pt>
                <c:pt idx="27">
                  <c:v>3.137</c:v>
                </c:pt>
                <c:pt idx="30">
                  <c:v>1.7669999999999977</c:v>
                </c:pt>
                <c:pt idx="31">
                  <c:v>1.494</c:v>
                </c:pt>
                <c:pt idx="32">
                  <c:v>6.3979999999999917</c:v>
                </c:pt>
              </c:numCache>
            </c:numRef>
          </c:val>
        </c:ser>
        <c:ser>
          <c:idx val="2"/>
          <c:order val="2"/>
          <c:tx>
            <c:strRef>
              <c:f>'2-1-16'!$D$631</c:f>
              <c:strCache>
                <c:ptCount val="1"/>
                <c:pt idx="0">
                  <c:v>Nokia</c:v>
                </c:pt>
              </c:strCache>
            </c:strRef>
          </c:tx>
          <c:spPr>
            <a:solidFill>
              <a:schemeClr val="accent6">
                <a:lumMod val="40000"/>
                <a:lumOff val="60000"/>
              </a:schemeClr>
            </a:solidFill>
          </c:spPr>
          <c:cat>
            <c:strRef>
              <c:f>'2-1-16'!$A$632:$A$664</c:f>
              <c:strCache>
                <c:ptCount val="33"/>
                <c:pt idx="0">
                  <c:v>STA 1</c:v>
                </c:pt>
                <c:pt idx="1">
                  <c:v>STA 2</c:v>
                </c:pt>
                <c:pt idx="2">
                  <c:v>STA 4</c:v>
                </c:pt>
                <c:pt idx="3">
                  <c:v>STA 5</c:v>
                </c:pt>
                <c:pt idx="4">
                  <c:v>STA 7</c:v>
                </c:pt>
                <c:pt idx="5">
                  <c:v>STA 8</c:v>
                </c:pt>
                <c:pt idx="6">
                  <c:v>STA 10</c:v>
                </c:pt>
                <c:pt idx="7">
                  <c:v>STA 11</c:v>
                </c:pt>
                <c:pt idx="8">
                  <c:v>STA 13</c:v>
                </c:pt>
                <c:pt idx="9">
                  <c:v>STA 14</c:v>
                </c:pt>
                <c:pt idx="10">
                  <c:v>STA 16</c:v>
                </c:pt>
                <c:pt idx="11">
                  <c:v>STA 17</c:v>
                </c:pt>
                <c:pt idx="12">
                  <c:v>STA 19</c:v>
                </c:pt>
                <c:pt idx="13">
                  <c:v>STA 20</c:v>
                </c:pt>
                <c:pt idx="14">
                  <c:v>STA 22</c:v>
                </c:pt>
                <c:pt idx="15">
                  <c:v>STA 23</c:v>
                </c:pt>
                <c:pt idx="16">
                  <c:v>STA 25</c:v>
                </c:pt>
                <c:pt idx="17">
                  <c:v>STA 26</c:v>
                </c:pt>
                <c:pt idx="18">
                  <c:v>STA 28</c:v>
                </c:pt>
                <c:pt idx="19">
                  <c:v>STA 29</c:v>
                </c:pt>
                <c:pt idx="20">
                  <c:v>BSS A</c:v>
                </c:pt>
                <c:pt idx="21">
                  <c:v>STA 3</c:v>
                </c:pt>
                <c:pt idx="22">
                  <c:v>STA 9</c:v>
                </c:pt>
                <c:pt idx="23">
                  <c:v>STA 15</c:v>
                </c:pt>
                <c:pt idx="24">
                  <c:v>STA 21</c:v>
                </c:pt>
                <c:pt idx="25">
                  <c:v>STA 27</c:v>
                </c:pt>
                <c:pt idx="26">
                  <c:v>BSS B</c:v>
                </c:pt>
                <c:pt idx="27">
                  <c:v>STA 6</c:v>
                </c:pt>
                <c:pt idx="28">
                  <c:v>STA 12</c:v>
                </c:pt>
                <c:pt idx="29">
                  <c:v>STA 18</c:v>
                </c:pt>
                <c:pt idx="30">
                  <c:v>STA 24</c:v>
                </c:pt>
                <c:pt idx="31">
                  <c:v>STA 30</c:v>
                </c:pt>
                <c:pt idx="32">
                  <c:v>BSS C</c:v>
                </c:pt>
              </c:strCache>
            </c:strRef>
          </c:cat>
          <c:val>
            <c:numRef>
              <c:f>'2-1-16'!$D$632:$D$664</c:f>
              <c:numCache>
                <c:formatCode>General</c:formatCode>
                <c:ptCount val="33"/>
                <c:pt idx="0">
                  <c:v>6.6</c:v>
                </c:pt>
                <c:pt idx="1">
                  <c:v>10.97</c:v>
                </c:pt>
                <c:pt idx="2">
                  <c:v>11.93</c:v>
                </c:pt>
                <c:pt idx="3">
                  <c:v>8.4500000000000028</c:v>
                </c:pt>
                <c:pt idx="4">
                  <c:v>4.83</c:v>
                </c:pt>
                <c:pt idx="5">
                  <c:v>2.2400000000000002</c:v>
                </c:pt>
                <c:pt idx="14">
                  <c:v>8.6</c:v>
                </c:pt>
                <c:pt idx="15">
                  <c:v>6.25</c:v>
                </c:pt>
                <c:pt idx="16">
                  <c:v>13.950000000000006</c:v>
                </c:pt>
                <c:pt idx="17">
                  <c:v>1.54</c:v>
                </c:pt>
                <c:pt idx="18">
                  <c:v>6.3</c:v>
                </c:pt>
                <c:pt idx="19">
                  <c:v>9.49</c:v>
                </c:pt>
                <c:pt idx="20">
                  <c:v>91.149999999999991</c:v>
                </c:pt>
                <c:pt idx="21">
                  <c:v>38.260000000000012</c:v>
                </c:pt>
                <c:pt idx="24">
                  <c:v>42.349999999999994</c:v>
                </c:pt>
                <c:pt idx="25">
                  <c:v>49.4</c:v>
                </c:pt>
                <c:pt idx="26">
                  <c:v>130.01</c:v>
                </c:pt>
                <c:pt idx="27">
                  <c:v>82.22</c:v>
                </c:pt>
                <c:pt idx="30">
                  <c:v>56.98</c:v>
                </c:pt>
                <c:pt idx="31">
                  <c:v>36.349999999999994</c:v>
                </c:pt>
                <c:pt idx="32">
                  <c:v>175.54999999999998</c:v>
                </c:pt>
              </c:numCache>
            </c:numRef>
          </c:val>
        </c:ser>
        <c:ser>
          <c:idx val="3"/>
          <c:order val="3"/>
          <c:tx>
            <c:strRef>
              <c:f>'2-1-16'!$E$631</c:f>
              <c:strCache>
                <c:ptCount val="1"/>
                <c:pt idx="0">
                  <c:v>ZTE</c:v>
                </c:pt>
              </c:strCache>
            </c:strRef>
          </c:tx>
          <c:spPr>
            <a:solidFill>
              <a:srgbClr val="00EE6C"/>
            </a:solidFill>
          </c:spPr>
          <c:cat>
            <c:strRef>
              <c:f>'2-1-16'!$A$632:$A$664</c:f>
              <c:strCache>
                <c:ptCount val="33"/>
                <c:pt idx="0">
                  <c:v>STA 1</c:v>
                </c:pt>
                <c:pt idx="1">
                  <c:v>STA 2</c:v>
                </c:pt>
                <c:pt idx="2">
                  <c:v>STA 4</c:v>
                </c:pt>
                <c:pt idx="3">
                  <c:v>STA 5</c:v>
                </c:pt>
                <c:pt idx="4">
                  <c:v>STA 7</c:v>
                </c:pt>
                <c:pt idx="5">
                  <c:v>STA 8</c:v>
                </c:pt>
                <c:pt idx="6">
                  <c:v>STA 10</c:v>
                </c:pt>
                <c:pt idx="7">
                  <c:v>STA 11</c:v>
                </c:pt>
                <c:pt idx="8">
                  <c:v>STA 13</c:v>
                </c:pt>
                <c:pt idx="9">
                  <c:v>STA 14</c:v>
                </c:pt>
                <c:pt idx="10">
                  <c:v>STA 16</c:v>
                </c:pt>
                <c:pt idx="11">
                  <c:v>STA 17</c:v>
                </c:pt>
                <c:pt idx="12">
                  <c:v>STA 19</c:v>
                </c:pt>
                <c:pt idx="13">
                  <c:v>STA 20</c:v>
                </c:pt>
                <c:pt idx="14">
                  <c:v>STA 22</c:v>
                </c:pt>
                <c:pt idx="15">
                  <c:v>STA 23</c:v>
                </c:pt>
                <c:pt idx="16">
                  <c:v>STA 25</c:v>
                </c:pt>
                <c:pt idx="17">
                  <c:v>STA 26</c:v>
                </c:pt>
                <c:pt idx="18">
                  <c:v>STA 28</c:v>
                </c:pt>
                <c:pt idx="19">
                  <c:v>STA 29</c:v>
                </c:pt>
                <c:pt idx="20">
                  <c:v>BSS A</c:v>
                </c:pt>
                <c:pt idx="21">
                  <c:v>STA 3</c:v>
                </c:pt>
                <c:pt idx="22">
                  <c:v>STA 9</c:v>
                </c:pt>
                <c:pt idx="23">
                  <c:v>STA 15</c:v>
                </c:pt>
                <c:pt idx="24">
                  <c:v>STA 21</c:v>
                </c:pt>
                <c:pt idx="25">
                  <c:v>STA 27</c:v>
                </c:pt>
                <c:pt idx="26">
                  <c:v>BSS B</c:v>
                </c:pt>
                <c:pt idx="27">
                  <c:v>STA 6</c:v>
                </c:pt>
                <c:pt idx="28">
                  <c:v>STA 12</c:v>
                </c:pt>
                <c:pt idx="29">
                  <c:v>STA 18</c:v>
                </c:pt>
                <c:pt idx="30">
                  <c:v>STA 24</c:v>
                </c:pt>
                <c:pt idx="31">
                  <c:v>STA 30</c:v>
                </c:pt>
                <c:pt idx="32">
                  <c:v>BSS C</c:v>
                </c:pt>
              </c:strCache>
            </c:strRef>
          </c:cat>
          <c:val>
            <c:numRef>
              <c:f>'2-1-16'!$E$632:$E$664</c:f>
              <c:numCache>
                <c:formatCode>General</c:formatCode>
                <c:ptCount val="33"/>
                <c:pt idx="0">
                  <c:v>0.32245500000000032</c:v>
                </c:pt>
                <c:pt idx="1">
                  <c:v>1.8617199999999998</c:v>
                </c:pt>
                <c:pt idx="2">
                  <c:v>25.305800000000001</c:v>
                </c:pt>
                <c:pt idx="3">
                  <c:v>8.9970200000000009</c:v>
                </c:pt>
                <c:pt idx="4">
                  <c:v>1.3980500000000022</c:v>
                </c:pt>
                <c:pt idx="5">
                  <c:v>0.94747599999999998</c:v>
                </c:pt>
                <c:pt idx="14">
                  <c:v>21.985899999999958</c:v>
                </c:pt>
                <c:pt idx="15">
                  <c:v>5.1708099999999995</c:v>
                </c:pt>
                <c:pt idx="16">
                  <c:v>10.158900000000001</c:v>
                </c:pt>
                <c:pt idx="17">
                  <c:v>0.41919000000000001</c:v>
                </c:pt>
                <c:pt idx="18">
                  <c:v>0.91077799999999998</c:v>
                </c:pt>
                <c:pt idx="19">
                  <c:v>29.645399999999963</c:v>
                </c:pt>
                <c:pt idx="20">
                  <c:v>107.123499</c:v>
                </c:pt>
                <c:pt idx="21">
                  <c:v>4.2031499999999999</c:v>
                </c:pt>
                <c:pt idx="24">
                  <c:v>65.843599999999995</c:v>
                </c:pt>
                <c:pt idx="25">
                  <c:v>65.890900000000002</c:v>
                </c:pt>
                <c:pt idx="26">
                  <c:v>135.93765000000002</c:v>
                </c:pt>
                <c:pt idx="27">
                  <c:v>47.655000000000001</c:v>
                </c:pt>
                <c:pt idx="30">
                  <c:v>73.957300000000004</c:v>
                </c:pt>
                <c:pt idx="31">
                  <c:v>21.212</c:v>
                </c:pt>
                <c:pt idx="32">
                  <c:v>142.82430000000025</c:v>
                </c:pt>
              </c:numCache>
            </c:numRef>
          </c:val>
        </c:ser>
        <c:ser>
          <c:idx val="4"/>
          <c:order val="4"/>
          <c:tx>
            <c:strRef>
              <c:f>'2-1-16'!$F$631</c:f>
              <c:strCache>
                <c:ptCount val="1"/>
                <c:pt idx="0">
                  <c:v>MediaTek</c:v>
                </c:pt>
              </c:strCache>
            </c:strRef>
          </c:tx>
          <c:spPr>
            <a:solidFill>
              <a:srgbClr val="E24E0C"/>
            </a:solidFill>
          </c:spPr>
          <c:cat>
            <c:strRef>
              <c:f>'2-1-16'!$A$632:$A$664</c:f>
              <c:strCache>
                <c:ptCount val="33"/>
                <c:pt idx="0">
                  <c:v>STA 1</c:v>
                </c:pt>
                <c:pt idx="1">
                  <c:v>STA 2</c:v>
                </c:pt>
                <c:pt idx="2">
                  <c:v>STA 4</c:v>
                </c:pt>
                <c:pt idx="3">
                  <c:v>STA 5</c:v>
                </c:pt>
                <c:pt idx="4">
                  <c:v>STA 7</c:v>
                </c:pt>
                <c:pt idx="5">
                  <c:v>STA 8</c:v>
                </c:pt>
                <c:pt idx="6">
                  <c:v>STA 10</c:v>
                </c:pt>
                <c:pt idx="7">
                  <c:v>STA 11</c:v>
                </c:pt>
                <c:pt idx="8">
                  <c:v>STA 13</c:v>
                </c:pt>
                <c:pt idx="9">
                  <c:v>STA 14</c:v>
                </c:pt>
                <c:pt idx="10">
                  <c:v>STA 16</c:v>
                </c:pt>
                <c:pt idx="11">
                  <c:v>STA 17</c:v>
                </c:pt>
                <c:pt idx="12">
                  <c:v>STA 19</c:v>
                </c:pt>
                <c:pt idx="13">
                  <c:v>STA 20</c:v>
                </c:pt>
                <c:pt idx="14">
                  <c:v>STA 22</c:v>
                </c:pt>
                <c:pt idx="15">
                  <c:v>STA 23</c:v>
                </c:pt>
                <c:pt idx="16">
                  <c:v>STA 25</c:v>
                </c:pt>
                <c:pt idx="17">
                  <c:v>STA 26</c:v>
                </c:pt>
                <c:pt idx="18">
                  <c:v>STA 28</c:v>
                </c:pt>
                <c:pt idx="19">
                  <c:v>STA 29</c:v>
                </c:pt>
                <c:pt idx="20">
                  <c:v>BSS A</c:v>
                </c:pt>
                <c:pt idx="21">
                  <c:v>STA 3</c:v>
                </c:pt>
                <c:pt idx="22">
                  <c:v>STA 9</c:v>
                </c:pt>
                <c:pt idx="23">
                  <c:v>STA 15</c:v>
                </c:pt>
                <c:pt idx="24">
                  <c:v>STA 21</c:v>
                </c:pt>
                <c:pt idx="25">
                  <c:v>STA 27</c:v>
                </c:pt>
                <c:pt idx="26">
                  <c:v>BSS B</c:v>
                </c:pt>
                <c:pt idx="27">
                  <c:v>STA 6</c:v>
                </c:pt>
                <c:pt idx="28">
                  <c:v>STA 12</c:v>
                </c:pt>
                <c:pt idx="29">
                  <c:v>STA 18</c:v>
                </c:pt>
                <c:pt idx="30">
                  <c:v>STA 24</c:v>
                </c:pt>
                <c:pt idx="31">
                  <c:v>STA 30</c:v>
                </c:pt>
                <c:pt idx="32">
                  <c:v>BSS C</c:v>
                </c:pt>
              </c:strCache>
            </c:strRef>
          </c:cat>
          <c:val>
            <c:numRef>
              <c:f>'2-1-16'!$F$632:$F$664</c:f>
              <c:numCache>
                <c:formatCode>General</c:formatCode>
                <c:ptCount val="33"/>
                <c:pt idx="0">
                  <c:v>3.5258799999999977</c:v>
                </c:pt>
                <c:pt idx="1">
                  <c:v>9.3227500000000028</c:v>
                </c:pt>
                <c:pt idx="2">
                  <c:v>14.006600000000002</c:v>
                </c:pt>
                <c:pt idx="3">
                  <c:v>11.4323</c:v>
                </c:pt>
                <c:pt idx="4">
                  <c:v>3.8188299999999962</c:v>
                </c:pt>
                <c:pt idx="5">
                  <c:v>1.1672199999999999</c:v>
                </c:pt>
                <c:pt idx="14">
                  <c:v>9.6676100000000016</c:v>
                </c:pt>
                <c:pt idx="15">
                  <c:v>12.809400000000018</c:v>
                </c:pt>
                <c:pt idx="16">
                  <c:v>12.748299999999997</c:v>
                </c:pt>
                <c:pt idx="17">
                  <c:v>0.32871300000000031</c:v>
                </c:pt>
                <c:pt idx="18">
                  <c:v>4.8857099999999996</c:v>
                </c:pt>
                <c:pt idx="19">
                  <c:v>17.503699999999959</c:v>
                </c:pt>
                <c:pt idx="20">
                  <c:v>101.21701299999999</c:v>
                </c:pt>
                <c:pt idx="21">
                  <c:v>19.790800000000001</c:v>
                </c:pt>
                <c:pt idx="24">
                  <c:v>57.344799999999999</c:v>
                </c:pt>
                <c:pt idx="25">
                  <c:v>65.665299999999988</c:v>
                </c:pt>
                <c:pt idx="26">
                  <c:v>142.80090000000001</c:v>
                </c:pt>
                <c:pt idx="27">
                  <c:v>62.408100000000012</c:v>
                </c:pt>
                <c:pt idx="30">
                  <c:v>70.735500000000002</c:v>
                </c:pt>
                <c:pt idx="31">
                  <c:v>36.010799999999996</c:v>
                </c:pt>
                <c:pt idx="32">
                  <c:v>169.15440000000001</c:v>
                </c:pt>
              </c:numCache>
            </c:numRef>
          </c:val>
        </c:ser>
        <c:axId val="87895424"/>
        <c:axId val="103998592"/>
      </c:barChart>
      <c:catAx>
        <c:axId val="87895424"/>
        <c:scaling>
          <c:orientation val="minMax"/>
        </c:scaling>
        <c:axPos val="b"/>
        <c:majorTickMark val="none"/>
        <c:tickLblPos val="nextTo"/>
        <c:crossAx val="103998592"/>
        <c:crosses val="autoZero"/>
        <c:auto val="1"/>
        <c:lblAlgn val="ctr"/>
        <c:lblOffset val="100"/>
      </c:catAx>
      <c:valAx>
        <c:axId val="103998592"/>
        <c:scaling>
          <c:orientation val="minMax"/>
          <c:max val="180"/>
        </c:scaling>
        <c:axPos val="l"/>
        <c:majorGridlines/>
        <c:title>
          <c:tx>
            <c:rich>
              <a:bodyPr rot="-5400000" vert="horz"/>
              <a:lstStyle/>
              <a:p>
                <a:pPr>
                  <a:defRPr/>
                </a:pPr>
                <a:r>
                  <a:rPr lang="en-US" sz="1000" b="1" i="0" u="none" strike="noStrike" baseline="0" dirty="0" smtClean="0"/>
                  <a:t>Mbps</a:t>
                </a:r>
                <a:endParaRPr lang="en-US" dirty="0"/>
              </a:p>
            </c:rich>
          </c:tx>
          <c:layout/>
        </c:title>
        <c:numFmt formatCode="General" sourceLinked="1"/>
        <c:majorTickMark val="none"/>
        <c:tickLblPos val="nextTo"/>
        <c:crossAx val="87895424"/>
        <c:crosses val="autoZero"/>
        <c:crossBetween val="between"/>
      </c:valAx>
    </c:plotArea>
    <c:legend>
      <c:legendPos val="r"/>
      <c:layout/>
    </c:legend>
    <c:plotVisOnly val="1"/>
  </c:chart>
  <c:externalData r:id="rId2"/>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111576" y="175750"/>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677" eaLnBrk="0" hangingPunct="0">
              <a:defRPr sz="1400" b="1">
                <a:cs typeface="+mn-cs"/>
              </a:defRPr>
            </a:lvl1pPr>
          </a:lstStyle>
          <a:p>
            <a:pPr>
              <a:defRPr/>
            </a:pPr>
            <a:r>
              <a:rPr lang="en-US" smtClean="0"/>
              <a:t>doc.: IEEE 802.11-16/0629r0</a:t>
            </a:r>
            <a:endParaRPr lang="en-US"/>
          </a:p>
        </p:txBody>
      </p:sp>
      <p:sp>
        <p:nvSpPr>
          <p:cNvPr id="3075" name="Rectangle 3"/>
          <p:cNvSpPr>
            <a:spLocks noGrp="1" noChangeArrowheads="1"/>
          </p:cNvSpPr>
          <p:nvPr>
            <p:ph type="dt" sz="quarter" idx="1"/>
          </p:nvPr>
        </p:nvSpPr>
        <p:spPr bwMode="auto">
          <a:xfrm>
            <a:off x="702966" y="175750"/>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677"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4736589" y="8997440"/>
            <a:ext cx="16510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677"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68476" y="8997440"/>
            <a:ext cx="51776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677"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701362" y="388013"/>
            <a:ext cx="5607678" cy="0"/>
          </a:xfrm>
          <a:prstGeom prst="line">
            <a:avLst/>
          </a:prstGeom>
          <a:noFill/>
          <a:ln w="12700">
            <a:solidFill>
              <a:schemeClr val="tx1"/>
            </a:solidFill>
            <a:round/>
            <a:headEnd type="none" w="sm" len="sm"/>
            <a:tailEnd type="none" w="sm" len="sm"/>
          </a:ln>
          <a:effectLst/>
        </p:spPr>
        <p:txBody>
          <a:bodyPr wrap="none" lIns="91952" tIns="45976" rIns="91952" bIns="45976" anchor="ctr"/>
          <a:lstStyle/>
          <a:p>
            <a:pPr eaLnBrk="0" hangingPunct="0">
              <a:defRPr/>
            </a:pPr>
            <a:endParaRPr lang="en-US" dirty="0">
              <a:cs typeface="+mn-cs"/>
            </a:endParaRPr>
          </a:p>
        </p:txBody>
      </p:sp>
      <p:sp>
        <p:nvSpPr>
          <p:cNvPr id="3079" name="Rectangle 7"/>
          <p:cNvSpPr>
            <a:spLocks noChangeArrowheads="1"/>
          </p:cNvSpPr>
          <p:nvPr/>
        </p:nvSpPr>
        <p:spPr bwMode="auto">
          <a:xfrm>
            <a:off x="701362" y="8997440"/>
            <a:ext cx="718145" cy="184666"/>
          </a:xfrm>
          <a:prstGeom prst="rect">
            <a:avLst/>
          </a:prstGeom>
          <a:noFill/>
          <a:ln w="9525">
            <a:noFill/>
            <a:miter lim="800000"/>
            <a:headEnd/>
            <a:tailEnd/>
          </a:ln>
          <a:effectLst/>
        </p:spPr>
        <p:txBody>
          <a:bodyPr wrap="none" lIns="0" tIns="0" rIns="0" bIns="0">
            <a:spAutoFit/>
          </a:bodyPr>
          <a:lstStyle/>
          <a:p>
            <a:pPr defTabSz="938677" eaLnBrk="0" hangingPunct="0">
              <a:defRPr/>
            </a:pPr>
            <a:r>
              <a:rPr lang="en-US" dirty="0">
                <a:cs typeface="+mn-cs"/>
              </a:rPr>
              <a:t>Submission</a:t>
            </a:r>
          </a:p>
        </p:txBody>
      </p:sp>
      <p:sp>
        <p:nvSpPr>
          <p:cNvPr id="3080" name="Line 8"/>
          <p:cNvSpPr>
            <a:spLocks noChangeShapeType="1"/>
          </p:cNvSpPr>
          <p:nvPr/>
        </p:nvSpPr>
        <p:spPr bwMode="auto">
          <a:xfrm>
            <a:off x="701362" y="8986308"/>
            <a:ext cx="5763357" cy="0"/>
          </a:xfrm>
          <a:prstGeom prst="line">
            <a:avLst/>
          </a:prstGeom>
          <a:noFill/>
          <a:ln w="12700">
            <a:solidFill>
              <a:schemeClr val="tx1"/>
            </a:solidFill>
            <a:round/>
            <a:headEnd type="none" w="sm" len="sm"/>
            <a:tailEnd type="none" w="sm" len="sm"/>
          </a:ln>
          <a:effectLst/>
        </p:spPr>
        <p:txBody>
          <a:bodyPr wrap="none" lIns="91952" tIns="45976" rIns="91952" bIns="45976" anchor="ctr"/>
          <a:lstStyle/>
          <a:p>
            <a:pPr eaLnBrk="0" hangingPunct="0">
              <a:defRPr/>
            </a:pPr>
            <a:endParaRPr lang="en-US" dirty="0">
              <a:cs typeface="+mn-cs"/>
            </a:endParaRPr>
          </a:p>
        </p:txBody>
      </p:sp>
    </p:spTree>
    <p:extLst>
      <p:ext uri="{BB962C8B-B14F-4D97-AF65-F5344CB8AC3E}">
        <p14:creationId xmlns=""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154910" y="96239"/>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677" eaLnBrk="0" hangingPunct="0">
              <a:defRPr sz="1400" b="1">
                <a:cs typeface="+mn-cs"/>
              </a:defRPr>
            </a:lvl1pPr>
          </a:lstStyle>
          <a:p>
            <a:pPr>
              <a:defRPr/>
            </a:pPr>
            <a:r>
              <a:rPr lang="en-US" smtClean="0"/>
              <a:t>doc.: IEEE 802.11-16/0629r0</a:t>
            </a:r>
            <a:endParaRPr lang="en-US"/>
          </a:p>
        </p:txBody>
      </p:sp>
      <p:sp>
        <p:nvSpPr>
          <p:cNvPr id="2051" name="Rectangle 3"/>
          <p:cNvSpPr>
            <a:spLocks noGrp="1" noChangeArrowheads="1"/>
          </p:cNvSpPr>
          <p:nvPr>
            <p:ph type="dt" idx="1"/>
          </p:nvPr>
        </p:nvSpPr>
        <p:spPr bwMode="auto">
          <a:xfrm>
            <a:off x="661237" y="96239"/>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677"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89038" y="703263"/>
            <a:ext cx="4632325" cy="3473450"/>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34078" y="4416029"/>
            <a:ext cx="5142244" cy="4183857"/>
          </a:xfrm>
          <a:prstGeom prst="rect">
            <a:avLst/>
          </a:prstGeom>
          <a:noFill/>
          <a:ln w="9525">
            <a:noFill/>
            <a:miter lim="800000"/>
            <a:headEnd/>
            <a:tailEnd/>
          </a:ln>
          <a:effectLst/>
        </p:spPr>
        <p:txBody>
          <a:bodyPr vert="horz" wrap="square" lIns="94187" tIns="46296" rIns="94187" bIns="4629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235446" y="9000621"/>
            <a:ext cx="211532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9760" lvl="4" algn="r" defTabSz="938677"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58668" y="9000621"/>
            <a:ext cx="51776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677"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31855" y="9000621"/>
            <a:ext cx="718145" cy="184666"/>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31855" y="8999030"/>
            <a:ext cx="5546690" cy="0"/>
          </a:xfrm>
          <a:prstGeom prst="line">
            <a:avLst/>
          </a:prstGeom>
          <a:noFill/>
          <a:ln w="12700">
            <a:solidFill>
              <a:schemeClr val="tx1"/>
            </a:solidFill>
            <a:round/>
            <a:headEnd type="none" w="sm" len="sm"/>
            <a:tailEnd type="none" w="sm" len="sm"/>
          </a:ln>
          <a:effectLst/>
        </p:spPr>
        <p:txBody>
          <a:bodyPr wrap="none" lIns="91952" tIns="45976" rIns="91952" bIns="45976" anchor="ctr"/>
          <a:lstStyle/>
          <a:p>
            <a:pPr eaLnBrk="0" hangingPunct="0">
              <a:defRPr/>
            </a:pPr>
            <a:endParaRPr lang="en-US" dirty="0">
              <a:cs typeface="+mn-cs"/>
            </a:endParaRPr>
          </a:p>
        </p:txBody>
      </p:sp>
      <p:sp>
        <p:nvSpPr>
          <p:cNvPr id="2058" name="Line 10"/>
          <p:cNvSpPr>
            <a:spLocks noChangeShapeType="1"/>
          </p:cNvSpPr>
          <p:nvPr/>
        </p:nvSpPr>
        <p:spPr bwMode="auto">
          <a:xfrm>
            <a:off x="654818" y="297371"/>
            <a:ext cx="5700765" cy="0"/>
          </a:xfrm>
          <a:prstGeom prst="line">
            <a:avLst/>
          </a:prstGeom>
          <a:noFill/>
          <a:ln w="12700">
            <a:solidFill>
              <a:schemeClr val="tx1"/>
            </a:solidFill>
            <a:round/>
            <a:headEnd type="none" w="sm" len="sm"/>
            <a:tailEnd type="none" w="sm" len="sm"/>
          </a:ln>
          <a:effectLst/>
        </p:spPr>
        <p:txBody>
          <a:bodyPr wrap="none" lIns="91952" tIns="45976" rIns="91952" bIns="45976" anchor="ctr"/>
          <a:lstStyle/>
          <a:p>
            <a:pPr eaLnBrk="0" hangingPunct="0">
              <a:defRPr/>
            </a:pPr>
            <a:endParaRPr lang="en-US" dirty="0">
              <a:cs typeface="+mn-cs"/>
            </a:endParaRPr>
          </a:p>
        </p:txBody>
      </p:sp>
    </p:spTree>
    <p:extLst>
      <p:ext uri="{BB962C8B-B14F-4D97-AF65-F5344CB8AC3E}">
        <p14:creationId xmlns=""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4130780" y="95869"/>
            <a:ext cx="2219988" cy="215813"/>
          </a:xfrm>
          <a:ln/>
        </p:spPr>
        <p:txBody>
          <a:bodyPr/>
          <a:lstStyle/>
          <a:p>
            <a:r>
              <a:rPr lang="en-US" smtClean="0"/>
              <a:t>doc.: IEEE 802.11-16/0629r0</a:t>
            </a:r>
            <a:endParaRPr lang="en-US"/>
          </a:p>
        </p:txBody>
      </p:sp>
      <p:sp>
        <p:nvSpPr>
          <p:cNvPr id="5" name="Rectangle 3"/>
          <p:cNvSpPr>
            <a:spLocks noGrp="1" noChangeArrowheads="1"/>
          </p:cNvSpPr>
          <p:nvPr>
            <p:ph type="dt"/>
          </p:nvPr>
        </p:nvSpPr>
        <p:spPr>
          <a:xfrm>
            <a:off x="661238" y="95869"/>
            <a:ext cx="1212159" cy="215813"/>
          </a:xfrm>
          <a:ln/>
        </p:spPr>
        <p:txBody>
          <a:bodyPr/>
          <a:lstStyle/>
          <a:p>
            <a:r>
              <a:rPr lang="en-US" altLang="ja-JP" smtClean="0"/>
              <a:t>November 2015</a:t>
            </a:r>
            <a:endParaRPr lang="en-US"/>
          </a:p>
        </p:txBody>
      </p:sp>
      <p:sp>
        <p:nvSpPr>
          <p:cNvPr id="6" name="Rectangle 6"/>
          <p:cNvSpPr>
            <a:spLocks noGrp="1" noChangeArrowheads="1"/>
          </p:cNvSpPr>
          <p:nvPr>
            <p:ph type="ftr"/>
          </p:nvPr>
        </p:nvSpPr>
        <p:spPr>
          <a:xfrm>
            <a:off x="5416690" y="9000620"/>
            <a:ext cx="1843552" cy="184982"/>
          </a:xfrm>
          <a:ln/>
        </p:spPr>
        <p:txBody>
          <a:bodyPr/>
          <a:lstStyle/>
          <a:p>
            <a:r>
              <a:rPr lang="en-US" smtClean="0"/>
              <a:t>Narendar Madhavan, Toshiba</a:t>
            </a:r>
            <a:endParaRPr lang="en-US"/>
          </a:p>
        </p:txBody>
      </p:sp>
      <p:sp>
        <p:nvSpPr>
          <p:cNvPr id="7" name="Rectangle 7"/>
          <p:cNvSpPr>
            <a:spLocks noGrp="1" noChangeArrowheads="1"/>
          </p:cNvSpPr>
          <p:nvPr>
            <p:ph type="sldNum"/>
          </p:nvPr>
        </p:nvSpPr>
        <p:spPr>
          <a:xfrm>
            <a:off x="3356698" y="9000620"/>
            <a:ext cx="419739" cy="184982"/>
          </a:xfrm>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66797" y="702875"/>
            <a:ext cx="4676810" cy="3474621"/>
          </a:xfrm>
          <a:prstGeom prst="rect">
            <a:avLst/>
          </a:prstGeom>
          <a:solidFill>
            <a:srgbClr val="FFFFFF"/>
          </a:solidFill>
          <a:ln w="9525">
            <a:solidFill>
              <a:srgbClr val="000000"/>
            </a:solidFill>
            <a:miter lim="800000"/>
            <a:headEnd/>
            <a:tailEnd/>
          </a:ln>
          <a:effectLst/>
        </p:spPr>
        <p:txBody>
          <a:bodyPr wrap="none" lIns="91952" tIns="45976" rIns="91952" bIns="45976" anchor="ctr"/>
          <a:lstStyle/>
          <a:p>
            <a:endParaRPr lang="en-GB"/>
          </a:p>
        </p:txBody>
      </p:sp>
      <p:sp>
        <p:nvSpPr>
          <p:cNvPr id="12290" name="Rectangle 2"/>
          <p:cNvSpPr txBox="1">
            <a:spLocks noGrp="1" noChangeArrowheads="1"/>
          </p:cNvSpPr>
          <p:nvPr>
            <p:ph type="body"/>
          </p:nvPr>
        </p:nvSpPr>
        <p:spPr bwMode="auto">
          <a:xfrm>
            <a:off x="934079" y="4416030"/>
            <a:ext cx="5142244" cy="4277680"/>
          </a:xfrm>
          <a:prstGeom prst="rect">
            <a:avLst/>
          </a:prstGeom>
          <a:noFill/>
          <a:ln>
            <a:round/>
            <a:headEnd/>
            <a:tailEnd/>
          </a:ln>
        </p:spPr>
        <p:txBody>
          <a:bodyPr wrap="none" anchor="ctr"/>
          <a:lstStyle/>
          <a:p>
            <a:endParaRPr lang="en-US"/>
          </a:p>
        </p:txBody>
      </p:sp>
    </p:spTree>
    <p:extLst>
      <p:ext uri="{BB962C8B-B14F-4D97-AF65-F5344CB8AC3E}">
        <p14:creationId xmlns=""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smtClean="0"/>
              <a:t>May 2016</a:t>
            </a:r>
            <a:endParaRPr lang="en-US" dirty="0"/>
          </a:p>
        </p:txBody>
      </p:sp>
      <p:sp>
        <p:nvSpPr>
          <p:cNvPr id="5" name="Rectangle 5"/>
          <p:cNvSpPr>
            <a:spLocks noGrp="1" noChangeArrowheads="1"/>
          </p:cNvSpPr>
          <p:nvPr>
            <p:ph type="ftr" sz="quarter" idx="11"/>
          </p:nvPr>
        </p:nvSpPr>
        <p:spPr>
          <a:xfrm>
            <a:off x="6756128" y="6475413"/>
            <a:ext cx="1787797" cy="184666"/>
          </a:xfrm>
          <a:ln/>
        </p:spPr>
        <p:txBody>
          <a:bodyPr/>
          <a:lstStyle>
            <a:lvl1pPr>
              <a:defRPr/>
            </a:lvl1pPr>
          </a:lstStyle>
          <a:p>
            <a:pPr>
              <a:defRPr/>
            </a:pPr>
            <a:r>
              <a:rPr lang="en-US" altLang="ko-KR" smtClean="0"/>
              <a:t>Marik Hsiao, MediaTek Inc.</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smtClean="0"/>
              <a:t>May 2016</a:t>
            </a:r>
            <a:endParaRPr lang="en-US" dirty="0"/>
          </a:p>
        </p:txBody>
      </p:sp>
      <p:sp>
        <p:nvSpPr>
          <p:cNvPr id="5" name="Rectangle 5"/>
          <p:cNvSpPr>
            <a:spLocks noGrp="1" noChangeArrowheads="1"/>
          </p:cNvSpPr>
          <p:nvPr>
            <p:ph type="ftr" sz="quarter" idx="11"/>
          </p:nvPr>
        </p:nvSpPr>
        <p:spPr>
          <a:xfrm>
            <a:off x="6794600" y="6475413"/>
            <a:ext cx="1749325" cy="184666"/>
          </a:xfrm>
          <a:ln/>
        </p:spPr>
        <p:txBody>
          <a:bodyPr/>
          <a:lstStyle>
            <a:lvl1pPr>
              <a:defRPr/>
            </a:lvl1pPr>
          </a:lstStyle>
          <a:p>
            <a:pPr>
              <a:defRPr/>
            </a:pPr>
            <a:r>
              <a:rPr lang="en-US" altLang="ko-KR" dirty="0" smtClean="0"/>
              <a:t>Marik Hsiao, </a:t>
            </a:r>
            <a:r>
              <a:rPr lang="en-US" altLang="ko-KR" dirty="0" err="1" smtClean="0"/>
              <a:t>MediaTek</a:t>
            </a:r>
            <a:r>
              <a:rPr lang="en-US" altLang="ko-KR" dirty="0" smtClean="0"/>
              <a:t> Inc.</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cSld name="標題及物件">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908768"/>
          </a:xfrm>
          <a:ln>
            <a:noFill/>
          </a:ln>
        </p:spPr>
        <p:txBody>
          <a:bodyPr tIns="0"/>
          <a:lstStyle>
            <a:lvl1pPr>
              <a:defRPr>
                <a:solidFill>
                  <a:schemeClr val="accent1"/>
                </a:solidFill>
              </a:defRPr>
            </a:lvl1pPr>
          </a:lstStyle>
          <a:p>
            <a:r>
              <a:rPr lang="zh-TW" altLang="en-US" dirty="0" smtClean="0"/>
              <a:t>按一下以編輯母片標題樣式</a:t>
            </a:r>
            <a:endParaRPr lang="en-US" dirty="0"/>
          </a:p>
        </p:txBody>
      </p:sp>
      <p:sp>
        <p:nvSpPr>
          <p:cNvPr id="8" name="Content Placeholder 7"/>
          <p:cNvSpPr>
            <a:spLocks noGrp="1"/>
          </p:cNvSpPr>
          <p:nvPr>
            <p:ph sz="quarter" idx="13"/>
          </p:nvPr>
        </p:nvSpPr>
        <p:spPr>
          <a:xfrm>
            <a:off x="467544" y="1700808"/>
            <a:ext cx="8229600" cy="4289426"/>
          </a:xfrm>
        </p:spPr>
        <p:txBody>
          <a:bodyPr/>
          <a:lstStyle/>
          <a:p>
            <a:pPr lvl="0"/>
            <a:r>
              <a:rPr lang="zh-TW" altLang="en-US" dirty="0" smtClean="0"/>
              <a:t>按一下以編輯母片文字樣式</a:t>
            </a:r>
          </a:p>
          <a:p>
            <a:pPr lvl="1"/>
            <a:r>
              <a:rPr lang="zh-TW" altLang="en-US" dirty="0" smtClean="0"/>
              <a:t>第二層</a:t>
            </a:r>
          </a:p>
          <a:p>
            <a:pPr lvl="2"/>
            <a:r>
              <a:rPr lang="zh-TW" altLang="en-US" dirty="0" smtClean="0"/>
              <a:t>第三層</a:t>
            </a:r>
          </a:p>
          <a:p>
            <a:pPr lvl="3"/>
            <a:r>
              <a:rPr lang="zh-TW" altLang="en-US" dirty="0" smtClean="0"/>
              <a:t>第四層</a:t>
            </a:r>
          </a:p>
          <a:p>
            <a:pPr lvl="4"/>
            <a:r>
              <a:rPr lang="zh-TW" altLang="en-US" dirty="0" smtClean="0"/>
              <a:t>第五層</a:t>
            </a:r>
            <a:endParaRPr lang="en-US" dirty="0"/>
          </a:p>
        </p:txBody>
      </p:sp>
      <p:sp>
        <p:nvSpPr>
          <p:cNvPr id="7" name="Rectangle 6"/>
          <p:cNvSpPr txBox="1">
            <a:spLocks noChangeArrowheads="1"/>
          </p:cNvSpPr>
          <p:nvPr userDrawn="1"/>
        </p:nvSpPr>
        <p:spPr bwMode="auto">
          <a:xfrm>
            <a:off x="4191000" y="6477000"/>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Arial" pitchFamily="34" charset="0"/>
              </a:rPr>
              <a:t>Slide </a:t>
            </a:r>
            <a:fld id="{7614916F-BBEF-4684-B6F5-1E636F42BA02}" type="slidenum">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Arial" pitchFamily="34" charset="0"/>
              </a:rPr>
              <a:pPr marL="0" marR="0" lvl="0" indent="0" algn="ctr" defTabSz="914400" rtl="0" eaLnBrk="0" fontAlgn="base" latinLnBrk="0" hangingPunct="0">
                <a:lnSpc>
                  <a:spcPct val="100000"/>
                </a:lnSpc>
                <a:spcBef>
                  <a:spcPct val="0"/>
                </a:spcBef>
                <a:spcAft>
                  <a:spcPct val="0"/>
                </a:spcAft>
                <a:buClrTx/>
                <a:buSzTx/>
                <a:buFontTx/>
                <a:buNone/>
                <a:tabLst/>
                <a:defRPr/>
              </a:pPr>
              <a:t>‹#›</a:t>
            </a:fld>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Arial" pitchFamily="34" charset="0"/>
            </a:endParaRPr>
          </a:p>
        </p:txBody>
      </p:sp>
      <p:sp>
        <p:nvSpPr>
          <p:cNvPr id="11" name="TextBox 10"/>
          <p:cNvSpPr txBox="1"/>
          <p:nvPr userDrawn="1"/>
        </p:nvSpPr>
        <p:spPr>
          <a:xfrm>
            <a:off x="7010400" y="6477000"/>
            <a:ext cx="1946110" cy="276999"/>
          </a:xfrm>
          <a:prstGeom prst="rect">
            <a:avLst/>
          </a:prstGeom>
          <a:noFill/>
        </p:spPr>
        <p:txBody>
          <a:bodyPr wrap="none" rtlCol="0">
            <a:spAutoFit/>
          </a:bodyPr>
          <a:lstStyle/>
          <a:p>
            <a:r>
              <a:rPr lang="en-US" dirty="0" smtClean="0"/>
              <a:t>Marik Hsiao</a:t>
            </a:r>
            <a:r>
              <a:rPr lang="en-US" baseline="0" dirty="0" smtClean="0"/>
              <a:t>, </a:t>
            </a:r>
            <a:r>
              <a:rPr lang="en-US" dirty="0" err="1" smtClean="0"/>
              <a:t>MediaTek</a:t>
            </a:r>
            <a:r>
              <a:rPr lang="en-US" dirty="0" smtClean="0"/>
              <a:t> Inc.</a:t>
            </a:r>
            <a:endParaRPr lang="en-US" dirty="0"/>
          </a:p>
        </p:txBody>
      </p:sp>
    </p:spTree>
    <p:extLst>
      <p:ext uri="{BB962C8B-B14F-4D97-AF65-F5344CB8AC3E}">
        <p14:creationId xmlns:p14="http://schemas.microsoft.com/office/powerpoint/2010/main" xmlns="" val="245393654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May 2016</a:t>
            </a:r>
            <a:endParaRPr lang="en-US" dirty="0"/>
          </a:p>
        </p:txBody>
      </p:sp>
      <p:sp>
        <p:nvSpPr>
          <p:cNvPr id="1029" name="Rectangle 5"/>
          <p:cNvSpPr>
            <a:spLocks noGrp="1" noChangeArrowheads="1"/>
          </p:cNvSpPr>
          <p:nvPr>
            <p:ph type="ftr" sz="quarter" idx="3"/>
          </p:nvPr>
        </p:nvSpPr>
        <p:spPr bwMode="auto">
          <a:xfrm>
            <a:off x="6794600" y="6475413"/>
            <a:ext cx="174932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Marik Hsiao, </a:t>
            </a:r>
            <a:r>
              <a:rPr lang="en-US" altLang="ko-KR" dirty="0" err="1" smtClean="0"/>
              <a:t>MediaTek</a:t>
            </a:r>
            <a:r>
              <a:rPr lang="en-US" altLang="ko-KR" dirty="0" smtClean="0"/>
              <a:t> Inc.</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dirty="0"/>
              <a:t>Slide </a:t>
            </a:r>
            <a:fld id="{7614916F-BBEF-4684-B6F5-1E636F42BA02}" type="slidenum">
              <a:rPr lang="en-US"/>
              <a:pPr>
                <a:defRPr/>
              </a:pPr>
              <a:t>‹#›</a:t>
            </a:fld>
            <a:endParaRPr lang="en-US" dirty="0"/>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802.11-16/0629r2</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60" r:id="rId3"/>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chart" Target="../charts/chart15.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chart" Target="../charts/chart17.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chart" Target="../charts/chart18.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chart" Target="../charts/chart19.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chart" Target="../charts/chart20.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chart" Target="../charts/chart2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4294967295"/>
          </p:nvPr>
        </p:nvSpPr>
        <p:spPr>
          <a:xfrm>
            <a:off x="696912" y="333375"/>
            <a:ext cx="2303451" cy="273050"/>
          </a:xfrm>
          <a:prstGeom prst="rect">
            <a:avLst/>
          </a:prstGeom>
        </p:spPr>
        <p:txBody>
          <a:bodyPr/>
          <a:lstStyle/>
          <a:p>
            <a:r>
              <a:rPr lang="en-US" altLang="ja-JP" sz="1800" b="1" smtClean="0"/>
              <a:t>May 2016</a:t>
            </a:r>
            <a:endParaRPr lang="en-GB" sz="1800" b="1" dirty="0"/>
          </a:p>
        </p:txBody>
      </p:sp>
      <p:sp>
        <p:nvSpPr>
          <p:cNvPr id="7" name="Footer Placeholder 4"/>
          <p:cNvSpPr>
            <a:spLocks noGrp="1"/>
          </p:cNvSpPr>
          <p:nvPr>
            <p:ph type="ftr" idx="4294967295"/>
          </p:nvPr>
        </p:nvSpPr>
        <p:spPr>
          <a:xfrm>
            <a:off x="7067126" y="6475413"/>
            <a:ext cx="1475212" cy="184666"/>
          </a:xfrm>
          <a:prstGeom prst="rect">
            <a:avLst/>
          </a:prstGeom>
        </p:spPr>
        <p:txBody>
          <a:bodyPr/>
          <a:lstStyle/>
          <a:p>
            <a:pPr algn="r"/>
            <a:r>
              <a:rPr lang="en-GB" smtClean="0"/>
              <a:t>Marik Hsiao, MediaTek Inc.</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Box 5 Calibration Results</a:t>
            </a:r>
            <a:endParaRPr lang="en-GB" dirty="0"/>
          </a:p>
        </p:txBody>
      </p:sp>
      <p:sp>
        <p:nvSpPr>
          <p:cNvPr id="3074" name="Rectangle 2"/>
          <p:cNvSpPr>
            <a:spLocks noGrp="1" noChangeArrowheads="1"/>
          </p:cNvSpPr>
          <p:nvPr>
            <p:ph type="body" idx="1"/>
          </p:nvPr>
        </p:nvSpPr>
        <p:spPr>
          <a:xfrm>
            <a:off x="685800" y="1812776"/>
            <a:ext cx="7772400" cy="396875"/>
          </a:xfrm>
          <a:ln/>
        </p:spPr>
        <p:txBody>
          <a:bodyPr/>
          <a:lstStyle/>
          <a:p>
            <a:pPr algn="ct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2016-05-14</a:t>
            </a:r>
            <a:endParaRPr lang="en-GB" sz="2000" b="0" dirty="0"/>
          </a:p>
        </p:txBody>
      </p:sp>
      <p:sp>
        <p:nvSpPr>
          <p:cNvPr id="3076" name="Rectangle 4"/>
          <p:cNvSpPr>
            <a:spLocks noChangeArrowheads="1"/>
          </p:cNvSpPr>
          <p:nvPr/>
        </p:nvSpPr>
        <p:spPr bwMode="auto">
          <a:xfrm>
            <a:off x="533400" y="222870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9" name="Table 8"/>
          <p:cNvGraphicFramePr>
            <a:graphicFrameLocks noGrp="1"/>
          </p:cNvGraphicFramePr>
          <p:nvPr/>
        </p:nvGraphicFramePr>
        <p:xfrm>
          <a:off x="762000" y="2595880"/>
          <a:ext cx="7924800" cy="3786494"/>
        </p:xfrm>
        <a:graphic>
          <a:graphicData uri="http://schemas.openxmlformats.org/drawingml/2006/table">
            <a:tbl>
              <a:tblPr firstRow="1" bandRow="1">
                <a:tableStyleId>{F5AB1C69-6EDB-4FF4-983F-18BD219EF322}</a:tableStyleId>
              </a:tblPr>
              <a:tblGrid>
                <a:gridCol w="1584960"/>
                <a:gridCol w="1261813"/>
                <a:gridCol w="2231254"/>
                <a:gridCol w="1261813"/>
                <a:gridCol w="1584960"/>
              </a:tblGrid>
              <a:tr h="347886">
                <a:tc>
                  <a:txBody>
                    <a:bodyPr/>
                    <a:lstStyle/>
                    <a:p>
                      <a:r>
                        <a:rPr lang="en-US" dirty="0" smtClean="0">
                          <a:solidFill>
                            <a:schemeClr val="tx1"/>
                          </a:solidFill>
                        </a:rPr>
                        <a:t>Name</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solidFill>
                            <a:schemeClr val="tx1"/>
                          </a:solidFill>
                        </a:rPr>
                        <a:t>Affiliation</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solidFill>
                            <a:schemeClr val="tx1"/>
                          </a:solidFill>
                        </a:rPr>
                        <a:t>Address</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solidFill>
                            <a:schemeClr val="tx1"/>
                          </a:solidFill>
                        </a:rPr>
                        <a:t>Phone</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solidFill>
                            <a:schemeClr val="tx1"/>
                          </a:solidFill>
                        </a:rPr>
                        <a:t>email</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86087">
                <a:tc>
                  <a:txBody>
                    <a:bodyPr/>
                    <a:lstStyle/>
                    <a:p>
                      <a:r>
                        <a:rPr lang="en-US" sz="1200" dirty="0" smtClean="0"/>
                        <a:t>Marik</a:t>
                      </a:r>
                      <a:r>
                        <a:rPr lang="en-US" sz="1200" baseline="0" dirty="0" smtClean="0"/>
                        <a:t> Hsiao</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err="1" smtClean="0"/>
                        <a:t>Mediatek</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smtClean="0"/>
                        <a:t>2840 Junction</a:t>
                      </a:r>
                      <a:r>
                        <a:rPr lang="en-US" sz="1200" baseline="0" dirty="0" smtClean="0"/>
                        <a:t> Ave</a:t>
                      </a:r>
                    </a:p>
                    <a:p>
                      <a:r>
                        <a:rPr lang="en-US" sz="1200" baseline="0" dirty="0" smtClean="0"/>
                        <a:t>San Jose, CA 95131, USA</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2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smtClean="0"/>
                        <a:t>marik.hsiao@mediatek.com</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86087">
                <a:tc>
                  <a:txBody>
                    <a:bodyPr/>
                    <a:lstStyle/>
                    <a:p>
                      <a:r>
                        <a:rPr lang="en-US" sz="1200" dirty="0" smtClean="0"/>
                        <a:t>Andrew Tsai</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err="1" smtClean="0"/>
                        <a:t>Mediatek</a:t>
                      </a:r>
                      <a:endParaRPr lang="en-US" sz="1200" dirty="0" smtClean="0"/>
                    </a:p>
                    <a:p>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smtClean="0"/>
                        <a:t>2840 Junction</a:t>
                      </a:r>
                      <a:r>
                        <a:rPr lang="en-US" sz="1200" baseline="0" dirty="0" smtClean="0"/>
                        <a:t> Ave</a:t>
                      </a:r>
                    </a:p>
                    <a:p>
                      <a:r>
                        <a:rPr lang="en-US" sz="1200" baseline="0" dirty="0" smtClean="0"/>
                        <a:t>San Jose, CA 95131, USA</a:t>
                      </a:r>
                      <a:endParaRPr lang="en-US" sz="12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2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smtClean="0"/>
                        <a:t>andrew.tsai@mediatek.com</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86087">
                <a:tc>
                  <a:txBody>
                    <a:bodyPr/>
                    <a:lstStyle/>
                    <a:p>
                      <a:r>
                        <a:rPr lang="en-US" sz="1200" dirty="0" smtClean="0"/>
                        <a:t>Wilson Tsao</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err="1" smtClean="0"/>
                        <a:t>Mediatek</a:t>
                      </a:r>
                      <a:endParaRPr lang="en-US" sz="1200" dirty="0" smtClean="0"/>
                    </a:p>
                    <a:p>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smtClean="0"/>
                        <a:t>2840 Junction</a:t>
                      </a:r>
                      <a:r>
                        <a:rPr lang="en-US" sz="1200" baseline="0" dirty="0" smtClean="0"/>
                        <a:t> Ave</a:t>
                      </a:r>
                    </a:p>
                    <a:p>
                      <a:r>
                        <a:rPr lang="en-US" sz="1200" baseline="0" dirty="0" smtClean="0"/>
                        <a:t>San Jose, CA 95131, USA</a:t>
                      </a:r>
                      <a:endParaRPr lang="en-US" sz="12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2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smtClean="0"/>
                        <a:t>wilson.tsao@mediatek.com</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86087">
                <a:tc>
                  <a:txBody>
                    <a:bodyPr/>
                    <a:lstStyle/>
                    <a:p>
                      <a:r>
                        <a:rPr lang="en-US" sz="1200" dirty="0" smtClean="0"/>
                        <a:t>Jack Lee</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err="1" smtClean="0"/>
                        <a:t>Mediatek</a:t>
                      </a:r>
                      <a:endParaRPr lang="en-US" sz="1200" dirty="0" smtClean="0"/>
                    </a:p>
                    <a:p>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smtClean="0"/>
                        <a:t>2840 Junction</a:t>
                      </a:r>
                      <a:r>
                        <a:rPr lang="en-US" sz="1200" baseline="0" dirty="0" smtClean="0"/>
                        <a:t> Ave</a:t>
                      </a:r>
                    </a:p>
                    <a:p>
                      <a:r>
                        <a:rPr lang="en-US" sz="1200" baseline="0" dirty="0" smtClean="0"/>
                        <a:t>San Jose, CA 95131, USA</a:t>
                      </a:r>
                      <a:endParaRPr lang="en-US" sz="12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smtClean="0"/>
                        <a:t>jack.lee@mediatek.com</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04212">
                <a:tc>
                  <a:txBody>
                    <a:bodyPr/>
                    <a:lstStyle/>
                    <a:p>
                      <a:r>
                        <a:rPr lang="en-US" sz="1200" dirty="0" smtClean="0"/>
                        <a:t>Chung-Ta Ku</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err="1" smtClean="0"/>
                        <a:t>Mediatek</a:t>
                      </a:r>
                      <a:endParaRPr lang="en-US" sz="1200" dirty="0" smtClean="0"/>
                    </a:p>
                    <a:p>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smtClean="0"/>
                        <a:t>2840 Junction</a:t>
                      </a:r>
                      <a:r>
                        <a:rPr lang="en-US" sz="1200" baseline="0" dirty="0" smtClean="0"/>
                        <a:t> Ave</a:t>
                      </a:r>
                    </a:p>
                    <a:p>
                      <a:r>
                        <a:rPr lang="en-US" sz="1200" baseline="0" dirty="0" smtClean="0"/>
                        <a:t>San Jose, CA 95131, USA</a:t>
                      </a:r>
                      <a:endParaRPr lang="en-US" sz="12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smtClean="0"/>
                        <a:t>chung-ta.ku@mediatek.com</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86087">
                <a:tc>
                  <a:txBody>
                    <a:bodyPr/>
                    <a:lstStyle/>
                    <a:p>
                      <a:r>
                        <a:rPr lang="en-US" sz="1200" dirty="0" smtClean="0"/>
                        <a:t>Paul Cheng</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err="1" smtClean="0"/>
                        <a:t>Mediatek</a:t>
                      </a:r>
                      <a:endParaRPr lang="en-US" sz="1200" dirty="0" smtClean="0"/>
                    </a:p>
                    <a:p>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smtClean="0"/>
                        <a:t>2840 Junction</a:t>
                      </a:r>
                      <a:r>
                        <a:rPr lang="en-US" sz="1200" baseline="0" dirty="0" smtClean="0"/>
                        <a:t> Ave</a:t>
                      </a:r>
                    </a:p>
                    <a:p>
                      <a:r>
                        <a:rPr lang="en-US" sz="1200" baseline="0" dirty="0" smtClean="0"/>
                        <a:t>San Jose, CA 95131, USA</a:t>
                      </a:r>
                      <a:endParaRPr lang="en-US" sz="12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2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smtClean="0"/>
                        <a:t>paul.cheng@mediatek.com</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86087">
                <a:tc>
                  <a:txBody>
                    <a:bodyPr/>
                    <a:lstStyle/>
                    <a:p>
                      <a:r>
                        <a:rPr lang="en-US" sz="1200" dirty="0" smtClean="0"/>
                        <a:t>Russell Huang</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err="1" smtClean="0"/>
                        <a:t>Mediatek</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smtClean="0"/>
                        <a:t>2840 Junction</a:t>
                      </a:r>
                      <a:r>
                        <a:rPr lang="en-US" sz="1200" baseline="0" dirty="0" smtClean="0"/>
                        <a:t> Ave</a:t>
                      </a:r>
                    </a:p>
                    <a:p>
                      <a:r>
                        <a:rPr lang="en-US" sz="1200" baseline="0" dirty="0" smtClean="0"/>
                        <a:t>San Jose, CA 95131, USA</a:t>
                      </a:r>
                      <a:endParaRPr lang="en-US" sz="12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2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smtClean="0"/>
                        <a:t>Russell.huang@mediatek.com</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BSS (B) 3 STAs Results</a:t>
            </a:r>
            <a:endParaRPr lang="en-US" dirty="0"/>
          </a:p>
        </p:txBody>
      </p:sp>
      <p:sp>
        <p:nvSpPr>
          <p:cNvPr id="5" name="Date Placeholder 3"/>
          <p:cNvSpPr>
            <a:spLocks noGrp="1"/>
          </p:cNvSpPr>
          <p:nvPr>
            <p:ph type="dt" idx="4294967295"/>
          </p:nvPr>
        </p:nvSpPr>
        <p:spPr>
          <a:xfrm>
            <a:off x="696912" y="333375"/>
            <a:ext cx="2303451" cy="273050"/>
          </a:xfrm>
          <a:prstGeom prst="rect">
            <a:avLst/>
          </a:prstGeom>
        </p:spPr>
        <p:txBody>
          <a:bodyPr/>
          <a:lstStyle/>
          <a:p>
            <a:r>
              <a:rPr lang="en-US" altLang="ja-JP" sz="1800" b="1" smtClean="0"/>
              <a:t>May 2016</a:t>
            </a:r>
            <a:endParaRPr lang="en-GB" sz="1800" b="1" dirty="0"/>
          </a:p>
        </p:txBody>
      </p:sp>
      <p:sp>
        <p:nvSpPr>
          <p:cNvPr id="6" name="Slide Number Placeholder 5"/>
          <p:cNvSpPr>
            <a:spLocks noGrp="1"/>
          </p:cNvSpPr>
          <p:nvPr>
            <p:ph type="sldNum" sz="quarter" idx="12"/>
          </p:nvPr>
        </p:nvSpPr>
        <p:spPr>
          <a:xfrm>
            <a:off x="4344988" y="6475413"/>
            <a:ext cx="530225" cy="182562"/>
          </a:xfrm>
        </p:spPr>
        <p:txBody>
          <a:bodyPr/>
          <a:lstStyle/>
          <a:p>
            <a:pPr>
              <a:defRPr/>
            </a:pPr>
            <a:r>
              <a:rPr lang="en-US" dirty="0" smtClean="0"/>
              <a:t>Slide </a:t>
            </a:r>
            <a:fld id="{F652A146-6F07-41EF-8958-F5CF356A0B78}" type="slidenum">
              <a:rPr lang="en-US" smtClean="0"/>
              <a:pPr>
                <a:defRPr/>
              </a:pPr>
              <a:t>10</a:t>
            </a:fld>
            <a:endParaRPr lang="en-US" dirty="0"/>
          </a:p>
        </p:txBody>
      </p:sp>
      <p:sp>
        <p:nvSpPr>
          <p:cNvPr id="7" name="Footer Placeholder 4"/>
          <p:cNvSpPr>
            <a:spLocks noGrp="1"/>
          </p:cNvSpPr>
          <p:nvPr>
            <p:ph type="ftr" idx="4294967295"/>
          </p:nvPr>
        </p:nvSpPr>
        <p:spPr>
          <a:xfrm>
            <a:off x="7067127" y="6475413"/>
            <a:ext cx="1475211" cy="184666"/>
          </a:xfrm>
          <a:prstGeom prst="rect">
            <a:avLst/>
          </a:prstGeom>
        </p:spPr>
        <p:txBody>
          <a:bodyPr/>
          <a:lstStyle/>
          <a:p>
            <a:pPr algn="r"/>
            <a:r>
              <a:rPr lang="en-GB" smtClean="0"/>
              <a:t>Marik Hsiao, MediaTek Inc.</a:t>
            </a:r>
            <a:endParaRPr lang="en-GB" dirty="0"/>
          </a:p>
        </p:txBody>
      </p:sp>
      <p:graphicFrame>
        <p:nvGraphicFramePr>
          <p:cNvPr id="8" name="Chart 7"/>
          <p:cNvGraphicFramePr/>
          <p:nvPr/>
        </p:nvGraphicFramePr>
        <p:xfrm>
          <a:off x="0" y="1645920"/>
          <a:ext cx="9144000" cy="4572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2 BSS DL Analysis</a:t>
            </a:r>
            <a:endParaRPr lang="en-US" dirty="0"/>
          </a:p>
        </p:txBody>
      </p:sp>
      <p:sp>
        <p:nvSpPr>
          <p:cNvPr id="8" name="Content Placeholder 7"/>
          <p:cNvSpPr>
            <a:spLocks noGrp="1"/>
          </p:cNvSpPr>
          <p:nvPr>
            <p:ph idx="1"/>
          </p:nvPr>
        </p:nvSpPr>
        <p:spPr>
          <a:xfrm>
            <a:off x="685800" y="3048000"/>
            <a:ext cx="7772400" cy="3048000"/>
          </a:xfrm>
        </p:spPr>
        <p:txBody>
          <a:bodyPr>
            <a:normAutofit lnSpcReduction="10000"/>
          </a:bodyPr>
          <a:lstStyle/>
          <a:p>
            <a:r>
              <a:rPr lang="en-US" dirty="0" smtClean="0"/>
              <a:t>The interference powers received by AP A and AP B are both higher then sensitivity. </a:t>
            </a:r>
          </a:p>
          <a:p>
            <a:r>
              <a:rPr lang="en-US" dirty="0" smtClean="0"/>
              <a:t>The interference from AP A or AP B to STAs in BSS B or BSS A is small, respectively </a:t>
            </a:r>
          </a:p>
          <a:p>
            <a:pPr lvl="1"/>
            <a:r>
              <a:rPr lang="en-US" dirty="0" smtClean="0"/>
              <a:t>All STAs can successfully decode their packets </a:t>
            </a:r>
          </a:p>
          <a:p>
            <a:r>
              <a:rPr lang="en-US" dirty="0" smtClean="0"/>
              <a:t>Conclusions </a:t>
            </a:r>
          </a:p>
          <a:p>
            <a:pPr lvl="1"/>
            <a:r>
              <a:rPr lang="en-US" dirty="0" smtClean="0"/>
              <a:t>All STAs’ throughputs in the same BSS should be similar. </a:t>
            </a:r>
          </a:p>
          <a:p>
            <a:pPr lvl="1"/>
            <a:r>
              <a:rPr lang="en-US" dirty="0" smtClean="0"/>
              <a:t>BSS A and BSS B should have the similar total throughputs</a:t>
            </a:r>
          </a:p>
          <a:p>
            <a:pPr lvl="1"/>
            <a:endParaRPr lang="en-US" b="1" dirty="0"/>
          </a:p>
        </p:txBody>
      </p:sp>
      <p:sp>
        <p:nvSpPr>
          <p:cNvPr id="4" name="Date Placeholder 3"/>
          <p:cNvSpPr>
            <a:spLocks noGrp="1"/>
          </p:cNvSpPr>
          <p:nvPr>
            <p:ph type="dt" sz="half" idx="10"/>
          </p:nvPr>
        </p:nvSpPr>
        <p:spPr/>
        <p:txBody>
          <a:bodyPr/>
          <a:lstStyle/>
          <a:p>
            <a:pPr>
              <a:defRPr/>
            </a:pPr>
            <a:r>
              <a:rPr lang="en-US" smtClean="0"/>
              <a:t>May 2016</a:t>
            </a:r>
            <a:endParaRPr lang="en-US" dirty="0"/>
          </a:p>
        </p:txBody>
      </p:sp>
      <p:sp>
        <p:nvSpPr>
          <p:cNvPr id="5" name="Footer Placeholder 4"/>
          <p:cNvSpPr>
            <a:spLocks noGrp="1"/>
          </p:cNvSpPr>
          <p:nvPr>
            <p:ph type="ftr" sz="quarter" idx="11"/>
          </p:nvPr>
        </p:nvSpPr>
        <p:spPr/>
        <p:txBody>
          <a:bodyPr/>
          <a:lstStyle/>
          <a:p>
            <a:pPr>
              <a:defRPr/>
            </a:pPr>
            <a:r>
              <a:rPr lang="en-US" altLang="ko-KR" smtClean="0"/>
              <a:t>Marik Hsiao, MediaTek Inc.</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F652A146-6F07-41EF-8958-F5CF356A0B78}" type="slidenum">
              <a:rPr lang="en-US" smtClean="0"/>
              <a:pPr>
                <a:defRPr/>
              </a:pPr>
              <a:t>11</a:t>
            </a:fld>
            <a:endParaRPr lang="en-US"/>
          </a:p>
        </p:txBody>
      </p:sp>
      <p:graphicFrame>
        <p:nvGraphicFramePr>
          <p:cNvPr id="10" name="Table 9"/>
          <p:cNvGraphicFramePr>
            <a:graphicFrameLocks noGrp="1"/>
          </p:cNvGraphicFramePr>
          <p:nvPr/>
        </p:nvGraphicFramePr>
        <p:xfrm>
          <a:off x="685800" y="1905000"/>
          <a:ext cx="7871119" cy="838200"/>
        </p:xfrm>
        <a:graphic>
          <a:graphicData uri="http://schemas.openxmlformats.org/drawingml/2006/table">
            <a:tbl>
              <a:tblPr/>
              <a:tblGrid>
                <a:gridCol w="965832"/>
                <a:gridCol w="1026961"/>
                <a:gridCol w="782447"/>
                <a:gridCol w="1835999"/>
                <a:gridCol w="1408561"/>
                <a:gridCol w="1851319"/>
              </a:tblGrid>
              <a:tr h="419100">
                <a:tc>
                  <a:txBody>
                    <a:bodyPr/>
                    <a:lstStyle/>
                    <a:p>
                      <a:pPr algn="ctr" fontAlgn="ctr"/>
                      <a:endParaRPr lang="en-US" sz="1800" b="1" i="0" u="none" strike="noStrike" dirty="0">
                        <a:solidFill>
                          <a:srgbClr val="000000"/>
                        </a:solidFill>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Calibri"/>
                        </a:rPr>
                        <a:t>x</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Calibri"/>
                        </a:rPr>
                        <a:t>y</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Calibri"/>
                        </a:rPr>
                        <a:t>distance to AP B</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Calibri"/>
                        </a:rPr>
                        <a:t>pathloss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Calibri"/>
                        </a:rPr>
                        <a:t>rcvdPower(A-&gt;B)</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9100">
                <a:tc>
                  <a:txBody>
                    <a:bodyPr/>
                    <a:lstStyle/>
                    <a:p>
                      <a:pPr algn="ctr" fontAlgn="ctr"/>
                      <a:r>
                        <a:rPr lang="en-US" sz="1800" b="0" i="0" u="none" strike="noStrike">
                          <a:solidFill>
                            <a:srgbClr val="000000"/>
                          </a:solidFill>
                          <a:latin typeface="Calibri"/>
                        </a:rPr>
                        <a:t>AP 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ctr"/>
                      <a:r>
                        <a:rPr lang="en-US" sz="1800" b="0" i="0" u="none" strike="noStrike">
                          <a:solidFill>
                            <a:srgbClr val="000000"/>
                          </a:solidFill>
                          <a:latin typeface="Calibri"/>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ctr"/>
                      <a:r>
                        <a:rPr lang="en-US" sz="1800" b="0" i="0" u="none" strike="noStrike">
                          <a:solidFill>
                            <a:srgbClr val="000000"/>
                          </a:solidFill>
                          <a:latin typeface="Calibri"/>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ctr"/>
                      <a:r>
                        <a:rPr lang="en-US" sz="1800" b="0" i="0" u="none" strike="noStrike">
                          <a:solidFill>
                            <a:srgbClr val="000000"/>
                          </a:solidFill>
                          <a:latin typeface="Calibri"/>
                        </a:rPr>
                        <a:t>44.72135955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ctr"/>
                      <a:r>
                        <a:rPr lang="en-US" sz="1800" b="0" i="0" u="none" strike="noStrike">
                          <a:solidFill>
                            <a:srgbClr val="000000"/>
                          </a:solidFill>
                          <a:latin typeface="Calibri"/>
                        </a:rPr>
                        <a:t>93.70865011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ctr"/>
                      <a:r>
                        <a:rPr lang="en-US" sz="1800" b="0" i="0" u="none" strike="noStrike" dirty="0">
                          <a:solidFill>
                            <a:srgbClr val="000000"/>
                          </a:solidFill>
                          <a:latin typeface="Calibri"/>
                        </a:rPr>
                        <a:t>-73.46440412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BSS (A+B) Results</a:t>
            </a:r>
            <a:endParaRPr lang="en-US" dirty="0"/>
          </a:p>
        </p:txBody>
      </p:sp>
      <p:sp>
        <p:nvSpPr>
          <p:cNvPr id="4" name="Date Placeholder 3"/>
          <p:cNvSpPr>
            <a:spLocks noGrp="1"/>
          </p:cNvSpPr>
          <p:nvPr>
            <p:ph type="dt" idx="4294967295"/>
          </p:nvPr>
        </p:nvSpPr>
        <p:spPr>
          <a:xfrm>
            <a:off x="696912" y="333375"/>
            <a:ext cx="2303451" cy="273050"/>
          </a:xfrm>
          <a:prstGeom prst="rect">
            <a:avLst/>
          </a:prstGeom>
        </p:spPr>
        <p:txBody>
          <a:bodyPr/>
          <a:lstStyle/>
          <a:p>
            <a:r>
              <a:rPr lang="en-US" altLang="ja-JP" sz="1800" b="1" smtClean="0"/>
              <a:t>May 2016</a:t>
            </a:r>
            <a:endParaRPr lang="en-GB" sz="1800" b="1" dirty="0"/>
          </a:p>
        </p:txBody>
      </p:sp>
      <p:sp>
        <p:nvSpPr>
          <p:cNvPr id="5" name="Slide Number Placeholder 5"/>
          <p:cNvSpPr>
            <a:spLocks noGrp="1"/>
          </p:cNvSpPr>
          <p:nvPr>
            <p:ph type="sldNum" sz="quarter" idx="12"/>
          </p:nvPr>
        </p:nvSpPr>
        <p:spPr>
          <a:xfrm>
            <a:off x="4344988" y="6475413"/>
            <a:ext cx="530225" cy="182562"/>
          </a:xfrm>
        </p:spPr>
        <p:txBody>
          <a:bodyPr/>
          <a:lstStyle/>
          <a:p>
            <a:pPr>
              <a:defRPr/>
            </a:pPr>
            <a:r>
              <a:rPr lang="en-US" dirty="0" smtClean="0"/>
              <a:t>Slide </a:t>
            </a:r>
            <a:fld id="{F652A146-6F07-41EF-8958-F5CF356A0B78}" type="slidenum">
              <a:rPr lang="en-US" smtClean="0"/>
              <a:pPr>
                <a:defRPr/>
              </a:pPr>
              <a:t>12</a:t>
            </a:fld>
            <a:endParaRPr lang="en-US" dirty="0"/>
          </a:p>
        </p:txBody>
      </p:sp>
      <p:sp>
        <p:nvSpPr>
          <p:cNvPr id="7" name="Footer Placeholder 4"/>
          <p:cNvSpPr>
            <a:spLocks noGrp="1"/>
          </p:cNvSpPr>
          <p:nvPr>
            <p:ph type="ftr" idx="4294967295"/>
          </p:nvPr>
        </p:nvSpPr>
        <p:spPr>
          <a:xfrm>
            <a:off x="7067127" y="6475413"/>
            <a:ext cx="1475211" cy="184666"/>
          </a:xfrm>
          <a:prstGeom prst="rect">
            <a:avLst/>
          </a:prstGeom>
        </p:spPr>
        <p:txBody>
          <a:bodyPr/>
          <a:lstStyle/>
          <a:p>
            <a:pPr algn="r"/>
            <a:r>
              <a:rPr lang="en-GB" smtClean="0"/>
              <a:t>Marik Hsiao, MediaTek Inc.</a:t>
            </a:r>
            <a:endParaRPr lang="en-GB" dirty="0"/>
          </a:p>
        </p:txBody>
      </p:sp>
      <p:graphicFrame>
        <p:nvGraphicFramePr>
          <p:cNvPr id="8" name="Chart 7"/>
          <p:cNvGraphicFramePr/>
          <p:nvPr/>
        </p:nvGraphicFramePr>
        <p:xfrm>
          <a:off x="0" y="1645920"/>
          <a:ext cx="9144000" cy="4572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7772400" cy="1066800"/>
          </a:xfrm>
        </p:spPr>
        <p:txBody>
          <a:bodyPr/>
          <a:lstStyle/>
          <a:p>
            <a:r>
              <a:rPr lang="en-US" dirty="0" smtClean="0"/>
              <a:t>2 BSS, A DL B UL, Analysis</a:t>
            </a:r>
            <a:endParaRPr lang="en-US" dirty="0"/>
          </a:p>
        </p:txBody>
      </p:sp>
      <p:sp>
        <p:nvSpPr>
          <p:cNvPr id="8" name="Content Placeholder 7"/>
          <p:cNvSpPr>
            <a:spLocks noGrp="1"/>
          </p:cNvSpPr>
          <p:nvPr>
            <p:ph idx="1"/>
          </p:nvPr>
        </p:nvSpPr>
        <p:spPr>
          <a:xfrm>
            <a:off x="685800" y="3429000"/>
            <a:ext cx="7772400" cy="2667000"/>
          </a:xfrm>
        </p:spPr>
        <p:txBody>
          <a:bodyPr>
            <a:normAutofit fontScale="92500" lnSpcReduction="20000"/>
          </a:bodyPr>
          <a:lstStyle/>
          <a:p>
            <a:r>
              <a:rPr lang="en-US" dirty="0" smtClean="0"/>
              <a:t>The interference powers from STA3, 21, and 27 to AP A are all lower than sensitivity.</a:t>
            </a:r>
          </a:p>
          <a:p>
            <a:pPr lvl="1"/>
            <a:r>
              <a:rPr lang="en-US" dirty="0" smtClean="0"/>
              <a:t>AP A will send out its DL data without suspending BO counters.</a:t>
            </a:r>
          </a:p>
          <a:p>
            <a:r>
              <a:rPr lang="en-US" dirty="0" smtClean="0"/>
              <a:t>The interference powers from STA 3, 21, and 27 to STAs in BSS A are small except STA26</a:t>
            </a:r>
          </a:p>
          <a:p>
            <a:pPr lvl="1"/>
            <a:r>
              <a:rPr lang="en-US" dirty="0" smtClean="0"/>
              <a:t>Only when STA26 is receiving its DL data and STA21 and/or STA27 send UL data simultaneously, the SINR will decrease to around 17.5</a:t>
            </a:r>
          </a:p>
          <a:p>
            <a:pPr lvl="2"/>
            <a:r>
              <a:rPr lang="en-US" dirty="0" smtClean="0"/>
              <a:t>The probability is small</a:t>
            </a:r>
          </a:p>
          <a:p>
            <a:pPr lvl="2"/>
            <a:r>
              <a:rPr lang="en-US" dirty="0" smtClean="0"/>
              <a:t>SINR 17.5 still has around 98.5% successful rate. </a:t>
            </a:r>
            <a:endParaRPr lang="en-US" dirty="0"/>
          </a:p>
        </p:txBody>
      </p:sp>
      <p:sp>
        <p:nvSpPr>
          <p:cNvPr id="4" name="Date Placeholder 3"/>
          <p:cNvSpPr>
            <a:spLocks noGrp="1"/>
          </p:cNvSpPr>
          <p:nvPr>
            <p:ph type="dt" sz="half" idx="10"/>
          </p:nvPr>
        </p:nvSpPr>
        <p:spPr/>
        <p:txBody>
          <a:bodyPr/>
          <a:lstStyle/>
          <a:p>
            <a:pPr>
              <a:defRPr/>
            </a:pPr>
            <a:r>
              <a:rPr lang="en-US" smtClean="0"/>
              <a:t>May 2016</a:t>
            </a:r>
            <a:endParaRPr lang="en-US" dirty="0"/>
          </a:p>
        </p:txBody>
      </p:sp>
      <p:sp>
        <p:nvSpPr>
          <p:cNvPr id="5" name="Footer Placeholder 4"/>
          <p:cNvSpPr>
            <a:spLocks noGrp="1"/>
          </p:cNvSpPr>
          <p:nvPr>
            <p:ph type="ftr" sz="quarter" idx="11"/>
          </p:nvPr>
        </p:nvSpPr>
        <p:spPr/>
        <p:txBody>
          <a:bodyPr/>
          <a:lstStyle/>
          <a:p>
            <a:pPr>
              <a:defRPr/>
            </a:pPr>
            <a:r>
              <a:rPr lang="en-US" altLang="ko-KR" smtClean="0"/>
              <a:t>Marik Hsiao, MediaTek Inc.</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F652A146-6F07-41EF-8958-F5CF356A0B78}" type="slidenum">
              <a:rPr lang="en-US" smtClean="0"/>
              <a:pPr>
                <a:defRPr/>
              </a:pPr>
              <a:t>13</a:t>
            </a:fld>
            <a:endParaRPr lang="en-US"/>
          </a:p>
        </p:txBody>
      </p:sp>
      <p:graphicFrame>
        <p:nvGraphicFramePr>
          <p:cNvPr id="12" name="Table 11"/>
          <p:cNvGraphicFramePr>
            <a:graphicFrameLocks noGrp="1"/>
          </p:cNvGraphicFramePr>
          <p:nvPr/>
        </p:nvGraphicFramePr>
        <p:xfrm>
          <a:off x="692753" y="1752600"/>
          <a:ext cx="7917847" cy="1419225"/>
        </p:xfrm>
        <a:graphic>
          <a:graphicData uri="http://schemas.openxmlformats.org/drawingml/2006/table">
            <a:tbl>
              <a:tblPr/>
              <a:tblGrid>
                <a:gridCol w="991420"/>
                <a:gridCol w="1054169"/>
                <a:gridCol w="803176"/>
                <a:gridCol w="1756948"/>
                <a:gridCol w="1287462"/>
                <a:gridCol w="2024672"/>
              </a:tblGrid>
              <a:tr h="200025">
                <a:tc>
                  <a:txBody>
                    <a:bodyPr/>
                    <a:lstStyle/>
                    <a:p>
                      <a:pPr algn="ctr" fontAlgn="ctr"/>
                      <a:endParaRPr lang="en-US" sz="1800" b="1" i="0" u="none" strike="noStrike" dirty="0">
                        <a:solidFill>
                          <a:srgbClr val="000000"/>
                        </a:solidFill>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Calibri"/>
                        </a:rPr>
                        <a:t>x</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Calibri"/>
                        </a:rPr>
                        <a:t>y</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Calibri"/>
                        </a:rPr>
                        <a:t>distance to AP 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800" b="1" i="0" u="none" strike="noStrike" dirty="0" err="1">
                          <a:solidFill>
                            <a:srgbClr val="000000"/>
                          </a:solidFill>
                          <a:latin typeface="Calibri"/>
                        </a:rPr>
                        <a:t>pathloss</a:t>
                      </a:r>
                      <a:endParaRPr lang="en-US" sz="1800" b="1" i="0" u="none" strike="noStrike" dirty="0">
                        <a:solidFill>
                          <a:srgbClr val="000000"/>
                        </a:solidFill>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800" b="1" i="0" u="none" strike="noStrike" dirty="0" err="1">
                          <a:solidFill>
                            <a:srgbClr val="000000"/>
                          </a:solidFill>
                          <a:latin typeface="Calibri"/>
                        </a:rPr>
                        <a:t>rcvdPower</a:t>
                      </a:r>
                      <a:r>
                        <a:rPr lang="en-US" sz="1800" b="1" i="0" u="none" strike="noStrike" dirty="0">
                          <a:solidFill>
                            <a:srgbClr val="000000"/>
                          </a:solidFill>
                          <a:latin typeface="Calibri"/>
                        </a:rPr>
                        <a:t>(STA-&gt;A)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algn="ctr" fontAlgn="ctr"/>
                      <a:r>
                        <a:rPr lang="en-US" sz="1800" b="0" i="0" u="none" strike="noStrike">
                          <a:solidFill>
                            <a:srgbClr val="000000"/>
                          </a:solidFill>
                          <a:latin typeface="Calibri"/>
                        </a:rPr>
                        <a:t>AP 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ctr"/>
                      <a:r>
                        <a:rPr lang="en-US" sz="1800" b="0" i="0" u="none" strike="noStrike">
                          <a:solidFill>
                            <a:srgbClr val="000000"/>
                          </a:solidFill>
                          <a:latin typeface="Calibri"/>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ctr"/>
                      <a:r>
                        <a:rPr lang="en-US" sz="1800" b="0" i="0" u="none" strike="noStrike">
                          <a:solidFill>
                            <a:srgbClr val="000000"/>
                          </a:solidFill>
                          <a:latin typeface="Calibri"/>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ctr"/>
                      <a:r>
                        <a:rPr lang="en-US" sz="1800" b="0" i="0" u="none" strike="noStrike">
                          <a:solidFill>
                            <a:srgbClr val="000000"/>
                          </a:solidFill>
                          <a:latin typeface="Calibri"/>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ctr"/>
                      <a:r>
                        <a:rPr lang="en-US" sz="1800" b="0" i="0" u="none" strike="noStrike">
                          <a:solidFill>
                            <a:srgbClr val="000000"/>
                          </a:solidFill>
                          <a:latin typeface="Calibri"/>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ctr"/>
                      <a:r>
                        <a:rPr lang="en-US" sz="1800" b="0" i="0" u="none" strike="noStrike">
                          <a:solidFill>
                            <a:srgbClr val="000000"/>
                          </a:solidFill>
                          <a:latin typeface="Calibri"/>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r>
              <a:tr h="190500">
                <a:tc>
                  <a:txBody>
                    <a:bodyPr/>
                    <a:lstStyle/>
                    <a:p>
                      <a:pPr algn="ctr" fontAlgn="ctr"/>
                      <a:r>
                        <a:rPr lang="en-US" sz="1800" b="0" i="0" u="none" strike="noStrike">
                          <a:solidFill>
                            <a:srgbClr val="000000"/>
                          </a:solidFill>
                          <a:latin typeface="Calibri"/>
                        </a:rPr>
                        <a:t>STA3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latin typeface="Calibri"/>
                        </a:rPr>
                        <a:t>47.50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latin typeface="Calibri"/>
                        </a:rPr>
                        <a:t>10.50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latin typeface="Calibri"/>
                        </a:rPr>
                        <a:t>48.65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latin typeface="Calibri"/>
                        </a:rPr>
                        <a:t>94.98748909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latin typeface="Calibri"/>
                        </a:rPr>
                        <a:t>-81.7432431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0500">
                <a:tc>
                  <a:txBody>
                    <a:bodyPr/>
                    <a:lstStyle/>
                    <a:p>
                      <a:pPr algn="ctr" fontAlgn="ctr"/>
                      <a:r>
                        <a:rPr lang="en-US" sz="1800" b="0" i="0" u="none" strike="noStrike">
                          <a:solidFill>
                            <a:srgbClr val="000000"/>
                          </a:solidFill>
                          <a:latin typeface="Calibri"/>
                        </a:rPr>
                        <a:t>STA21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ctr"/>
                      <a:r>
                        <a:rPr lang="en-US" sz="1800" b="0" i="0" u="none" strike="noStrike">
                          <a:solidFill>
                            <a:srgbClr val="000000"/>
                          </a:solidFill>
                          <a:latin typeface="Calibri"/>
                        </a:rPr>
                        <a:t>33.50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latin typeface="Calibri"/>
                        </a:rPr>
                        <a:t>17.00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latin typeface="Calibri"/>
                        </a:rPr>
                        <a:t>37.57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ctr"/>
                      <a:r>
                        <a:rPr lang="en-US" sz="1800" b="0" i="0" u="none" strike="noStrike">
                          <a:solidFill>
                            <a:srgbClr val="000000"/>
                          </a:solidFill>
                          <a:latin typeface="Calibri"/>
                        </a:rPr>
                        <a:t>91.0586944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ctr"/>
                      <a:r>
                        <a:rPr lang="en-US" sz="1800" b="0" i="0" u="none" strike="noStrike">
                          <a:solidFill>
                            <a:srgbClr val="000000"/>
                          </a:solidFill>
                          <a:latin typeface="Calibri"/>
                        </a:rPr>
                        <a:t>-77.81444841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0500">
                <a:tc>
                  <a:txBody>
                    <a:bodyPr/>
                    <a:lstStyle/>
                    <a:p>
                      <a:pPr algn="ctr" fontAlgn="ctr"/>
                      <a:r>
                        <a:rPr lang="en-US" sz="1800" b="0" i="0" u="none" strike="noStrike">
                          <a:solidFill>
                            <a:srgbClr val="000000"/>
                          </a:solidFill>
                          <a:latin typeface="Calibri"/>
                        </a:rPr>
                        <a:t>STA27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latin typeface="Calibri"/>
                        </a:rPr>
                        <a:t>34.00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latin typeface="Calibri"/>
                        </a:rPr>
                        <a:t>22.50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latin typeface="Calibri"/>
                        </a:rPr>
                        <a:t>40.77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latin typeface="Calibri"/>
                        </a:rPr>
                        <a:t>92.30281117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Calibri"/>
                        </a:rPr>
                        <a:t>-79.05856517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BSS (A+B) Results</a:t>
            </a:r>
            <a:endParaRPr lang="en-US" dirty="0"/>
          </a:p>
        </p:txBody>
      </p:sp>
      <p:sp>
        <p:nvSpPr>
          <p:cNvPr id="5" name="Date Placeholder 3"/>
          <p:cNvSpPr>
            <a:spLocks noGrp="1"/>
          </p:cNvSpPr>
          <p:nvPr>
            <p:ph type="dt" idx="4294967295"/>
          </p:nvPr>
        </p:nvSpPr>
        <p:spPr>
          <a:xfrm>
            <a:off x="696912" y="333375"/>
            <a:ext cx="2303451" cy="273050"/>
          </a:xfrm>
          <a:prstGeom prst="rect">
            <a:avLst/>
          </a:prstGeom>
        </p:spPr>
        <p:txBody>
          <a:bodyPr/>
          <a:lstStyle/>
          <a:p>
            <a:r>
              <a:rPr lang="en-US" altLang="ja-JP" sz="1800" b="1" smtClean="0"/>
              <a:t>May 2016</a:t>
            </a:r>
            <a:endParaRPr lang="en-GB" sz="1800" b="1" dirty="0"/>
          </a:p>
        </p:txBody>
      </p:sp>
      <p:sp>
        <p:nvSpPr>
          <p:cNvPr id="7" name="Slide Number Placeholder 5"/>
          <p:cNvSpPr>
            <a:spLocks noGrp="1"/>
          </p:cNvSpPr>
          <p:nvPr>
            <p:ph type="sldNum" sz="quarter" idx="12"/>
          </p:nvPr>
        </p:nvSpPr>
        <p:spPr>
          <a:xfrm>
            <a:off x="4344988" y="6475413"/>
            <a:ext cx="530225" cy="182562"/>
          </a:xfrm>
        </p:spPr>
        <p:txBody>
          <a:bodyPr/>
          <a:lstStyle/>
          <a:p>
            <a:pPr>
              <a:defRPr/>
            </a:pPr>
            <a:r>
              <a:rPr lang="en-US" dirty="0" smtClean="0"/>
              <a:t>Slide </a:t>
            </a:r>
            <a:fld id="{F652A146-6F07-41EF-8958-F5CF356A0B78}" type="slidenum">
              <a:rPr lang="en-US" smtClean="0"/>
              <a:pPr>
                <a:defRPr/>
              </a:pPr>
              <a:t>14</a:t>
            </a:fld>
            <a:endParaRPr lang="en-US" dirty="0"/>
          </a:p>
        </p:txBody>
      </p:sp>
      <p:sp>
        <p:nvSpPr>
          <p:cNvPr id="8" name="Footer Placeholder 4"/>
          <p:cNvSpPr>
            <a:spLocks noGrp="1"/>
          </p:cNvSpPr>
          <p:nvPr>
            <p:ph type="ftr" idx="4294967295"/>
          </p:nvPr>
        </p:nvSpPr>
        <p:spPr>
          <a:xfrm>
            <a:off x="7067127" y="6475413"/>
            <a:ext cx="1475211" cy="184666"/>
          </a:xfrm>
          <a:prstGeom prst="rect">
            <a:avLst/>
          </a:prstGeom>
        </p:spPr>
        <p:txBody>
          <a:bodyPr/>
          <a:lstStyle/>
          <a:p>
            <a:pPr algn="r"/>
            <a:r>
              <a:rPr lang="en-GB" smtClean="0"/>
              <a:t>Marik Hsiao, MediaTek Inc.</a:t>
            </a:r>
            <a:endParaRPr lang="en-GB" dirty="0"/>
          </a:p>
        </p:txBody>
      </p:sp>
      <p:graphicFrame>
        <p:nvGraphicFramePr>
          <p:cNvPr id="9" name="Chart 8"/>
          <p:cNvGraphicFramePr/>
          <p:nvPr/>
        </p:nvGraphicFramePr>
        <p:xfrm>
          <a:off x="0" y="1645920"/>
          <a:ext cx="9144000" cy="4572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2 BSS, A UL B DL, Analysis</a:t>
            </a:r>
            <a:endParaRPr lang="en-US" dirty="0"/>
          </a:p>
        </p:txBody>
      </p:sp>
      <p:sp>
        <p:nvSpPr>
          <p:cNvPr id="8" name="Content Placeholder 7"/>
          <p:cNvSpPr>
            <a:spLocks noGrp="1"/>
          </p:cNvSpPr>
          <p:nvPr>
            <p:ph idx="1"/>
          </p:nvPr>
        </p:nvSpPr>
        <p:spPr/>
        <p:txBody>
          <a:bodyPr/>
          <a:lstStyle/>
          <a:p>
            <a:r>
              <a:rPr lang="en-US" dirty="0" smtClean="0"/>
              <a:t>All the interference powers from BSS A STAs to AP B are lower than sensitivity.</a:t>
            </a:r>
          </a:p>
          <a:p>
            <a:r>
              <a:rPr lang="en-US" dirty="0" smtClean="0"/>
              <a:t>All the interference powers from BSS A STAs to BSS B STAs are small as well.</a:t>
            </a:r>
          </a:p>
          <a:p>
            <a:r>
              <a:rPr lang="en-US" dirty="0" smtClean="0"/>
              <a:t>AP B will continue send DL data without suspending BO counters. </a:t>
            </a:r>
          </a:p>
          <a:p>
            <a:r>
              <a:rPr lang="en-US" dirty="0" smtClean="0"/>
              <a:t>The interference powers from AP B to STA2, 5, 23, 25, 26, and 29 are higher than sensitivity. The throughputs of other STAs will depend on SINR and PER. </a:t>
            </a:r>
          </a:p>
          <a:p>
            <a:pPr lvl="1"/>
            <a:endParaRPr lang="en-US" dirty="0"/>
          </a:p>
        </p:txBody>
      </p:sp>
      <p:sp>
        <p:nvSpPr>
          <p:cNvPr id="4" name="Date Placeholder 3"/>
          <p:cNvSpPr>
            <a:spLocks noGrp="1"/>
          </p:cNvSpPr>
          <p:nvPr>
            <p:ph type="dt" sz="half" idx="10"/>
          </p:nvPr>
        </p:nvSpPr>
        <p:spPr/>
        <p:txBody>
          <a:bodyPr/>
          <a:lstStyle/>
          <a:p>
            <a:pPr>
              <a:defRPr/>
            </a:pPr>
            <a:r>
              <a:rPr lang="en-US" smtClean="0"/>
              <a:t>May 2016</a:t>
            </a:r>
            <a:endParaRPr lang="en-US" dirty="0"/>
          </a:p>
        </p:txBody>
      </p:sp>
      <p:sp>
        <p:nvSpPr>
          <p:cNvPr id="5" name="Footer Placeholder 4"/>
          <p:cNvSpPr>
            <a:spLocks noGrp="1"/>
          </p:cNvSpPr>
          <p:nvPr>
            <p:ph type="ftr" sz="quarter" idx="11"/>
          </p:nvPr>
        </p:nvSpPr>
        <p:spPr/>
        <p:txBody>
          <a:bodyPr/>
          <a:lstStyle/>
          <a:p>
            <a:pPr>
              <a:defRPr/>
            </a:pPr>
            <a:r>
              <a:rPr lang="en-US" altLang="ko-KR" smtClean="0"/>
              <a:t>Marik Hsiao, MediaTek Inc.</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F652A146-6F07-41EF-8958-F5CF356A0B78}" type="slidenum">
              <a:rPr lang="en-US" smtClean="0"/>
              <a:pPr>
                <a:defRPr/>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BSS (A+B) Results 	</a:t>
            </a:r>
            <a:endParaRPr lang="en-US" dirty="0"/>
          </a:p>
        </p:txBody>
      </p:sp>
      <p:sp>
        <p:nvSpPr>
          <p:cNvPr id="4" name="Date Placeholder 3"/>
          <p:cNvSpPr>
            <a:spLocks noGrp="1"/>
          </p:cNvSpPr>
          <p:nvPr>
            <p:ph type="dt" idx="4294967295"/>
          </p:nvPr>
        </p:nvSpPr>
        <p:spPr>
          <a:xfrm>
            <a:off x="696912" y="333375"/>
            <a:ext cx="2303451" cy="273050"/>
          </a:xfrm>
          <a:prstGeom prst="rect">
            <a:avLst/>
          </a:prstGeom>
        </p:spPr>
        <p:txBody>
          <a:bodyPr/>
          <a:lstStyle/>
          <a:p>
            <a:r>
              <a:rPr lang="en-US" altLang="ja-JP" sz="1800" b="1" smtClean="0"/>
              <a:t>May 2016</a:t>
            </a:r>
            <a:endParaRPr lang="en-GB" sz="1800" b="1" dirty="0"/>
          </a:p>
        </p:txBody>
      </p:sp>
      <p:sp>
        <p:nvSpPr>
          <p:cNvPr id="6" name="Slide Number Placeholder 5"/>
          <p:cNvSpPr>
            <a:spLocks noGrp="1"/>
          </p:cNvSpPr>
          <p:nvPr>
            <p:ph type="sldNum" sz="quarter" idx="12"/>
          </p:nvPr>
        </p:nvSpPr>
        <p:spPr>
          <a:xfrm>
            <a:off x="4344988" y="6475413"/>
            <a:ext cx="530225" cy="182562"/>
          </a:xfrm>
        </p:spPr>
        <p:txBody>
          <a:bodyPr/>
          <a:lstStyle/>
          <a:p>
            <a:pPr>
              <a:defRPr/>
            </a:pPr>
            <a:r>
              <a:rPr lang="en-US" dirty="0" smtClean="0"/>
              <a:t>Slide </a:t>
            </a:r>
            <a:fld id="{F652A146-6F07-41EF-8958-F5CF356A0B78}" type="slidenum">
              <a:rPr lang="en-US" smtClean="0"/>
              <a:pPr>
                <a:defRPr/>
              </a:pPr>
              <a:t>16</a:t>
            </a:fld>
            <a:endParaRPr lang="en-US" dirty="0"/>
          </a:p>
        </p:txBody>
      </p:sp>
      <p:sp>
        <p:nvSpPr>
          <p:cNvPr id="7" name="Footer Placeholder 4"/>
          <p:cNvSpPr>
            <a:spLocks noGrp="1"/>
          </p:cNvSpPr>
          <p:nvPr>
            <p:ph type="ftr" idx="4294967295"/>
          </p:nvPr>
        </p:nvSpPr>
        <p:spPr>
          <a:xfrm>
            <a:off x="7067127" y="6475413"/>
            <a:ext cx="1475211" cy="184666"/>
          </a:xfrm>
          <a:prstGeom prst="rect">
            <a:avLst/>
          </a:prstGeom>
        </p:spPr>
        <p:txBody>
          <a:bodyPr/>
          <a:lstStyle/>
          <a:p>
            <a:pPr algn="r"/>
            <a:r>
              <a:rPr lang="en-GB" smtClean="0"/>
              <a:t>Marik Hsiao, MediaTek Inc.</a:t>
            </a:r>
            <a:endParaRPr lang="en-GB" dirty="0"/>
          </a:p>
        </p:txBody>
      </p:sp>
      <p:graphicFrame>
        <p:nvGraphicFramePr>
          <p:cNvPr id="8" name="Chart 7"/>
          <p:cNvGraphicFramePr/>
          <p:nvPr/>
        </p:nvGraphicFramePr>
        <p:xfrm>
          <a:off x="0" y="1645920"/>
          <a:ext cx="9144000" cy="4572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BSS (A+B) Results</a:t>
            </a:r>
            <a:endParaRPr lang="en-US" dirty="0"/>
          </a:p>
        </p:txBody>
      </p:sp>
      <p:sp>
        <p:nvSpPr>
          <p:cNvPr id="4" name="Date Placeholder 3"/>
          <p:cNvSpPr>
            <a:spLocks noGrp="1"/>
          </p:cNvSpPr>
          <p:nvPr>
            <p:ph type="dt" idx="4294967295"/>
          </p:nvPr>
        </p:nvSpPr>
        <p:spPr>
          <a:xfrm>
            <a:off x="696912" y="333375"/>
            <a:ext cx="2303451" cy="273050"/>
          </a:xfrm>
          <a:prstGeom prst="rect">
            <a:avLst/>
          </a:prstGeom>
        </p:spPr>
        <p:txBody>
          <a:bodyPr/>
          <a:lstStyle/>
          <a:p>
            <a:r>
              <a:rPr lang="en-US" altLang="ja-JP" sz="1800" b="1" smtClean="0"/>
              <a:t>May 2016</a:t>
            </a:r>
            <a:endParaRPr lang="en-GB" sz="1800" b="1" dirty="0"/>
          </a:p>
        </p:txBody>
      </p:sp>
      <p:sp>
        <p:nvSpPr>
          <p:cNvPr id="5" name="Slide Number Placeholder 5"/>
          <p:cNvSpPr>
            <a:spLocks noGrp="1"/>
          </p:cNvSpPr>
          <p:nvPr>
            <p:ph type="sldNum" sz="quarter" idx="12"/>
          </p:nvPr>
        </p:nvSpPr>
        <p:spPr>
          <a:xfrm>
            <a:off x="4344988" y="6475413"/>
            <a:ext cx="530225" cy="182562"/>
          </a:xfrm>
        </p:spPr>
        <p:txBody>
          <a:bodyPr/>
          <a:lstStyle/>
          <a:p>
            <a:pPr>
              <a:defRPr/>
            </a:pPr>
            <a:r>
              <a:rPr lang="en-US" dirty="0" smtClean="0"/>
              <a:t>Slide </a:t>
            </a:r>
            <a:fld id="{F652A146-6F07-41EF-8958-F5CF356A0B78}" type="slidenum">
              <a:rPr lang="en-US" smtClean="0"/>
              <a:pPr>
                <a:defRPr/>
              </a:pPr>
              <a:t>17</a:t>
            </a:fld>
            <a:endParaRPr lang="en-US" dirty="0"/>
          </a:p>
        </p:txBody>
      </p:sp>
      <p:sp>
        <p:nvSpPr>
          <p:cNvPr id="7" name="Footer Placeholder 4"/>
          <p:cNvSpPr>
            <a:spLocks noGrp="1"/>
          </p:cNvSpPr>
          <p:nvPr>
            <p:ph type="ftr" idx="4294967295"/>
          </p:nvPr>
        </p:nvSpPr>
        <p:spPr>
          <a:xfrm>
            <a:off x="7067127" y="6475413"/>
            <a:ext cx="1475211" cy="184666"/>
          </a:xfrm>
          <a:prstGeom prst="rect">
            <a:avLst/>
          </a:prstGeom>
        </p:spPr>
        <p:txBody>
          <a:bodyPr/>
          <a:lstStyle/>
          <a:p>
            <a:pPr algn="r"/>
            <a:r>
              <a:rPr lang="en-GB" smtClean="0"/>
              <a:t>Marik Hsiao, MediaTek Inc.</a:t>
            </a:r>
            <a:endParaRPr lang="en-GB" dirty="0"/>
          </a:p>
        </p:txBody>
      </p:sp>
      <p:graphicFrame>
        <p:nvGraphicFramePr>
          <p:cNvPr id="8" name="Chart 7"/>
          <p:cNvGraphicFramePr/>
          <p:nvPr/>
        </p:nvGraphicFramePr>
        <p:xfrm>
          <a:off x="0" y="1645920"/>
          <a:ext cx="9144000" cy="4572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BSS Results</a:t>
            </a:r>
            <a:endParaRPr lang="en-US" dirty="0"/>
          </a:p>
        </p:txBody>
      </p:sp>
      <p:sp>
        <p:nvSpPr>
          <p:cNvPr id="4" name="Date Placeholder 3"/>
          <p:cNvSpPr>
            <a:spLocks noGrp="1"/>
          </p:cNvSpPr>
          <p:nvPr>
            <p:ph type="dt" idx="4294967295"/>
          </p:nvPr>
        </p:nvSpPr>
        <p:spPr>
          <a:xfrm>
            <a:off x="696912" y="333375"/>
            <a:ext cx="2303451" cy="273050"/>
          </a:xfrm>
          <a:prstGeom prst="rect">
            <a:avLst/>
          </a:prstGeom>
        </p:spPr>
        <p:txBody>
          <a:bodyPr/>
          <a:lstStyle/>
          <a:p>
            <a:r>
              <a:rPr lang="en-US" altLang="ja-JP" sz="1800" b="1" smtClean="0"/>
              <a:t>May 2016</a:t>
            </a:r>
            <a:endParaRPr lang="en-GB" sz="1800" b="1" dirty="0"/>
          </a:p>
        </p:txBody>
      </p:sp>
      <p:sp>
        <p:nvSpPr>
          <p:cNvPr id="6" name="Slide Number Placeholder 5"/>
          <p:cNvSpPr>
            <a:spLocks noGrp="1"/>
          </p:cNvSpPr>
          <p:nvPr>
            <p:ph type="sldNum" sz="quarter" idx="12"/>
          </p:nvPr>
        </p:nvSpPr>
        <p:spPr>
          <a:xfrm>
            <a:off x="4344988" y="6475413"/>
            <a:ext cx="530225" cy="182562"/>
          </a:xfrm>
        </p:spPr>
        <p:txBody>
          <a:bodyPr/>
          <a:lstStyle/>
          <a:p>
            <a:pPr>
              <a:defRPr/>
            </a:pPr>
            <a:r>
              <a:rPr lang="en-US" dirty="0" smtClean="0"/>
              <a:t>Slide </a:t>
            </a:r>
            <a:fld id="{F652A146-6F07-41EF-8958-F5CF356A0B78}" type="slidenum">
              <a:rPr lang="en-US" smtClean="0"/>
              <a:pPr>
                <a:defRPr/>
              </a:pPr>
              <a:t>18</a:t>
            </a:fld>
            <a:endParaRPr lang="en-US" dirty="0"/>
          </a:p>
        </p:txBody>
      </p:sp>
      <p:sp>
        <p:nvSpPr>
          <p:cNvPr id="7" name="Footer Placeholder 4"/>
          <p:cNvSpPr>
            <a:spLocks noGrp="1"/>
          </p:cNvSpPr>
          <p:nvPr>
            <p:ph type="ftr" idx="4294967295"/>
          </p:nvPr>
        </p:nvSpPr>
        <p:spPr>
          <a:xfrm>
            <a:off x="7067127" y="6475413"/>
            <a:ext cx="1475211" cy="184666"/>
          </a:xfrm>
          <a:prstGeom prst="rect">
            <a:avLst/>
          </a:prstGeom>
        </p:spPr>
        <p:txBody>
          <a:bodyPr/>
          <a:lstStyle/>
          <a:p>
            <a:pPr algn="r"/>
            <a:r>
              <a:rPr lang="en-GB" smtClean="0"/>
              <a:t>Marik Hsiao, MediaTek Inc.</a:t>
            </a:r>
            <a:endParaRPr lang="en-GB" dirty="0"/>
          </a:p>
        </p:txBody>
      </p:sp>
      <p:graphicFrame>
        <p:nvGraphicFramePr>
          <p:cNvPr id="8" name="Chart 7"/>
          <p:cNvGraphicFramePr/>
          <p:nvPr/>
        </p:nvGraphicFramePr>
        <p:xfrm>
          <a:off x="0" y="1645920"/>
          <a:ext cx="9144000" cy="4572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BSS Results</a:t>
            </a:r>
            <a:endParaRPr lang="en-US" dirty="0"/>
          </a:p>
        </p:txBody>
      </p:sp>
      <p:sp>
        <p:nvSpPr>
          <p:cNvPr id="4" name="Date Placeholder 3"/>
          <p:cNvSpPr>
            <a:spLocks noGrp="1"/>
          </p:cNvSpPr>
          <p:nvPr>
            <p:ph type="dt" idx="4294967295"/>
          </p:nvPr>
        </p:nvSpPr>
        <p:spPr>
          <a:xfrm>
            <a:off x="696912" y="333375"/>
            <a:ext cx="2303451" cy="273050"/>
          </a:xfrm>
          <a:prstGeom prst="rect">
            <a:avLst/>
          </a:prstGeom>
        </p:spPr>
        <p:txBody>
          <a:bodyPr/>
          <a:lstStyle/>
          <a:p>
            <a:r>
              <a:rPr lang="en-US" altLang="ja-JP" sz="1800" b="1" smtClean="0"/>
              <a:t>May 2016</a:t>
            </a:r>
            <a:endParaRPr lang="en-GB" sz="1800" b="1" dirty="0"/>
          </a:p>
        </p:txBody>
      </p:sp>
      <p:sp>
        <p:nvSpPr>
          <p:cNvPr id="5" name="Slide Number Placeholder 5"/>
          <p:cNvSpPr>
            <a:spLocks noGrp="1"/>
          </p:cNvSpPr>
          <p:nvPr>
            <p:ph type="sldNum" sz="quarter" idx="12"/>
          </p:nvPr>
        </p:nvSpPr>
        <p:spPr>
          <a:xfrm>
            <a:off x="4344988" y="6475413"/>
            <a:ext cx="530225" cy="182562"/>
          </a:xfrm>
        </p:spPr>
        <p:txBody>
          <a:bodyPr/>
          <a:lstStyle/>
          <a:p>
            <a:pPr>
              <a:defRPr/>
            </a:pPr>
            <a:r>
              <a:rPr lang="en-US" dirty="0" smtClean="0"/>
              <a:t>Slide </a:t>
            </a:r>
            <a:fld id="{F652A146-6F07-41EF-8958-F5CF356A0B78}" type="slidenum">
              <a:rPr lang="en-US" smtClean="0"/>
              <a:pPr>
                <a:defRPr/>
              </a:pPr>
              <a:t>19</a:t>
            </a:fld>
            <a:endParaRPr lang="en-US" dirty="0"/>
          </a:p>
        </p:txBody>
      </p:sp>
      <p:sp>
        <p:nvSpPr>
          <p:cNvPr id="7" name="Footer Placeholder 4"/>
          <p:cNvSpPr>
            <a:spLocks noGrp="1"/>
          </p:cNvSpPr>
          <p:nvPr>
            <p:ph type="ftr" idx="4294967295"/>
          </p:nvPr>
        </p:nvSpPr>
        <p:spPr>
          <a:xfrm>
            <a:off x="7067127" y="6475413"/>
            <a:ext cx="1475211" cy="184666"/>
          </a:xfrm>
          <a:prstGeom prst="rect">
            <a:avLst/>
          </a:prstGeom>
        </p:spPr>
        <p:txBody>
          <a:bodyPr/>
          <a:lstStyle/>
          <a:p>
            <a:pPr algn="r"/>
            <a:r>
              <a:rPr lang="en-GB" smtClean="0"/>
              <a:t>Marik Hsiao, MediaTek Inc.</a:t>
            </a:r>
            <a:endParaRPr lang="en-GB" dirty="0"/>
          </a:p>
        </p:txBody>
      </p:sp>
      <p:graphicFrame>
        <p:nvGraphicFramePr>
          <p:cNvPr id="8" name="Chart 7"/>
          <p:cNvGraphicFramePr/>
          <p:nvPr/>
        </p:nvGraphicFramePr>
        <p:xfrm>
          <a:off x="0" y="1645920"/>
          <a:ext cx="9144000" cy="4572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sz="quarter" idx="4294967295"/>
          </p:nvPr>
        </p:nvSpPr>
        <p:spPr>
          <a:xfrm>
            <a:off x="457200" y="1666754"/>
            <a:ext cx="8382000" cy="4489572"/>
          </a:xfrm>
          <a:prstGeom prst="rect">
            <a:avLst/>
          </a:prstGeom>
        </p:spPr>
        <p:txBody>
          <a:bodyPr>
            <a:normAutofit fontScale="85000" lnSpcReduction="20000"/>
          </a:bodyPr>
          <a:lstStyle/>
          <a:p>
            <a:r>
              <a:rPr lang="en-US" sz="2400" dirty="0" smtClean="0"/>
              <a:t>Calibration effort in IEEE 802 </a:t>
            </a:r>
            <a:r>
              <a:rPr lang="en-US" sz="2400" dirty="0" err="1" smtClean="0"/>
              <a:t>TGax</a:t>
            </a:r>
            <a:r>
              <a:rPr lang="en-US" sz="2400" dirty="0" smtClean="0"/>
              <a:t> is guided by [2].</a:t>
            </a:r>
          </a:p>
          <a:p>
            <a:r>
              <a:rPr lang="en-US" dirty="0" smtClean="0"/>
              <a:t>Box 5 calibration is now following the decisions in [1], [3], [4].</a:t>
            </a:r>
          </a:p>
          <a:p>
            <a:r>
              <a:rPr lang="en-US" sz="2400" dirty="0" smtClean="0"/>
              <a:t>A few companies have provided calibration results, in [5], [6].</a:t>
            </a:r>
          </a:p>
          <a:p>
            <a:r>
              <a:rPr lang="en-US" sz="2400" dirty="0" smtClean="0"/>
              <a:t>In this presentation, the following simulation results of Box 5 calibration </a:t>
            </a:r>
            <a:r>
              <a:rPr lang="en-US" dirty="0" smtClean="0"/>
              <a:t>from a different simulation system, </a:t>
            </a:r>
            <a:r>
              <a:rPr lang="en-US" dirty="0" err="1" smtClean="0"/>
              <a:t>OMNet</a:t>
            </a:r>
            <a:r>
              <a:rPr lang="en-US" dirty="0" smtClean="0"/>
              <a:t>++, </a:t>
            </a:r>
            <a:r>
              <a:rPr lang="en-US" sz="2400" dirty="0" smtClean="0"/>
              <a:t>are presented.</a:t>
            </a:r>
          </a:p>
          <a:p>
            <a:r>
              <a:rPr lang="en-US" dirty="0" smtClean="0"/>
              <a:t>1 BSS</a:t>
            </a:r>
          </a:p>
          <a:p>
            <a:pPr lvl="1"/>
            <a:r>
              <a:rPr lang="en-US" dirty="0" smtClean="0"/>
              <a:t>DL: 1 case</a:t>
            </a:r>
          </a:p>
          <a:p>
            <a:pPr lvl="1"/>
            <a:r>
              <a:rPr lang="en-US" dirty="0" smtClean="0">
                <a:solidFill>
                  <a:srgbClr val="FF0000"/>
                </a:solidFill>
              </a:rPr>
              <a:t>UL: 9 cases</a:t>
            </a:r>
          </a:p>
          <a:p>
            <a:r>
              <a:rPr lang="en-US" sz="2400" dirty="0" smtClean="0"/>
              <a:t>2 BSS</a:t>
            </a:r>
          </a:p>
          <a:p>
            <a:pPr lvl="1"/>
            <a:r>
              <a:rPr lang="en-US" sz="2000" dirty="0" smtClean="0">
                <a:solidFill>
                  <a:srgbClr val="FF0000"/>
                </a:solidFill>
              </a:rPr>
              <a:t>DL: 1 case</a:t>
            </a:r>
          </a:p>
          <a:p>
            <a:pPr lvl="1"/>
            <a:r>
              <a:rPr lang="en-US" dirty="0" smtClean="0"/>
              <a:t>UL: 1 case</a:t>
            </a:r>
          </a:p>
          <a:p>
            <a:pPr lvl="1"/>
            <a:r>
              <a:rPr lang="en-US" dirty="0" smtClean="0">
                <a:solidFill>
                  <a:srgbClr val="FF0000"/>
                </a:solidFill>
              </a:rPr>
              <a:t>Mix DL&amp;UL: 2 cases</a:t>
            </a:r>
            <a:endParaRPr lang="en-US" sz="2000" dirty="0" smtClean="0">
              <a:solidFill>
                <a:srgbClr val="FF0000"/>
              </a:solidFill>
            </a:endParaRPr>
          </a:p>
          <a:p>
            <a:r>
              <a:rPr lang="en-US" dirty="0" smtClean="0"/>
              <a:t>3 BSS</a:t>
            </a:r>
          </a:p>
          <a:p>
            <a:pPr lvl="1"/>
            <a:r>
              <a:rPr lang="en-US" sz="2000" dirty="0" smtClean="0"/>
              <a:t>DL: 1 case</a:t>
            </a:r>
          </a:p>
          <a:p>
            <a:pPr lvl="1"/>
            <a:r>
              <a:rPr lang="en-US" dirty="0" smtClean="0"/>
              <a:t>UL: 1 case</a:t>
            </a:r>
          </a:p>
          <a:p>
            <a:pPr lvl="1"/>
            <a:r>
              <a:rPr lang="en-US" sz="2000" dirty="0" smtClean="0"/>
              <a:t>Mix DL&amp;UL: 1 cases</a:t>
            </a:r>
          </a:p>
          <a:p>
            <a:pPr marL="0" lvl="1" indent="-342900"/>
            <a:endParaRPr lang="en-US" sz="2400" dirty="0" smtClean="0"/>
          </a:p>
          <a:p>
            <a:pPr>
              <a:buNone/>
            </a:pPr>
            <a:endParaRPr lang="en-US" sz="2000" b="1" dirty="0" smtClean="0"/>
          </a:p>
        </p:txBody>
      </p:sp>
      <p:sp>
        <p:nvSpPr>
          <p:cNvPr id="4" name="Date Placeholder 3"/>
          <p:cNvSpPr>
            <a:spLocks noGrp="1"/>
          </p:cNvSpPr>
          <p:nvPr>
            <p:ph type="dt" idx="4294967295"/>
          </p:nvPr>
        </p:nvSpPr>
        <p:spPr>
          <a:xfrm>
            <a:off x="696912" y="333375"/>
            <a:ext cx="2303451" cy="273050"/>
          </a:xfrm>
          <a:prstGeom prst="rect">
            <a:avLst/>
          </a:prstGeom>
        </p:spPr>
        <p:txBody>
          <a:bodyPr/>
          <a:lstStyle/>
          <a:p>
            <a:r>
              <a:rPr lang="en-US" altLang="ja-JP" sz="1800" b="1" smtClean="0"/>
              <a:t>May 2016</a:t>
            </a:r>
            <a:endParaRPr lang="en-GB" sz="1800" b="1" dirty="0"/>
          </a:p>
        </p:txBody>
      </p:sp>
      <p:sp>
        <p:nvSpPr>
          <p:cNvPr id="5" name="Slide Number Placeholder 5"/>
          <p:cNvSpPr>
            <a:spLocks noGrp="1"/>
          </p:cNvSpPr>
          <p:nvPr>
            <p:ph type="sldNum" sz="quarter" idx="12"/>
          </p:nvPr>
        </p:nvSpPr>
        <p:spPr>
          <a:xfrm>
            <a:off x="4344988" y="6475413"/>
            <a:ext cx="530225" cy="182562"/>
          </a:xfrm>
        </p:spPr>
        <p:txBody>
          <a:bodyPr/>
          <a:lstStyle/>
          <a:p>
            <a:pPr>
              <a:defRPr/>
            </a:pPr>
            <a:r>
              <a:rPr lang="en-US" dirty="0" smtClean="0"/>
              <a:t>Slide </a:t>
            </a:r>
            <a:fld id="{F652A146-6F07-41EF-8958-F5CF356A0B78}" type="slidenum">
              <a:rPr lang="en-US" smtClean="0"/>
              <a:pPr>
                <a:defRPr/>
              </a:pPr>
              <a:t>2</a:t>
            </a:fld>
            <a:endParaRPr lang="en-US" dirty="0"/>
          </a:p>
        </p:txBody>
      </p:sp>
      <p:sp>
        <p:nvSpPr>
          <p:cNvPr id="7" name="Footer Placeholder 4"/>
          <p:cNvSpPr>
            <a:spLocks noGrp="1"/>
          </p:cNvSpPr>
          <p:nvPr>
            <p:ph type="ftr" idx="4294967295"/>
          </p:nvPr>
        </p:nvSpPr>
        <p:spPr>
          <a:xfrm>
            <a:off x="7067127" y="6475413"/>
            <a:ext cx="1475211" cy="184666"/>
          </a:xfrm>
          <a:prstGeom prst="rect">
            <a:avLst/>
          </a:prstGeom>
        </p:spPr>
        <p:txBody>
          <a:bodyPr/>
          <a:lstStyle/>
          <a:p>
            <a:pPr algn="r"/>
            <a:r>
              <a:rPr lang="en-GB" smtClean="0"/>
              <a:t>Marik Hsiao, MediaTek Inc.</a:t>
            </a:r>
            <a:endParaRPr lang="en-GB"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BSS Results</a:t>
            </a:r>
            <a:endParaRPr lang="en-US" dirty="0"/>
          </a:p>
        </p:txBody>
      </p:sp>
      <p:sp>
        <p:nvSpPr>
          <p:cNvPr id="6" name="Date Placeholder 3"/>
          <p:cNvSpPr>
            <a:spLocks noGrp="1"/>
          </p:cNvSpPr>
          <p:nvPr>
            <p:ph type="dt" idx="4294967295"/>
          </p:nvPr>
        </p:nvSpPr>
        <p:spPr>
          <a:xfrm>
            <a:off x="696912" y="333375"/>
            <a:ext cx="2303451" cy="273050"/>
          </a:xfrm>
          <a:prstGeom prst="rect">
            <a:avLst/>
          </a:prstGeom>
        </p:spPr>
        <p:txBody>
          <a:bodyPr/>
          <a:lstStyle/>
          <a:p>
            <a:r>
              <a:rPr lang="en-US" altLang="ja-JP" sz="1800" b="1" smtClean="0"/>
              <a:t>May 2016</a:t>
            </a:r>
            <a:endParaRPr lang="en-GB" sz="1800" b="1" dirty="0"/>
          </a:p>
        </p:txBody>
      </p:sp>
      <p:sp>
        <p:nvSpPr>
          <p:cNvPr id="7" name="Slide Number Placeholder 5"/>
          <p:cNvSpPr>
            <a:spLocks noGrp="1"/>
          </p:cNvSpPr>
          <p:nvPr>
            <p:ph type="sldNum" sz="quarter" idx="12"/>
          </p:nvPr>
        </p:nvSpPr>
        <p:spPr>
          <a:xfrm>
            <a:off x="4344988" y="6475413"/>
            <a:ext cx="530225" cy="182562"/>
          </a:xfrm>
        </p:spPr>
        <p:txBody>
          <a:bodyPr/>
          <a:lstStyle/>
          <a:p>
            <a:pPr>
              <a:defRPr/>
            </a:pPr>
            <a:r>
              <a:rPr lang="en-US" dirty="0" smtClean="0"/>
              <a:t>Slide </a:t>
            </a:r>
            <a:fld id="{F652A146-6F07-41EF-8958-F5CF356A0B78}" type="slidenum">
              <a:rPr lang="en-US" smtClean="0"/>
              <a:pPr>
                <a:defRPr/>
              </a:pPr>
              <a:t>20</a:t>
            </a:fld>
            <a:endParaRPr lang="en-US" dirty="0"/>
          </a:p>
        </p:txBody>
      </p:sp>
      <p:sp>
        <p:nvSpPr>
          <p:cNvPr id="8" name="Footer Placeholder 4"/>
          <p:cNvSpPr>
            <a:spLocks noGrp="1"/>
          </p:cNvSpPr>
          <p:nvPr>
            <p:ph type="ftr" idx="4294967295"/>
          </p:nvPr>
        </p:nvSpPr>
        <p:spPr>
          <a:xfrm>
            <a:off x="7067127" y="6475413"/>
            <a:ext cx="1475211" cy="184666"/>
          </a:xfrm>
          <a:prstGeom prst="rect">
            <a:avLst/>
          </a:prstGeom>
        </p:spPr>
        <p:txBody>
          <a:bodyPr/>
          <a:lstStyle/>
          <a:p>
            <a:pPr algn="r"/>
            <a:r>
              <a:rPr lang="en-GB" smtClean="0"/>
              <a:t>Marik Hsiao, MediaTek Inc.</a:t>
            </a:r>
            <a:endParaRPr lang="en-GB" dirty="0"/>
          </a:p>
        </p:txBody>
      </p:sp>
      <p:graphicFrame>
        <p:nvGraphicFramePr>
          <p:cNvPr id="9" name="Chart 8"/>
          <p:cNvGraphicFramePr/>
          <p:nvPr/>
        </p:nvGraphicFramePr>
        <p:xfrm>
          <a:off x="0" y="1645920"/>
          <a:ext cx="9144000" cy="4572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9848"/>
          </a:xfrm>
        </p:spPr>
        <p:txBody>
          <a:bodyPr/>
          <a:lstStyle/>
          <a:p>
            <a:r>
              <a:rPr lang="en-US" dirty="0" smtClean="0"/>
              <a:t>3 BSS Results</a:t>
            </a:r>
            <a:endParaRPr lang="en-US" dirty="0"/>
          </a:p>
        </p:txBody>
      </p:sp>
      <p:sp>
        <p:nvSpPr>
          <p:cNvPr id="4" name="Date Placeholder 3"/>
          <p:cNvSpPr>
            <a:spLocks noGrp="1"/>
          </p:cNvSpPr>
          <p:nvPr>
            <p:ph type="dt" idx="4294967295"/>
          </p:nvPr>
        </p:nvSpPr>
        <p:spPr>
          <a:xfrm>
            <a:off x="696912" y="333375"/>
            <a:ext cx="2303451" cy="273050"/>
          </a:xfrm>
          <a:prstGeom prst="rect">
            <a:avLst/>
          </a:prstGeom>
        </p:spPr>
        <p:txBody>
          <a:bodyPr/>
          <a:lstStyle/>
          <a:p>
            <a:r>
              <a:rPr lang="en-US" altLang="ja-JP" sz="1800" b="1" smtClean="0"/>
              <a:t>May 2016</a:t>
            </a:r>
            <a:endParaRPr lang="en-GB" sz="1800" b="1" dirty="0"/>
          </a:p>
        </p:txBody>
      </p:sp>
      <p:sp>
        <p:nvSpPr>
          <p:cNvPr id="5" name="Slide Number Placeholder 5"/>
          <p:cNvSpPr>
            <a:spLocks noGrp="1"/>
          </p:cNvSpPr>
          <p:nvPr>
            <p:ph type="sldNum" sz="quarter" idx="12"/>
          </p:nvPr>
        </p:nvSpPr>
        <p:spPr>
          <a:xfrm>
            <a:off x="4344988" y="6475413"/>
            <a:ext cx="530225" cy="182562"/>
          </a:xfrm>
        </p:spPr>
        <p:txBody>
          <a:bodyPr/>
          <a:lstStyle/>
          <a:p>
            <a:pPr>
              <a:defRPr/>
            </a:pPr>
            <a:r>
              <a:rPr lang="en-US" dirty="0" smtClean="0"/>
              <a:t>Slide </a:t>
            </a:r>
            <a:fld id="{F652A146-6F07-41EF-8958-F5CF356A0B78}" type="slidenum">
              <a:rPr lang="en-US" smtClean="0"/>
              <a:pPr>
                <a:defRPr/>
              </a:pPr>
              <a:t>21</a:t>
            </a:fld>
            <a:endParaRPr lang="en-US" dirty="0"/>
          </a:p>
        </p:txBody>
      </p:sp>
      <p:sp>
        <p:nvSpPr>
          <p:cNvPr id="7" name="Footer Placeholder 4"/>
          <p:cNvSpPr>
            <a:spLocks noGrp="1"/>
          </p:cNvSpPr>
          <p:nvPr>
            <p:ph type="ftr" idx="4294967295"/>
          </p:nvPr>
        </p:nvSpPr>
        <p:spPr>
          <a:xfrm>
            <a:off x="7067127" y="6475413"/>
            <a:ext cx="1475211" cy="184666"/>
          </a:xfrm>
          <a:prstGeom prst="rect">
            <a:avLst/>
          </a:prstGeom>
        </p:spPr>
        <p:txBody>
          <a:bodyPr/>
          <a:lstStyle/>
          <a:p>
            <a:pPr algn="r"/>
            <a:r>
              <a:rPr lang="en-GB" smtClean="0"/>
              <a:t>Marik Hsiao, MediaTek Inc.</a:t>
            </a:r>
            <a:endParaRPr lang="en-GB" dirty="0"/>
          </a:p>
        </p:txBody>
      </p:sp>
      <p:graphicFrame>
        <p:nvGraphicFramePr>
          <p:cNvPr id="8" name="Chart 7"/>
          <p:cNvGraphicFramePr/>
          <p:nvPr/>
        </p:nvGraphicFramePr>
        <p:xfrm>
          <a:off x="0" y="1645920"/>
          <a:ext cx="9144000" cy="4572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Conclusion</a:t>
            </a:r>
            <a:endParaRPr lang="en-US" dirty="0">
              <a:solidFill>
                <a:schemeClr val="tx1"/>
              </a:solidFill>
            </a:endParaRPr>
          </a:p>
        </p:txBody>
      </p:sp>
      <p:sp>
        <p:nvSpPr>
          <p:cNvPr id="3" name="Content Placeholder 2"/>
          <p:cNvSpPr>
            <a:spLocks noGrp="1"/>
          </p:cNvSpPr>
          <p:nvPr>
            <p:ph sz="quarter" idx="13"/>
          </p:nvPr>
        </p:nvSpPr>
        <p:spPr>
          <a:xfrm>
            <a:off x="467543" y="1666754"/>
            <a:ext cx="8466907" cy="4581645"/>
          </a:xfrm>
          <a:ln>
            <a:noFill/>
          </a:ln>
        </p:spPr>
        <p:txBody>
          <a:bodyPr>
            <a:noAutofit/>
          </a:bodyPr>
          <a:lstStyle/>
          <a:p>
            <a:r>
              <a:rPr lang="en-US" sz="2000" dirty="0" smtClean="0"/>
              <a:t>Results from 1 BSS test cases align with prior efforts from other companies</a:t>
            </a:r>
          </a:p>
          <a:p>
            <a:r>
              <a:rPr lang="en-US" sz="2000" dirty="0" smtClean="0"/>
              <a:t>Results from 2 BSS DL test case align with prior efforts from other companies</a:t>
            </a:r>
          </a:p>
          <a:p>
            <a:r>
              <a:rPr lang="en-US" sz="2000" dirty="0" smtClean="0"/>
              <a:t>Lack of alignment in other 2BSS test cases and all 3BSS test cases due to sparseness</a:t>
            </a:r>
            <a:r>
              <a:rPr lang="en-US" sz="2000" b="0" dirty="0" smtClean="0"/>
              <a:t> </a:t>
            </a:r>
            <a:r>
              <a:rPr lang="en-US" sz="2000" dirty="0" smtClean="0"/>
              <a:t>of test results submitted and divergence among submitted results</a:t>
            </a:r>
          </a:p>
          <a:p>
            <a:r>
              <a:rPr lang="en-US" sz="2000" dirty="0" smtClean="0"/>
              <a:t>Since prior efforts suggest DL test results are easier to align, we are waiting for more results for the 2BSS and 3BSS DL test cases as the next step to analyze and come up with convergent results</a:t>
            </a:r>
          </a:p>
          <a:p>
            <a:pPr>
              <a:buNone/>
            </a:pPr>
            <a:endParaRPr lang="en-US" sz="2000" b="1" dirty="0" smtClean="0">
              <a:solidFill>
                <a:srgbClr val="3366CC"/>
              </a:solidFill>
            </a:endParaRPr>
          </a:p>
        </p:txBody>
      </p:sp>
      <p:sp>
        <p:nvSpPr>
          <p:cNvPr id="4" name="Date Placeholder 3"/>
          <p:cNvSpPr txBox="1">
            <a:spLocks/>
          </p:cNvSpPr>
          <p:nvPr/>
        </p:nvSpPr>
        <p:spPr bwMode="auto">
          <a:xfrm>
            <a:off x="696912" y="333375"/>
            <a:ext cx="2303451" cy="27305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ja-JP" sz="1800" b="1" i="0" u="none" strike="noStrike" kern="1200" cap="none" spc="0" normalizeH="0" baseline="0" noProof="0" smtClean="0">
                <a:ln>
                  <a:noFill/>
                </a:ln>
                <a:solidFill>
                  <a:schemeClr val="tx1"/>
                </a:solidFill>
                <a:effectLst/>
                <a:uLnTx/>
                <a:uFillTx/>
                <a:latin typeface="Times New Roman" pitchFamily="18" charset="0"/>
                <a:ea typeface="+mn-ea"/>
                <a:cs typeface="+mn-cs"/>
              </a:rPr>
              <a:t>May 2016</a:t>
            </a:r>
            <a:endParaRPr kumimoji="0" lang="en-GB" sz="18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p:txBody>
          <a:bodyPr/>
          <a:lstStyle/>
          <a:p>
            <a:pPr>
              <a:buNone/>
            </a:pPr>
            <a:r>
              <a:rPr lang="en-US" altLang="ko-KR" b="0" dirty="0" smtClean="0">
                <a:ea typeface="굴림" pitchFamily="50" charset="-127"/>
              </a:rPr>
              <a:t>[1] 11-15/0680r3 Reference Box5 Calibration Assumptions and Parameters</a:t>
            </a:r>
          </a:p>
          <a:p>
            <a:pPr>
              <a:buNone/>
            </a:pPr>
            <a:r>
              <a:rPr lang="en-US" altLang="ko-KR" b="0" dirty="0" smtClean="0">
                <a:ea typeface="굴림" pitchFamily="50" charset="-127"/>
              </a:rPr>
              <a:t>[2] 11-15/0980r10 </a:t>
            </a:r>
            <a:r>
              <a:rPr lang="en-US" altLang="ko-KR" b="0" dirty="0" err="1" smtClean="0">
                <a:ea typeface="굴림" pitchFamily="50" charset="-127"/>
              </a:rPr>
              <a:t>TGax</a:t>
            </a:r>
            <a:r>
              <a:rPr lang="en-US" altLang="ko-KR" b="0" dirty="0" smtClean="0">
                <a:ea typeface="굴림" pitchFamily="50" charset="-127"/>
              </a:rPr>
              <a:t> Simulation Scenarios</a:t>
            </a:r>
          </a:p>
          <a:p>
            <a:pPr>
              <a:buNone/>
            </a:pPr>
            <a:r>
              <a:rPr lang="en-US" altLang="ko-KR" b="0" dirty="0" smtClean="0">
                <a:ea typeface="굴림" pitchFamily="50" charset="-127"/>
              </a:rPr>
              <a:t>[3] 11-14/1523r5 Offline Discussion Minutes of SLS Calibration</a:t>
            </a:r>
          </a:p>
          <a:p>
            <a:pPr>
              <a:buNone/>
            </a:pPr>
            <a:r>
              <a:rPr lang="en-US" altLang="ko-KR" b="0" dirty="0" smtClean="0">
                <a:ea typeface="굴림" pitchFamily="50" charset="-127"/>
              </a:rPr>
              <a:t>[4] 11-15/0681r1 TG ax Scenarios: Proposed Text additions to 14/980 for Box5 Calibration</a:t>
            </a:r>
          </a:p>
          <a:p>
            <a:pPr>
              <a:buNone/>
            </a:pPr>
            <a:r>
              <a:rPr lang="en-US" b="0" dirty="0" smtClean="0"/>
              <a:t>[5] 11-15/0802r1 Calibration Results of SS6</a:t>
            </a:r>
          </a:p>
          <a:p>
            <a:pPr>
              <a:buNone/>
            </a:pPr>
            <a:r>
              <a:rPr lang="en-US" b="0" dirty="0" smtClean="0"/>
              <a:t>[6] 11-15/0885r0 Box 5 calibration result</a:t>
            </a:r>
            <a:endParaRPr lang="en-US" altLang="ko-KR" b="0" dirty="0" smtClean="0">
              <a:ea typeface="굴림" pitchFamily="50" charset="-127"/>
            </a:endParaRPr>
          </a:p>
          <a:p>
            <a:endParaRPr lang="en-US" dirty="0"/>
          </a:p>
        </p:txBody>
      </p:sp>
      <p:sp>
        <p:nvSpPr>
          <p:cNvPr id="4" name="Title 1"/>
          <p:cNvSpPr txBox="1">
            <a:spLocks/>
          </p:cNvSpPr>
          <p:nvPr/>
        </p:nvSpPr>
        <p:spPr bwMode="auto">
          <a:xfrm>
            <a:off x="457200" y="609600"/>
            <a:ext cx="8229600" cy="908768"/>
          </a:xfrm>
          <a:prstGeom prst="rect">
            <a:avLst/>
          </a:prstGeom>
          <a:noFill/>
          <a:ln w="9525">
            <a:noFill/>
            <a:miter lim="800000"/>
            <a:headEnd/>
            <a:tailEnd/>
          </a:ln>
        </p:spPr>
        <p:txBody>
          <a:bodyPr vert="horz" wrap="square" lIns="92075" tIns="0" rIns="92075" bIns="46038"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dirty="0" smtClean="0">
                <a:ln>
                  <a:noFill/>
                </a:ln>
                <a:solidFill>
                  <a:schemeClr val="tx1"/>
                </a:solidFill>
                <a:effectLst/>
                <a:uLnTx/>
                <a:uFillTx/>
                <a:latin typeface="+mj-lt"/>
                <a:ea typeface="+mj-ea"/>
                <a:cs typeface="+mj-cs"/>
              </a:rPr>
              <a:t>Reference</a:t>
            </a:r>
            <a:endParaRPr kumimoji="0" lang="en-US" sz="3200" b="1" i="0" u="none" strike="noStrike" kern="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Appendix</a:t>
            </a:r>
            <a:endParaRPr lang="en-US" dirty="0">
              <a:solidFill>
                <a:schemeClr val="tx1"/>
              </a:solidFill>
            </a:endParaRPr>
          </a:p>
        </p:txBody>
      </p:sp>
      <p:sp>
        <p:nvSpPr>
          <p:cNvPr id="5" name="Text Placeholder 4"/>
          <p:cNvSpPr>
            <a:spLocks noGrp="1"/>
          </p:cNvSpPr>
          <p:nvPr>
            <p:ph type="body" idx="1"/>
          </p:nvPr>
        </p:nvSpPr>
        <p:spPr/>
        <p:txBody>
          <a:bodyPr/>
          <a:lstStyle/>
          <a:p>
            <a:endParaRPr lang="en-US"/>
          </a:p>
        </p:txBody>
      </p:sp>
      <p:sp>
        <p:nvSpPr>
          <p:cNvPr id="4" name="Date Placeholder 3"/>
          <p:cNvSpPr txBox="1">
            <a:spLocks/>
          </p:cNvSpPr>
          <p:nvPr/>
        </p:nvSpPr>
        <p:spPr bwMode="auto">
          <a:xfrm>
            <a:off x="696912" y="333375"/>
            <a:ext cx="2303451" cy="27305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ja-JP" sz="1800" b="1" i="0" u="none" strike="noStrike" kern="1200" cap="none" spc="0" normalizeH="0" baseline="0" noProof="0" smtClean="0">
                <a:ln>
                  <a:noFill/>
                </a:ln>
                <a:solidFill>
                  <a:schemeClr val="tx1"/>
                </a:solidFill>
                <a:effectLst/>
                <a:uLnTx/>
                <a:uFillTx/>
                <a:latin typeface="Times New Roman" pitchFamily="18" charset="0"/>
                <a:ea typeface="+mn-ea"/>
                <a:cs typeface="+mn-cs"/>
              </a:rPr>
              <a:t>May 2016</a:t>
            </a:r>
            <a:endParaRPr kumimoji="0" lang="en-GB" sz="18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6" name="Date Placeholder 5"/>
          <p:cNvSpPr>
            <a:spLocks noGrp="1"/>
          </p:cNvSpPr>
          <p:nvPr>
            <p:ph type="dt" sz="half" idx="10"/>
          </p:nvPr>
        </p:nvSpPr>
        <p:spPr/>
        <p:txBody>
          <a:bodyPr/>
          <a:lstStyle/>
          <a:p>
            <a:pPr>
              <a:defRPr/>
            </a:pPr>
            <a:r>
              <a:rPr lang="en-US" smtClean="0"/>
              <a:t>May 2016</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F652A146-6F07-41EF-8958-F5CF356A0B78}" type="slidenum">
              <a:rPr lang="en-US" smtClean="0"/>
              <a:pPr>
                <a:defRPr/>
              </a:pPr>
              <a:t>24</a:t>
            </a:fld>
            <a:endParaRPr lang="en-US"/>
          </a:p>
        </p:txBody>
      </p:sp>
      <p:sp>
        <p:nvSpPr>
          <p:cNvPr id="8" name="Footer Placeholder 7"/>
          <p:cNvSpPr>
            <a:spLocks noGrp="1"/>
          </p:cNvSpPr>
          <p:nvPr>
            <p:ph type="ftr" sz="quarter" idx="11"/>
          </p:nvPr>
        </p:nvSpPr>
        <p:spPr/>
        <p:txBody>
          <a:bodyPr/>
          <a:lstStyle/>
          <a:p>
            <a:pPr>
              <a:defRPr/>
            </a:pPr>
            <a:r>
              <a:rPr lang="en-US" altLang="ko-KR" smtClean="0"/>
              <a:t>Marik Hsiao, MediaTek Inc.</a:t>
            </a:r>
            <a:endParaRPr lang="en-US" altLang="ko-KR"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BSS (B) DL Results</a:t>
            </a:r>
            <a:endParaRPr lang="en-US" dirty="0"/>
          </a:p>
        </p:txBody>
      </p:sp>
      <p:sp>
        <p:nvSpPr>
          <p:cNvPr id="4" name="Date Placeholder 3"/>
          <p:cNvSpPr>
            <a:spLocks noGrp="1"/>
          </p:cNvSpPr>
          <p:nvPr>
            <p:ph type="dt" idx="4294967295"/>
          </p:nvPr>
        </p:nvSpPr>
        <p:spPr>
          <a:xfrm>
            <a:off x="696912" y="333375"/>
            <a:ext cx="2303451" cy="273050"/>
          </a:xfrm>
          <a:prstGeom prst="rect">
            <a:avLst/>
          </a:prstGeom>
        </p:spPr>
        <p:txBody>
          <a:bodyPr/>
          <a:lstStyle/>
          <a:p>
            <a:r>
              <a:rPr lang="en-US" altLang="ja-JP" sz="1800" b="1" smtClean="0"/>
              <a:t>May 2016</a:t>
            </a:r>
            <a:endParaRPr lang="en-GB" sz="1800" b="1" dirty="0"/>
          </a:p>
        </p:txBody>
      </p:sp>
      <p:sp>
        <p:nvSpPr>
          <p:cNvPr id="6" name="Slide Number Placeholder 5"/>
          <p:cNvSpPr>
            <a:spLocks noGrp="1"/>
          </p:cNvSpPr>
          <p:nvPr>
            <p:ph type="sldNum" sz="quarter" idx="12"/>
          </p:nvPr>
        </p:nvSpPr>
        <p:spPr>
          <a:xfrm>
            <a:off x="4344988" y="6475413"/>
            <a:ext cx="530225" cy="182562"/>
          </a:xfrm>
        </p:spPr>
        <p:txBody>
          <a:bodyPr/>
          <a:lstStyle/>
          <a:p>
            <a:pPr>
              <a:defRPr/>
            </a:pPr>
            <a:r>
              <a:rPr lang="en-US" dirty="0" smtClean="0"/>
              <a:t>Slide </a:t>
            </a:r>
            <a:fld id="{F652A146-6F07-41EF-8958-F5CF356A0B78}" type="slidenum">
              <a:rPr lang="en-US" smtClean="0"/>
              <a:pPr>
                <a:defRPr/>
              </a:pPr>
              <a:t>25</a:t>
            </a:fld>
            <a:endParaRPr lang="en-US" dirty="0"/>
          </a:p>
        </p:txBody>
      </p:sp>
      <p:sp>
        <p:nvSpPr>
          <p:cNvPr id="7" name="Footer Placeholder 4"/>
          <p:cNvSpPr>
            <a:spLocks noGrp="1"/>
          </p:cNvSpPr>
          <p:nvPr>
            <p:ph type="ftr" idx="4294967295"/>
          </p:nvPr>
        </p:nvSpPr>
        <p:spPr>
          <a:xfrm>
            <a:off x="7067127" y="6475413"/>
            <a:ext cx="1475211" cy="184666"/>
          </a:xfrm>
          <a:prstGeom prst="rect">
            <a:avLst/>
          </a:prstGeom>
        </p:spPr>
        <p:txBody>
          <a:bodyPr/>
          <a:lstStyle/>
          <a:p>
            <a:pPr algn="r"/>
            <a:r>
              <a:rPr lang="en-GB" smtClean="0"/>
              <a:t>Marik Hsiao, MediaTek Inc.</a:t>
            </a:r>
            <a:endParaRPr lang="en-GB" dirty="0"/>
          </a:p>
        </p:txBody>
      </p:sp>
      <p:graphicFrame>
        <p:nvGraphicFramePr>
          <p:cNvPr id="8" name="Chart 7"/>
          <p:cNvGraphicFramePr/>
          <p:nvPr/>
        </p:nvGraphicFramePr>
        <p:xfrm>
          <a:off x="0" y="1645920"/>
          <a:ext cx="9144000" cy="4572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BSS (B) 1 STA Results</a:t>
            </a:r>
            <a:endParaRPr lang="en-US" dirty="0"/>
          </a:p>
        </p:txBody>
      </p:sp>
      <p:sp>
        <p:nvSpPr>
          <p:cNvPr id="4" name="Date Placeholder 3"/>
          <p:cNvSpPr>
            <a:spLocks noGrp="1"/>
          </p:cNvSpPr>
          <p:nvPr>
            <p:ph type="dt" idx="4294967295"/>
          </p:nvPr>
        </p:nvSpPr>
        <p:spPr>
          <a:xfrm>
            <a:off x="696912" y="333375"/>
            <a:ext cx="2303451" cy="273050"/>
          </a:xfrm>
          <a:prstGeom prst="rect">
            <a:avLst/>
          </a:prstGeom>
        </p:spPr>
        <p:txBody>
          <a:bodyPr/>
          <a:lstStyle/>
          <a:p>
            <a:r>
              <a:rPr lang="en-US" altLang="ja-JP" sz="1800" b="1" smtClean="0"/>
              <a:t>May 2016</a:t>
            </a:r>
            <a:endParaRPr lang="en-GB" sz="1800" b="1" dirty="0"/>
          </a:p>
        </p:txBody>
      </p:sp>
      <p:sp>
        <p:nvSpPr>
          <p:cNvPr id="6" name="Slide Number Placeholder 5"/>
          <p:cNvSpPr>
            <a:spLocks noGrp="1"/>
          </p:cNvSpPr>
          <p:nvPr>
            <p:ph type="sldNum" sz="quarter" idx="12"/>
          </p:nvPr>
        </p:nvSpPr>
        <p:spPr>
          <a:xfrm>
            <a:off x="4344988" y="6475413"/>
            <a:ext cx="530225" cy="182562"/>
          </a:xfrm>
        </p:spPr>
        <p:txBody>
          <a:bodyPr/>
          <a:lstStyle/>
          <a:p>
            <a:pPr>
              <a:defRPr/>
            </a:pPr>
            <a:r>
              <a:rPr lang="en-US" dirty="0" smtClean="0"/>
              <a:t>Slide </a:t>
            </a:r>
            <a:fld id="{F652A146-6F07-41EF-8958-F5CF356A0B78}" type="slidenum">
              <a:rPr lang="en-US" smtClean="0"/>
              <a:pPr>
                <a:defRPr/>
              </a:pPr>
              <a:t>26</a:t>
            </a:fld>
            <a:endParaRPr lang="en-US" dirty="0"/>
          </a:p>
        </p:txBody>
      </p:sp>
      <p:sp>
        <p:nvSpPr>
          <p:cNvPr id="7" name="Footer Placeholder 4"/>
          <p:cNvSpPr>
            <a:spLocks noGrp="1"/>
          </p:cNvSpPr>
          <p:nvPr>
            <p:ph type="ftr" idx="4294967295"/>
          </p:nvPr>
        </p:nvSpPr>
        <p:spPr>
          <a:xfrm>
            <a:off x="7067127" y="6475413"/>
            <a:ext cx="1475211" cy="184666"/>
          </a:xfrm>
          <a:prstGeom prst="rect">
            <a:avLst/>
          </a:prstGeom>
        </p:spPr>
        <p:txBody>
          <a:bodyPr/>
          <a:lstStyle/>
          <a:p>
            <a:pPr algn="r"/>
            <a:r>
              <a:rPr lang="en-GB" smtClean="0"/>
              <a:t>Marik Hsiao, MediaTek Inc.</a:t>
            </a:r>
            <a:endParaRPr lang="en-GB" dirty="0"/>
          </a:p>
        </p:txBody>
      </p:sp>
      <p:graphicFrame>
        <p:nvGraphicFramePr>
          <p:cNvPr id="9" name="Chart 8"/>
          <p:cNvGraphicFramePr/>
          <p:nvPr/>
        </p:nvGraphicFramePr>
        <p:xfrm>
          <a:off x="0" y="1645920"/>
          <a:ext cx="9144000" cy="4572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BSS (B) 1 STA Results</a:t>
            </a:r>
            <a:endParaRPr lang="en-US" dirty="0"/>
          </a:p>
        </p:txBody>
      </p:sp>
      <p:sp>
        <p:nvSpPr>
          <p:cNvPr id="4" name="Date Placeholder 3"/>
          <p:cNvSpPr>
            <a:spLocks noGrp="1"/>
          </p:cNvSpPr>
          <p:nvPr>
            <p:ph type="dt" idx="4294967295"/>
          </p:nvPr>
        </p:nvSpPr>
        <p:spPr>
          <a:xfrm>
            <a:off x="696912" y="333375"/>
            <a:ext cx="2303451" cy="273050"/>
          </a:xfrm>
          <a:prstGeom prst="rect">
            <a:avLst/>
          </a:prstGeom>
        </p:spPr>
        <p:txBody>
          <a:bodyPr/>
          <a:lstStyle/>
          <a:p>
            <a:r>
              <a:rPr lang="en-US" altLang="ja-JP" sz="1800" b="1" smtClean="0"/>
              <a:t>May 2016</a:t>
            </a:r>
            <a:endParaRPr lang="en-GB" sz="1800" b="1" dirty="0"/>
          </a:p>
        </p:txBody>
      </p:sp>
      <p:sp>
        <p:nvSpPr>
          <p:cNvPr id="6" name="Slide Number Placeholder 5"/>
          <p:cNvSpPr>
            <a:spLocks noGrp="1"/>
          </p:cNvSpPr>
          <p:nvPr>
            <p:ph type="sldNum" sz="quarter" idx="12"/>
          </p:nvPr>
        </p:nvSpPr>
        <p:spPr>
          <a:xfrm>
            <a:off x="4344988" y="6475413"/>
            <a:ext cx="530225" cy="182562"/>
          </a:xfrm>
        </p:spPr>
        <p:txBody>
          <a:bodyPr/>
          <a:lstStyle/>
          <a:p>
            <a:pPr>
              <a:defRPr/>
            </a:pPr>
            <a:r>
              <a:rPr lang="en-US" dirty="0" smtClean="0"/>
              <a:t>Slide </a:t>
            </a:r>
            <a:fld id="{F652A146-6F07-41EF-8958-F5CF356A0B78}" type="slidenum">
              <a:rPr lang="en-US" smtClean="0"/>
              <a:pPr>
                <a:defRPr/>
              </a:pPr>
              <a:t>27</a:t>
            </a:fld>
            <a:endParaRPr lang="en-US" dirty="0"/>
          </a:p>
        </p:txBody>
      </p:sp>
      <p:sp>
        <p:nvSpPr>
          <p:cNvPr id="7" name="Footer Placeholder 4"/>
          <p:cNvSpPr>
            <a:spLocks noGrp="1"/>
          </p:cNvSpPr>
          <p:nvPr>
            <p:ph type="ftr" idx="4294967295"/>
          </p:nvPr>
        </p:nvSpPr>
        <p:spPr>
          <a:xfrm>
            <a:off x="7067127" y="6475413"/>
            <a:ext cx="1475211" cy="184666"/>
          </a:xfrm>
          <a:prstGeom prst="rect">
            <a:avLst/>
          </a:prstGeom>
        </p:spPr>
        <p:txBody>
          <a:bodyPr/>
          <a:lstStyle/>
          <a:p>
            <a:pPr algn="r"/>
            <a:r>
              <a:rPr lang="en-GB" smtClean="0"/>
              <a:t>Marik Hsiao, MediaTek Inc.</a:t>
            </a:r>
            <a:endParaRPr lang="en-GB" dirty="0"/>
          </a:p>
        </p:txBody>
      </p:sp>
      <p:graphicFrame>
        <p:nvGraphicFramePr>
          <p:cNvPr id="8" name="Chart 7"/>
          <p:cNvGraphicFramePr/>
          <p:nvPr/>
        </p:nvGraphicFramePr>
        <p:xfrm>
          <a:off x="0" y="1645920"/>
          <a:ext cx="9144000" cy="4572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p:cNvGraphicFramePr/>
          <p:nvPr/>
        </p:nvGraphicFramePr>
        <p:xfrm>
          <a:off x="0" y="1645920"/>
          <a:ext cx="9144000" cy="4572000"/>
        </p:xfrm>
        <a:graphic>
          <a:graphicData uri="http://schemas.openxmlformats.org/drawingml/2006/chart">
            <c:chart xmlns:c="http://schemas.openxmlformats.org/drawingml/2006/chart" xmlns:r="http://schemas.openxmlformats.org/officeDocument/2006/relationships" r:id="rId2"/>
          </a:graphicData>
        </a:graphic>
      </p:graphicFrame>
      <p:sp>
        <p:nvSpPr>
          <p:cNvPr id="2" name="Title 1"/>
          <p:cNvSpPr>
            <a:spLocks noGrp="1"/>
          </p:cNvSpPr>
          <p:nvPr>
            <p:ph type="title"/>
          </p:nvPr>
        </p:nvSpPr>
        <p:spPr/>
        <p:txBody>
          <a:bodyPr/>
          <a:lstStyle/>
          <a:p>
            <a:r>
              <a:rPr lang="en-US" dirty="0" smtClean="0"/>
              <a:t>1 BSS (B) 1 STA Results</a:t>
            </a:r>
            <a:endParaRPr lang="en-US" dirty="0"/>
          </a:p>
        </p:txBody>
      </p:sp>
      <p:sp>
        <p:nvSpPr>
          <p:cNvPr id="6" name="Date Placeholder 3"/>
          <p:cNvSpPr>
            <a:spLocks noGrp="1"/>
          </p:cNvSpPr>
          <p:nvPr>
            <p:ph type="dt" idx="4294967295"/>
          </p:nvPr>
        </p:nvSpPr>
        <p:spPr>
          <a:xfrm>
            <a:off x="696912" y="333375"/>
            <a:ext cx="2303451" cy="273050"/>
          </a:xfrm>
          <a:prstGeom prst="rect">
            <a:avLst/>
          </a:prstGeom>
        </p:spPr>
        <p:txBody>
          <a:bodyPr/>
          <a:lstStyle/>
          <a:p>
            <a:r>
              <a:rPr lang="en-US" altLang="ja-JP" sz="1800" b="1" smtClean="0"/>
              <a:t>May 2016</a:t>
            </a:r>
            <a:endParaRPr lang="en-GB" sz="1800" b="1" dirty="0"/>
          </a:p>
        </p:txBody>
      </p:sp>
      <p:sp>
        <p:nvSpPr>
          <p:cNvPr id="7" name="Slide Number Placeholder 5"/>
          <p:cNvSpPr>
            <a:spLocks noGrp="1"/>
          </p:cNvSpPr>
          <p:nvPr>
            <p:ph type="sldNum" sz="quarter" idx="12"/>
          </p:nvPr>
        </p:nvSpPr>
        <p:spPr>
          <a:xfrm>
            <a:off x="4344988" y="6475413"/>
            <a:ext cx="530225" cy="182562"/>
          </a:xfrm>
        </p:spPr>
        <p:txBody>
          <a:bodyPr/>
          <a:lstStyle/>
          <a:p>
            <a:pPr>
              <a:defRPr/>
            </a:pPr>
            <a:r>
              <a:rPr lang="en-US" dirty="0" smtClean="0"/>
              <a:t>Slide </a:t>
            </a:r>
            <a:fld id="{F652A146-6F07-41EF-8958-F5CF356A0B78}" type="slidenum">
              <a:rPr lang="en-US" smtClean="0"/>
              <a:pPr>
                <a:defRPr/>
              </a:pPr>
              <a:t>28</a:t>
            </a:fld>
            <a:endParaRPr lang="en-US" dirty="0"/>
          </a:p>
        </p:txBody>
      </p:sp>
      <p:sp>
        <p:nvSpPr>
          <p:cNvPr id="8" name="Footer Placeholder 4"/>
          <p:cNvSpPr>
            <a:spLocks noGrp="1"/>
          </p:cNvSpPr>
          <p:nvPr>
            <p:ph type="ftr" idx="4294967295"/>
          </p:nvPr>
        </p:nvSpPr>
        <p:spPr>
          <a:xfrm>
            <a:off x="7067127" y="6475413"/>
            <a:ext cx="1475211" cy="184666"/>
          </a:xfrm>
          <a:prstGeom prst="rect">
            <a:avLst/>
          </a:prstGeom>
        </p:spPr>
        <p:txBody>
          <a:bodyPr/>
          <a:lstStyle/>
          <a:p>
            <a:pPr algn="r"/>
            <a:r>
              <a:rPr lang="en-GB" smtClean="0"/>
              <a:t>Marik Hsiao, MediaTek Inc.</a:t>
            </a:r>
            <a:endParaRPr lang="en-GB" dirty="0"/>
          </a:p>
        </p:txBody>
      </p:sp>
      <p:graphicFrame>
        <p:nvGraphicFramePr>
          <p:cNvPr id="9" name="Chart 8"/>
          <p:cNvGraphicFramePr/>
          <p:nvPr/>
        </p:nvGraphicFramePr>
        <p:xfrm>
          <a:off x="0" y="1752600"/>
          <a:ext cx="9144000" cy="45720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BSS (B) 1 STA Results</a:t>
            </a:r>
            <a:endParaRPr lang="en-US" dirty="0"/>
          </a:p>
        </p:txBody>
      </p:sp>
      <p:sp>
        <p:nvSpPr>
          <p:cNvPr id="6" name="Date Placeholder 3"/>
          <p:cNvSpPr>
            <a:spLocks noGrp="1"/>
          </p:cNvSpPr>
          <p:nvPr>
            <p:ph type="dt" idx="4294967295"/>
          </p:nvPr>
        </p:nvSpPr>
        <p:spPr>
          <a:xfrm>
            <a:off x="696912" y="333375"/>
            <a:ext cx="2303451" cy="273050"/>
          </a:xfrm>
          <a:prstGeom prst="rect">
            <a:avLst/>
          </a:prstGeom>
        </p:spPr>
        <p:txBody>
          <a:bodyPr/>
          <a:lstStyle/>
          <a:p>
            <a:r>
              <a:rPr lang="en-US" altLang="ja-JP" sz="1800" b="1" smtClean="0"/>
              <a:t>May 2016</a:t>
            </a:r>
            <a:endParaRPr lang="en-GB" sz="1800" b="1" dirty="0"/>
          </a:p>
        </p:txBody>
      </p:sp>
      <p:sp>
        <p:nvSpPr>
          <p:cNvPr id="7" name="Slide Number Placeholder 5"/>
          <p:cNvSpPr>
            <a:spLocks noGrp="1"/>
          </p:cNvSpPr>
          <p:nvPr>
            <p:ph type="sldNum" sz="quarter" idx="12"/>
          </p:nvPr>
        </p:nvSpPr>
        <p:spPr>
          <a:xfrm>
            <a:off x="4344988" y="6475413"/>
            <a:ext cx="530225" cy="182562"/>
          </a:xfrm>
        </p:spPr>
        <p:txBody>
          <a:bodyPr/>
          <a:lstStyle/>
          <a:p>
            <a:pPr>
              <a:defRPr/>
            </a:pPr>
            <a:r>
              <a:rPr lang="en-US" dirty="0" smtClean="0"/>
              <a:t>Slide </a:t>
            </a:r>
            <a:fld id="{F652A146-6F07-41EF-8958-F5CF356A0B78}" type="slidenum">
              <a:rPr lang="en-US" smtClean="0"/>
              <a:pPr>
                <a:defRPr/>
              </a:pPr>
              <a:t>29</a:t>
            </a:fld>
            <a:endParaRPr lang="en-US" dirty="0"/>
          </a:p>
        </p:txBody>
      </p:sp>
      <p:sp>
        <p:nvSpPr>
          <p:cNvPr id="8" name="Footer Placeholder 4"/>
          <p:cNvSpPr>
            <a:spLocks noGrp="1"/>
          </p:cNvSpPr>
          <p:nvPr>
            <p:ph type="ftr" idx="4294967295"/>
          </p:nvPr>
        </p:nvSpPr>
        <p:spPr>
          <a:xfrm>
            <a:off x="7067127" y="6475413"/>
            <a:ext cx="1475211" cy="184666"/>
          </a:xfrm>
          <a:prstGeom prst="rect">
            <a:avLst/>
          </a:prstGeom>
        </p:spPr>
        <p:txBody>
          <a:bodyPr/>
          <a:lstStyle/>
          <a:p>
            <a:pPr algn="r"/>
            <a:r>
              <a:rPr lang="en-GB" smtClean="0"/>
              <a:t>Marik Hsiao, MediaTek Inc.</a:t>
            </a:r>
            <a:endParaRPr lang="en-GB" dirty="0"/>
          </a:p>
        </p:txBody>
      </p:sp>
      <p:graphicFrame>
        <p:nvGraphicFramePr>
          <p:cNvPr id="9" name="Chart 8"/>
          <p:cNvGraphicFramePr/>
          <p:nvPr/>
        </p:nvGraphicFramePr>
        <p:xfrm>
          <a:off x="0" y="1645920"/>
          <a:ext cx="9144000" cy="4572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dirty="0" smtClean="0"/>
              <a:t>Box 5 Calibration</a:t>
            </a:r>
            <a:br>
              <a:rPr lang="en-US" dirty="0" smtClean="0"/>
            </a:br>
            <a:r>
              <a:rPr lang="en-US" dirty="0" smtClean="0"/>
              <a:t>Configuration – PHY [1]</a:t>
            </a:r>
            <a:endParaRPr lang="en-US" dirty="0"/>
          </a:p>
        </p:txBody>
      </p:sp>
      <p:graphicFrame>
        <p:nvGraphicFramePr>
          <p:cNvPr id="4" name="Content Placeholder 3"/>
          <p:cNvGraphicFramePr>
            <a:graphicFrameLocks noGrp="1"/>
          </p:cNvGraphicFramePr>
          <p:nvPr>
            <p:ph sz="quarter" idx="4294967295"/>
          </p:nvPr>
        </p:nvGraphicFramePr>
        <p:xfrm>
          <a:off x="457200" y="1963345"/>
          <a:ext cx="8229600" cy="4096534"/>
        </p:xfrm>
        <a:graphic>
          <a:graphicData uri="http://schemas.openxmlformats.org/drawingml/2006/table">
            <a:tbl>
              <a:tblPr/>
              <a:tblGrid>
                <a:gridCol w="2699390"/>
                <a:gridCol w="5530210"/>
              </a:tblGrid>
              <a:tr h="207257">
                <a:tc gridSpan="2">
                  <a:txBody>
                    <a:bodyPr/>
                    <a:lstStyle/>
                    <a:p>
                      <a:pPr algn="ctr" rtl="0" fontAlgn="t"/>
                      <a:r>
                        <a:rPr lang="en-US" sz="1300" b="1" i="0" u="none" strike="noStrike" dirty="0">
                          <a:solidFill>
                            <a:srgbClr val="FFFFFF"/>
                          </a:solidFill>
                          <a:latin typeface="Times New Roman"/>
                        </a:rPr>
                        <a:t>PHY parameters </a:t>
                      </a: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CC99"/>
                    </a:solidFill>
                  </a:tcPr>
                </a:tc>
                <a:tc hMerge="1">
                  <a:txBody>
                    <a:bodyPr/>
                    <a:lstStyle/>
                    <a:p>
                      <a:endParaRPr lang="en-US"/>
                    </a:p>
                  </a:txBody>
                  <a:tcPr/>
                </a:tc>
              </a:tr>
              <a:tr h="293192">
                <a:tc>
                  <a:txBody>
                    <a:bodyPr/>
                    <a:lstStyle/>
                    <a:p>
                      <a:pPr algn="l" rtl="0" fontAlgn="ctr"/>
                      <a:r>
                        <a:rPr lang="en-US" sz="1300" b="1" i="0" u="none" strike="noStrike">
                          <a:solidFill>
                            <a:srgbClr val="FFFFFF"/>
                          </a:solidFill>
                          <a:latin typeface="Times New Roman"/>
                        </a:rPr>
                        <a:t>BW </a:t>
                      </a:r>
                    </a:p>
                  </a:txBody>
                  <a:tcPr marL="197146"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CC99"/>
                    </a:solidFill>
                  </a:tcPr>
                </a:tc>
                <a:tc>
                  <a:txBody>
                    <a:bodyPr/>
                    <a:lstStyle/>
                    <a:p>
                      <a:pPr algn="l" rtl="0" fontAlgn="ctr"/>
                      <a:r>
                        <a:rPr lang="en-US" sz="1300" b="0" i="0" u="none" strike="noStrike">
                          <a:solidFill>
                            <a:srgbClr val="000000"/>
                          </a:solidFill>
                          <a:latin typeface="Times New Roman"/>
                        </a:rPr>
                        <a:t>All BSSs at 5GHz  [80 MHz, no dynamic bandwidth]  </a:t>
                      </a:r>
                    </a:p>
                  </a:txBody>
                  <a:tcPr marL="197146"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CDE"/>
                    </a:solidFill>
                  </a:tcPr>
                </a:tc>
              </a:tr>
              <a:tr h="388227">
                <a:tc>
                  <a:txBody>
                    <a:bodyPr/>
                    <a:lstStyle/>
                    <a:p>
                      <a:pPr algn="l" rtl="0" fontAlgn="ctr"/>
                      <a:r>
                        <a:rPr lang="en-US" sz="1300" b="1" i="0" u="none" strike="noStrike">
                          <a:solidFill>
                            <a:srgbClr val="FFFFFF"/>
                          </a:solidFill>
                          <a:latin typeface="Times New Roman"/>
                        </a:rPr>
                        <a:t>Primary channel</a:t>
                      </a:r>
                    </a:p>
                  </a:txBody>
                  <a:tcPr marL="197146"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CC99"/>
                    </a:solidFill>
                  </a:tcPr>
                </a:tc>
                <a:tc>
                  <a:txBody>
                    <a:bodyPr/>
                    <a:lstStyle/>
                    <a:p>
                      <a:pPr algn="l" rtl="0" fontAlgn="ctr"/>
                      <a:r>
                        <a:rPr lang="en-US" sz="1300" b="0" i="0" u="none" strike="noStrike" dirty="0">
                          <a:solidFill>
                            <a:srgbClr val="000000"/>
                          </a:solidFill>
                          <a:latin typeface="Times New Roman"/>
                        </a:rPr>
                        <a:t>Aligned primary 20MHz channel for each co-80MHz-channel BSS;</a:t>
                      </a:r>
                      <a:br>
                        <a:rPr lang="en-US" sz="1300" b="0" i="0" u="none" strike="noStrike" dirty="0">
                          <a:solidFill>
                            <a:srgbClr val="000000"/>
                          </a:solidFill>
                          <a:latin typeface="Times New Roman"/>
                        </a:rPr>
                      </a:br>
                      <a:r>
                        <a:rPr lang="en-US" sz="1300" b="0" i="0" u="none" strike="noStrike" dirty="0">
                          <a:solidFill>
                            <a:srgbClr val="000000"/>
                          </a:solidFill>
                          <a:latin typeface="Times New Roman"/>
                        </a:rPr>
                        <a:t>The detection of preamble and BA should only focus on primary 20MHz</a:t>
                      </a:r>
                    </a:p>
                  </a:txBody>
                  <a:tcPr marL="197146"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E7F6EF"/>
                    </a:solidFill>
                  </a:tcPr>
                </a:tc>
              </a:tr>
              <a:tr h="217367">
                <a:tc>
                  <a:txBody>
                    <a:bodyPr/>
                    <a:lstStyle/>
                    <a:p>
                      <a:pPr algn="l" rtl="0" fontAlgn="ctr"/>
                      <a:r>
                        <a:rPr lang="en-US" sz="1300" b="1" i="0" u="none" strike="noStrike">
                          <a:solidFill>
                            <a:srgbClr val="FFFFFF"/>
                          </a:solidFill>
                          <a:latin typeface="Times New Roman"/>
                        </a:rPr>
                        <a:t>Channel model</a:t>
                      </a:r>
                    </a:p>
                  </a:txBody>
                  <a:tcPr marL="197146"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CC99"/>
                    </a:solidFill>
                  </a:tcPr>
                </a:tc>
                <a:tc>
                  <a:txBody>
                    <a:bodyPr/>
                    <a:lstStyle/>
                    <a:p>
                      <a:pPr algn="l" rtl="0" fontAlgn="ctr"/>
                      <a:r>
                        <a:rPr lang="en-US" sz="1300" b="0" i="0" u="none" strike="noStrike" dirty="0" err="1">
                          <a:solidFill>
                            <a:srgbClr val="FF0000"/>
                          </a:solidFill>
                          <a:latin typeface="Times New Roman"/>
                        </a:rPr>
                        <a:t>TGac</a:t>
                      </a:r>
                      <a:r>
                        <a:rPr lang="en-US" sz="1300" b="0" i="0" u="none" strike="noStrike" dirty="0">
                          <a:solidFill>
                            <a:srgbClr val="FF0000"/>
                          </a:solidFill>
                          <a:latin typeface="Times New Roman"/>
                        </a:rPr>
                        <a:t> D NLOS per link</a:t>
                      </a:r>
                    </a:p>
                  </a:txBody>
                  <a:tcPr marL="197146"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CDE"/>
                    </a:solidFill>
                  </a:tcPr>
                </a:tc>
              </a:tr>
              <a:tr h="212312">
                <a:tc>
                  <a:txBody>
                    <a:bodyPr/>
                    <a:lstStyle/>
                    <a:p>
                      <a:pPr algn="l" rtl="0" fontAlgn="ctr"/>
                      <a:r>
                        <a:rPr lang="en-US" sz="1300" b="1" i="0" u="none" strike="noStrike">
                          <a:solidFill>
                            <a:srgbClr val="FFFFFF"/>
                          </a:solidFill>
                          <a:latin typeface="Times New Roman"/>
                        </a:rPr>
                        <a:t>Shadow fading</a:t>
                      </a:r>
                    </a:p>
                  </a:txBody>
                  <a:tcPr marL="197146"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CC99"/>
                    </a:solidFill>
                  </a:tcPr>
                </a:tc>
                <a:tc>
                  <a:txBody>
                    <a:bodyPr/>
                    <a:lstStyle/>
                    <a:p>
                      <a:pPr algn="l" rtl="0" fontAlgn="ctr"/>
                      <a:r>
                        <a:rPr lang="en-US" sz="1300" b="0" i="0" u="none" strike="noStrike">
                          <a:solidFill>
                            <a:srgbClr val="000000"/>
                          </a:solidFill>
                          <a:latin typeface="Times New Roman"/>
                        </a:rPr>
                        <a:t>iid log-normal shadowing (0 dB standard deviation)  per link</a:t>
                      </a:r>
                    </a:p>
                  </a:txBody>
                  <a:tcPr marL="197146"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E7F6EF"/>
                    </a:solidFill>
                  </a:tcPr>
                </a:tc>
              </a:tr>
              <a:tr h="217367">
                <a:tc>
                  <a:txBody>
                    <a:bodyPr/>
                    <a:lstStyle/>
                    <a:p>
                      <a:pPr algn="l" rtl="0" fontAlgn="ctr"/>
                      <a:r>
                        <a:rPr lang="en-US" sz="1300" b="1" i="0" u="none" strike="noStrike">
                          <a:solidFill>
                            <a:srgbClr val="FFFFFF"/>
                          </a:solidFill>
                          <a:latin typeface="Times New Roman"/>
                        </a:rPr>
                        <a:t>Preamble type </a:t>
                      </a:r>
                    </a:p>
                  </a:txBody>
                  <a:tcPr marL="197146"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CC99"/>
                    </a:solidFill>
                  </a:tcPr>
                </a:tc>
                <a:tc>
                  <a:txBody>
                    <a:bodyPr/>
                    <a:lstStyle/>
                    <a:p>
                      <a:pPr algn="l" rtl="0" fontAlgn="ctr"/>
                      <a:r>
                        <a:rPr lang="en-US" sz="1300" b="0" i="0" u="none" strike="noStrike">
                          <a:solidFill>
                            <a:srgbClr val="000000"/>
                          </a:solidFill>
                          <a:latin typeface="Times New Roman"/>
                        </a:rPr>
                        <a:t>Control: legacy 20us; Data: 11ac (20us+20us for 1antenna case) </a:t>
                      </a:r>
                    </a:p>
                  </a:txBody>
                  <a:tcPr marL="197146"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CDE"/>
                    </a:solidFill>
                  </a:tcPr>
                </a:tc>
              </a:tr>
              <a:tr h="212312">
                <a:tc>
                  <a:txBody>
                    <a:bodyPr/>
                    <a:lstStyle/>
                    <a:p>
                      <a:pPr algn="l" rtl="0" fontAlgn="ctr"/>
                      <a:r>
                        <a:rPr lang="en-US" sz="1300" b="0" i="0" u="none" strike="noStrike" dirty="0">
                          <a:solidFill>
                            <a:schemeClr val="bg1"/>
                          </a:solidFill>
                          <a:latin typeface="Times New Roman"/>
                        </a:rPr>
                        <a:t>Legacy control frame rate</a:t>
                      </a:r>
                    </a:p>
                  </a:txBody>
                  <a:tcPr marL="197146"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CC99"/>
                    </a:solidFill>
                  </a:tcPr>
                </a:tc>
                <a:tc>
                  <a:txBody>
                    <a:bodyPr/>
                    <a:lstStyle/>
                    <a:p>
                      <a:pPr algn="l" rtl="0" fontAlgn="ctr"/>
                      <a:r>
                        <a:rPr lang="en-US" sz="1300" b="0" i="0" u="none" strike="noStrike">
                          <a:solidFill>
                            <a:srgbClr val="000000"/>
                          </a:solidFill>
                          <a:latin typeface="Times New Roman"/>
                        </a:rPr>
                        <a:t>Basic 6Mbps rate for RTS/CTS/ACK/BA (MCS0) [1]</a:t>
                      </a:r>
                    </a:p>
                  </a:txBody>
                  <a:tcPr marL="197146"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12312">
                <a:tc>
                  <a:txBody>
                    <a:bodyPr/>
                    <a:lstStyle/>
                    <a:p>
                      <a:pPr algn="l" rtl="0" fontAlgn="ctr"/>
                      <a:r>
                        <a:rPr lang="en-US" sz="1300" b="1" i="0" u="none" strike="noStrike" dirty="0">
                          <a:solidFill>
                            <a:srgbClr val="FFFFFF"/>
                          </a:solidFill>
                          <a:latin typeface="Times New Roman"/>
                        </a:rPr>
                        <a:t>AP/STA TX Power  </a:t>
                      </a:r>
                    </a:p>
                  </a:txBody>
                  <a:tcPr marL="197146"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CC99"/>
                    </a:solidFill>
                  </a:tcPr>
                </a:tc>
                <a:tc>
                  <a:txBody>
                    <a:bodyPr/>
                    <a:lstStyle/>
                    <a:p>
                      <a:pPr algn="l" rtl="0" fontAlgn="ctr"/>
                      <a:r>
                        <a:rPr lang="en-US" sz="1300" b="0" i="0" u="none" strike="noStrike">
                          <a:solidFill>
                            <a:srgbClr val="000000"/>
                          </a:solidFill>
                          <a:latin typeface="Times New Roman"/>
                        </a:rPr>
                        <a:t>20/15 dBm per antenna  </a:t>
                      </a:r>
                    </a:p>
                  </a:txBody>
                  <a:tcPr marL="197146"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CDE"/>
                    </a:solidFill>
                  </a:tcPr>
                </a:tc>
              </a:tr>
              <a:tr h="212312">
                <a:tc>
                  <a:txBody>
                    <a:bodyPr/>
                    <a:lstStyle/>
                    <a:p>
                      <a:pPr algn="l" rtl="0" fontAlgn="ctr"/>
                      <a:r>
                        <a:rPr lang="en-US" sz="1300" b="1" i="0" u="none" strike="noStrike" dirty="0">
                          <a:solidFill>
                            <a:srgbClr val="FFFFFF"/>
                          </a:solidFill>
                          <a:latin typeface="Times New Roman"/>
                        </a:rPr>
                        <a:t>Power Spectral density </a:t>
                      </a:r>
                    </a:p>
                  </a:txBody>
                  <a:tcPr marL="197146"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CC99"/>
                    </a:solidFill>
                  </a:tcPr>
                </a:tc>
                <a:tc>
                  <a:txBody>
                    <a:bodyPr/>
                    <a:lstStyle/>
                    <a:p>
                      <a:pPr algn="l" rtl="0" fontAlgn="ctr"/>
                      <a:r>
                        <a:rPr lang="en-US" sz="1300" b="0" i="0" u="none" strike="noStrike">
                          <a:solidFill>
                            <a:srgbClr val="000000"/>
                          </a:solidFill>
                          <a:latin typeface="Times New Roman"/>
                        </a:rPr>
                        <a:t>Scaled to 80 MHz </a:t>
                      </a:r>
                    </a:p>
                  </a:txBody>
                  <a:tcPr marL="197146"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12312">
                <a:tc>
                  <a:txBody>
                    <a:bodyPr/>
                    <a:lstStyle/>
                    <a:p>
                      <a:pPr algn="l" rtl="0" fontAlgn="ctr"/>
                      <a:r>
                        <a:rPr lang="en-US" sz="1300" b="1" i="0" u="none" strike="noStrike" dirty="0">
                          <a:solidFill>
                            <a:srgbClr val="FFFFFF"/>
                          </a:solidFill>
                          <a:latin typeface="Times New Roman"/>
                        </a:rPr>
                        <a:t>number of antennas at AP /STA  </a:t>
                      </a:r>
                    </a:p>
                  </a:txBody>
                  <a:tcPr marL="197146"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CC99"/>
                    </a:solidFill>
                  </a:tcPr>
                </a:tc>
                <a:tc>
                  <a:txBody>
                    <a:bodyPr/>
                    <a:lstStyle/>
                    <a:p>
                      <a:pPr algn="l" rtl="0" fontAlgn="ctr"/>
                      <a:r>
                        <a:rPr lang="en-US" sz="1300" b="0" i="0" u="none" strike="noStrike" smtClean="0">
                          <a:solidFill>
                            <a:srgbClr val="000000"/>
                          </a:solidFill>
                          <a:latin typeface="Times New Roman"/>
                        </a:rPr>
                        <a:t>1/1</a:t>
                      </a:r>
                      <a:endParaRPr lang="en-US" sz="1300" b="0" i="0" u="none" strike="noStrike">
                        <a:solidFill>
                          <a:srgbClr val="000000"/>
                        </a:solidFill>
                        <a:latin typeface="Times New Roman"/>
                      </a:endParaRPr>
                    </a:p>
                  </a:txBody>
                  <a:tcPr marL="197146"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CDE"/>
                    </a:solidFill>
                  </a:tcPr>
                </a:tc>
              </a:tr>
              <a:tr h="212312">
                <a:tc>
                  <a:txBody>
                    <a:bodyPr/>
                    <a:lstStyle/>
                    <a:p>
                      <a:pPr algn="l" rtl="0" fontAlgn="ctr"/>
                      <a:r>
                        <a:rPr lang="en-US" sz="1300" b="1" i="0" u="none" strike="noStrike" dirty="0">
                          <a:solidFill>
                            <a:srgbClr val="FFFFFF"/>
                          </a:solidFill>
                          <a:latin typeface="Times New Roman"/>
                        </a:rPr>
                        <a:t>AP /STA antenna gain </a:t>
                      </a:r>
                    </a:p>
                  </a:txBody>
                  <a:tcPr marL="197146"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CC99"/>
                    </a:solidFill>
                  </a:tcPr>
                </a:tc>
                <a:tc>
                  <a:txBody>
                    <a:bodyPr/>
                    <a:lstStyle/>
                    <a:p>
                      <a:pPr algn="l" rtl="0" fontAlgn="ctr"/>
                      <a:r>
                        <a:rPr lang="en-US" sz="1300" b="0" i="0" u="none" strike="noStrike">
                          <a:solidFill>
                            <a:srgbClr val="000000"/>
                          </a:solidFill>
                          <a:latin typeface="Times New Roman"/>
                        </a:rPr>
                        <a:t>0/-2 dBi </a:t>
                      </a:r>
                    </a:p>
                  </a:txBody>
                  <a:tcPr marL="197146"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12312">
                <a:tc>
                  <a:txBody>
                    <a:bodyPr/>
                    <a:lstStyle/>
                    <a:p>
                      <a:pPr algn="l" rtl="0" fontAlgn="ctr"/>
                      <a:r>
                        <a:rPr lang="en-US" sz="1300" b="1" i="0" u="none" strike="noStrike" dirty="0">
                          <a:solidFill>
                            <a:srgbClr val="FFFFFF"/>
                          </a:solidFill>
                          <a:latin typeface="Times New Roman"/>
                        </a:rPr>
                        <a:t>Noise Figure </a:t>
                      </a:r>
                    </a:p>
                  </a:txBody>
                  <a:tcPr marL="197146"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CC99"/>
                    </a:solidFill>
                  </a:tcPr>
                </a:tc>
                <a:tc>
                  <a:txBody>
                    <a:bodyPr/>
                    <a:lstStyle/>
                    <a:p>
                      <a:pPr algn="l" rtl="0" fontAlgn="ctr"/>
                      <a:r>
                        <a:rPr lang="en-US" sz="1300" b="0" i="0" u="none" strike="noStrike">
                          <a:solidFill>
                            <a:srgbClr val="000000"/>
                          </a:solidFill>
                          <a:latin typeface="Times New Roman"/>
                        </a:rPr>
                        <a:t>7dB </a:t>
                      </a:r>
                    </a:p>
                  </a:txBody>
                  <a:tcPr marL="197146"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CDE"/>
                    </a:solidFill>
                  </a:tcPr>
                </a:tc>
              </a:tr>
              <a:tr h="212312">
                <a:tc>
                  <a:txBody>
                    <a:bodyPr/>
                    <a:lstStyle/>
                    <a:p>
                      <a:pPr algn="l" rtl="0" fontAlgn="ctr"/>
                      <a:r>
                        <a:rPr lang="en-US" sz="1300" b="1" i="0" u="none" strike="noStrike" dirty="0">
                          <a:solidFill>
                            <a:srgbClr val="FFFFFF"/>
                          </a:solidFill>
                          <a:latin typeface="Times New Roman"/>
                        </a:rPr>
                        <a:t>CCA-ED threshold</a:t>
                      </a:r>
                    </a:p>
                  </a:txBody>
                  <a:tcPr marL="197146"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CC99"/>
                    </a:solidFill>
                  </a:tcPr>
                </a:tc>
                <a:tc>
                  <a:txBody>
                    <a:bodyPr/>
                    <a:lstStyle/>
                    <a:p>
                      <a:pPr algn="l" rtl="0" fontAlgn="ctr"/>
                      <a:r>
                        <a:rPr lang="en-US" sz="1300" b="0" i="0" u="none" strike="noStrike">
                          <a:solidFill>
                            <a:srgbClr val="000000"/>
                          </a:solidFill>
                          <a:latin typeface="Times New Roman"/>
                        </a:rPr>
                        <a:t>-56 dBm (measured across the entire bandwidth after large-scale fading)</a:t>
                      </a:r>
                    </a:p>
                  </a:txBody>
                  <a:tcPr marL="197146"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12312">
                <a:tc>
                  <a:txBody>
                    <a:bodyPr/>
                    <a:lstStyle/>
                    <a:p>
                      <a:pPr algn="l" rtl="0" fontAlgn="ctr"/>
                      <a:r>
                        <a:rPr lang="en-US" sz="1300" b="1" i="0" u="none" strike="noStrike" dirty="0">
                          <a:solidFill>
                            <a:srgbClr val="FF0000"/>
                          </a:solidFill>
                          <a:latin typeface="Times New Roman"/>
                        </a:rPr>
                        <a:t>Rx sensitivity/CCA-SD</a:t>
                      </a:r>
                    </a:p>
                  </a:txBody>
                  <a:tcPr marL="197146"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CC99"/>
                    </a:solidFill>
                  </a:tcPr>
                </a:tc>
                <a:tc>
                  <a:txBody>
                    <a:bodyPr/>
                    <a:lstStyle/>
                    <a:p>
                      <a:pPr algn="l" rtl="0" fontAlgn="ctr"/>
                      <a:r>
                        <a:rPr lang="en-US" sz="1300" b="1" i="0" u="none" strike="noStrike" dirty="0">
                          <a:solidFill>
                            <a:srgbClr val="FF0000"/>
                          </a:solidFill>
                          <a:latin typeface="Times New Roman"/>
                        </a:rPr>
                        <a:t>-76 </a:t>
                      </a:r>
                      <a:r>
                        <a:rPr lang="en-US" sz="1300" b="1" i="0" u="none" strike="noStrike" dirty="0" err="1">
                          <a:solidFill>
                            <a:srgbClr val="FF0000"/>
                          </a:solidFill>
                          <a:latin typeface="Times New Roman"/>
                        </a:rPr>
                        <a:t>dBm</a:t>
                      </a:r>
                      <a:r>
                        <a:rPr lang="en-US" sz="1300" b="1" i="0" u="none" strike="noStrike" dirty="0">
                          <a:solidFill>
                            <a:srgbClr val="FF0000"/>
                          </a:solidFill>
                          <a:latin typeface="Times New Roman"/>
                        </a:rPr>
                        <a:t> (a packet with lower </a:t>
                      </a:r>
                      <a:r>
                        <a:rPr lang="en-US" sz="1300" b="1" i="0" u="none" strike="noStrike" dirty="0" err="1">
                          <a:solidFill>
                            <a:srgbClr val="FF0000"/>
                          </a:solidFill>
                          <a:latin typeface="Times New Roman"/>
                        </a:rPr>
                        <a:t>rx</a:t>
                      </a:r>
                      <a:r>
                        <a:rPr lang="en-US" sz="1300" b="1" i="0" u="none" strike="noStrike" dirty="0">
                          <a:solidFill>
                            <a:srgbClr val="FF0000"/>
                          </a:solidFill>
                          <a:latin typeface="Times New Roman"/>
                        </a:rPr>
                        <a:t> power is dropped)</a:t>
                      </a:r>
                    </a:p>
                  </a:txBody>
                  <a:tcPr marL="197146"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CDE"/>
                    </a:solidFill>
                  </a:tcPr>
                </a:tc>
              </a:tr>
              <a:tr h="212312">
                <a:tc>
                  <a:txBody>
                    <a:bodyPr/>
                    <a:lstStyle/>
                    <a:p>
                      <a:pPr algn="l" rtl="0" fontAlgn="ctr"/>
                      <a:r>
                        <a:rPr lang="en-US" sz="1300" b="1" i="0" u="none" strike="noStrike" dirty="0">
                          <a:solidFill>
                            <a:srgbClr val="FF0000"/>
                          </a:solidFill>
                          <a:latin typeface="Times New Roman"/>
                        </a:rPr>
                        <a:t>Link Adaption</a:t>
                      </a:r>
                    </a:p>
                  </a:txBody>
                  <a:tcPr marL="197146"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CC99"/>
                    </a:solidFill>
                  </a:tcPr>
                </a:tc>
                <a:tc>
                  <a:txBody>
                    <a:bodyPr/>
                    <a:lstStyle/>
                    <a:p>
                      <a:pPr algn="l" rtl="0" fontAlgn="ctr"/>
                      <a:r>
                        <a:rPr lang="en-US" sz="1300" b="1" i="0" u="none" strike="noStrike" dirty="0">
                          <a:solidFill>
                            <a:srgbClr val="FF0000"/>
                          </a:solidFill>
                          <a:latin typeface="Times New Roman"/>
                        </a:rPr>
                        <a:t>Fixed MCS =5 for 11ac SS6 and TBD for 11ax SS1-4</a:t>
                      </a:r>
                    </a:p>
                  </a:txBody>
                  <a:tcPr marL="197146"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12312">
                <a:tc>
                  <a:txBody>
                    <a:bodyPr/>
                    <a:lstStyle/>
                    <a:p>
                      <a:pPr algn="l" rtl="0" fontAlgn="ctr"/>
                      <a:r>
                        <a:rPr lang="en-US" sz="1300" b="1" i="0" u="none" strike="noStrike">
                          <a:solidFill>
                            <a:srgbClr val="FFFFFF"/>
                          </a:solidFill>
                          <a:latin typeface="Times New Roman"/>
                        </a:rPr>
                        <a:t>Channel estimation</a:t>
                      </a:r>
                    </a:p>
                  </a:txBody>
                  <a:tcPr marL="197146"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CC99"/>
                    </a:solidFill>
                  </a:tcPr>
                </a:tc>
                <a:tc>
                  <a:txBody>
                    <a:bodyPr/>
                    <a:lstStyle/>
                    <a:p>
                      <a:pPr algn="l" rtl="0" fontAlgn="ctr"/>
                      <a:r>
                        <a:rPr lang="en-US" sz="1300" b="0" i="0" u="none" strike="noStrike" dirty="0">
                          <a:solidFill>
                            <a:srgbClr val="000000"/>
                          </a:solidFill>
                          <a:latin typeface="Times New Roman"/>
                        </a:rPr>
                        <a:t>Ideal unless otherwise specified </a:t>
                      </a:r>
                    </a:p>
                  </a:txBody>
                  <a:tcPr marL="197146"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CDE"/>
                    </a:solidFill>
                  </a:tcPr>
                </a:tc>
              </a:tr>
              <a:tr h="212312">
                <a:tc>
                  <a:txBody>
                    <a:bodyPr/>
                    <a:lstStyle/>
                    <a:p>
                      <a:pPr algn="l" rtl="0" fontAlgn="ctr"/>
                      <a:r>
                        <a:rPr lang="en-US" sz="1300" b="1" i="0" u="none" strike="noStrike">
                          <a:solidFill>
                            <a:srgbClr val="FFFFFF"/>
                          </a:solidFill>
                          <a:latin typeface="Times New Roman"/>
                        </a:rPr>
                        <a:t>PHY abstraction</a:t>
                      </a:r>
                    </a:p>
                  </a:txBody>
                  <a:tcPr marL="197146"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CC99"/>
                    </a:solidFill>
                  </a:tcPr>
                </a:tc>
                <a:tc>
                  <a:txBody>
                    <a:bodyPr/>
                    <a:lstStyle/>
                    <a:p>
                      <a:pPr algn="l" rtl="0" fontAlgn="ctr"/>
                      <a:r>
                        <a:rPr lang="en-US" sz="1300" b="0" i="0" u="none" strike="noStrike">
                          <a:solidFill>
                            <a:srgbClr val="000000"/>
                          </a:solidFill>
                          <a:latin typeface="Times New Roman"/>
                        </a:rPr>
                        <a:t>RBIR, BCC (see appendix 1&amp;3 in [2])</a:t>
                      </a:r>
                    </a:p>
                  </a:txBody>
                  <a:tcPr marL="197146"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E7F6EF"/>
                    </a:solidFill>
                  </a:tcPr>
                </a:tc>
              </a:tr>
              <a:tr h="217367">
                <a:tc>
                  <a:txBody>
                    <a:bodyPr/>
                    <a:lstStyle/>
                    <a:p>
                      <a:pPr algn="l" rtl="0" fontAlgn="ctr"/>
                      <a:r>
                        <a:rPr lang="en-US" sz="1300" b="1" i="0" u="none" strike="noStrike">
                          <a:solidFill>
                            <a:srgbClr val="FFFFFF"/>
                          </a:solidFill>
                          <a:latin typeface="Times New Roman"/>
                        </a:rPr>
                        <a:t>Symbol length</a:t>
                      </a:r>
                    </a:p>
                  </a:txBody>
                  <a:tcPr marL="197146"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CC99"/>
                    </a:solidFill>
                  </a:tcPr>
                </a:tc>
                <a:tc>
                  <a:txBody>
                    <a:bodyPr/>
                    <a:lstStyle/>
                    <a:p>
                      <a:pPr algn="l" rtl="0" fontAlgn="ctr"/>
                      <a:r>
                        <a:rPr lang="en-US" sz="1300" b="0" i="0" u="none" strike="noStrike" dirty="0">
                          <a:solidFill>
                            <a:srgbClr val="000000"/>
                          </a:solidFill>
                          <a:latin typeface="Times New Roman"/>
                        </a:rPr>
                        <a:t>4us with 800ns GI per OFDM symbol</a:t>
                      </a:r>
                    </a:p>
                  </a:txBody>
                  <a:tcPr marL="197146"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CDE"/>
                    </a:solidFill>
                  </a:tcPr>
                </a:tc>
              </a:tr>
            </a:tbl>
          </a:graphicData>
        </a:graphic>
      </p:graphicFrame>
      <p:sp>
        <p:nvSpPr>
          <p:cNvPr id="5" name="Date Placeholder 3"/>
          <p:cNvSpPr>
            <a:spLocks noGrp="1"/>
          </p:cNvSpPr>
          <p:nvPr>
            <p:ph type="dt" idx="4294967295"/>
          </p:nvPr>
        </p:nvSpPr>
        <p:spPr>
          <a:xfrm>
            <a:off x="696912" y="333375"/>
            <a:ext cx="2303451" cy="273050"/>
          </a:xfrm>
          <a:prstGeom prst="rect">
            <a:avLst/>
          </a:prstGeom>
        </p:spPr>
        <p:txBody>
          <a:bodyPr/>
          <a:lstStyle/>
          <a:p>
            <a:r>
              <a:rPr lang="en-US" altLang="ja-JP" sz="1800" b="1" smtClean="0"/>
              <a:t>May 2016</a:t>
            </a:r>
            <a:endParaRPr lang="en-GB" sz="1800" b="1" dirty="0"/>
          </a:p>
        </p:txBody>
      </p:sp>
      <p:sp>
        <p:nvSpPr>
          <p:cNvPr id="6" name="Slide Number Placeholder 5"/>
          <p:cNvSpPr>
            <a:spLocks noGrp="1"/>
          </p:cNvSpPr>
          <p:nvPr>
            <p:ph type="sldNum" sz="quarter" idx="12"/>
          </p:nvPr>
        </p:nvSpPr>
        <p:spPr>
          <a:xfrm>
            <a:off x="4344988" y="6475413"/>
            <a:ext cx="530225" cy="182562"/>
          </a:xfrm>
        </p:spPr>
        <p:txBody>
          <a:bodyPr/>
          <a:lstStyle/>
          <a:p>
            <a:pPr>
              <a:defRPr/>
            </a:pPr>
            <a:r>
              <a:rPr lang="en-US" dirty="0" smtClean="0"/>
              <a:t>Slide </a:t>
            </a:r>
            <a:fld id="{F652A146-6F07-41EF-8958-F5CF356A0B78}" type="slidenum">
              <a:rPr lang="en-US" smtClean="0"/>
              <a:pPr>
                <a:defRPr/>
              </a:pPr>
              <a:t>3</a:t>
            </a:fld>
            <a:endParaRPr lang="en-US" dirty="0"/>
          </a:p>
        </p:txBody>
      </p:sp>
      <p:sp>
        <p:nvSpPr>
          <p:cNvPr id="7" name="Footer Placeholder 4"/>
          <p:cNvSpPr>
            <a:spLocks noGrp="1"/>
          </p:cNvSpPr>
          <p:nvPr>
            <p:ph type="ftr" idx="4294967295"/>
          </p:nvPr>
        </p:nvSpPr>
        <p:spPr>
          <a:xfrm>
            <a:off x="7067127" y="6475413"/>
            <a:ext cx="1475211" cy="184666"/>
          </a:xfrm>
          <a:prstGeom prst="rect">
            <a:avLst/>
          </a:prstGeom>
        </p:spPr>
        <p:txBody>
          <a:bodyPr/>
          <a:lstStyle/>
          <a:p>
            <a:pPr algn="r"/>
            <a:r>
              <a:rPr lang="en-GB" smtClean="0"/>
              <a:t>Marik Hsiao, MediaTek Inc.</a:t>
            </a:r>
            <a:endParaRPr lang="en-GB"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BSS (B) 1 STA Results</a:t>
            </a:r>
            <a:endParaRPr lang="en-US" dirty="0"/>
          </a:p>
        </p:txBody>
      </p:sp>
      <p:sp>
        <p:nvSpPr>
          <p:cNvPr id="6" name="Date Placeholder 3"/>
          <p:cNvSpPr>
            <a:spLocks noGrp="1"/>
          </p:cNvSpPr>
          <p:nvPr>
            <p:ph type="dt" idx="4294967295"/>
          </p:nvPr>
        </p:nvSpPr>
        <p:spPr>
          <a:xfrm>
            <a:off x="696912" y="333375"/>
            <a:ext cx="2303451" cy="273050"/>
          </a:xfrm>
          <a:prstGeom prst="rect">
            <a:avLst/>
          </a:prstGeom>
        </p:spPr>
        <p:txBody>
          <a:bodyPr/>
          <a:lstStyle/>
          <a:p>
            <a:r>
              <a:rPr lang="en-US" altLang="ja-JP" sz="1800" b="1" smtClean="0"/>
              <a:t>May 2016</a:t>
            </a:r>
            <a:endParaRPr lang="en-GB" sz="1800" b="1" dirty="0"/>
          </a:p>
        </p:txBody>
      </p:sp>
      <p:sp>
        <p:nvSpPr>
          <p:cNvPr id="7" name="Slide Number Placeholder 5"/>
          <p:cNvSpPr>
            <a:spLocks noGrp="1"/>
          </p:cNvSpPr>
          <p:nvPr>
            <p:ph type="sldNum" sz="quarter" idx="12"/>
          </p:nvPr>
        </p:nvSpPr>
        <p:spPr>
          <a:xfrm>
            <a:off x="4344988" y="6475413"/>
            <a:ext cx="530225" cy="182562"/>
          </a:xfrm>
        </p:spPr>
        <p:txBody>
          <a:bodyPr/>
          <a:lstStyle/>
          <a:p>
            <a:pPr>
              <a:defRPr/>
            </a:pPr>
            <a:r>
              <a:rPr lang="en-US" dirty="0" smtClean="0"/>
              <a:t>Slide </a:t>
            </a:r>
            <a:fld id="{F652A146-6F07-41EF-8958-F5CF356A0B78}" type="slidenum">
              <a:rPr lang="en-US" smtClean="0"/>
              <a:pPr>
                <a:defRPr/>
              </a:pPr>
              <a:t>30</a:t>
            </a:fld>
            <a:endParaRPr lang="en-US" dirty="0"/>
          </a:p>
        </p:txBody>
      </p:sp>
      <p:sp>
        <p:nvSpPr>
          <p:cNvPr id="8" name="Footer Placeholder 4"/>
          <p:cNvSpPr>
            <a:spLocks noGrp="1"/>
          </p:cNvSpPr>
          <p:nvPr>
            <p:ph type="ftr" idx="4294967295"/>
          </p:nvPr>
        </p:nvSpPr>
        <p:spPr>
          <a:xfrm>
            <a:off x="7067127" y="6475413"/>
            <a:ext cx="1475211" cy="184666"/>
          </a:xfrm>
          <a:prstGeom prst="rect">
            <a:avLst/>
          </a:prstGeom>
        </p:spPr>
        <p:txBody>
          <a:bodyPr/>
          <a:lstStyle/>
          <a:p>
            <a:pPr algn="r"/>
            <a:r>
              <a:rPr lang="en-GB" smtClean="0"/>
              <a:t>Marik Hsiao, MediaTek Inc.</a:t>
            </a:r>
            <a:endParaRPr lang="en-GB" dirty="0"/>
          </a:p>
        </p:txBody>
      </p:sp>
      <p:graphicFrame>
        <p:nvGraphicFramePr>
          <p:cNvPr id="9" name="Chart 8"/>
          <p:cNvGraphicFramePr/>
          <p:nvPr/>
        </p:nvGraphicFramePr>
        <p:xfrm>
          <a:off x="0" y="1645920"/>
          <a:ext cx="9144000" cy="4572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BSS (B) 2 STAs Results</a:t>
            </a:r>
            <a:endParaRPr lang="en-US" dirty="0"/>
          </a:p>
        </p:txBody>
      </p:sp>
      <p:sp>
        <p:nvSpPr>
          <p:cNvPr id="5" name="Date Placeholder 3"/>
          <p:cNvSpPr>
            <a:spLocks noGrp="1"/>
          </p:cNvSpPr>
          <p:nvPr>
            <p:ph type="dt" idx="4294967295"/>
          </p:nvPr>
        </p:nvSpPr>
        <p:spPr>
          <a:xfrm>
            <a:off x="696912" y="333375"/>
            <a:ext cx="2303451" cy="273050"/>
          </a:xfrm>
          <a:prstGeom prst="rect">
            <a:avLst/>
          </a:prstGeom>
        </p:spPr>
        <p:txBody>
          <a:bodyPr/>
          <a:lstStyle/>
          <a:p>
            <a:r>
              <a:rPr lang="en-US" altLang="ja-JP" sz="1800" b="1" smtClean="0"/>
              <a:t>May 2016</a:t>
            </a:r>
            <a:endParaRPr lang="en-GB" sz="1800" b="1" dirty="0"/>
          </a:p>
        </p:txBody>
      </p:sp>
      <p:sp>
        <p:nvSpPr>
          <p:cNvPr id="6" name="Slide Number Placeholder 5"/>
          <p:cNvSpPr>
            <a:spLocks noGrp="1"/>
          </p:cNvSpPr>
          <p:nvPr>
            <p:ph type="sldNum" sz="quarter" idx="12"/>
          </p:nvPr>
        </p:nvSpPr>
        <p:spPr>
          <a:xfrm>
            <a:off x="4344988" y="6475413"/>
            <a:ext cx="530225" cy="182562"/>
          </a:xfrm>
        </p:spPr>
        <p:txBody>
          <a:bodyPr/>
          <a:lstStyle/>
          <a:p>
            <a:pPr>
              <a:defRPr/>
            </a:pPr>
            <a:r>
              <a:rPr lang="en-US" dirty="0" smtClean="0"/>
              <a:t>Slide </a:t>
            </a:r>
            <a:fld id="{F652A146-6F07-41EF-8958-F5CF356A0B78}" type="slidenum">
              <a:rPr lang="en-US" smtClean="0"/>
              <a:pPr>
                <a:defRPr/>
              </a:pPr>
              <a:t>31</a:t>
            </a:fld>
            <a:endParaRPr lang="en-US" dirty="0"/>
          </a:p>
        </p:txBody>
      </p:sp>
      <p:sp>
        <p:nvSpPr>
          <p:cNvPr id="7" name="Footer Placeholder 4"/>
          <p:cNvSpPr>
            <a:spLocks noGrp="1"/>
          </p:cNvSpPr>
          <p:nvPr>
            <p:ph type="ftr" idx="4294967295"/>
          </p:nvPr>
        </p:nvSpPr>
        <p:spPr>
          <a:xfrm>
            <a:off x="7067127" y="6475413"/>
            <a:ext cx="1475211" cy="184666"/>
          </a:xfrm>
          <a:prstGeom prst="rect">
            <a:avLst/>
          </a:prstGeom>
        </p:spPr>
        <p:txBody>
          <a:bodyPr/>
          <a:lstStyle/>
          <a:p>
            <a:pPr algn="r"/>
            <a:r>
              <a:rPr lang="en-GB" smtClean="0"/>
              <a:t>Marik Hsiao, MediaTek Inc.</a:t>
            </a:r>
            <a:endParaRPr lang="en-GB" dirty="0"/>
          </a:p>
        </p:txBody>
      </p:sp>
      <p:graphicFrame>
        <p:nvGraphicFramePr>
          <p:cNvPr id="9" name="Chart 8"/>
          <p:cNvGraphicFramePr/>
          <p:nvPr/>
        </p:nvGraphicFramePr>
        <p:xfrm>
          <a:off x="0" y="1645920"/>
          <a:ext cx="9144000" cy="4572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BSS (B) 2 STAs Results</a:t>
            </a:r>
            <a:endParaRPr lang="en-US" dirty="0"/>
          </a:p>
        </p:txBody>
      </p:sp>
      <p:sp>
        <p:nvSpPr>
          <p:cNvPr id="5" name="Date Placeholder 3"/>
          <p:cNvSpPr>
            <a:spLocks noGrp="1"/>
          </p:cNvSpPr>
          <p:nvPr>
            <p:ph type="dt" idx="4294967295"/>
          </p:nvPr>
        </p:nvSpPr>
        <p:spPr>
          <a:xfrm>
            <a:off x="696912" y="333375"/>
            <a:ext cx="2303451" cy="273050"/>
          </a:xfrm>
          <a:prstGeom prst="rect">
            <a:avLst/>
          </a:prstGeom>
        </p:spPr>
        <p:txBody>
          <a:bodyPr/>
          <a:lstStyle/>
          <a:p>
            <a:r>
              <a:rPr lang="en-US" altLang="ja-JP" sz="1800" b="1" smtClean="0"/>
              <a:t>May 2016</a:t>
            </a:r>
            <a:endParaRPr lang="en-GB" sz="1800" b="1" dirty="0"/>
          </a:p>
        </p:txBody>
      </p:sp>
      <p:sp>
        <p:nvSpPr>
          <p:cNvPr id="6" name="Slide Number Placeholder 5"/>
          <p:cNvSpPr>
            <a:spLocks noGrp="1"/>
          </p:cNvSpPr>
          <p:nvPr>
            <p:ph type="sldNum" sz="quarter" idx="12"/>
          </p:nvPr>
        </p:nvSpPr>
        <p:spPr>
          <a:xfrm>
            <a:off x="4344988" y="6475413"/>
            <a:ext cx="530225" cy="182562"/>
          </a:xfrm>
        </p:spPr>
        <p:txBody>
          <a:bodyPr/>
          <a:lstStyle/>
          <a:p>
            <a:pPr>
              <a:defRPr/>
            </a:pPr>
            <a:r>
              <a:rPr lang="en-US" dirty="0" smtClean="0"/>
              <a:t>Slide </a:t>
            </a:r>
            <a:fld id="{F652A146-6F07-41EF-8958-F5CF356A0B78}" type="slidenum">
              <a:rPr lang="en-US" smtClean="0"/>
              <a:pPr>
                <a:defRPr/>
              </a:pPr>
              <a:t>32</a:t>
            </a:fld>
            <a:endParaRPr lang="en-US" dirty="0"/>
          </a:p>
        </p:txBody>
      </p:sp>
      <p:sp>
        <p:nvSpPr>
          <p:cNvPr id="7" name="Footer Placeholder 4"/>
          <p:cNvSpPr>
            <a:spLocks noGrp="1"/>
          </p:cNvSpPr>
          <p:nvPr>
            <p:ph type="ftr" idx="4294967295"/>
          </p:nvPr>
        </p:nvSpPr>
        <p:spPr>
          <a:xfrm>
            <a:off x="7067127" y="6475413"/>
            <a:ext cx="1475211" cy="184666"/>
          </a:xfrm>
          <a:prstGeom prst="rect">
            <a:avLst/>
          </a:prstGeom>
        </p:spPr>
        <p:txBody>
          <a:bodyPr/>
          <a:lstStyle/>
          <a:p>
            <a:pPr algn="r"/>
            <a:r>
              <a:rPr lang="en-GB" smtClean="0"/>
              <a:t>Marik Hsiao, MediaTek Inc.</a:t>
            </a:r>
            <a:endParaRPr lang="en-GB" dirty="0"/>
          </a:p>
        </p:txBody>
      </p:sp>
      <p:graphicFrame>
        <p:nvGraphicFramePr>
          <p:cNvPr id="9" name="Chart 8"/>
          <p:cNvGraphicFramePr/>
          <p:nvPr/>
        </p:nvGraphicFramePr>
        <p:xfrm>
          <a:off x="0" y="1600200"/>
          <a:ext cx="9144000" cy="4572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BSS (B) 2 STAs Results</a:t>
            </a:r>
            <a:endParaRPr lang="en-US" dirty="0"/>
          </a:p>
        </p:txBody>
      </p:sp>
      <p:sp>
        <p:nvSpPr>
          <p:cNvPr id="5" name="Date Placeholder 3"/>
          <p:cNvSpPr>
            <a:spLocks noGrp="1"/>
          </p:cNvSpPr>
          <p:nvPr>
            <p:ph type="dt" idx="4294967295"/>
          </p:nvPr>
        </p:nvSpPr>
        <p:spPr>
          <a:xfrm>
            <a:off x="696912" y="333375"/>
            <a:ext cx="2303451" cy="273050"/>
          </a:xfrm>
          <a:prstGeom prst="rect">
            <a:avLst/>
          </a:prstGeom>
        </p:spPr>
        <p:txBody>
          <a:bodyPr/>
          <a:lstStyle/>
          <a:p>
            <a:r>
              <a:rPr lang="en-US" altLang="ja-JP" sz="1800" b="1" smtClean="0"/>
              <a:t>May 2016</a:t>
            </a:r>
            <a:endParaRPr lang="en-GB" sz="1800" b="1" dirty="0"/>
          </a:p>
        </p:txBody>
      </p:sp>
      <p:sp>
        <p:nvSpPr>
          <p:cNvPr id="6" name="Slide Number Placeholder 5"/>
          <p:cNvSpPr>
            <a:spLocks noGrp="1"/>
          </p:cNvSpPr>
          <p:nvPr>
            <p:ph type="sldNum" sz="quarter" idx="12"/>
          </p:nvPr>
        </p:nvSpPr>
        <p:spPr>
          <a:xfrm>
            <a:off x="4344988" y="6475413"/>
            <a:ext cx="530225" cy="182562"/>
          </a:xfrm>
        </p:spPr>
        <p:txBody>
          <a:bodyPr/>
          <a:lstStyle/>
          <a:p>
            <a:pPr>
              <a:defRPr/>
            </a:pPr>
            <a:r>
              <a:rPr lang="en-US" dirty="0" smtClean="0"/>
              <a:t>Slide </a:t>
            </a:r>
            <a:fld id="{F652A146-6F07-41EF-8958-F5CF356A0B78}" type="slidenum">
              <a:rPr lang="en-US" smtClean="0"/>
              <a:pPr>
                <a:defRPr/>
              </a:pPr>
              <a:t>33</a:t>
            </a:fld>
            <a:endParaRPr lang="en-US" dirty="0"/>
          </a:p>
        </p:txBody>
      </p:sp>
      <p:sp>
        <p:nvSpPr>
          <p:cNvPr id="7" name="Footer Placeholder 4"/>
          <p:cNvSpPr>
            <a:spLocks noGrp="1"/>
          </p:cNvSpPr>
          <p:nvPr>
            <p:ph type="ftr" idx="4294967295"/>
          </p:nvPr>
        </p:nvSpPr>
        <p:spPr>
          <a:xfrm>
            <a:off x="7067127" y="6475413"/>
            <a:ext cx="1475211" cy="184666"/>
          </a:xfrm>
          <a:prstGeom prst="rect">
            <a:avLst/>
          </a:prstGeom>
        </p:spPr>
        <p:txBody>
          <a:bodyPr/>
          <a:lstStyle/>
          <a:p>
            <a:pPr algn="r"/>
            <a:r>
              <a:rPr lang="en-GB" smtClean="0"/>
              <a:t>Marik Hsiao, MediaTek Inc.</a:t>
            </a:r>
            <a:endParaRPr lang="en-GB" dirty="0"/>
          </a:p>
        </p:txBody>
      </p:sp>
      <p:graphicFrame>
        <p:nvGraphicFramePr>
          <p:cNvPr id="9" name="Chart 8"/>
          <p:cNvGraphicFramePr/>
          <p:nvPr/>
        </p:nvGraphicFramePr>
        <p:xfrm>
          <a:off x="0" y="1645920"/>
          <a:ext cx="9144000" cy="4572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Box 5 Calibration</a:t>
            </a:r>
            <a:br>
              <a:rPr lang="en-US" dirty="0" smtClean="0"/>
            </a:br>
            <a:r>
              <a:rPr lang="en-US" dirty="0" smtClean="0"/>
              <a:t>Configuration – MAC [1]</a:t>
            </a:r>
            <a:endParaRPr lang="en-US" dirty="0"/>
          </a:p>
        </p:txBody>
      </p:sp>
      <p:graphicFrame>
        <p:nvGraphicFramePr>
          <p:cNvPr id="6" name="Content Placeholder 5"/>
          <p:cNvGraphicFramePr>
            <a:graphicFrameLocks noGrp="1"/>
          </p:cNvGraphicFramePr>
          <p:nvPr>
            <p:ph sz="quarter" idx="4294967295"/>
          </p:nvPr>
        </p:nvGraphicFramePr>
        <p:xfrm>
          <a:off x="457200" y="1950803"/>
          <a:ext cx="8229600" cy="4121618"/>
        </p:xfrm>
        <a:graphic>
          <a:graphicData uri="http://schemas.openxmlformats.org/drawingml/2006/table">
            <a:tbl>
              <a:tblPr/>
              <a:tblGrid>
                <a:gridCol w="4114800"/>
                <a:gridCol w="4114800"/>
              </a:tblGrid>
              <a:tr h="207257">
                <a:tc gridSpan="2">
                  <a:txBody>
                    <a:bodyPr/>
                    <a:lstStyle/>
                    <a:p>
                      <a:pPr algn="ctr" rtl="0" fontAlgn="ctr"/>
                      <a:r>
                        <a:rPr lang="en-US" sz="1300" b="1" i="0" u="none" strike="noStrike" dirty="0">
                          <a:solidFill>
                            <a:srgbClr val="FFFFFF"/>
                          </a:solidFill>
                          <a:latin typeface="Times New Roman"/>
                        </a:rPr>
                        <a:t>MAC parameters </a:t>
                      </a: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CC99"/>
                    </a:solidFill>
                  </a:tcPr>
                </a:tc>
                <a:tc hMerge="1">
                  <a:txBody>
                    <a:bodyPr/>
                    <a:lstStyle/>
                    <a:p>
                      <a:endParaRPr lang="en-US"/>
                    </a:p>
                  </a:txBody>
                  <a:tcPr/>
                </a:tc>
              </a:tr>
              <a:tr h="424623">
                <a:tc>
                  <a:txBody>
                    <a:bodyPr/>
                    <a:lstStyle/>
                    <a:p>
                      <a:pPr algn="l" rtl="0" fontAlgn="ctr"/>
                      <a:r>
                        <a:rPr lang="en-US" sz="1300" b="1" i="0" u="none" strike="noStrike">
                          <a:solidFill>
                            <a:srgbClr val="FFFFFF"/>
                          </a:solidFill>
                          <a:latin typeface="Times New Roman"/>
                        </a:rPr>
                        <a:t>Access protocol </a:t>
                      </a:r>
                    </a:p>
                  </a:txBody>
                  <a:tcPr marL="197146"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CC99"/>
                    </a:solidFill>
                  </a:tcPr>
                </a:tc>
                <a:tc>
                  <a:txBody>
                    <a:bodyPr/>
                    <a:lstStyle/>
                    <a:p>
                      <a:pPr algn="l" rtl="0" fontAlgn="ctr"/>
                      <a:r>
                        <a:rPr lang="en-US" sz="1300" b="0" i="0" u="none" strike="noStrike">
                          <a:solidFill>
                            <a:srgbClr val="000000"/>
                          </a:solidFill>
                          <a:latin typeface="Times New Roman"/>
                        </a:rPr>
                        <a:t>[EDCA, AC_BE  with default parameters] </a:t>
                      </a:r>
                      <a:br>
                        <a:rPr lang="en-US" sz="1300" b="0" i="0" u="none" strike="noStrike">
                          <a:solidFill>
                            <a:srgbClr val="000000"/>
                          </a:solidFill>
                          <a:latin typeface="Times New Roman"/>
                        </a:rPr>
                      </a:br>
                      <a:r>
                        <a:rPr lang="en-US" sz="1300" b="0" i="0" u="none" strike="noStrike">
                          <a:solidFill>
                            <a:srgbClr val="000000"/>
                          </a:solidFill>
                          <a:latin typeface="Times New Roman"/>
                        </a:rPr>
                        <a:t>[CWmin  = 15, CWmax = 1023, AIFSn=3 ]</a:t>
                      </a:r>
                    </a:p>
                  </a:txBody>
                  <a:tcPr marL="197146"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CDE"/>
                    </a:solidFill>
                  </a:tcPr>
                </a:tc>
              </a:tr>
              <a:tr h="388227">
                <a:tc>
                  <a:txBody>
                    <a:bodyPr/>
                    <a:lstStyle/>
                    <a:p>
                      <a:pPr algn="l" rtl="0" fontAlgn="ctr"/>
                      <a:r>
                        <a:rPr lang="en-US" sz="1300" b="1" i="0" u="none" strike="noStrike">
                          <a:solidFill>
                            <a:srgbClr val="FFFFFF"/>
                          </a:solidFill>
                          <a:latin typeface="Times New Roman"/>
                        </a:rPr>
                        <a:t>Queue length</a:t>
                      </a:r>
                    </a:p>
                  </a:txBody>
                  <a:tcPr marL="197146"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CC99"/>
                    </a:solidFill>
                  </a:tcPr>
                </a:tc>
                <a:tc>
                  <a:txBody>
                    <a:bodyPr/>
                    <a:lstStyle/>
                    <a:p>
                      <a:pPr algn="l" rtl="0" fontAlgn="ctr"/>
                      <a:r>
                        <a:rPr lang="en-US" sz="1300" b="0" i="0" u="none" strike="noStrike">
                          <a:solidFill>
                            <a:srgbClr val="000000"/>
                          </a:solidFill>
                          <a:latin typeface="Times New Roman"/>
                        </a:rPr>
                        <a:t>A single queue for each traffic link is set inside AP/STA sized of 2000 packets</a:t>
                      </a:r>
                    </a:p>
                  </a:txBody>
                  <a:tcPr marL="197146"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07257">
                <a:tc rowSpan="2">
                  <a:txBody>
                    <a:bodyPr/>
                    <a:lstStyle/>
                    <a:p>
                      <a:pPr algn="l" rtl="0" fontAlgn="ctr"/>
                      <a:r>
                        <a:rPr lang="en-US" sz="1300" b="1" i="0" u="none" strike="noStrike">
                          <a:solidFill>
                            <a:srgbClr val="FFFFFF"/>
                          </a:solidFill>
                          <a:latin typeface="Times New Roman"/>
                        </a:rPr>
                        <a:t>Traffic type</a:t>
                      </a:r>
                    </a:p>
                  </a:txBody>
                  <a:tcPr marL="197146"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CC99"/>
                    </a:solidFill>
                  </a:tcPr>
                </a:tc>
                <a:tc>
                  <a:txBody>
                    <a:bodyPr/>
                    <a:lstStyle/>
                    <a:p>
                      <a:pPr algn="l" rtl="0" fontAlgn="ctr"/>
                      <a:r>
                        <a:rPr lang="en-US" sz="1300" b="0" i="0" u="none" strike="noStrike">
                          <a:solidFill>
                            <a:srgbClr val="000000"/>
                          </a:solidFill>
                          <a:latin typeface="Times New Roman"/>
                        </a:rPr>
                        <a:t>UDP CBR with rate 10^8bps</a:t>
                      </a:r>
                    </a:p>
                  </a:txBody>
                  <a:tcPr marL="197146"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CBECDE"/>
                    </a:solidFill>
                  </a:tcPr>
                </a:tc>
              </a:tr>
              <a:tr h="212312">
                <a:tc vMerge="1">
                  <a:txBody>
                    <a:bodyPr/>
                    <a:lstStyle/>
                    <a:p>
                      <a:endParaRPr lang="en-US"/>
                    </a:p>
                  </a:txBody>
                  <a:tcPr/>
                </a:tc>
                <a:tc>
                  <a:txBody>
                    <a:bodyPr/>
                    <a:lstStyle/>
                    <a:p>
                      <a:pPr algn="l" rtl="0" fontAlgn="ctr"/>
                      <a:r>
                        <a:rPr lang="en-US" sz="1300" b="0" i="0" u="none" strike="noStrike">
                          <a:solidFill>
                            <a:srgbClr val="000000"/>
                          </a:solidFill>
                          <a:latin typeface="Times New Roman"/>
                        </a:rPr>
                        <a:t>Random start time during a 10ms interval</a:t>
                      </a:r>
                    </a:p>
                  </a:txBody>
                  <a:tcPr marL="197146"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12700" cap="flat" cmpd="sng" algn="ctr">
                      <a:solidFill>
                        <a:srgbClr val="FFFFFF"/>
                      </a:solidFill>
                      <a:prstDash val="solid"/>
                      <a:round/>
                      <a:headEnd type="none" w="med" len="med"/>
                      <a:tailEnd type="none" w="med" len="med"/>
                    </a:lnB>
                    <a:solidFill>
                      <a:srgbClr val="CBECDE"/>
                    </a:solidFill>
                  </a:tcPr>
                </a:tc>
              </a:tr>
              <a:tr h="419568">
                <a:tc>
                  <a:txBody>
                    <a:bodyPr/>
                    <a:lstStyle/>
                    <a:p>
                      <a:pPr algn="l" rtl="0" fontAlgn="ctr"/>
                      <a:r>
                        <a:rPr lang="en-US" sz="1300" b="1" i="0" u="none" strike="noStrike">
                          <a:solidFill>
                            <a:srgbClr val="FFFFFF"/>
                          </a:solidFill>
                          <a:latin typeface="Times New Roman"/>
                        </a:rPr>
                        <a:t>MPDU size</a:t>
                      </a:r>
                    </a:p>
                  </a:txBody>
                  <a:tcPr marL="197146"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CC99"/>
                    </a:solidFill>
                  </a:tcPr>
                </a:tc>
                <a:tc>
                  <a:txBody>
                    <a:bodyPr/>
                    <a:lstStyle/>
                    <a:p>
                      <a:pPr algn="l" rtl="0" fontAlgn="ctr"/>
                      <a:r>
                        <a:rPr lang="en-US" sz="1300" b="0" i="0" u="none" strike="noStrike">
                          <a:solidFill>
                            <a:srgbClr val="000000"/>
                          </a:solidFill>
                          <a:latin typeface="Times New Roman"/>
                        </a:rPr>
                        <a:t>1544 Bytes (1472 Data + 28 IP header + 8  LLC header + 30 MAC header + 4 delimiter + 2 padding)</a:t>
                      </a:r>
                    </a:p>
                  </a:txBody>
                  <a:tcPr marL="197146"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582340">
                <a:tc>
                  <a:txBody>
                    <a:bodyPr/>
                    <a:lstStyle/>
                    <a:p>
                      <a:pPr algn="l" rtl="0" fontAlgn="ctr"/>
                      <a:r>
                        <a:rPr lang="en-US" sz="1300" b="1" i="0" u="none" strike="noStrike">
                          <a:solidFill>
                            <a:srgbClr val="FFFFFF"/>
                          </a:solidFill>
                          <a:latin typeface="Times New Roman"/>
                        </a:rPr>
                        <a:t>Aggregation  </a:t>
                      </a:r>
                    </a:p>
                  </a:txBody>
                  <a:tcPr marL="197146"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CC99"/>
                    </a:solidFill>
                  </a:tcPr>
                </a:tc>
                <a:tc>
                  <a:txBody>
                    <a:bodyPr/>
                    <a:lstStyle/>
                    <a:p>
                      <a:pPr algn="l" rtl="0" fontAlgn="ctr"/>
                      <a:r>
                        <a:rPr lang="en-US" sz="1300" b="0" i="0" u="none" strike="noStrike">
                          <a:solidFill>
                            <a:srgbClr val="000000"/>
                          </a:solidFill>
                          <a:latin typeface="Times New Roman"/>
                        </a:rPr>
                        <a:t>[A-MPDU / max aggregation size / BA window size, No  A-MSDU, immediate BA without explicit request], Max aggregation: </a:t>
                      </a:r>
                      <a:r>
                        <a:rPr lang="en-US" sz="1300" b="0" i="0" u="none" strike="noStrike">
                          <a:solidFill>
                            <a:srgbClr val="FF0000"/>
                          </a:solidFill>
                          <a:latin typeface="Times New Roman"/>
                        </a:rPr>
                        <a:t>32 MPDUs </a:t>
                      </a:r>
                      <a:endParaRPr lang="en-US" sz="1300" b="0" i="0" u="none" strike="noStrike">
                        <a:solidFill>
                          <a:srgbClr val="000000"/>
                        </a:solidFill>
                        <a:latin typeface="Times New Roman"/>
                      </a:endParaRPr>
                    </a:p>
                  </a:txBody>
                  <a:tcPr marL="197146"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CDE"/>
                    </a:solidFill>
                  </a:tcPr>
                </a:tc>
              </a:tr>
              <a:tr h="212312">
                <a:tc>
                  <a:txBody>
                    <a:bodyPr/>
                    <a:lstStyle/>
                    <a:p>
                      <a:pPr algn="l" rtl="0" fontAlgn="ctr"/>
                      <a:r>
                        <a:rPr lang="en-US" sz="1300" b="1" i="0" u="none" strike="noStrike">
                          <a:solidFill>
                            <a:srgbClr val="FFFFFF"/>
                          </a:solidFill>
                          <a:latin typeface="Times New Roman"/>
                        </a:rPr>
                        <a:t>Max number of retries  </a:t>
                      </a:r>
                    </a:p>
                  </a:txBody>
                  <a:tcPr marL="197146"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CC99"/>
                    </a:solidFill>
                  </a:tcPr>
                </a:tc>
                <a:tc>
                  <a:txBody>
                    <a:bodyPr/>
                    <a:lstStyle/>
                    <a:p>
                      <a:pPr algn="l" rtl="0" fontAlgn="ctr"/>
                      <a:r>
                        <a:rPr lang="en-US" sz="1300" b="0" i="0" u="none" strike="noStrike" dirty="0">
                          <a:solidFill>
                            <a:srgbClr val="000000"/>
                          </a:solidFill>
                          <a:latin typeface="Times New Roman"/>
                        </a:rPr>
                        <a:t>10</a:t>
                      </a:r>
                    </a:p>
                  </a:txBody>
                  <a:tcPr marL="197146"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12312">
                <a:tc>
                  <a:txBody>
                    <a:bodyPr/>
                    <a:lstStyle/>
                    <a:p>
                      <a:pPr algn="l" rtl="0" fontAlgn="ctr"/>
                      <a:r>
                        <a:rPr lang="en-US" sz="1300" b="1" i="0" u="none" strike="noStrike">
                          <a:solidFill>
                            <a:srgbClr val="FFFFFF"/>
                          </a:solidFill>
                          <a:latin typeface="Times New Roman"/>
                        </a:rPr>
                        <a:t>Beacon</a:t>
                      </a:r>
                    </a:p>
                  </a:txBody>
                  <a:tcPr marL="197146"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CC99"/>
                    </a:solidFill>
                  </a:tcPr>
                </a:tc>
                <a:tc>
                  <a:txBody>
                    <a:bodyPr/>
                    <a:lstStyle/>
                    <a:p>
                      <a:pPr algn="l" rtl="0" fontAlgn="ctr"/>
                      <a:r>
                        <a:rPr lang="en-US" sz="1300" b="0" i="0" u="none" strike="noStrike">
                          <a:solidFill>
                            <a:srgbClr val="000000"/>
                          </a:solidFill>
                          <a:latin typeface="Times New Roman"/>
                        </a:rPr>
                        <a:t>Disabled unless otherwise specified</a:t>
                      </a:r>
                    </a:p>
                  </a:txBody>
                  <a:tcPr marL="197146"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CDE"/>
                    </a:solidFill>
                  </a:tcPr>
                </a:tc>
              </a:tr>
              <a:tr h="212312">
                <a:tc>
                  <a:txBody>
                    <a:bodyPr/>
                    <a:lstStyle/>
                    <a:p>
                      <a:pPr algn="l" rtl="0" fontAlgn="ctr"/>
                      <a:r>
                        <a:rPr lang="en-US" sz="1300" b="1" i="0" u="none" strike="noStrike">
                          <a:solidFill>
                            <a:srgbClr val="FFFFFF"/>
                          </a:solidFill>
                          <a:latin typeface="Times New Roman"/>
                        </a:rPr>
                        <a:t>RTS/CTS </a:t>
                      </a:r>
                    </a:p>
                  </a:txBody>
                  <a:tcPr marL="197146"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CC99"/>
                    </a:solidFill>
                  </a:tcPr>
                </a:tc>
                <a:tc>
                  <a:txBody>
                    <a:bodyPr/>
                    <a:lstStyle/>
                    <a:p>
                      <a:pPr algn="l" rtl="0" fontAlgn="ctr"/>
                      <a:r>
                        <a:rPr lang="en-US" sz="1300" b="0" i="0" u="none" strike="noStrike">
                          <a:solidFill>
                            <a:srgbClr val="000000"/>
                          </a:solidFill>
                          <a:latin typeface="Times New Roman"/>
                        </a:rPr>
                        <a:t>OFF unless otherwise specified</a:t>
                      </a:r>
                    </a:p>
                  </a:txBody>
                  <a:tcPr marL="197146"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12312">
                <a:tc>
                  <a:txBody>
                    <a:bodyPr/>
                    <a:lstStyle/>
                    <a:p>
                      <a:pPr algn="l" rtl="0" fontAlgn="ctr"/>
                      <a:r>
                        <a:rPr lang="en-US" sz="1300" b="1" i="0" u="none" strike="noStrike">
                          <a:solidFill>
                            <a:srgbClr val="FFFFFF"/>
                          </a:solidFill>
                          <a:latin typeface="Times New Roman"/>
                        </a:rPr>
                        <a:t>Running time</a:t>
                      </a:r>
                    </a:p>
                  </a:txBody>
                  <a:tcPr marL="197146"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CC99"/>
                    </a:solidFill>
                  </a:tcPr>
                </a:tc>
                <a:tc>
                  <a:txBody>
                    <a:bodyPr/>
                    <a:lstStyle/>
                    <a:p>
                      <a:pPr algn="l" rtl="0" fontAlgn="ctr"/>
                      <a:r>
                        <a:rPr lang="en-US" sz="1300" b="0" i="0" u="none" strike="noStrike">
                          <a:solidFill>
                            <a:srgbClr val="000000"/>
                          </a:solidFill>
                          <a:latin typeface="Times New Roman"/>
                        </a:rPr>
                        <a:t>&gt;= 10s per drop</a:t>
                      </a:r>
                    </a:p>
                  </a:txBody>
                  <a:tcPr marL="197146"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CDE"/>
                    </a:solidFill>
                  </a:tcPr>
                </a:tc>
              </a:tr>
              <a:tr h="414513">
                <a:tc rowSpan="2">
                  <a:txBody>
                    <a:bodyPr/>
                    <a:lstStyle/>
                    <a:p>
                      <a:pPr algn="l" rtl="0" fontAlgn="ctr"/>
                      <a:r>
                        <a:rPr lang="en-US" sz="1300" b="1" i="0" u="none" strike="noStrike">
                          <a:solidFill>
                            <a:srgbClr val="FFFFFF"/>
                          </a:solidFill>
                          <a:latin typeface="Times New Roman"/>
                        </a:rPr>
                        <a:t>Output metric</a:t>
                      </a:r>
                    </a:p>
                  </a:txBody>
                  <a:tcPr marL="197146"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CC99"/>
                    </a:solidFill>
                  </a:tcPr>
                </a:tc>
                <a:tc>
                  <a:txBody>
                    <a:bodyPr/>
                    <a:lstStyle/>
                    <a:p>
                      <a:pPr algn="l" rtl="0" fontAlgn="ctr"/>
                      <a:r>
                        <a:rPr lang="en-US" sz="1300" b="0" i="0" u="none" strike="noStrike">
                          <a:solidFill>
                            <a:srgbClr val="000000"/>
                          </a:solidFill>
                          <a:latin typeface="Times New Roman"/>
                        </a:rPr>
                        <a:t>-CDF or Histogram of per non-AP STA throughput (received bits/overall simulation time)</a:t>
                      </a:r>
                    </a:p>
                  </a:txBody>
                  <a:tcPr marL="197146"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E7F6EF"/>
                    </a:solidFill>
                  </a:tcPr>
                </a:tc>
              </a:tr>
              <a:tr h="388227">
                <a:tc vMerge="1">
                  <a:txBody>
                    <a:bodyPr/>
                    <a:lstStyle/>
                    <a:p>
                      <a:endParaRPr lang="en-US"/>
                    </a:p>
                  </a:txBody>
                  <a:tcPr/>
                </a:tc>
                <a:tc>
                  <a:txBody>
                    <a:bodyPr/>
                    <a:lstStyle/>
                    <a:p>
                      <a:pPr algn="l" rtl="0" fontAlgn="ctr"/>
                      <a:r>
                        <a:rPr lang="en-US" sz="1300" b="1" i="0" u="none" strike="noStrike" dirty="0">
                          <a:solidFill>
                            <a:srgbClr val="000000"/>
                          </a:solidFill>
                          <a:latin typeface="Times New Roman"/>
                        </a:rPr>
                        <a:t>-</a:t>
                      </a:r>
                      <a:r>
                        <a:rPr lang="en-US" sz="1300" b="0" i="0" u="none" strike="noStrike" dirty="0">
                          <a:solidFill>
                            <a:srgbClr val="000000"/>
                          </a:solidFill>
                          <a:latin typeface="Times New Roman"/>
                        </a:rPr>
                        <a:t>PER of all AP/STA (1 - # of success </a:t>
                      </a:r>
                      <a:r>
                        <a:rPr lang="en-US" sz="1300" b="0" i="0" u="none" strike="noStrike" dirty="0" err="1">
                          <a:solidFill>
                            <a:srgbClr val="000000"/>
                          </a:solidFill>
                          <a:latin typeface="Times New Roman"/>
                        </a:rPr>
                        <a:t>subframes</a:t>
                      </a:r>
                      <a:r>
                        <a:rPr lang="en-US" sz="1300" b="0" i="0" u="none" strike="noStrike" dirty="0">
                          <a:solidFill>
                            <a:srgbClr val="000000"/>
                          </a:solidFill>
                          <a:latin typeface="Times New Roman"/>
                        </a:rPr>
                        <a:t> / # of transmitted </a:t>
                      </a:r>
                      <a:r>
                        <a:rPr lang="en-US" sz="1300" b="0" i="0" u="none" strike="noStrike" dirty="0" err="1">
                          <a:solidFill>
                            <a:srgbClr val="000000"/>
                          </a:solidFill>
                          <a:latin typeface="Times New Roman"/>
                        </a:rPr>
                        <a:t>subframes</a:t>
                      </a:r>
                      <a:r>
                        <a:rPr lang="en-US" sz="1300" b="0" i="0" u="none" strike="noStrike" dirty="0">
                          <a:solidFill>
                            <a:srgbClr val="000000"/>
                          </a:solidFill>
                          <a:latin typeface="Times New Roman"/>
                        </a:rPr>
                        <a:t>)</a:t>
                      </a:r>
                      <a:endParaRPr lang="en-US" sz="1300" b="1" i="0" u="none" strike="noStrike" dirty="0">
                        <a:solidFill>
                          <a:srgbClr val="000000"/>
                        </a:solidFill>
                        <a:latin typeface="Times New Roman"/>
                      </a:endParaRPr>
                    </a:p>
                  </a:txBody>
                  <a:tcPr marL="197146"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12700" cap="flat" cmpd="sng" algn="ctr">
                      <a:solidFill>
                        <a:srgbClr val="FFFFFF"/>
                      </a:solidFill>
                      <a:prstDash val="solid"/>
                      <a:round/>
                      <a:headEnd type="none" w="med" len="med"/>
                      <a:tailEnd type="none" w="med" len="med"/>
                    </a:lnB>
                    <a:solidFill>
                      <a:srgbClr val="D8D8D8"/>
                    </a:solidFill>
                  </a:tcPr>
                </a:tc>
              </a:tr>
            </a:tbl>
          </a:graphicData>
        </a:graphic>
      </p:graphicFrame>
      <p:sp>
        <p:nvSpPr>
          <p:cNvPr id="4" name="Date Placeholder 3"/>
          <p:cNvSpPr>
            <a:spLocks noGrp="1"/>
          </p:cNvSpPr>
          <p:nvPr>
            <p:ph type="dt" idx="4294967295"/>
          </p:nvPr>
        </p:nvSpPr>
        <p:spPr>
          <a:xfrm>
            <a:off x="696912" y="333375"/>
            <a:ext cx="2303451" cy="273050"/>
          </a:xfrm>
          <a:prstGeom prst="rect">
            <a:avLst/>
          </a:prstGeom>
        </p:spPr>
        <p:txBody>
          <a:bodyPr/>
          <a:lstStyle/>
          <a:p>
            <a:r>
              <a:rPr lang="en-US" altLang="ja-JP" sz="1800" b="1" smtClean="0"/>
              <a:t>May 2016</a:t>
            </a:r>
            <a:endParaRPr lang="en-GB" sz="1800" b="1" dirty="0"/>
          </a:p>
        </p:txBody>
      </p:sp>
      <p:sp>
        <p:nvSpPr>
          <p:cNvPr id="5" name="Slide Number Placeholder 5"/>
          <p:cNvSpPr>
            <a:spLocks noGrp="1"/>
          </p:cNvSpPr>
          <p:nvPr>
            <p:ph type="sldNum" sz="quarter" idx="12"/>
          </p:nvPr>
        </p:nvSpPr>
        <p:spPr>
          <a:xfrm>
            <a:off x="4344988" y="6475413"/>
            <a:ext cx="530225" cy="182562"/>
          </a:xfrm>
        </p:spPr>
        <p:txBody>
          <a:bodyPr/>
          <a:lstStyle/>
          <a:p>
            <a:pPr>
              <a:defRPr/>
            </a:pPr>
            <a:r>
              <a:rPr lang="en-US" dirty="0" smtClean="0"/>
              <a:t>Slide </a:t>
            </a:r>
            <a:fld id="{F652A146-6F07-41EF-8958-F5CF356A0B78}" type="slidenum">
              <a:rPr lang="en-US" smtClean="0"/>
              <a:pPr>
                <a:defRPr/>
              </a:pPr>
              <a:t>4</a:t>
            </a:fld>
            <a:endParaRPr lang="en-US" dirty="0"/>
          </a:p>
        </p:txBody>
      </p:sp>
      <p:sp>
        <p:nvSpPr>
          <p:cNvPr id="7" name="Footer Placeholder 4"/>
          <p:cNvSpPr>
            <a:spLocks noGrp="1"/>
          </p:cNvSpPr>
          <p:nvPr>
            <p:ph type="ftr" idx="4294967295"/>
          </p:nvPr>
        </p:nvSpPr>
        <p:spPr>
          <a:xfrm>
            <a:off x="7067127" y="6475413"/>
            <a:ext cx="1475211" cy="184666"/>
          </a:xfrm>
          <a:prstGeom prst="rect">
            <a:avLst/>
          </a:prstGeom>
        </p:spPr>
        <p:txBody>
          <a:bodyPr/>
          <a:lstStyle/>
          <a:p>
            <a:pPr algn="r"/>
            <a:r>
              <a:rPr lang="en-GB" smtClean="0"/>
              <a:t>Marik Hsiao, MediaTek Inc.</a:t>
            </a:r>
            <a:endParaRPr lang="en-GB"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t>May 2016</a:t>
            </a:r>
            <a:endParaRPr lang="en-US" dirty="0"/>
          </a:p>
        </p:txBody>
      </p:sp>
      <p:sp>
        <p:nvSpPr>
          <p:cNvPr id="5" name="Footer Placeholder 4"/>
          <p:cNvSpPr>
            <a:spLocks noGrp="1"/>
          </p:cNvSpPr>
          <p:nvPr>
            <p:ph type="ftr" sz="quarter" idx="11"/>
          </p:nvPr>
        </p:nvSpPr>
        <p:spPr/>
        <p:txBody>
          <a:bodyPr/>
          <a:lstStyle/>
          <a:p>
            <a:pPr>
              <a:defRPr/>
            </a:pPr>
            <a:r>
              <a:rPr lang="en-US" altLang="ko-KR" smtClean="0"/>
              <a:t>Marik Hsiao, MediaTek Inc.</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F652A146-6F07-41EF-8958-F5CF356A0B78}" type="slidenum">
              <a:rPr lang="en-US" smtClean="0"/>
              <a:pPr>
                <a:defRPr/>
              </a:pPr>
              <a:t>5</a:t>
            </a:fld>
            <a:endParaRPr lang="en-US"/>
          </a:p>
        </p:txBody>
      </p:sp>
      <p:sp>
        <p:nvSpPr>
          <p:cNvPr id="10" name="TextBox 9"/>
          <p:cNvSpPr txBox="1"/>
          <p:nvPr/>
        </p:nvSpPr>
        <p:spPr>
          <a:xfrm>
            <a:off x="0" y="685800"/>
            <a:ext cx="9220200" cy="1077218"/>
          </a:xfrm>
          <a:prstGeom prst="rect">
            <a:avLst/>
          </a:prstGeom>
          <a:noFill/>
        </p:spPr>
        <p:txBody>
          <a:bodyPr wrap="square" rtlCol="0">
            <a:spAutoFit/>
          </a:bodyPr>
          <a:lstStyle/>
          <a:p>
            <a:pPr algn="ctr"/>
            <a:r>
              <a:rPr lang="en-US" sz="3200" b="1" dirty="0" smtClean="0"/>
              <a:t>Box 5 Calibration</a:t>
            </a:r>
          </a:p>
          <a:p>
            <a:pPr algn="ctr"/>
            <a:r>
              <a:rPr lang="en-US" sz="3200" b="1" dirty="0" smtClean="0"/>
              <a:t>Topology [1]</a:t>
            </a:r>
            <a:endParaRPr lang="en-US" sz="3200" b="1" dirty="0"/>
          </a:p>
        </p:txBody>
      </p:sp>
      <p:pic>
        <p:nvPicPr>
          <p:cNvPr id="11" name="图片 6"/>
          <p:cNvPicPr>
            <a:picLocks noChangeAspect="1" noChangeArrowheads="1"/>
          </p:cNvPicPr>
          <p:nvPr/>
        </p:nvPicPr>
        <p:blipFill>
          <a:blip r:embed="rId2" cstate="print"/>
          <a:srcRect l="7692" t="10417" r="7692" b="11546"/>
          <a:stretch>
            <a:fillRect/>
          </a:stretch>
        </p:blipFill>
        <p:spPr bwMode="auto">
          <a:xfrm>
            <a:off x="533400" y="1828800"/>
            <a:ext cx="4991100" cy="3079750"/>
          </a:xfrm>
          <a:prstGeom prst="rect">
            <a:avLst/>
          </a:prstGeom>
          <a:noFill/>
          <a:ln w="9525">
            <a:noFill/>
            <a:miter lim="800000"/>
            <a:headEnd/>
            <a:tailEnd/>
          </a:ln>
        </p:spPr>
      </p:pic>
      <p:graphicFrame>
        <p:nvGraphicFramePr>
          <p:cNvPr id="12" name="表格 7"/>
          <p:cNvGraphicFramePr>
            <a:graphicFrameLocks noGrp="1"/>
          </p:cNvGraphicFramePr>
          <p:nvPr/>
        </p:nvGraphicFramePr>
        <p:xfrm>
          <a:off x="838200" y="5105400"/>
          <a:ext cx="1371600" cy="571500"/>
        </p:xfrm>
        <a:graphic>
          <a:graphicData uri="http://schemas.openxmlformats.org/drawingml/2006/table">
            <a:tbl>
              <a:tblPr/>
              <a:tblGrid>
                <a:gridCol w="685800"/>
                <a:gridCol w="685800"/>
              </a:tblGrid>
              <a:tr h="190500">
                <a:tc>
                  <a:txBody>
                    <a:bodyPr/>
                    <a:lstStyle/>
                    <a:p>
                      <a:pPr algn="l" fontAlgn="b"/>
                      <a:r>
                        <a:rPr lang="en-US" sz="800" b="0" i="0" u="none" strike="noStrike" dirty="0">
                          <a:solidFill>
                            <a:srgbClr val="000000"/>
                          </a:solidFill>
                          <a:latin typeface="Times New Roman"/>
                        </a:rPr>
                        <a:t>AP A</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altLang="zh-CN" sz="800" b="0" i="0" u="none" strike="noStrike" dirty="0">
                          <a:solidFill>
                            <a:srgbClr val="000000"/>
                          </a:solidFill>
                          <a:latin typeface="Times New Roman"/>
                        </a:rPr>
                        <a:t>(0,0)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algn="l" fontAlgn="b"/>
                      <a:r>
                        <a:rPr lang="en-US" sz="800" b="1" i="0" u="none" strike="noStrike" dirty="0">
                          <a:solidFill>
                            <a:srgbClr val="C00000"/>
                          </a:solidFill>
                          <a:latin typeface="Times New Roman"/>
                        </a:rPr>
                        <a:t>AP B</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altLang="zh-CN" sz="800" b="1" i="0" u="none" strike="noStrike" dirty="0">
                          <a:solidFill>
                            <a:srgbClr val="C00000"/>
                          </a:solidFill>
                          <a:latin typeface="Times New Roman"/>
                        </a:rPr>
                        <a:t>(40,20)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algn="l" fontAlgn="b"/>
                      <a:r>
                        <a:rPr lang="en-US" sz="800" b="0" i="0" u="none" strike="noStrike" dirty="0">
                          <a:solidFill>
                            <a:srgbClr val="000000"/>
                          </a:solidFill>
                          <a:latin typeface="Times New Roman"/>
                        </a:rPr>
                        <a:t>AP C</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altLang="zh-CN" sz="800" b="0" i="0" u="none" strike="noStrike" dirty="0">
                          <a:solidFill>
                            <a:srgbClr val="000000"/>
                          </a:solidFill>
                          <a:latin typeface="Times New Roman"/>
                        </a:rPr>
                        <a:t>(-40,-20)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13" name="表格 8"/>
          <p:cNvGraphicFramePr>
            <a:graphicFrameLocks noGrp="1"/>
          </p:cNvGraphicFramePr>
          <p:nvPr/>
        </p:nvGraphicFramePr>
        <p:xfrm>
          <a:off x="2590800" y="5105400"/>
          <a:ext cx="1841500" cy="952500"/>
        </p:xfrm>
        <a:graphic>
          <a:graphicData uri="http://schemas.openxmlformats.org/drawingml/2006/table">
            <a:tbl>
              <a:tblPr/>
              <a:tblGrid>
                <a:gridCol w="698500"/>
                <a:gridCol w="1143000"/>
              </a:tblGrid>
              <a:tr h="190500">
                <a:tc>
                  <a:txBody>
                    <a:bodyPr/>
                    <a:lstStyle/>
                    <a:p>
                      <a:pPr algn="l" fontAlgn="b"/>
                      <a:r>
                        <a:rPr lang="en-US" sz="800" b="0" i="0" u="none" strike="noStrike" dirty="0">
                          <a:solidFill>
                            <a:srgbClr val="C00000"/>
                          </a:solidFill>
                          <a:latin typeface="Times New Roman"/>
                        </a:rPr>
                        <a:t>STA3</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dirty="0">
                          <a:solidFill>
                            <a:srgbClr val="C00000"/>
                          </a:solidFill>
                          <a:latin typeface="Times New Roman"/>
                        </a:rPr>
                        <a:t>(7.5+xb, ‑9.5+yb)</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algn="l" fontAlgn="b"/>
                      <a:r>
                        <a:rPr lang="en-US" sz="800" b="0" i="0" u="none" strike="noStrike" dirty="0">
                          <a:solidFill>
                            <a:srgbClr val="C00000"/>
                          </a:solidFill>
                          <a:latin typeface="Times New Roman"/>
                        </a:rPr>
                        <a:t>STA9</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dirty="0">
                          <a:solidFill>
                            <a:srgbClr val="C00000"/>
                          </a:solidFill>
                          <a:latin typeface="Times New Roman"/>
                        </a:rPr>
                        <a:t>(7+xb, -7.5+yb)</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algn="l" fontAlgn="b"/>
                      <a:r>
                        <a:rPr lang="en-US" sz="800" b="0" i="0" u="none" strike="noStrike" dirty="0">
                          <a:solidFill>
                            <a:srgbClr val="C00000"/>
                          </a:solidFill>
                          <a:latin typeface="Times New Roman"/>
                        </a:rPr>
                        <a:t>STA15</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dirty="0">
                          <a:solidFill>
                            <a:srgbClr val="C00000"/>
                          </a:solidFill>
                          <a:latin typeface="Times New Roman"/>
                        </a:rPr>
                        <a:t>(3+xb, -0.5+yb)</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algn="l" fontAlgn="b"/>
                      <a:r>
                        <a:rPr lang="en-US" sz="800" b="0" i="0" u="none" strike="noStrike" dirty="0">
                          <a:solidFill>
                            <a:srgbClr val="C00000"/>
                          </a:solidFill>
                          <a:latin typeface="Times New Roman"/>
                        </a:rPr>
                        <a:t>STA21</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dirty="0">
                          <a:solidFill>
                            <a:srgbClr val="C00000"/>
                          </a:solidFill>
                          <a:latin typeface="Times New Roman"/>
                        </a:rPr>
                        <a:t>(-6.5+xb, -3+yb)</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algn="l" fontAlgn="b"/>
                      <a:r>
                        <a:rPr lang="en-US" sz="800" b="0" i="0" u="none" strike="noStrike" dirty="0">
                          <a:solidFill>
                            <a:srgbClr val="C00000"/>
                          </a:solidFill>
                          <a:latin typeface="Times New Roman"/>
                        </a:rPr>
                        <a:t>STA27</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dirty="0">
                          <a:solidFill>
                            <a:srgbClr val="C00000"/>
                          </a:solidFill>
                          <a:latin typeface="Times New Roman"/>
                        </a:rPr>
                        <a:t>(‑6+xb, 2.5+yb)</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14" name="表格 9"/>
          <p:cNvGraphicFramePr>
            <a:graphicFrameLocks noGrp="1"/>
          </p:cNvGraphicFramePr>
          <p:nvPr/>
        </p:nvGraphicFramePr>
        <p:xfrm>
          <a:off x="4724400" y="5105400"/>
          <a:ext cx="1841500" cy="952500"/>
        </p:xfrm>
        <a:graphic>
          <a:graphicData uri="http://schemas.openxmlformats.org/drawingml/2006/table">
            <a:tbl>
              <a:tblPr/>
              <a:tblGrid>
                <a:gridCol w="685800"/>
                <a:gridCol w="1155700"/>
              </a:tblGrid>
              <a:tr h="190500">
                <a:tc>
                  <a:txBody>
                    <a:bodyPr/>
                    <a:lstStyle/>
                    <a:p>
                      <a:pPr algn="l" fontAlgn="b"/>
                      <a:r>
                        <a:rPr lang="en-US" sz="800" b="0" i="0" u="none" strike="noStrike" dirty="0">
                          <a:solidFill>
                            <a:srgbClr val="000000"/>
                          </a:solidFill>
                          <a:latin typeface="Times New Roman"/>
                        </a:rPr>
                        <a:t>STA6</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dirty="0">
                          <a:solidFill>
                            <a:srgbClr val="000000"/>
                          </a:solidFill>
                          <a:latin typeface="Times New Roman"/>
                        </a:rPr>
                        <a:t>(-5.5+xc,4.5+yc)</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algn="l" fontAlgn="b"/>
                      <a:r>
                        <a:rPr lang="en-US" sz="800" b="0" i="0" u="none" strike="noStrike" dirty="0">
                          <a:solidFill>
                            <a:srgbClr val="000000"/>
                          </a:solidFill>
                          <a:latin typeface="Times New Roman"/>
                        </a:rPr>
                        <a:t>STA12</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dirty="0">
                          <a:solidFill>
                            <a:srgbClr val="000000"/>
                          </a:solidFill>
                          <a:latin typeface="Times New Roman"/>
                        </a:rPr>
                        <a:t>(7+xc,7+yc)</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algn="l" fontAlgn="b"/>
                      <a:r>
                        <a:rPr lang="en-US" sz="800" b="0" i="0" u="none" strike="noStrike" dirty="0">
                          <a:solidFill>
                            <a:srgbClr val="000000"/>
                          </a:solidFill>
                          <a:latin typeface="Times New Roman"/>
                        </a:rPr>
                        <a:t>STA18</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dirty="0">
                          <a:solidFill>
                            <a:srgbClr val="000000"/>
                          </a:solidFill>
                          <a:latin typeface="Times New Roman"/>
                        </a:rPr>
                        <a:t>(10+xc,0.5+yc)</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algn="l" fontAlgn="b"/>
                      <a:r>
                        <a:rPr lang="en-US" sz="800" b="0" i="0" u="none" strike="noStrike" dirty="0">
                          <a:solidFill>
                            <a:srgbClr val="000000"/>
                          </a:solidFill>
                          <a:latin typeface="Times New Roman"/>
                        </a:rPr>
                        <a:t>STA24</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dirty="0">
                          <a:solidFill>
                            <a:srgbClr val="000000"/>
                          </a:solidFill>
                          <a:latin typeface="Times New Roman"/>
                        </a:rPr>
                        <a:t>(3+xc,2.5+yc)</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algn="l" fontAlgn="b"/>
                      <a:r>
                        <a:rPr lang="en-US" sz="800" b="0" i="0" u="none" strike="noStrike" dirty="0">
                          <a:solidFill>
                            <a:srgbClr val="000000"/>
                          </a:solidFill>
                          <a:latin typeface="Times New Roman"/>
                        </a:rPr>
                        <a:t>STA30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dirty="0">
                          <a:solidFill>
                            <a:srgbClr val="000000"/>
                          </a:solidFill>
                          <a:latin typeface="Times New Roman"/>
                        </a:rPr>
                        <a:t>(9.5+xc,3.5+yc)</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15" name="表格 10"/>
          <p:cNvGraphicFramePr>
            <a:graphicFrameLocks noGrp="1"/>
          </p:cNvGraphicFramePr>
          <p:nvPr/>
        </p:nvGraphicFramePr>
        <p:xfrm>
          <a:off x="6781800" y="2209800"/>
          <a:ext cx="1371600" cy="3810000"/>
        </p:xfrm>
        <a:graphic>
          <a:graphicData uri="http://schemas.openxmlformats.org/drawingml/2006/table">
            <a:tbl>
              <a:tblPr/>
              <a:tblGrid>
                <a:gridCol w="685800"/>
                <a:gridCol w="685800"/>
              </a:tblGrid>
              <a:tr h="190500">
                <a:tc>
                  <a:txBody>
                    <a:bodyPr/>
                    <a:lstStyle/>
                    <a:p>
                      <a:pPr algn="l" fontAlgn="b"/>
                      <a:r>
                        <a:rPr lang="en-US" sz="800" b="0" i="0" u="none" strike="noStrike" dirty="0">
                          <a:solidFill>
                            <a:srgbClr val="000000"/>
                          </a:solidFill>
                          <a:latin typeface="Times New Roman"/>
                        </a:rPr>
                        <a:t>STA1</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altLang="zh-CN" sz="800" b="0" i="0" u="none" strike="noStrike" dirty="0">
                          <a:solidFill>
                            <a:srgbClr val="000000"/>
                          </a:solidFill>
                          <a:latin typeface="Times New Roman"/>
                        </a:rPr>
                        <a:t>(5,-9.5)</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algn="l" fontAlgn="b"/>
                      <a:r>
                        <a:rPr lang="en-US" sz="800" b="0" i="0" u="none" strike="noStrike" dirty="0">
                          <a:solidFill>
                            <a:srgbClr val="000000"/>
                          </a:solidFill>
                          <a:latin typeface="Times New Roman"/>
                        </a:rPr>
                        <a:t>STA2</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altLang="zh-CN" sz="800" b="0" i="0" u="none" strike="noStrike" dirty="0">
                          <a:solidFill>
                            <a:srgbClr val="000000"/>
                          </a:solidFill>
                          <a:latin typeface="Times New Roman"/>
                        </a:rPr>
                        <a:t>(3.5,7.5)</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algn="l" fontAlgn="b"/>
                      <a:r>
                        <a:rPr lang="en-US" sz="800" b="0" i="0" u="none" strike="noStrike" dirty="0">
                          <a:solidFill>
                            <a:srgbClr val="000000"/>
                          </a:solidFill>
                          <a:latin typeface="Times New Roman"/>
                        </a:rPr>
                        <a:t>STA4</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altLang="zh-CN" sz="800" b="0" i="0" u="none" strike="noStrike" dirty="0">
                          <a:solidFill>
                            <a:srgbClr val="000000"/>
                          </a:solidFill>
                          <a:latin typeface="Times New Roman"/>
                        </a:rPr>
                        <a:t>(-4.5,0.5)</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algn="l" fontAlgn="b"/>
                      <a:r>
                        <a:rPr lang="en-US" sz="800" b="0" i="0" u="none" strike="noStrike" dirty="0">
                          <a:solidFill>
                            <a:srgbClr val="000000"/>
                          </a:solidFill>
                          <a:latin typeface="Times New Roman"/>
                        </a:rPr>
                        <a:t>STA5</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altLang="zh-CN" sz="800" b="0" i="0" u="none" strike="noStrike" dirty="0">
                          <a:solidFill>
                            <a:srgbClr val="000000"/>
                          </a:solidFill>
                          <a:latin typeface="Times New Roman"/>
                        </a:rPr>
                        <a:t>(-1.5,6)</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algn="l" fontAlgn="b"/>
                      <a:r>
                        <a:rPr lang="en-US" sz="800" b="0" i="0" u="none" strike="noStrike" dirty="0">
                          <a:solidFill>
                            <a:srgbClr val="000000"/>
                          </a:solidFill>
                          <a:latin typeface="Times New Roman"/>
                        </a:rPr>
                        <a:t>STA7</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altLang="zh-CN" sz="800" b="0" i="0" u="none" strike="noStrike" dirty="0">
                          <a:solidFill>
                            <a:srgbClr val="000000"/>
                          </a:solidFill>
                          <a:latin typeface="Times New Roman"/>
                        </a:rPr>
                        <a:t>(-9,-5)</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algn="l" fontAlgn="b"/>
                      <a:r>
                        <a:rPr lang="en-US" sz="800" b="0" i="0" u="none" strike="noStrike" dirty="0">
                          <a:solidFill>
                            <a:srgbClr val="000000"/>
                          </a:solidFill>
                          <a:latin typeface="Times New Roman"/>
                        </a:rPr>
                        <a:t>STA8</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altLang="zh-CN" sz="800" b="0" i="0" u="none" strike="noStrike" dirty="0">
                          <a:solidFill>
                            <a:srgbClr val="000000"/>
                          </a:solidFill>
                          <a:latin typeface="Times New Roman"/>
                        </a:rPr>
                        <a:t>(-8.5,8.5)</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algn="l" fontAlgn="b"/>
                      <a:r>
                        <a:rPr lang="en-US" sz="800" b="0" i="0" u="none" strike="noStrike" dirty="0">
                          <a:solidFill>
                            <a:srgbClr val="000000"/>
                          </a:solidFill>
                          <a:latin typeface="Times New Roman"/>
                        </a:rPr>
                        <a:t>STA10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altLang="zh-CN" sz="800" b="0" i="0" u="none" strike="noStrike" dirty="0">
                          <a:solidFill>
                            <a:srgbClr val="000000"/>
                          </a:solidFill>
                          <a:latin typeface="Times New Roman"/>
                        </a:rPr>
                        <a:t>(-3,0.5)</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algn="l" fontAlgn="b"/>
                      <a:r>
                        <a:rPr lang="en-US" sz="800" b="0" i="0" u="none" strike="noStrike" dirty="0">
                          <a:solidFill>
                            <a:srgbClr val="000000"/>
                          </a:solidFill>
                          <a:latin typeface="Times New Roman"/>
                        </a:rPr>
                        <a:t>STA11</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altLang="zh-CN" sz="800" b="0" i="0" u="none" strike="noStrike" dirty="0">
                          <a:solidFill>
                            <a:srgbClr val="000000"/>
                          </a:solidFill>
                          <a:latin typeface="Times New Roman"/>
                        </a:rPr>
                        <a:t>(-0.5,8)</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algn="l" fontAlgn="b"/>
                      <a:r>
                        <a:rPr lang="en-US" sz="800" b="0" i="0" u="none" strike="noStrike" dirty="0">
                          <a:solidFill>
                            <a:srgbClr val="000000"/>
                          </a:solidFill>
                          <a:latin typeface="Times New Roman"/>
                        </a:rPr>
                        <a:t>STA13</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altLang="zh-CN" sz="800" b="0" i="0" u="none" strike="noStrike" dirty="0">
                          <a:solidFill>
                            <a:srgbClr val="000000"/>
                          </a:solidFill>
                          <a:latin typeface="Times New Roman"/>
                        </a:rPr>
                        <a:t>(-4,-4)</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algn="l" fontAlgn="b"/>
                      <a:r>
                        <a:rPr lang="en-US" sz="800" b="0" i="0" u="none" strike="noStrike" dirty="0">
                          <a:solidFill>
                            <a:srgbClr val="000000"/>
                          </a:solidFill>
                          <a:latin typeface="Times New Roman"/>
                        </a:rPr>
                        <a:t>STA14</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altLang="zh-CN" sz="800" b="0" i="0" u="none" strike="noStrike" dirty="0">
                          <a:solidFill>
                            <a:srgbClr val="000000"/>
                          </a:solidFill>
                          <a:latin typeface="Times New Roman"/>
                        </a:rPr>
                        <a:t>(7.5,-1)</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algn="l" fontAlgn="b"/>
                      <a:r>
                        <a:rPr lang="en-US" sz="800" b="0" i="0" u="none" strike="noStrike" dirty="0">
                          <a:solidFill>
                            <a:srgbClr val="000000"/>
                          </a:solidFill>
                          <a:latin typeface="Times New Roman"/>
                        </a:rPr>
                        <a:t>STA16</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altLang="zh-CN" sz="800" b="0" i="0" u="none" strike="noStrike" dirty="0">
                          <a:solidFill>
                            <a:srgbClr val="000000"/>
                          </a:solidFill>
                          <a:latin typeface="Times New Roman"/>
                        </a:rPr>
                        <a:t>(8,-6)</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algn="l" fontAlgn="b"/>
                      <a:r>
                        <a:rPr lang="en-US" sz="800" b="0" i="0" u="none" strike="noStrike" dirty="0">
                          <a:solidFill>
                            <a:srgbClr val="000000"/>
                          </a:solidFill>
                          <a:latin typeface="Times New Roman"/>
                        </a:rPr>
                        <a:t>STA17</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altLang="zh-CN" sz="800" b="0" i="0" u="none" strike="noStrike" dirty="0">
                          <a:solidFill>
                            <a:srgbClr val="000000"/>
                          </a:solidFill>
                          <a:latin typeface="Times New Roman"/>
                        </a:rPr>
                        <a:t>(0,-7.5)</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algn="l" fontAlgn="b"/>
                      <a:r>
                        <a:rPr lang="en-US" sz="800" b="0" i="0" u="none" strike="noStrike" dirty="0">
                          <a:solidFill>
                            <a:srgbClr val="000000"/>
                          </a:solidFill>
                          <a:latin typeface="Times New Roman"/>
                        </a:rPr>
                        <a:t>STA19</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altLang="zh-CN" sz="800" b="0" i="0" u="none" strike="noStrike" dirty="0">
                          <a:solidFill>
                            <a:srgbClr val="000000"/>
                          </a:solidFill>
                          <a:latin typeface="Times New Roman"/>
                        </a:rPr>
                        <a:t>(-2.5,-4.5)</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algn="l" fontAlgn="b"/>
                      <a:r>
                        <a:rPr lang="en-US" sz="800" b="0" i="0" u="none" strike="noStrike" dirty="0">
                          <a:solidFill>
                            <a:srgbClr val="000000"/>
                          </a:solidFill>
                          <a:latin typeface="Times New Roman"/>
                        </a:rPr>
                        <a:t>STA20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altLang="zh-CN" sz="800" b="0" i="0" u="none" strike="noStrike" dirty="0">
                          <a:solidFill>
                            <a:srgbClr val="000000"/>
                          </a:solidFill>
                          <a:latin typeface="Times New Roman"/>
                        </a:rPr>
                        <a:t>(0.5,-2)</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algn="l" fontAlgn="b"/>
                      <a:r>
                        <a:rPr lang="en-US" sz="800" b="0" i="0" u="none" strike="noStrike" dirty="0">
                          <a:solidFill>
                            <a:srgbClr val="000000"/>
                          </a:solidFill>
                          <a:latin typeface="Times New Roman"/>
                        </a:rPr>
                        <a:t>STA22</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altLang="zh-CN" sz="800" b="0" i="0" u="none" strike="noStrike" dirty="0">
                          <a:solidFill>
                            <a:srgbClr val="000000"/>
                          </a:solidFill>
                          <a:latin typeface="Times New Roman"/>
                        </a:rPr>
                        <a:t>(0,-4.5)</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algn="l" fontAlgn="b"/>
                      <a:r>
                        <a:rPr lang="en-US" sz="800" b="0" i="0" u="none" strike="noStrike" dirty="0">
                          <a:solidFill>
                            <a:srgbClr val="000000"/>
                          </a:solidFill>
                          <a:latin typeface="Times New Roman"/>
                        </a:rPr>
                        <a:t>STA23</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altLang="zh-CN" sz="800" b="0" i="0" u="none" strike="noStrike" dirty="0">
                          <a:solidFill>
                            <a:srgbClr val="000000"/>
                          </a:solidFill>
                          <a:latin typeface="Times New Roman"/>
                        </a:rPr>
                        <a:t>(-1.5,7)</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algn="l" fontAlgn="b"/>
                      <a:r>
                        <a:rPr lang="en-US" sz="800" b="0" i="0" u="none" strike="noStrike" dirty="0">
                          <a:solidFill>
                            <a:srgbClr val="000000"/>
                          </a:solidFill>
                          <a:latin typeface="Times New Roman"/>
                        </a:rPr>
                        <a:t>STA25</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altLang="zh-CN" sz="800" b="0" i="0" u="none" strike="noStrike" dirty="0">
                          <a:solidFill>
                            <a:srgbClr val="000000"/>
                          </a:solidFill>
                          <a:latin typeface="Times New Roman"/>
                        </a:rPr>
                        <a:t>(3.5,-5)</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algn="l" fontAlgn="b"/>
                      <a:r>
                        <a:rPr lang="en-US" sz="800" b="0" i="0" u="none" strike="noStrike" dirty="0">
                          <a:solidFill>
                            <a:srgbClr val="000000"/>
                          </a:solidFill>
                          <a:latin typeface="Times New Roman"/>
                        </a:rPr>
                        <a:t>STA26</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altLang="zh-CN" sz="800" b="0" i="0" u="none" strike="noStrike" dirty="0">
                          <a:solidFill>
                            <a:srgbClr val="000000"/>
                          </a:solidFill>
                          <a:latin typeface="Times New Roman"/>
                        </a:rPr>
                        <a:t>(9,9.5)</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algn="l" fontAlgn="b"/>
                      <a:r>
                        <a:rPr lang="en-US" sz="800" b="0" i="0" u="none" strike="noStrike" dirty="0">
                          <a:solidFill>
                            <a:srgbClr val="000000"/>
                          </a:solidFill>
                          <a:latin typeface="Times New Roman"/>
                        </a:rPr>
                        <a:t>STA28</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altLang="zh-CN" sz="800" b="0" i="0" u="none" strike="noStrike" dirty="0">
                          <a:solidFill>
                            <a:srgbClr val="000000"/>
                          </a:solidFill>
                          <a:latin typeface="Times New Roman"/>
                        </a:rPr>
                        <a:t>(-8,-5.5)</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algn="l" fontAlgn="b"/>
                      <a:r>
                        <a:rPr lang="en-US" sz="800" b="0" i="0" u="none" strike="noStrike" dirty="0" smtClean="0">
                          <a:solidFill>
                            <a:srgbClr val="000000"/>
                          </a:solidFill>
                          <a:latin typeface="Times New Roman"/>
                        </a:rPr>
                        <a:t>STA29</a:t>
                      </a:r>
                      <a:endParaRPr lang="en-US" sz="800" b="0" i="0" u="none" strike="noStrike" dirty="0">
                        <a:solidFill>
                          <a:srgbClr val="000000"/>
                        </a:solidFill>
                        <a:latin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altLang="zh-CN" sz="800" b="0" i="0" u="none" strike="noStrike" dirty="0" smtClean="0">
                          <a:solidFill>
                            <a:srgbClr val="000000"/>
                          </a:solidFill>
                          <a:latin typeface="Times New Roman"/>
                        </a:rPr>
                        <a:t>(1.5,3.5)</a:t>
                      </a:r>
                      <a:endParaRPr lang="en-US" altLang="zh-CN" sz="800" b="0" i="0" u="none" strike="noStrike" dirty="0">
                        <a:solidFill>
                          <a:srgbClr val="000000"/>
                        </a:solidFill>
                        <a:latin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6" name="TextBox 15"/>
          <p:cNvSpPr txBox="1"/>
          <p:nvPr/>
        </p:nvSpPr>
        <p:spPr>
          <a:xfrm>
            <a:off x="5638800" y="1828800"/>
            <a:ext cx="2514600" cy="276225"/>
          </a:xfrm>
          <a:prstGeom prst="rect">
            <a:avLst/>
          </a:prstGeom>
        </p:spPr>
        <p:style>
          <a:lnRef idx="3">
            <a:schemeClr val="lt1"/>
          </a:lnRef>
          <a:fillRef idx="1">
            <a:schemeClr val="accent1"/>
          </a:fillRef>
          <a:effectRef idx="1">
            <a:schemeClr val="accent1"/>
          </a:effectRef>
          <a:fontRef idx="minor">
            <a:schemeClr val="lt1"/>
          </a:fontRef>
        </p:style>
        <p:txBody>
          <a:bodyPr>
            <a:spAutoFit/>
          </a:bodyPr>
          <a:lstStyle/>
          <a:p>
            <a:pPr algn="ctr">
              <a:defRPr/>
            </a:pPr>
            <a:r>
              <a:rPr lang="en-US" altLang="zh-CN" b="1" dirty="0">
                <a:solidFill>
                  <a:schemeClr val="bg1"/>
                </a:solidFill>
              </a:rPr>
              <a:t>Fixed Location and Association</a:t>
            </a:r>
            <a:endParaRPr lang="zh-CN" altLang="en-US" b="1" dirty="0">
              <a:solidFill>
                <a:schemeClr val="bg1"/>
              </a:solidFill>
            </a:endParaRPr>
          </a:p>
        </p:txBody>
      </p:sp>
      <p:sp>
        <p:nvSpPr>
          <p:cNvPr id="17" name="타원 13"/>
          <p:cNvSpPr>
            <a:spLocks noChangeArrowheads="1"/>
          </p:cNvSpPr>
          <p:nvPr/>
        </p:nvSpPr>
        <p:spPr bwMode="auto">
          <a:xfrm>
            <a:off x="4343400" y="1981200"/>
            <a:ext cx="1219200" cy="1219200"/>
          </a:xfrm>
          <a:prstGeom prst="ellipse">
            <a:avLst/>
          </a:prstGeom>
          <a:noFill/>
          <a:ln w="25400" algn="ctr">
            <a:solidFill>
              <a:srgbClr val="FF0000"/>
            </a:solidFill>
            <a:round/>
            <a:headEnd type="none" w="sm" len="sm"/>
            <a:tailEnd type="none" w="sm" len="sm"/>
          </a:ln>
        </p:spPr>
        <p:txBody>
          <a:bodyPr/>
          <a:lstStyle/>
          <a:p>
            <a:pPr eaLnBrk="0" latinLnBrk="0" hangingPunct="0"/>
            <a:endParaRPr kumimoji="0" lang="ko-KR" alt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fontScale="90000"/>
          </a:bodyPr>
          <a:lstStyle/>
          <a:p>
            <a:r>
              <a:rPr lang="en-US" dirty="0" smtClean="0"/>
              <a:t>1 BSS (B) 3 STAs (STA3, 9, 15) UL Analysis</a:t>
            </a:r>
            <a:endParaRPr lang="en-US" dirty="0"/>
          </a:p>
        </p:txBody>
      </p:sp>
      <p:sp>
        <p:nvSpPr>
          <p:cNvPr id="4" name="Date Placeholder 3"/>
          <p:cNvSpPr>
            <a:spLocks noGrp="1"/>
          </p:cNvSpPr>
          <p:nvPr>
            <p:ph type="dt" sz="half" idx="10"/>
          </p:nvPr>
        </p:nvSpPr>
        <p:spPr/>
        <p:txBody>
          <a:bodyPr/>
          <a:lstStyle/>
          <a:p>
            <a:pPr>
              <a:defRPr/>
            </a:pPr>
            <a:r>
              <a:rPr lang="en-US" smtClean="0"/>
              <a:t>May 2016</a:t>
            </a:r>
            <a:endParaRPr lang="en-US" dirty="0"/>
          </a:p>
        </p:txBody>
      </p:sp>
      <p:sp>
        <p:nvSpPr>
          <p:cNvPr id="5" name="Footer Placeholder 4"/>
          <p:cNvSpPr>
            <a:spLocks noGrp="1"/>
          </p:cNvSpPr>
          <p:nvPr>
            <p:ph type="ftr" sz="quarter" idx="11"/>
          </p:nvPr>
        </p:nvSpPr>
        <p:spPr/>
        <p:txBody>
          <a:bodyPr/>
          <a:lstStyle/>
          <a:p>
            <a:pPr>
              <a:defRPr/>
            </a:pPr>
            <a:r>
              <a:rPr lang="en-US" altLang="ko-KR" smtClean="0"/>
              <a:t>Marik Hsiao, MediaTek Inc.</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F652A146-6F07-41EF-8958-F5CF356A0B78}" type="slidenum">
              <a:rPr lang="en-US" smtClean="0"/>
              <a:pPr>
                <a:defRPr/>
              </a:pPr>
              <a:t>6</a:t>
            </a:fld>
            <a:endParaRPr lang="en-US"/>
          </a:p>
        </p:txBody>
      </p:sp>
      <p:graphicFrame>
        <p:nvGraphicFramePr>
          <p:cNvPr id="15" name="Content Placeholder 14"/>
          <p:cNvGraphicFramePr>
            <a:graphicFrameLocks noGrp="1"/>
          </p:cNvGraphicFramePr>
          <p:nvPr>
            <p:ph idx="1"/>
          </p:nvPr>
        </p:nvGraphicFramePr>
        <p:xfrm>
          <a:off x="457200" y="1600200"/>
          <a:ext cx="8001001" cy="1905000"/>
        </p:xfrm>
        <a:graphic>
          <a:graphicData uri="http://schemas.openxmlformats.org/drawingml/2006/table">
            <a:tbl>
              <a:tblPr>
                <a:tableStyleId>{775DCB02-9BB8-47FD-8907-85C794F793BA}</a:tableStyleId>
              </a:tblPr>
              <a:tblGrid>
                <a:gridCol w="1326967"/>
                <a:gridCol w="1410954"/>
                <a:gridCol w="1075012"/>
                <a:gridCol w="1612518"/>
                <a:gridCol w="1075012"/>
                <a:gridCol w="1500538"/>
              </a:tblGrid>
              <a:tr h="381000">
                <a:tc>
                  <a:txBody>
                    <a:bodyPr/>
                    <a:lstStyle/>
                    <a:p>
                      <a:pPr algn="ctr" fontAlgn="ctr"/>
                      <a:endParaRPr lang="en-US" sz="1600" b="0" i="0" u="none" strike="noStrike" dirty="0">
                        <a:solidFill>
                          <a:srgbClr val="000000"/>
                        </a:solidFill>
                        <a:latin typeface="Calibri"/>
                      </a:endParaRPr>
                    </a:p>
                  </a:txBody>
                  <a:tcPr marL="9525" marR="9525" marT="9525" marB="0" anchor="ctr"/>
                </a:tc>
                <a:tc>
                  <a:txBody>
                    <a:bodyPr/>
                    <a:lstStyle/>
                    <a:p>
                      <a:pPr algn="ctr" fontAlgn="ctr"/>
                      <a:r>
                        <a:rPr lang="en-US" sz="1600" b="1" u="none" strike="noStrike" dirty="0"/>
                        <a:t>x</a:t>
                      </a:r>
                      <a:endParaRPr lang="en-US" sz="1600" b="1" i="0" u="none" strike="noStrike" dirty="0">
                        <a:solidFill>
                          <a:srgbClr val="000000"/>
                        </a:solidFill>
                        <a:latin typeface="Calibri"/>
                      </a:endParaRPr>
                    </a:p>
                  </a:txBody>
                  <a:tcPr marL="9525" marR="9525" marT="9525" marB="0" anchor="ctr"/>
                </a:tc>
                <a:tc>
                  <a:txBody>
                    <a:bodyPr/>
                    <a:lstStyle/>
                    <a:p>
                      <a:pPr algn="ctr" fontAlgn="ctr"/>
                      <a:r>
                        <a:rPr lang="en-US" sz="1600" b="1" u="none" strike="noStrike" dirty="0"/>
                        <a:t>y</a:t>
                      </a:r>
                      <a:endParaRPr lang="en-US" sz="1600" b="1" i="0" u="none" strike="noStrike" dirty="0">
                        <a:solidFill>
                          <a:srgbClr val="000000"/>
                        </a:solidFill>
                        <a:latin typeface="Calibri"/>
                      </a:endParaRPr>
                    </a:p>
                  </a:txBody>
                  <a:tcPr marL="9525" marR="9525" marT="9525" marB="0" anchor="ctr"/>
                </a:tc>
                <a:tc>
                  <a:txBody>
                    <a:bodyPr/>
                    <a:lstStyle/>
                    <a:p>
                      <a:pPr algn="ctr" fontAlgn="ctr"/>
                      <a:r>
                        <a:rPr lang="en-US" sz="1600" b="1" u="none" strike="noStrike" dirty="0"/>
                        <a:t>distance to AP</a:t>
                      </a:r>
                      <a:endParaRPr lang="en-US" sz="1600" b="1" i="0" u="none" strike="noStrike" dirty="0">
                        <a:solidFill>
                          <a:srgbClr val="000000"/>
                        </a:solidFill>
                        <a:latin typeface="Calibri"/>
                      </a:endParaRPr>
                    </a:p>
                  </a:txBody>
                  <a:tcPr marL="9525" marR="9525" marT="9525" marB="0" anchor="ctr"/>
                </a:tc>
                <a:tc>
                  <a:txBody>
                    <a:bodyPr/>
                    <a:lstStyle/>
                    <a:p>
                      <a:pPr algn="ctr" fontAlgn="ctr"/>
                      <a:r>
                        <a:rPr lang="en-US" sz="1600" b="1" u="none" strike="noStrike" dirty="0" err="1"/>
                        <a:t>pathloss</a:t>
                      </a:r>
                      <a:endParaRPr lang="en-US" sz="1600" b="1" i="0" u="none" strike="noStrike" dirty="0">
                        <a:solidFill>
                          <a:srgbClr val="000000"/>
                        </a:solidFill>
                        <a:latin typeface="Calibri"/>
                      </a:endParaRPr>
                    </a:p>
                  </a:txBody>
                  <a:tcPr marL="9525" marR="9525" marT="9525" marB="0" anchor="ctr"/>
                </a:tc>
                <a:tc>
                  <a:txBody>
                    <a:bodyPr/>
                    <a:lstStyle/>
                    <a:p>
                      <a:pPr algn="ctr" fontAlgn="ctr"/>
                      <a:r>
                        <a:rPr lang="en-US" sz="1600" b="1" u="none" strike="noStrike" dirty="0" err="1"/>
                        <a:t>rcvdPower</a:t>
                      </a:r>
                      <a:endParaRPr lang="en-US" sz="1600" b="1" i="0" u="none" strike="noStrike" dirty="0">
                        <a:solidFill>
                          <a:srgbClr val="000000"/>
                        </a:solidFill>
                        <a:latin typeface="Calibri"/>
                      </a:endParaRPr>
                    </a:p>
                  </a:txBody>
                  <a:tcPr marL="9525" marR="9525" marT="9525" marB="0" anchor="ctr"/>
                </a:tc>
              </a:tr>
              <a:tr h="381000">
                <a:tc>
                  <a:txBody>
                    <a:bodyPr/>
                    <a:lstStyle/>
                    <a:p>
                      <a:pPr algn="ctr" fontAlgn="ctr"/>
                      <a:r>
                        <a:rPr lang="en-US" sz="1600" u="none" strike="noStrike"/>
                        <a:t>AP</a:t>
                      </a:r>
                      <a:endParaRPr lang="en-US" sz="1600" b="0" i="0" u="none" strike="noStrike">
                        <a:solidFill>
                          <a:srgbClr val="000000"/>
                        </a:solidFill>
                        <a:latin typeface="Calibri"/>
                      </a:endParaRPr>
                    </a:p>
                  </a:txBody>
                  <a:tcPr marL="9525" marR="9525" marT="9525" marB="0" anchor="ctr"/>
                </a:tc>
                <a:tc>
                  <a:txBody>
                    <a:bodyPr/>
                    <a:lstStyle/>
                    <a:p>
                      <a:pPr algn="ctr" fontAlgn="ctr"/>
                      <a:r>
                        <a:rPr lang="en-US" sz="1600" u="none" strike="noStrike"/>
                        <a:t>40</a:t>
                      </a:r>
                      <a:endParaRPr lang="en-US" sz="1600" b="0" i="0" u="none" strike="noStrike">
                        <a:solidFill>
                          <a:srgbClr val="000000"/>
                        </a:solidFill>
                        <a:latin typeface="Calibri"/>
                      </a:endParaRPr>
                    </a:p>
                  </a:txBody>
                  <a:tcPr marL="9525" marR="9525" marT="9525" marB="0" anchor="ctr"/>
                </a:tc>
                <a:tc>
                  <a:txBody>
                    <a:bodyPr/>
                    <a:lstStyle/>
                    <a:p>
                      <a:pPr algn="ctr" fontAlgn="ctr"/>
                      <a:r>
                        <a:rPr lang="en-US" sz="1600" u="none" strike="noStrike"/>
                        <a:t>20</a:t>
                      </a:r>
                      <a:endParaRPr lang="en-US" sz="1600" b="0" i="0" u="none" strike="noStrike">
                        <a:solidFill>
                          <a:srgbClr val="000000"/>
                        </a:solidFill>
                        <a:latin typeface="Calibri"/>
                      </a:endParaRPr>
                    </a:p>
                  </a:txBody>
                  <a:tcPr marL="9525" marR="9525" marT="9525" marB="0" anchor="ctr"/>
                </a:tc>
                <a:tc>
                  <a:txBody>
                    <a:bodyPr/>
                    <a:lstStyle/>
                    <a:p>
                      <a:pPr algn="ctr" fontAlgn="ctr"/>
                      <a:r>
                        <a:rPr lang="en-US" sz="1600" u="none" strike="noStrike"/>
                        <a:t>0</a:t>
                      </a:r>
                      <a:endParaRPr lang="en-US" sz="1600" b="0" i="0" u="none" strike="noStrike">
                        <a:solidFill>
                          <a:srgbClr val="000000"/>
                        </a:solidFill>
                        <a:latin typeface="Calibri"/>
                      </a:endParaRPr>
                    </a:p>
                  </a:txBody>
                  <a:tcPr marL="9525" marR="9525" marT="9525" marB="0" anchor="ctr"/>
                </a:tc>
                <a:tc>
                  <a:txBody>
                    <a:bodyPr/>
                    <a:lstStyle/>
                    <a:p>
                      <a:pPr algn="ctr" fontAlgn="ctr"/>
                      <a:endParaRPr lang="en-US" sz="1600" b="0" i="0" u="none" strike="noStrike">
                        <a:solidFill>
                          <a:srgbClr val="000000"/>
                        </a:solidFill>
                        <a:latin typeface="Calibri"/>
                      </a:endParaRPr>
                    </a:p>
                  </a:txBody>
                  <a:tcPr marL="9525" marR="9525" marT="9525" marB="0" anchor="ctr"/>
                </a:tc>
                <a:tc>
                  <a:txBody>
                    <a:bodyPr/>
                    <a:lstStyle/>
                    <a:p>
                      <a:pPr algn="ctr" fontAlgn="ctr"/>
                      <a:endParaRPr lang="en-US" sz="1600" b="0" i="0" u="none" strike="noStrike">
                        <a:solidFill>
                          <a:srgbClr val="000000"/>
                        </a:solidFill>
                        <a:latin typeface="Calibri"/>
                      </a:endParaRPr>
                    </a:p>
                  </a:txBody>
                  <a:tcPr marL="9525" marR="9525" marT="9525" marB="0" anchor="ctr"/>
                </a:tc>
              </a:tr>
              <a:tr h="381000">
                <a:tc>
                  <a:txBody>
                    <a:bodyPr/>
                    <a:lstStyle/>
                    <a:p>
                      <a:pPr algn="ctr" fontAlgn="ctr"/>
                      <a:r>
                        <a:rPr lang="en-US" sz="1600" u="none" strike="noStrike"/>
                        <a:t>STA3</a:t>
                      </a:r>
                      <a:endParaRPr lang="en-US" sz="1600" b="0" i="0" u="none" strike="noStrike">
                        <a:solidFill>
                          <a:srgbClr val="000000"/>
                        </a:solidFill>
                        <a:latin typeface="Calibri"/>
                      </a:endParaRPr>
                    </a:p>
                  </a:txBody>
                  <a:tcPr marL="9525" marR="9525" marT="9525" marB="0" anchor="ctr"/>
                </a:tc>
                <a:tc>
                  <a:txBody>
                    <a:bodyPr/>
                    <a:lstStyle/>
                    <a:p>
                      <a:pPr algn="ctr" fontAlgn="ctr"/>
                      <a:r>
                        <a:rPr lang="en-US" sz="1600" u="none" strike="noStrike" dirty="0" smtClean="0"/>
                        <a:t>7.5+40</a:t>
                      </a:r>
                      <a:endParaRPr lang="en-US" sz="1600" b="0" i="0" u="none" strike="noStrike" dirty="0">
                        <a:solidFill>
                          <a:srgbClr val="000000"/>
                        </a:solidFill>
                        <a:latin typeface="Calibri"/>
                      </a:endParaRPr>
                    </a:p>
                  </a:txBody>
                  <a:tcPr marL="9525" marR="9525" marT="9525" marB="0" anchor="ctr"/>
                </a:tc>
                <a:tc>
                  <a:txBody>
                    <a:bodyPr/>
                    <a:lstStyle/>
                    <a:p>
                      <a:pPr algn="ctr" fontAlgn="ctr"/>
                      <a:r>
                        <a:rPr lang="en-US" sz="1600" u="none" strike="noStrike" dirty="0"/>
                        <a:t>-</a:t>
                      </a:r>
                      <a:r>
                        <a:rPr lang="en-US" sz="1600" u="none" strike="noStrike" dirty="0" smtClean="0"/>
                        <a:t>9.5+20</a:t>
                      </a:r>
                      <a:endParaRPr lang="en-US" sz="1600" b="0" i="0" u="none" strike="noStrike" dirty="0">
                        <a:solidFill>
                          <a:srgbClr val="000000"/>
                        </a:solidFill>
                        <a:latin typeface="Calibri"/>
                      </a:endParaRPr>
                    </a:p>
                  </a:txBody>
                  <a:tcPr marL="9525" marR="9525" marT="9525" marB="0" anchor="ctr"/>
                </a:tc>
                <a:tc>
                  <a:txBody>
                    <a:bodyPr/>
                    <a:lstStyle/>
                    <a:p>
                      <a:pPr algn="ctr" fontAlgn="ctr"/>
                      <a:r>
                        <a:rPr lang="en-US" sz="1600" u="none" strike="noStrike" dirty="0"/>
                        <a:t>12.10</a:t>
                      </a:r>
                      <a:endParaRPr lang="en-US" sz="1600" b="0" i="0" u="none" strike="noStrike" dirty="0">
                        <a:solidFill>
                          <a:srgbClr val="000000"/>
                        </a:solidFill>
                        <a:latin typeface="Calibri"/>
                      </a:endParaRPr>
                    </a:p>
                  </a:txBody>
                  <a:tcPr marL="9525" marR="9525" marT="9525" marB="0" anchor="ctr"/>
                </a:tc>
                <a:tc>
                  <a:txBody>
                    <a:bodyPr/>
                    <a:lstStyle/>
                    <a:p>
                      <a:pPr algn="ctr" fontAlgn="ctr"/>
                      <a:r>
                        <a:rPr lang="en-US" sz="1600" u="none" strike="noStrike"/>
                        <a:t>73.84278</a:t>
                      </a:r>
                      <a:endParaRPr lang="en-US" sz="1600" b="0" i="0" u="none" strike="noStrike">
                        <a:solidFill>
                          <a:srgbClr val="000000"/>
                        </a:solidFill>
                        <a:latin typeface="Calibri"/>
                      </a:endParaRPr>
                    </a:p>
                  </a:txBody>
                  <a:tcPr marL="9525" marR="9525" marT="9525" marB="0" anchor="ctr"/>
                </a:tc>
                <a:tc>
                  <a:txBody>
                    <a:bodyPr/>
                    <a:lstStyle/>
                    <a:p>
                      <a:pPr algn="ctr" fontAlgn="ctr"/>
                      <a:r>
                        <a:rPr lang="en-US" sz="1600" u="none" strike="noStrike"/>
                        <a:t>-60.59853763</a:t>
                      </a:r>
                      <a:endParaRPr lang="en-US" sz="1600" b="0" i="0" u="none" strike="noStrike">
                        <a:solidFill>
                          <a:srgbClr val="000000"/>
                        </a:solidFill>
                        <a:latin typeface="Calibri"/>
                      </a:endParaRPr>
                    </a:p>
                  </a:txBody>
                  <a:tcPr marL="9525" marR="9525" marT="9525" marB="0" anchor="ctr"/>
                </a:tc>
              </a:tr>
              <a:tr h="381000">
                <a:tc>
                  <a:txBody>
                    <a:bodyPr/>
                    <a:lstStyle/>
                    <a:p>
                      <a:pPr algn="ctr" fontAlgn="ctr"/>
                      <a:r>
                        <a:rPr lang="en-US" sz="1600" u="none" strike="noStrike"/>
                        <a:t>STA9</a:t>
                      </a:r>
                      <a:endParaRPr lang="en-US" sz="1600" b="0" i="0" u="none" strike="noStrike">
                        <a:solidFill>
                          <a:srgbClr val="000000"/>
                        </a:solidFill>
                        <a:latin typeface="Calibri"/>
                      </a:endParaRPr>
                    </a:p>
                  </a:txBody>
                  <a:tcPr marL="9525" marR="9525" marT="9525" marB="0" anchor="ctr"/>
                </a:tc>
                <a:tc>
                  <a:txBody>
                    <a:bodyPr/>
                    <a:lstStyle/>
                    <a:p>
                      <a:pPr algn="ctr" fontAlgn="ctr"/>
                      <a:r>
                        <a:rPr lang="en-US" sz="1600" u="none" strike="noStrike" dirty="0" smtClean="0"/>
                        <a:t>7+40</a:t>
                      </a:r>
                      <a:endParaRPr lang="en-US" sz="1600" b="0" i="0" u="none" strike="noStrike" dirty="0">
                        <a:solidFill>
                          <a:srgbClr val="000000"/>
                        </a:solidFill>
                        <a:latin typeface="Calibri"/>
                      </a:endParaRPr>
                    </a:p>
                  </a:txBody>
                  <a:tcPr marL="9525" marR="9525" marT="9525" marB="0" anchor="ctr"/>
                </a:tc>
                <a:tc>
                  <a:txBody>
                    <a:bodyPr/>
                    <a:lstStyle/>
                    <a:p>
                      <a:pPr algn="ctr" fontAlgn="ctr"/>
                      <a:r>
                        <a:rPr lang="en-US" sz="1600" u="none" strike="noStrike" dirty="0"/>
                        <a:t>-</a:t>
                      </a:r>
                      <a:r>
                        <a:rPr lang="en-US" sz="1600" u="none" strike="noStrike" dirty="0" smtClean="0"/>
                        <a:t>7.5+20</a:t>
                      </a:r>
                      <a:endParaRPr lang="en-US" sz="1600" b="0" i="0" u="none" strike="noStrike" dirty="0">
                        <a:solidFill>
                          <a:srgbClr val="000000"/>
                        </a:solidFill>
                        <a:latin typeface="Calibri"/>
                      </a:endParaRPr>
                    </a:p>
                  </a:txBody>
                  <a:tcPr marL="9525" marR="9525" marT="9525" marB="0" anchor="ctr"/>
                </a:tc>
                <a:tc>
                  <a:txBody>
                    <a:bodyPr/>
                    <a:lstStyle/>
                    <a:p>
                      <a:pPr algn="ctr" fontAlgn="ctr"/>
                      <a:r>
                        <a:rPr lang="en-US" sz="1600" u="none" strike="noStrike" dirty="0"/>
                        <a:t>10.26</a:t>
                      </a:r>
                      <a:endParaRPr lang="en-US" sz="1600" b="0" i="0" u="none" strike="noStrike" dirty="0">
                        <a:solidFill>
                          <a:srgbClr val="000000"/>
                        </a:solidFill>
                        <a:latin typeface="Calibri"/>
                      </a:endParaRPr>
                    </a:p>
                  </a:txBody>
                  <a:tcPr marL="9525" marR="9525" marT="9525" marB="0" anchor="ctr"/>
                </a:tc>
                <a:tc>
                  <a:txBody>
                    <a:bodyPr/>
                    <a:lstStyle/>
                    <a:p>
                      <a:pPr algn="ctr" fontAlgn="ctr"/>
                      <a:r>
                        <a:rPr lang="en-US" sz="1600" u="none" strike="noStrike"/>
                        <a:t>71.32951</a:t>
                      </a:r>
                      <a:endParaRPr lang="en-US" sz="1600" b="0" i="0" u="none" strike="noStrike">
                        <a:solidFill>
                          <a:srgbClr val="000000"/>
                        </a:solidFill>
                        <a:latin typeface="Calibri"/>
                      </a:endParaRPr>
                    </a:p>
                  </a:txBody>
                  <a:tcPr marL="9525" marR="9525" marT="9525" marB="0" anchor="ctr"/>
                </a:tc>
                <a:tc>
                  <a:txBody>
                    <a:bodyPr/>
                    <a:lstStyle/>
                    <a:p>
                      <a:pPr algn="ctr" fontAlgn="ctr"/>
                      <a:r>
                        <a:rPr lang="en-US" sz="1600" u="none" strike="noStrike"/>
                        <a:t>-58.08526602</a:t>
                      </a:r>
                      <a:endParaRPr lang="en-US" sz="1600" b="0" i="0" u="none" strike="noStrike">
                        <a:solidFill>
                          <a:srgbClr val="000000"/>
                        </a:solidFill>
                        <a:latin typeface="Calibri"/>
                      </a:endParaRPr>
                    </a:p>
                  </a:txBody>
                  <a:tcPr marL="9525" marR="9525" marT="9525" marB="0" anchor="ctr"/>
                </a:tc>
              </a:tr>
              <a:tr h="381000">
                <a:tc>
                  <a:txBody>
                    <a:bodyPr/>
                    <a:lstStyle/>
                    <a:p>
                      <a:pPr algn="ctr" fontAlgn="ctr"/>
                      <a:r>
                        <a:rPr lang="en-US" sz="1600" u="none" strike="noStrike"/>
                        <a:t>STA15</a:t>
                      </a:r>
                      <a:endParaRPr lang="en-US" sz="1600" b="0" i="0" u="none" strike="noStrike">
                        <a:solidFill>
                          <a:srgbClr val="000000"/>
                        </a:solidFill>
                        <a:latin typeface="Calibri"/>
                      </a:endParaRPr>
                    </a:p>
                  </a:txBody>
                  <a:tcPr marL="9525" marR="9525" marT="9525" marB="0" anchor="ctr"/>
                </a:tc>
                <a:tc>
                  <a:txBody>
                    <a:bodyPr/>
                    <a:lstStyle/>
                    <a:p>
                      <a:pPr algn="ctr" fontAlgn="ctr"/>
                      <a:r>
                        <a:rPr lang="en-US" sz="1600" u="none" strike="noStrike" dirty="0" smtClean="0"/>
                        <a:t>3+40</a:t>
                      </a:r>
                      <a:endParaRPr lang="en-US" sz="1600" b="0" i="0" u="none" strike="noStrike" dirty="0">
                        <a:solidFill>
                          <a:srgbClr val="000000"/>
                        </a:solidFill>
                        <a:latin typeface="Calibri"/>
                      </a:endParaRPr>
                    </a:p>
                  </a:txBody>
                  <a:tcPr marL="9525" marR="9525" marT="9525" marB="0" anchor="ctr"/>
                </a:tc>
                <a:tc>
                  <a:txBody>
                    <a:bodyPr/>
                    <a:lstStyle/>
                    <a:p>
                      <a:pPr algn="ctr" fontAlgn="ctr"/>
                      <a:r>
                        <a:rPr lang="en-US" sz="1600" u="none" strike="noStrike" dirty="0"/>
                        <a:t>-</a:t>
                      </a:r>
                      <a:r>
                        <a:rPr lang="en-US" sz="1600" u="none" strike="noStrike" dirty="0" smtClean="0"/>
                        <a:t>0.5+20</a:t>
                      </a:r>
                      <a:endParaRPr lang="en-US" sz="1600" b="0" i="0" u="none" strike="noStrike" dirty="0">
                        <a:solidFill>
                          <a:srgbClr val="000000"/>
                        </a:solidFill>
                        <a:latin typeface="Calibri"/>
                      </a:endParaRPr>
                    </a:p>
                  </a:txBody>
                  <a:tcPr marL="9525" marR="9525" marT="9525" marB="0" anchor="ctr"/>
                </a:tc>
                <a:tc>
                  <a:txBody>
                    <a:bodyPr/>
                    <a:lstStyle/>
                    <a:p>
                      <a:pPr algn="ctr" fontAlgn="ctr"/>
                      <a:r>
                        <a:rPr lang="en-US" sz="1600" u="none" strike="noStrike" dirty="0"/>
                        <a:t>3.04</a:t>
                      </a:r>
                      <a:endParaRPr lang="en-US" sz="1600" b="0" i="0" u="none" strike="noStrike" dirty="0">
                        <a:solidFill>
                          <a:srgbClr val="000000"/>
                        </a:solidFill>
                        <a:latin typeface="Calibri"/>
                      </a:endParaRPr>
                    </a:p>
                  </a:txBody>
                  <a:tcPr marL="9525" marR="9525" marT="9525" marB="0" anchor="ctr"/>
                </a:tc>
                <a:tc>
                  <a:txBody>
                    <a:bodyPr/>
                    <a:lstStyle/>
                    <a:p>
                      <a:pPr algn="ctr" fontAlgn="ctr"/>
                      <a:r>
                        <a:rPr lang="en-US" sz="1600" u="none" strike="noStrike" dirty="0"/>
                        <a:t>56.08659</a:t>
                      </a:r>
                      <a:endParaRPr lang="en-US" sz="1600" b="0" i="0" u="none" strike="noStrike" dirty="0">
                        <a:solidFill>
                          <a:srgbClr val="000000"/>
                        </a:solidFill>
                        <a:latin typeface="Calibri"/>
                      </a:endParaRPr>
                    </a:p>
                  </a:txBody>
                  <a:tcPr marL="9525" marR="9525" marT="9525" marB="0" anchor="ctr"/>
                </a:tc>
                <a:tc>
                  <a:txBody>
                    <a:bodyPr/>
                    <a:lstStyle/>
                    <a:p>
                      <a:pPr algn="ctr" fontAlgn="ctr"/>
                      <a:r>
                        <a:rPr lang="en-US" sz="1600" u="none" strike="noStrike" dirty="0"/>
                        <a:t>-42.84234659</a:t>
                      </a:r>
                      <a:endParaRPr lang="en-US" sz="1600" b="0" i="0" u="none" strike="noStrike" dirty="0">
                        <a:solidFill>
                          <a:srgbClr val="000000"/>
                        </a:solidFill>
                        <a:latin typeface="Calibri"/>
                      </a:endParaRPr>
                    </a:p>
                  </a:txBody>
                  <a:tcPr marL="9525" marR="9525" marT="9525" marB="0" anchor="ctr"/>
                </a:tc>
              </a:tr>
            </a:tbl>
          </a:graphicData>
        </a:graphic>
      </p:graphicFrame>
      <p:graphicFrame>
        <p:nvGraphicFramePr>
          <p:cNvPr id="16" name="Table 15"/>
          <p:cNvGraphicFramePr>
            <a:graphicFrameLocks noGrp="1"/>
          </p:cNvGraphicFramePr>
          <p:nvPr/>
        </p:nvGraphicFramePr>
        <p:xfrm>
          <a:off x="381000" y="3810000"/>
          <a:ext cx="8231649" cy="2438401"/>
        </p:xfrm>
        <a:graphic>
          <a:graphicData uri="http://schemas.openxmlformats.org/drawingml/2006/table">
            <a:tbl>
              <a:tblPr>
                <a:tableStyleId>{775DCB02-9BB8-47FD-8907-85C794F793BA}</a:tableStyleId>
              </a:tblPr>
              <a:tblGrid>
                <a:gridCol w="1011145"/>
                <a:gridCol w="911453"/>
                <a:gridCol w="1101340"/>
                <a:gridCol w="911453"/>
                <a:gridCol w="517525"/>
                <a:gridCol w="930442"/>
                <a:gridCol w="930442"/>
                <a:gridCol w="1006396"/>
                <a:gridCol w="911453"/>
              </a:tblGrid>
              <a:tr h="648091">
                <a:tc>
                  <a:txBody>
                    <a:bodyPr/>
                    <a:lstStyle/>
                    <a:p>
                      <a:pPr algn="ctr" fontAlgn="b"/>
                      <a:r>
                        <a:rPr lang="en-US" sz="1400" b="1" u="none" strike="noStrike" dirty="0"/>
                        <a:t>collide </a:t>
                      </a:r>
                      <a:endParaRPr lang="en-US" sz="1400" b="1" i="0" u="none" strike="noStrike" dirty="0">
                        <a:solidFill>
                          <a:srgbClr val="000000"/>
                        </a:solidFill>
                        <a:latin typeface="Calibri"/>
                      </a:endParaRPr>
                    </a:p>
                  </a:txBody>
                  <a:tcPr marL="9525" marR="9525" marT="9525" marB="0" anchor="b"/>
                </a:tc>
                <a:tc>
                  <a:txBody>
                    <a:bodyPr/>
                    <a:lstStyle/>
                    <a:p>
                      <a:pPr algn="ctr" fontAlgn="b"/>
                      <a:r>
                        <a:rPr lang="en-US" sz="1400" b="1" u="none" strike="noStrike" dirty="0" err="1"/>
                        <a:t>rcvdPwr</a:t>
                      </a:r>
                      <a:endParaRPr lang="en-US" sz="1400" b="1" i="0" u="none" strike="noStrike" dirty="0">
                        <a:solidFill>
                          <a:srgbClr val="000000"/>
                        </a:solidFill>
                        <a:latin typeface="Calibri"/>
                      </a:endParaRPr>
                    </a:p>
                  </a:txBody>
                  <a:tcPr marL="9525" marR="9525" marT="9525" marB="0" anchor="b"/>
                </a:tc>
                <a:tc>
                  <a:txBody>
                    <a:bodyPr/>
                    <a:lstStyle/>
                    <a:p>
                      <a:pPr algn="ctr" fontAlgn="b"/>
                      <a:endParaRPr lang="en-US" sz="1400" b="1" i="0" u="none" strike="noStrike" dirty="0">
                        <a:solidFill>
                          <a:srgbClr val="000000"/>
                        </a:solidFill>
                        <a:latin typeface="Calibri"/>
                      </a:endParaRPr>
                    </a:p>
                  </a:txBody>
                  <a:tcPr marL="9525" marR="9525" marT="9525" marB="0" anchor="b"/>
                </a:tc>
                <a:tc>
                  <a:txBody>
                    <a:bodyPr/>
                    <a:lstStyle/>
                    <a:p>
                      <a:pPr algn="ctr" fontAlgn="b"/>
                      <a:r>
                        <a:rPr lang="en-US" sz="1400" b="1" u="none" strike="noStrike" dirty="0" err="1"/>
                        <a:t>InterferencePwr</a:t>
                      </a:r>
                      <a:endParaRPr lang="en-US" sz="1400" b="1" i="0" u="none" strike="noStrike" dirty="0">
                        <a:solidFill>
                          <a:srgbClr val="000000"/>
                        </a:solidFill>
                        <a:latin typeface="Calibri"/>
                      </a:endParaRPr>
                    </a:p>
                  </a:txBody>
                  <a:tcPr marL="9525" marR="9525" marT="9525" marB="0" anchor="b"/>
                </a:tc>
                <a:tc>
                  <a:txBody>
                    <a:bodyPr/>
                    <a:lstStyle/>
                    <a:p>
                      <a:pPr algn="ctr" fontAlgn="b"/>
                      <a:r>
                        <a:rPr lang="en-US" sz="1400" b="1" i="0" u="none" strike="noStrike" dirty="0" err="1" smtClean="0">
                          <a:solidFill>
                            <a:srgbClr val="000000"/>
                          </a:solidFill>
                          <a:latin typeface="Calibri"/>
                        </a:rPr>
                        <a:t>dbm</a:t>
                      </a:r>
                      <a:endParaRPr lang="en-US" sz="1400" b="1" i="0" u="none" strike="noStrike" dirty="0">
                        <a:solidFill>
                          <a:srgbClr val="000000"/>
                        </a:solidFill>
                        <a:latin typeface="Calibri"/>
                      </a:endParaRPr>
                    </a:p>
                  </a:txBody>
                  <a:tcPr marL="9525" marR="9525" marT="9525" marB="0" anchor="b"/>
                </a:tc>
                <a:tc>
                  <a:txBody>
                    <a:bodyPr/>
                    <a:lstStyle/>
                    <a:p>
                      <a:pPr algn="ctr" fontAlgn="b"/>
                      <a:r>
                        <a:rPr lang="en-US" sz="1400" b="1" i="0" u="none" strike="noStrike" dirty="0" smtClean="0">
                          <a:solidFill>
                            <a:srgbClr val="000000"/>
                          </a:solidFill>
                          <a:latin typeface="Calibri"/>
                        </a:rPr>
                        <a:t>mw</a:t>
                      </a:r>
                      <a:endParaRPr lang="en-US" sz="1400" b="1" i="0" u="none" strike="noStrike" dirty="0">
                        <a:solidFill>
                          <a:srgbClr val="000000"/>
                        </a:solidFill>
                        <a:latin typeface="Calibri"/>
                      </a:endParaRPr>
                    </a:p>
                  </a:txBody>
                  <a:tcPr marL="9525" marR="9525" marT="9525" marB="0" anchor="b"/>
                </a:tc>
                <a:tc>
                  <a:txBody>
                    <a:bodyPr/>
                    <a:lstStyle/>
                    <a:p>
                      <a:pPr algn="ctr" fontAlgn="b"/>
                      <a:r>
                        <a:rPr lang="en-US" sz="1400" b="1" u="none" strike="noStrike" dirty="0"/>
                        <a:t>SINR</a:t>
                      </a:r>
                      <a:endParaRPr lang="en-US" sz="1400" b="1" i="0" u="none" strike="noStrike" dirty="0">
                        <a:solidFill>
                          <a:srgbClr val="000000"/>
                        </a:solidFill>
                        <a:latin typeface="Calibri"/>
                      </a:endParaRPr>
                    </a:p>
                  </a:txBody>
                  <a:tcPr marL="9525" marR="9525" marT="9525" marB="0" anchor="b"/>
                </a:tc>
                <a:tc>
                  <a:txBody>
                    <a:bodyPr/>
                    <a:lstStyle/>
                    <a:p>
                      <a:pPr algn="ctr" fontAlgn="b"/>
                      <a:r>
                        <a:rPr lang="en-US" sz="1400" b="1" u="none" strike="noStrike" dirty="0"/>
                        <a:t>Success</a:t>
                      </a:r>
                      <a:endParaRPr lang="en-US" sz="1400" b="1" i="0" u="none" strike="noStrike" dirty="0">
                        <a:solidFill>
                          <a:srgbClr val="000000"/>
                        </a:solidFill>
                        <a:latin typeface="Calibri"/>
                      </a:endParaRPr>
                    </a:p>
                  </a:txBody>
                  <a:tcPr marL="9525" marR="9525" marT="9525" marB="0" anchor="b"/>
                </a:tc>
                <a:tc>
                  <a:txBody>
                    <a:bodyPr/>
                    <a:lstStyle/>
                    <a:p>
                      <a:pPr algn="ctr" fontAlgn="b"/>
                      <a:r>
                        <a:rPr lang="en-US" sz="1400" b="1" u="none" strike="noStrike" dirty="0"/>
                        <a:t>PER</a:t>
                      </a:r>
                      <a:endParaRPr lang="en-US" sz="1400" b="1" i="0" u="none" strike="noStrike" dirty="0">
                        <a:solidFill>
                          <a:srgbClr val="000000"/>
                        </a:solidFill>
                        <a:latin typeface="Calibri"/>
                      </a:endParaRPr>
                    </a:p>
                  </a:txBody>
                  <a:tcPr marL="9525" marR="9525" marT="9525" marB="0" anchor="b"/>
                </a:tc>
              </a:tr>
              <a:tr h="358062">
                <a:tc>
                  <a:txBody>
                    <a:bodyPr/>
                    <a:lstStyle/>
                    <a:p>
                      <a:pPr algn="ctr" fontAlgn="b"/>
                      <a:r>
                        <a:rPr lang="en-US" sz="1400" u="none" strike="noStrike" dirty="0"/>
                        <a:t>STA3_9 </a:t>
                      </a:r>
                      <a:endParaRPr lang="en-US" sz="1400" b="0" i="0" u="none" strike="noStrike" dirty="0">
                        <a:solidFill>
                          <a:srgbClr val="000000"/>
                        </a:solidFill>
                        <a:latin typeface="Calibri"/>
                      </a:endParaRPr>
                    </a:p>
                  </a:txBody>
                  <a:tcPr marL="9525" marR="9525" marT="9525" marB="0" anchor="b"/>
                </a:tc>
                <a:tc>
                  <a:txBody>
                    <a:bodyPr/>
                    <a:lstStyle/>
                    <a:p>
                      <a:pPr algn="ctr" fontAlgn="b"/>
                      <a:r>
                        <a:rPr lang="en-US" sz="1400" u="none" strike="noStrike"/>
                        <a:t>ST9</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-58.09</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ST3</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-60.60</a:t>
                      </a:r>
                      <a:endParaRPr lang="en-US" sz="1400" b="0" i="0" u="none" strike="noStrike">
                        <a:solidFill>
                          <a:srgbClr val="000000"/>
                        </a:solidFill>
                        <a:latin typeface="Calibri"/>
                      </a:endParaRPr>
                    </a:p>
                  </a:txBody>
                  <a:tcPr marL="9525" marR="9525" marT="9525" marB="0" anchor="b"/>
                </a:tc>
                <a:tc>
                  <a:txBody>
                    <a:bodyPr/>
                    <a:lstStyle/>
                    <a:p>
                      <a:pPr algn="r" fontAlgn="b"/>
                      <a:r>
                        <a:rPr lang="en-US" sz="1400" u="none" strike="noStrike"/>
                        <a:t>8.71E-07</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2.51</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dirty="0"/>
                        <a:t>0</a:t>
                      </a:r>
                      <a:endParaRPr lang="en-US" sz="1400" b="0" i="0" u="none" strike="noStrike" dirty="0">
                        <a:solidFill>
                          <a:srgbClr val="000000"/>
                        </a:solidFill>
                        <a:latin typeface="Calibri"/>
                      </a:endParaRPr>
                    </a:p>
                  </a:txBody>
                  <a:tcPr marL="9525" marR="9525" marT="9525" marB="0" anchor="b"/>
                </a:tc>
                <a:tc>
                  <a:txBody>
                    <a:bodyPr/>
                    <a:lstStyle/>
                    <a:p>
                      <a:pPr algn="ctr" fontAlgn="b"/>
                      <a:r>
                        <a:rPr lang="en-US" sz="1400" u="none" strike="noStrike" dirty="0"/>
                        <a:t>1</a:t>
                      </a:r>
                      <a:endParaRPr lang="en-US" sz="1400" b="0" i="0" u="none" strike="noStrike" dirty="0">
                        <a:solidFill>
                          <a:srgbClr val="000000"/>
                        </a:solidFill>
                        <a:latin typeface="Calibri"/>
                      </a:endParaRPr>
                    </a:p>
                  </a:txBody>
                  <a:tcPr marL="9525" marR="9525" marT="9525" marB="0" anchor="b"/>
                </a:tc>
              </a:tr>
              <a:tr h="358062">
                <a:tc>
                  <a:txBody>
                    <a:bodyPr/>
                    <a:lstStyle/>
                    <a:p>
                      <a:pPr algn="ctr" fontAlgn="b"/>
                      <a:r>
                        <a:rPr lang="en-US" sz="1400" u="none" strike="noStrike" dirty="0"/>
                        <a:t>STA3_15 </a:t>
                      </a:r>
                      <a:endParaRPr lang="en-US" sz="1400" b="0" i="0" u="none" strike="noStrike" dirty="0">
                        <a:solidFill>
                          <a:srgbClr val="000000"/>
                        </a:solidFill>
                        <a:latin typeface="Calibri"/>
                      </a:endParaRPr>
                    </a:p>
                  </a:txBody>
                  <a:tcPr marL="9525" marR="9525" marT="9525" marB="0" anchor="b"/>
                </a:tc>
                <a:tc>
                  <a:txBody>
                    <a:bodyPr/>
                    <a:lstStyle/>
                    <a:p>
                      <a:pPr algn="ctr" fontAlgn="b"/>
                      <a:r>
                        <a:rPr lang="en-US" sz="1400" u="none" strike="noStrike" dirty="0"/>
                        <a:t>ST15</a:t>
                      </a:r>
                      <a:endParaRPr lang="en-US" sz="1400" b="0" i="0" u="none" strike="noStrike" dirty="0">
                        <a:solidFill>
                          <a:srgbClr val="000000"/>
                        </a:solidFill>
                        <a:latin typeface="Calibri"/>
                      </a:endParaRPr>
                    </a:p>
                  </a:txBody>
                  <a:tcPr marL="9525" marR="9525" marT="9525" marB="0" anchor="b"/>
                </a:tc>
                <a:tc>
                  <a:txBody>
                    <a:bodyPr/>
                    <a:lstStyle/>
                    <a:p>
                      <a:pPr algn="ctr" fontAlgn="b"/>
                      <a:r>
                        <a:rPr lang="en-US" sz="1400" u="none" strike="noStrike" dirty="0"/>
                        <a:t>-42.84</a:t>
                      </a:r>
                      <a:endParaRPr lang="en-US" sz="1400" b="0" i="0" u="none" strike="noStrike" dirty="0">
                        <a:solidFill>
                          <a:srgbClr val="000000"/>
                        </a:solidFill>
                        <a:latin typeface="Calibri"/>
                      </a:endParaRPr>
                    </a:p>
                  </a:txBody>
                  <a:tcPr marL="9525" marR="9525" marT="9525" marB="0" anchor="b"/>
                </a:tc>
                <a:tc>
                  <a:txBody>
                    <a:bodyPr/>
                    <a:lstStyle/>
                    <a:p>
                      <a:pPr algn="ctr" fontAlgn="b"/>
                      <a:r>
                        <a:rPr lang="en-US" sz="1400" u="none" strike="noStrike"/>
                        <a:t>ST3</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-60.60</a:t>
                      </a:r>
                      <a:endParaRPr lang="en-US" sz="1400" b="0" i="0" u="none" strike="noStrike">
                        <a:solidFill>
                          <a:srgbClr val="000000"/>
                        </a:solidFill>
                        <a:latin typeface="Calibri"/>
                      </a:endParaRPr>
                    </a:p>
                  </a:txBody>
                  <a:tcPr marL="9525" marR="9525" marT="9525" marB="0" anchor="b"/>
                </a:tc>
                <a:tc>
                  <a:txBody>
                    <a:bodyPr/>
                    <a:lstStyle/>
                    <a:p>
                      <a:pPr algn="r" fontAlgn="b"/>
                      <a:r>
                        <a:rPr lang="en-US" sz="1400" u="none" strike="noStrike"/>
                        <a:t>8.71E-07</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dirty="0"/>
                        <a:t>17.76</a:t>
                      </a:r>
                      <a:endParaRPr lang="en-US" sz="1400" b="0" i="0" u="none" strike="noStrike" dirty="0">
                        <a:solidFill>
                          <a:srgbClr val="000000"/>
                        </a:solidFill>
                        <a:latin typeface="Calibri"/>
                      </a:endParaRPr>
                    </a:p>
                  </a:txBody>
                  <a:tcPr marL="9525" marR="9525" marT="9525" marB="0" anchor="b"/>
                </a:tc>
                <a:tc>
                  <a:txBody>
                    <a:bodyPr/>
                    <a:lstStyle/>
                    <a:p>
                      <a:pPr algn="ctr" fontAlgn="b"/>
                      <a:r>
                        <a:rPr lang="en-US" sz="1400" u="none" strike="noStrike" dirty="0" smtClean="0"/>
                        <a:t>98.55%</a:t>
                      </a:r>
                      <a:endParaRPr lang="en-US" sz="1400" b="0" i="0" u="none" strike="noStrike" dirty="0">
                        <a:solidFill>
                          <a:srgbClr val="000000"/>
                        </a:solidFill>
                        <a:latin typeface="Calibri"/>
                      </a:endParaRPr>
                    </a:p>
                  </a:txBody>
                  <a:tcPr marL="9525" marR="9525" marT="9525" marB="0" anchor="b"/>
                </a:tc>
                <a:tc>
                  <a:txBody>
                    <a:bodyPr/>
                    <a:lstStyle/>
                    <a:p>
                      <a:pPr algn="ctr" fontAlgn="b"/>
                      <a:r>
                        <a:rPr lang="en-US" sz="1400" u="none" strike="noStrike" dirty="0" smtClean="0"/>
                        <a:t>1.45%</a:t>
                      </a:r>
                      <a:endParaRPr lang="en-US" sz="1400" b="0" i="0" u="none" strike="noStrike" dirty="0">
                        <a:solidFill>
                          <a:srgbClr val="000000"/>
                        </a:solidFill>
                        <a:latin typeface="Calibri"/>
                      </a:endParaRPr>
                    </a:p>
                  </a:txBody>
                  <a:tcPr marL="9525" marR="9525" marT="9525" marB="0" anchor="b"/>
                </a:tc>
              </a:tr>
              <a:tr h="358062">
                <a:tc>
                  <a:txBody>
                    <a:bodyPr/>
                    <a:lstStyle/>
                    <a:p>
                      <a:pPr algn="ctr" fontAlgn="b"/>
                      <a:r>
                        <a:rPr lang="en-US" sz="1400" u="none" strike="noStrike"/>
                        <a:t>STA9_15 </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ST15</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dirty="0"/>
                        <a:t>-42.84</a:t>
                      </a:r>
                      <a:endParaRPr lang="en-US" sz="1400" b="0" i="0" u="none" strike="noStrike" dirty="0">
                        <a:solidFill>
                          <a:srgbClr val="000000"/>
                        </a:solidFill>
                        <a:latin typeface="Calibri"/>
                      </a:endParaRPr>
                    </a:p>
                  </a:txBody>
                  <a:tcPr marL="9525" marR="9525" marT="9525" marB="0" anchor="b"/>
                </a:tc>
                <a:tc>
                  <a:txBody>
                    <a:bodyPr/>
                    <a:lstStyle/>
                    <a:p>
                      <a:pPr algn="ctr" fontAlgn="b"/>
                      <a:r>
                        <a:rPr lang="en-US" sz="1400" u="none" strike="noStrike"/>
                        <a:t>ST9</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-58.09</a:t>
                      </a:r>
                      <a:endParaRPr lang="en-US" sz="1400" b="0" i="0" u="none" strike="noStrike">
                        <a:solidFill>
                          <a:srgbClr val="000000"/>
                        </a:solidFill>
                        <a:latin typeface="Calibri"/>
                      </a:endParaRPr>
                    </a:p>
                  </a:txBody>
                  <a:tcPr marL="9525" marR="9525" marT="9525" marB="0" anchor="b"/>
                </a:tc>
                <a:tc>
                  <a:txBody>
                    <a:bodyPr/>
                    <a:lstStyle/>
                    <a:p>
                      <a:pPr algn="r" fontAlgn="b"/>
                      <a:r>
                        <a:rPr lang="en-US" sz="1400" u="none" strike="noStrike"/>
                        <a:t>1.55E-06</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dirty="0"/>
                        <a:t>15.24</a:t>
                      </a:r>
                      <a:endParaRPr lang="en-US" sz="1400" b="0" i="0" u="none" strike="noStrike" dirty="0">
                        <a:solidFill>
                          <a:srgbClr val="000000"/>
                        </a:solidFill>
                        <a:latin typeface="Calibri"/>
                      </a:endParaRPr>
                    </a:p>
                  </a:txBody>
                  <a:tcPr marL="9525" marR="9525" marT="9525" marB="0" anchor="b"/>
                </a:tc>
                <a:tc>
                  <a:txBody>
                    <a:bodyPr/>
                    <a:lstStyle/>
                    <a:p>
                      <a:pPr algn="ctr" fontAlgn="b"/>
                      <a:r>
                        <a:rPr lang="en-US" sz="1400" u="none" strike="noStrike" dirty="0" smtClean="0"/>
                        <a:t>8.31%</a:t>
                      </a:r>
                      <a:endParaRPr lang="en-US" sz="1400" b="0" i="0" u="none" strike="noStrike" dirty="0">
                        <a:solidFill>
                          <a:srgbClr val="000000"/>
                        </a:solidFill>
                        <a:latin typeface="Calibri"/>
                      </a:endParaRPr>
                    </a:p>
                  </a:txBody>
                  <a:tcPr marL="9525" marR="9525" marT="9525" marB="0" anchor="b"/>
                </a:tc>
                <a:tc>
                  <a:txBody>
                    <a:bodyPr/>
                    <a:lstStyle/>
                    <a:p>
                      <a:pPr algn="ctr" fontAlgn="b"/>
                      <a:r>
                        <a:rPr lang="en-US" sz="1400" u="none" strike="noStrike" dirty="0" smtClean="0"/>
                        <a:t>91.69%</a:t>
                      </a:r>
                      <a:endParaRPr lang="en-US" sz="1400" b="0" i="0" u="none" strike="noStrike" dirty="0">
                        <a:solidFill>
                          <a:srgbClr val="000000"/>
                        </a:solidFill>
                        <a:latin typeface="Calibri"/>
                      </a:endParaRPr>
                    </a:p>
                  </a:txBody>
                  <a:tcPr marL="9525" marR="9525" marT="9525" marB="0" anchor="b"/>
                </a:tc>
              </a:tr>
              <a:tr h="358062">
                <a:tc>
                  <a:txBody>
                    <a:bodyPr/>
                    <a:lstStyle/>
                    <a:p>
                      <a:pPr algn="l" fontAlgn="b"/>
                      <a:r>
                        <a:rPr lang="en-US" sz="1400" u="none" strike="noStrike"/>
                        <a:t>STA3_9_15 </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ST15</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dirty="0"/>
                        <a:t>-42.84</a:t>
                      </a:r>
                      <a:endParaRPr lang="en-US" sz="1400" b="0" i="0" u="none" strike="noStrike" dirty="0">
                        <a:solidFill>
                          <a:srgbClr val="000000"/>
                        </a:solidFill>
                        <a:latin typeface="Calibri"/>
                      </a:endParaRPr>
                    </a:p>
                  </a:txBody>
                  <a:tcPr marL="9525" marR="9525" marT="9525" marB="0" anchor="b"/>
                </a:tc>
                <a:tc>
                  <a:txBody>
                    <a:bodyPr/>
                    <a:lstStyle/>
                    <a:p>
                      <a:pPr algn="ctr" fontAlgn="b"/>
                      <a:r>
                        <a:rPr lang="en-US" sz="1400" u="none" strike="noStrike" dirty="0"/>
                        <a:t>ST3</a:t>
                      </a:r>
                      <a:endParaRPr lang="en-US" sz="1400" b="0" i="0" u="none" strike="noStrike" dirty="0">
                        <a:solidFill>
                          <a:srgbClr val="000000"/>
                        </a:solidFill>
                        <a:latin typeface="Calibri"/>
                      </a:endParaRPr>
                    </a:p>
                  </a:txBody>
                  <a:tcPr marL="9525" marR="9525" marT="9525" marB="0" anchor="b"/>
                </a:tc>
                <a:tc>
                  <a:txBody>
                    <a:bodyPr/>
                    <a:lstStyle/>
                    <a:p>
                      <a:pPr algn="ctr" fontAlgn="b"/>
                      <a:r>
                        <a:rPr lang="en-US" sz="1400" u="none" strike="noStrike" dirty="0"/>
                        <a:t>-60.60</a:t>
                      </a:r>
                      <a:endParaRPr lang="en-US" sz="1400" b="0" i="0" u="none" strike="noStrike" dirty="0">
                        <a:solidFill>
                          <a:srgbClr val="000000"/>
                        </a:solidFill>
                        <a:latin typeface="Calibri"/>
                      </a:endParaRPr>
                    </a:p>
                  </a:txBody>
                  <a:tcPr marL="9525" marR="9525" marT="9525" marB="0" anchor="b"/>
                </a:tc>
                <a:tc>
                  <a:txBody>
                    <a:bodyPr/>
                    <a:lstStyle/>
                    <a:p>
                      <a:pPr algn="r" fontAlgn="b"/>
                      <a:r>
                        <a:rPr lang="en-US" sz="1400" u="none" strike="noStrike"/>
                        <a:t>8.71E-07</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13.1</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dirty="0" smtClean="0"/>
                        <a:t>0%</a:t>
                      </a:r>
                      <a:endParaRPr lang="en-US" sz="1400" b="0" i="0" u="none" strike="noStrike" dirty="0">
                        <a:solidFill>
                          <a:srgbClr val="000000"/>
                        </a:solidFill>
                        <a:latin typeface="Calibri"/>
                      </a:endParaRPr>
                    </a:p>
                  </a:txBody>
                  <a:tcPr marL="9525" marR="9525" marT="9525" marB="0" anchor="b"/>
                </a:tc>
                <a:tc>
                  <a:txBody>
                    <a:bodyPr/>
                    <a:lstStyle/>
                    <a:p>
                      <a:pPr algn="ctr" fontAlgn="b"/>
                      <a:r>
                        <a:rPr lang="en-US" sz="1400" u="none" strike="noStrike" dirty="0" smtClean="0"/>
                        <a:t>100%</a:t>
                      </a:r>
                      <a:endParaRPr lang="en-US" sz="1400" b="0" i="0" u="none" strike="noStrike" dirty="0">
                        <a:solidFill>
                          <a:srgbClr val="000000"/>
                        </a:solidFill>
                        <a:latin typeface="Calibri"/>
                      </a:endParaRPr>
                    </a:p>
                  </a:txBody>
                  <a:tcPr marL="9525" marR="9525" marT="9525" marB="0" anchor="b"/>
                </a:tc>
              </a:tr>
              <a:tr h="358062">
                <a:tc>
                  <a:txBody>
                    <a:bodyPr/>
                    <a:lstStyle/>
                    <a:p>
                      <a:pPr algn="l" fontAlgn="b"/>
                      <a:r>
                        <a:rPr lang="en-US" sz="1400" u="none" strike="noStrike"/>
                        <a:t> </a:t>
                      </a:r>
                      <a:endParaRPr lang="en-US" sz="1400" b="0" i="0" u="none" strike="noStrike">
                        <a:solidFill>
                          <a:srgbClr val="000000"/>
                        </a:solidFill>
                        <a:latin typeface="Calibri"/>
                      </a:endParaRPr>
                    </a:p>
                  </a:txBody>
                  <a:tcPr marL="9525" marR="9525" marT="9525" marB="0" anchor="b"/>
                </a:tc>
                <a:tc>
                  <a:txBody>
                    <a:bodyPr/>
                    <a:lstStyle/>
                    <a:p>
                      <a:pPr algn="l" fontAlgn="b"/>
                      <a:r>
                        <a:rPr lang="en-US" sz="1400" u="none" strike="noStrike"/>
                        <a:t> </a:t>
                      </a:r>
                      <a:endParaRPr lang="en-US" sz="1400" b="0" i="0" u="none" strike="noStrike">
                        <a:solidFill>
                          <a:srgbClr val="000000"/>
                        </a:solidFill>
                        <a:latin typeface="Calibri"/>
                      </a:endParaRPr>
                    </a:p>
                  </a:txBody>
                  <a:tcPr marL="9525" marR="9525" marT="9525" marB="0" anchor="b"/>
                </a:tc>
                <a:tc>
                  <a:txBody>
                    <a:bodyPr/>
                    <a:lstStyle/>
                    <a:p>
                      <a:pPr algn="l" fontAlgn="b"/>
                      <a:r>
                        <a:rPr lang="en-US" sz="1400" u="none" strike="noStrike"/>
                        <a:t> </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ST9</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dirty="0"/>
                        <a:t>-58.09</a:t>
                      </a:r>
                      <a:endParaRPr lang="en-US" sz="1400" b="0" i="0" u="none" strike="noStrike" dirty="0">
                        <a:solidFill>
                          <a:srgbClr val="000000"/>
                        </a:solidFill>
                        <a:latin typeface="Calibri"/>
                      </a:endParaRPr>
                    </a:p>
                  </a:txBody>
                  <a:tcPr marL="9525" marR="9525" marT="9525" marB="0" anchor="b"/>
                </a:tc>
                <a:tc>
                  <a:txBody>
                    <a:bodyPr/>
                    <a:lstStyle/>
                    <a:p>
                      <a:pPr algn="r" fontAlgn="b"/>
                      <a:r>
                        <a:rPr lang="en-US" sz="1400" u="none" strike="noStrike" dirty="0"/>
                        <a:t>1.55E-06</a:t>
                      </a:r>
                      <a:endParaRPr lang="en-US" sz="1400" b="0" i="0" u="none" strike="noStrike" dirty="0">
                        <a:solidFill>
                          <a:srgbClr val="000000"/>
                        </a:solidFill>
                        <a:latin typeface="Calibri"/>
                      </a:endParaRPr>
                    </a:p>
                  </a:txBody>
                  <a:tcPr marL="9525" marR="9525" marT="9525" marB="0" anchor="b"/>
                </a:tc>
                <a:tc>
                  <a:txBody>
                    <a:bodyPr/>
                    <a:lstStyle/>
                    <a:p>
                      <a:pPr algn="l" fontAlgn="b"/>
                      <a:r>
                        <a:rPr lang="en-US" sz="1400" u="none" strike="noStrike" dirty="0"/>
                        <a:t> </a:t>
                      </a:r>
                      <a:endParaRPr lang="en-US" sz="1400" b="0" i="0" u="none" strike="noStrike" dirty="0">
                        <a:solidFill>
                          <a:srgbClr val="000000"/>
                        </a:solidFill>
                        <a:latin typeface="Calibri"/>
                      </a:endParaRPr>
                    </a:p>
                  </a:txBody>
                  <a:tcPr marL="9525" marR="9525" marT="9525" marB="0" anchor="b"/>
                </a:tc>
                <a:tc>
                  <a:txBody>
                    <a:bodyPr/>
                    <a:lstStyle/>
                    <a:p>
                      <a:pPr algn="l" fontAlgn="b"/>
                      <a:r>
                        <a:rPr lang="en-US" sz="1400" u="none" strike="noStrike" dirty="0"/>
                        <a:t> </a:t>
                      </a:r>
                      <a:endParaRPr lang="en-US" sz="1400" b="0" i="0" u="none" strike="noStrike" dirty="0">
                        <a:solidFill>
                          <a:srgbClr val="000000"/>
                        </a:solidFill>
                        <a:latin typeface="Calibri"/>
                      </a:endParaRPr>
                    </a:p>
                  </a:txBody>
                  <a:tcPr marL="9525" marR="9525" marT="9525" marB="0" anchor="b"/>
                </a:tc>
                <a:tc>
                  <a:txBody>
                    <a:bodyPr/>
                    <a:lstStyle/>
                    <a:p>
                      <a:pPr algn="ctr" fontAlgn="b"/>
                      <a:r>
                        <a:rPr lang="en-US" sz="1400" u="none" strike="noStrike" dirty="0"/>
                        <a:t> </a:t>
                      </a:r>
                      <a:endParaRPr lang="en-US" sz="1400" b="0" i="0" u="none" strike="noStrike" dirty="0">
                        <a:solidFill>
                          <a:srgbClr val="000000"/>
                        </a:solidFill>
                        <a:latin typeface="Calibri"/>
                      </a:endParaRPr>
                    </a:p>
                  </a:txBody>
                  <a:tcPr marL="9525" marR="9525" marT="9525" marB="0" anchor="b"/>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MCS 5 PER in Channel Model D NLOS</a:t>
            </a:r>
            <a:endParaRPr lang="en-US" dirty="0"/>
          </a:p>
        </p:txBody>
      </p:sp>
      <p:sp>
        <p:nvSpPr>
          <p:cNvPr id="9" name="Content Placeholder 8"/>
          <p:cNvSpPr>
            <a:spLocks noGrp="1"/>
          </p:cNvSpPr>
          <p:nvPr>
            <p:ph idx="1"/>
          </p:nvPr>
        </p:nvSpPr>
        <p:spPr/>
        <p:txBody>
          <a:bodyPr/>
          <a:lstStyle/>
          <a:p>
            <a:endParaRPr lang="en-US"/>
          </a:p>
        </p:txBody>
      </p:sp>
      <p:sp>
        <p:nvSpPr>
          <p:cNvPr id="4" name="Date Placeholder 3"/>
          <p:cNvSpPr>
            <a:spLocks noGrp="1"/>
          </p:cNvSpPr>
          <p:nvPr>
            <p:ph type="dt" sz="half" idx="10"/>
          </p:nvPr>
        </p:nvSpPr>
        <p:spPr/>
        <p:txBody>
          <a:bodyPr/>
          <a:lstStyle/>
          <a:p>
            <a:pPr>
              <a:defRPr/>
            </a:pPr>
            <a:r>
              <a:rPr lang="en-US" smtClean="0"/>
              <a:t>May 2016</a:t>
            </a:r>
            <a:endParaRPr lang="en-US" dirty="0"/>
          </a:p>
        </p:txBody>
      </p:sp>
      <p:sp>
        <p:nvSpPr>
          <p:cNvPr id="5" name="Footer Placeholder 4"/>
          <p:cNvSpPr>
            <a:spLocks noGrp="1"/>
          </p:cNvSpPr>
          <p:nvPr>
            <p:ph type="ftr" sz="quarter" idx="11"/>
          </p:nvPr>
        </p:nvSpPr>
        <p:spPr/>
        <p:txBody>
          <a:bodyPr/>
          <a:lstStyle/>
          <a:p>
            <a:pPr>
              <a:defRPr/>
            </a:pPr>
            <a:r>
              <a:rPr lang="en-US" altLang="ko-KR" smtClean="0"/>
              <a:t>Marik Hsiao, MediaTek Inc.</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F652A146-6F07-41EF-8958-F5CF356A0B78}" type="slidenum">
              <a:rPr lang="en-US" smtClean="0"/>
              <a:pPr>
                <a:defRPr/>
              </a:pPr>
              <a:t>7</a:t>
            </a:fld>
            <a:endParaRPr lang="en-US"/>
          </a:p>
        </p:txBody>
      </p:sp>
      <p:graphicFrame>
        <p:nvGraphicFramePr>
          <p:cNvPr id="7" name="Chart 6"/>
          <p:cNvGraphicFramePr/>
          <p:nvPr/>
        </p:nvGraphicFramePr>
        <p:xfrm>
          <a:off x="762000" y="1905000"/>
          <a:ext cx="7543800" cy="4191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BSS (B) 3 STAs Results</a:t>
            </a:r>
            <a:endParaRPr lang="en-US" dirty="0"/>
          </a:p>
        </p:txBody>
      </p:sp>
      <p:sp>
        <p:nvSpPr>
          <p:cNvPr id="5" name="Date Placeholder 3"/>
          <p:cNvSpPr>
            <a:spLocks noGrp="1"/>
          </p:cNvSpPr>
          <p:nvPr>
            <p:ph type="dt" idx="4294967295"/>
          </p:nvPr>
        </p:nvSpPr>
        <p:spPr>
          <a:xfrm>
            <a:off x="696912" y="333375"/>
            <a:ext cx="2303451" cy="273050"/>
          </a:xfrm>
          <a:prstGeom prst="rect">
            <a:avLst/>
          </a:prstGeom>
        </p:spPr>
        <p:txBody>
          <a:bodyPr/>
          <a:lstStyle/>
          <a:p>
            <a:r>
              <a:rPr lang="en-US" altLang="ja-JP" sz="1800" b="1" smtClean="0"/>
              <a:t>May 2016</a:t>
            </a:r>
            <a:endParaRPr lang="en-GB" sz="1800" b="1" dirty="0"/>
          </a:p>
        </p:txBody>
      </p:sp>
      <p:sp>
        <p:nvSpPr>
          <p:cNvPr id="6" name="Slide Number Placeholder 5"/>
          <p:cNvSpPr>
            <a:spLocks noGrp="1"/>
          </p:cNvSpPr>
          <p:nvPr>
            <p:ph type="sldNum" sz="quarter" idx="12"/>
          </p:nvPr>
        </p:nvSpPr>
        <p:spPr>
          <a:xfrm>
            <a:off x="4344988" y="6475413"/>
            <a:ext cx="530225" cy="182562"/>
          </a:xfrm>
        </p:spPr>
        <p:txBody>
          <a:bodyPr/>
          <a:lstStyle/>
          <a:p>
            <a:pPr>
              <a:defRPr/>
            </a:pPr>
            <a:r>
              <a:rPr lang="en-US" dirty="0" smtClean="0"/>
              <a:t>Slide </a:t>
            </a:r>
            <a:fld id="{F652A146-6F07-41EF-8958-F5CF356A0B78}" type="slidenum">
              <a:rPr lang="en-US" smtClean="0"/>
              <a:pPr>
                <a:defRPr/>
              </a:pPr>
              <a:t>8</a:t>
            </a:fld>
            <a:endParaRPr lang="en-US" dirty="0"/>
          </a:p>
        </p:txBody>
      </p:sp>
      <p:sp>
        <p:nvSpPr>
          <p:cNvPr id="7" name="Footer Placeholder 4"/>
          <p:cNvSpPr>
            <a:spLocks noGrp="1"/>
          </p:cNvSpPr>
          <p:nvPr>
            <p:ph type="ftr" idx="4294967295"/>
          </p:nvPr>
        </p:nvSpPr>
        <p:spPr>
          <a:xfrm>
            <a:off x="7067127" y="6475413"/>
            <a:ext cx="1475211" cy="184666"/>
          </a:xfrm>
          <a:prstGeom prst="rect">
            <a:avLst/>
          </a:prstGeom>
        </p:spPr>
        <p:txBody>
          <a:bodyPr/>
          <a:lstStyle/>
          <a:p>
            <a:pPr algn="r"/>
            <a:r>
              <a:rPr lang="en-GB" smtClean="0"/>
              <a:t>Marik Hsiao, MediaTek Inc.</a:t>
            </a:r>
            <a:endParaRPr lang="en-GB" dirty="0"/>
          </a:p>
        </p:txBody>
      </p:sp>
      <p:graphicFrame>
        <p:nvGraphicFramePr>
          <p:cNvPr id="9" name="Chart 8"/>
          <p:cNvGraphicFramePr/>
          <p:nvPr/>
        </p:nvGraphicFramePr>
        <p:xfrm>
          <a:off x="0" y="1645920"/>
          <a:ext cx="9144000" cy="4572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fontScale="90000"/>
          </a:bodyPr>
          <a:lstStyle/>
          <a:p>
            <a:r>
              <a:rPr lang="en-US" dirty="0" smtClean="0">
                <a:solidFill>
                  <a:schemeClr val="tx1"/>
                </a:solidFill>
              </a:rPr>
              <a:t>1 BSS (B) 3 STAs (STA3, 9, 27) UL Analysis</a:t>
            </a:r>
            <a:endParaRPr lang="en-US" dirty="0"/>
          </a:p>
        </p:txBody>
      </p:sp>
      <p:sp>
        <p:nvSpPr>
          <p:cNvPr id="8" name="Content Placeholder 7"/>
          <p:cNvSpPr>
            <a:spLocks noGrp="1"/>
          </p:cNvSpPr>
          <p:nvPr>
            <p:ph idx="1"/>
          </p:nvPr>
        </p:nvSpPr>
        <p:spPr>
          <a:xfrm>
            <a:off x="685800" y="3429000"/>
            <a:ext cx="7772400" cy="2667000"/>
          </a:xfrm>
        </p:spPr>
        <p:txBody>
          <a:bodyPr/>
          <a:lstStyle/>
          <a:p>
            <a:r>
              <a:rPr lang="en-US" dirty="0" smtClean="0"/>
              <a:t>The SINR in AP B should be lower than 10 when any collisions occurs</a:t>
            </a:r>
          </a:p>
          <a:p>
            <a:pPr lvl="1"/>
            <a:r>
              <a:rPr lang="en-US" dirty="0" smtClean="0"/>
              <a:t>AP B cannot successfully decode any data if the collisions occur.</a:t>
            </a:r>
          </a:p>
          <a:p>
            <a:pPr lvl="1"/>
            <a:r>
              <a:rPr lang="en-US" dirty="0" smtClean="0"/>
              <a:t>STA3, 9, and 27 should have the similar throughputs.</a:t>
            </a:r>
          </a:p>
          <a:p>
            <a:endParaRPr lang="en-US" dirty="0"/>
          </a:p>
        </p:txBody>
      </p:sp>
      <p:sp>
        <p:nvSpPr>
          <p:cNvPr id="4" name="Date Placeholder 3"/>
          <p:cNvSpPr>
            <a:spLocks noGrp="1"/>
          </p:cNvSpPr>
          <p:nvPr>
            <p:ph type="dt" sz="half" idx="10"/>
          </p:nvPr>
        </p:nvSpPr>
        <p:spPr/>
        <p:txBody>
          <a:bodyPr/>
          <a:lstStyle/>
          <a:p>
            <a:pPr>
              <a:defRPr/>
            </a:pPr>
            <a:r>
              <a:rPr lang="en-US" smtClean="0"/>
              <a:t>May 2016</a:t>
            </a:r>
            <a:endParaRPr lang="en-US" dirty="0"/>
          </a:p>
        </p:txBody>
      </p:sp>
      <p:sp>
        <p:nvSpPr>
          <p:cNvPr id="5" name="Footer Placeholder 4"/>
          <p:cNvSpPr>
            <a:spLocks noGrp="1"/>
          </p:cNvSpPr>
          <p:nvPr>
            <p:ph type="ftr" sz="quarter" idx="11"/>
          </p:nvPr>
        </p:nvSpPr>
        <p:spPr/>
        <p:txBody>
          <a:bodyPr/>
          <a:lstStyle/>
          <a:p>
            <a:pPr>
              <a:defRPr/>
            </a:pPr>
            <a:r>
              <a:rPr lang="en-US" altLang="ko-KR" smtClean="0"/>
              <a:t>Marik Hsiao, MediaTek Inc.</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F652A146-6F07-41EF-8958-F5CF356A0B78}" type="slidenum">
              <a:rPr lang="en-US" smtClean="0"/>
              <a:pPr>
                <a:defRPr/>
              </a:pPr>
              <a:t>9</a:t>
            </a:fld>
            <a:endParaRPr lang="en-US"/>
          </a:p>
        </p:txBody>
      </p:sp>
      <p:graphicFrame>
        <p:nvGraphicFramePr>
          <p:cNvPr id="9" name="Table 8"/>
          <p:cNvGraphicFramePr>
            <a:graphicFrameLocks noGrp="1"/>
          </p:cNvGraphicFramePr>
          <p:nvPr/>
        </p:nvGraphicFramePr>
        <p:xfrm>
          <a:off x="381000" y="1781175"/>
          <a:ext cx="8229600" cy="1419225"/>
        </p:xfrm>
        <a:graphic>
          <a:graphicData uri="http://schemas.openxmlformats.org/drawingml/2006/table">
            <a:tbl>
              <a:tblPr/>
              <a:tblGrid>
                <a:gridCol w="1034816"/>
                <a:gridCol w="1009663"/>
                <a:gridCol w="769267"/>
                <a:gridCol w="2026716"/>
                <a:gridCol w="1449945"/>
                <a:gridCol w="1939193"/>
              </a:tblGrid>
              <a:tr h="190500">
                <a:tc>
                  <a:txBody>
                    <a:bodyPr/>
                    <a:lstStyle/>
                    <a:p>
                      <a:pPr algn="ctr" fontAlgn="ctr"/>
                      <a:endParaRPr lang="en-US" sz="1800" b="1" i="0" u="none" strike="noStrike" dirty="0">
                        <a:solidFill>
                          <a:srgbClr val="000000"/>
                        </a:solidFill>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Calibri"/>
                        </a:rPr>
                        <a:t>x</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Calibri"/>
                        </a:rPr>
                        <a:t>y</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Calibri"/>
                        </a:rPr>
                        <a:t>distance to AP B</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Calibri"/>
                        </a:rPr>
                        <a:t>pathloss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Calibri"/>
                        </a:rPr>
                        <a:t>rcvdPower(STA-&gt;B)</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algn="ctr" fontAlgn="ctr"/>
                      <a:r>
                        <a:rPr lang="en-US" sz="1800" b="0" i="0" u="none" strike="noStrike">
                          <a:solidFill>
                            <a:srgbClr val="000000"/>
                          </a:solidFill>
                          <a:latin typeface="Calibri"/>
                        </a:rPr>
                        <a:t>AP B</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ctr"/>
                      <a:r>
                        <a:rPr lang="en-US" sz="1800" b="0" i="0" u="none" strike="noStrike">
                          <a:solidFill>
                            <a:srgbClr val="000000"/>
                          </a:solidFill>
                          <a:latin typeface="Calibri"/>
                        </a:rPr>
                        <a:t>40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ctr"/>
                      <a:r>
                        <a:rPr lang="en-US" sz="1800" b="0" i="0" u="none" strike="noStrike" dirty="0">
                          <a:solidFill>
                            <a:srgbClr val="000000"/>
                          </a:solidFill>
                          <a:latin typeface="Calibri"/>
                        </a:rPr>
                        <a:t>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ctr"/>
                      <a:r>
                        <a:rPr lang="en-US" sz="1800" b="0" i="0" u="none" strike="noStrike">
                          <a:solidFill>
                            <a:srgbClr val="000000"/>
                          </a:solidFill>
                          <a:latin typeface="Calibri"/>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ctr"/>
                      <a:endParaRPr lang="en-US" sz="1800" b="0" i="0" u="none" strike="noStrike">
                        <a:solidFill>
                          <a:srgbClr val="000000"/>
                        </a:solidFill>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ctr"/>
                      <a:endParaRPr lang="en-US" sz="1800" b="0" i="0" u="none" strike="noStrike">
                        <a:solidFill>
                          <a:srgbClr val="000000"/>
                        </a:solidFill>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r>
              <a:tr h="190500">
                <a:tc>
                  <a:txBody>
                    <a:bodyPr/>
                    <a:lstStyle/>
                    <a:p>
                      <a:pPr algn="ctr" fontAlgn="ctr"/>
                      <a:r>
                        <a:rPr lang="en-US" sz="1800" b="0" i="0" u="none" strike="noStrike">
                          <a:solidFill>
                            <a:srgbClr val="000000"/>
                          </a:solidFill>
                          <a:latin typeface="Calibri"/>
                        </a:rPr>
                        <a:t>STA3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Calibri"/>
                        </a:rPr>
                        <a:t>47.5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latin typeface="Calibri"/>
                        </a:rPr>
                        <a:t>10.5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latin typeface="Calibri"/>
                        </a:rPr>
                        <a:t>12.10371844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latin typeface="Calibri"/>
                        </a:rPr>
                        <a:t>73.84278362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Calibri"/>
                        </a:rPr>
                        <a:t>-60.59853763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0500">
                <a:tc>
                  <a:txBody>
                    <a:bodyPr/>
                    <a:lstStyle/>
                    <a:p>
                      <a:pPr algn="ctr" fontAlgn="ctr"/>
                      <a:r>
                        <a:rPr lang="en-US" sz="1800" b="0" i="0" u="none" strike="noStrike">
                          <a:solidFill>
                            <a:srgbClr val="000000"/>
                          </a:solidFill>
                          <a:latin typeface="Calibri"/>
                        </a:rPr>
                        <a:t>STA9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ctr"/>
                      <a:r>
                        <a:rPr lang="en-US" sz="1800" b="0" i="0" u="none" strike="noStrike">
                          <a:solidFill>
                            <a:srgbClr val="000000"/>
                          </a:solidFill>
                          <a:latin typeface="Calibri"/>
                        </a:rPr>
                        <a:t>47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ctr"/>
                      <a:r>
                        <a:rPr lang="en-US" sz="1800" b="0" i="0" u="none" strike="noStrike">
                          <a:solidFill>
                            <a:srgbClr val="000000"/>
                          </a:solidFill>
                          <a:latin typeface="Calibri"/>
                        </a:rPr>
                        <a:t>12.5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ctr"/>
                      <a:r>
                        <a:rPr lang="en-US" sz="1800" b="0" i="0" u="none" strike="noStrike">
                          <a:solidFill>
                            <a:srgbClr val="000000"/>
                          </a:solidFill>
                          <a:latin typeface="Calibri"/>
                        </a:rPr>
                        <a:t>10.25914226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ctr"/>
                      <a:r>
                        <a:rPr lang="en-US" sz="1800" b="0" i="0" u="none" strike="noStrike" dirty="0">
                          <a:solidFill>
                            <a:srgbClr val="000000"/>
                          </a:solidFill>
                          <a:latin typeface="Calibri"/>
                        </a:rPr>
                        <a:t>71.32951202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ctr"/>
                      <a:r>
                        <a:rPr lang="en-US" sz="1800" b="0" i="0" u="none" strike="noStrike">
                          <a:solidFill>
                            <a:srgbClr val="000000"/>
                          </a:solidFill>
                          <a:latin typeface="Calibri"/>
                        </a:rPr>
                        <a:t>-58.08526602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r>
              <a:tr h="190500">
                <a:tc>
                  <a:txBody>
                    <a:bodyPr/>
                    <a:lstStyle/>
                    <a:p>
                      <a:pPr algn="ctr" fontAlgn="ctr"/>
                      <a:r>
                        <a:rPr lang="en-US" sz="1800" b="0" i="0" u="none" strike="noStrike">
                          <a:solidFill>
                            <a:srgbClr val="000000"/>
                          </a:solidFill>
                          <a:latin typeface="Calibri"/>
                        </a:rPr>
                        <a:t>STA27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latin typeface="Calibri"/>
                        </a:rPr>
                        <a:t>34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latin typeface="Calibri"/>
                        </a:rPr>
                        <a:t>22.5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latin typeface="Calibri"/>
                        </a:rPr>
                        <a:t>6.5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latin typeface="Calibri"/>
                        </a:rPr>
                        <a:t>64.39259267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Calibri"/>
                        </a:rPr>
                        <a:t>-51.14834668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theme/theme1.xml><?xml version="1.0" encoding="utf-8"?>
<a:theme xmlns:a="http://schemas.openxmlformats.org/drawingml/2006/main" name="802-11-Submission">
  <a:themeElements>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xml><?xml version="1.0" encoding="utf-8"?>
<a:themeOverride xmlns:a="http://schemas.openxmlformats.org/drawingml/2006/main">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101289</TotalTime>
  <Words>1988</Words>
  <Application>Microsoft Office PowerPoint</Application>
  <PresentationFormat>On-screen Show (4:3)</PresentationFormat>
  <Paragraphs>533</Paragraphs>
  <Slides>33</Slides>
  <Notes>1</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802-11-Submission</vt:lpstr>
      <vt:lpstr>Box 5 Calibration Results</vt:lpstr>
      <vt:lpstr>Introduction</vt:lpstr>
      <vt:lpstr>Box 5 Calibration Configuration – PHY [1]</vt:lpstr>
      <vt:lpstr>Box 5 Calibration Configuration – MAC [1]</vt:lpstr>
      <vt:lpstr>Slide 5</vt:lpstr>
      <vt:lpstr>1 BSS (B) 3 STAs (STA3, 9, 15) UL Analysis</vt:lpstr>
      <vt:lpstr>MCS 5 PER in Channel Model D NLOS</vt:lpstr>
      <vt:lpstr>1 BSS (B) 3 STAs Results</vt:lpstr>
      <vt:lpstr>1 BSS (B) 3 STAs (STA3, 9, 27) UL Analysis</vt:lpstr>
      <vt:lpstr>1 BSS (B) 3 STAs Results</vt:lpstr>
      <vt:lpstr>2 BSS DL Analysis</vt:lpstr>
      <vt:lpstr>2 BSS (A+B) Results</vt:lpstr>
      <vt:lpstr>2 BSS, A DL B UL, Analysis</vt:lpstr>
      <vt:lpstr>2 BSS (A+B) Results</vt:lpstr>
      <vt:lpstr>2 BSS, A UL B DL, Analysis</vt:lpstr>
      <vt:lpstr>2 BSS (A+B) Results  </vt:lpstr>
      <vt:lpstr>2 BSS (A+B) Results</vt:lpstr>
      <vt:lpstr>3 BSS Results</vt:lpstr>
      <vt:lpstr>3 BSS Results</vt:lpstr>
      <vt:lpstr>3 BSS Results</vt:lpstr>
      <vt:lpstr>3 BSS Results</vt:lpstr>
      <vt:lpstr>Conclusion</vt:lpstr>
      <vt:lpstr>Slide 23</vt:lpstr>
      <vt:lpstr>Appendix</vt:lpstr>
      <vt:lpstr>1 BSS (B) DL Results</vt:lpstr>
      <vt:lpstr>1 BSS (B) 1 STA Results</vt:lpstr>
      <vt:lpstr>1 BSS (B) 1 STA Results</vt:lpstr>
      <vt:lpstr>1 BSS (B) 1 STA Results</vt:lpstr>
      <vt:lpstr>1 BSS (B) 1 STA Results</vt:lpstr>
      <vt:lpstr>1 BSS (B) 1 STA Results</vt:lpstr>
      <vt:lpstr>1 BSS (B) 2 STAs Results</vt:lpstr>
      <vt:lpstr>1 BSS (B) 2 STAs Results</vt:lpstr>
      <vt:lpstr>1 BSS (B) 2 STAs Results</vt:lpstr>
    </vt:vector>
  </TitlesOfParts>
  <Company>AT&amp;T Labs Research</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Ron Porat</dc:creator>
  <cp:lastModifiedBy>Mediatek</cp:lastModifiedBy>
  <cp:revision>1155</cp:revision>
  <cp:lastPrinted>1998-02-10T13:28:06Z</cp:lastPrinted>
  <dcterms:created xsi:type="dcterms:W3CDTF">2007-05-21T21:00:37Z</dcterms:created>
  <dcterms:modified xsi:type="dcterms:W3CDTF">2016-05-18T02:32:44Z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AdHocReviewCycleID">
    <vt:i4>-449534833</vt:i4>
  </property>
  <property fmtid="{D5CDD505-2E9C-101B-9397-08002B2CF9AE}" pid="4" name="_EmailSubject">
    <vt:lpwstr>latest box 5 results</vt:lpwstr>
  </property>
  <property fmtid="{D5CDD505-2E9C-101B-9397-08002B2CF9AE}" pid="5" name="_AuthorEmail">
    <vt:lpwstr>marik.hsiao@mediatek.com</vt:lpwstr>
  </property>
  <property fmtid="{D5CDD505-2E9C-101B-9397-08002B2CF9AE}" pid="6" name="_AuthorEmailDisplayName">
    <vt:lpwstr>Marik Hsiao</vt:lpwstr>
  </property>
  <property fmtid="{D5CDD505-2E9C-101B-9397-08002B2CF9AE}" pid="7" name="_PreviousAdHocReviewCycleID">
    <vt:i4>829694030</vt:i4>
  </property>
</Properties>
</file>