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495" r:id="rId3"/>
    <p:sldId id="496" r:id="rId4"/>
    <p:sldId id="497" r:id="rId5"/>
    <p:sldId id="498" r:id="rId6"/>
    <p:sldId id="499" r:id="rId7"/>
    <p:sldId id="500" r:id="rId8"/>
    <p:sldId id="501" r:id="rId9"/>
    <p:sldId id="502" r:id="rId10"/>
    <p:sldId id="503" r:id="rId11"/>
    <p:sldId id="504" r:id="rId12"/>
    <p:sldId id="505" r:id="rId13"/>
    <p:sldId id="468" r:id="rId14"/>
    <p:sldId id="494" r:id="rId15"/>
    <p:sldId id="469" r:id="rId16"/>
    <p:sldId id="471" r:id="rId17"/>
    <p:sldId id="477" r:id="rId18"/>
    <p:sldId id="478" r:id="rId19"/>
    <p:sldId id="486" r:id="rId20"/>
    <p:sldId id="440" r:id="rId21"/>
    <p:sldId id="467" r:id="rId22"/>
    <p:sldId id="507" r:id="rId23"/>
    <p:sldId id="508" r:id="rId2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7" autoAdjust="0"/>
    <p:restoredTop sz="99548" autoAdjust="0"/>
  </p:normalViewPr>
  <p:slideViewPr>
    <p:cSldViewPr>
      <p:cViewPr varScale="1">
        <p:scale>
          <a:sx n="82" d="100"/>
          <a:sy n="82" d="100"/>
        </p:scale>
        <p:origin x="96" y="2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13317" name="Rectangle 7"/>
          <p:cNvSpPr>
            <a:spLocks noGrp="1" noChangeArrowheads="1"/>
          </p:cNvSpPr>
          <p:nvPr>
            <p:ph type="sldNum" sz="quarter" idx="5"/>
          </p:nvPr>
        </p:nvSpPr>
        <p:spPr>
          <a:noFill/>
        </p:spPr>
        <p:txBody>
          <a:bodyPr/>
          <a:lstStyle/>
          <a:p>
            <a:r>
              <a:rPr lang="en-US" smtClean="0">
                <a:cs typeface="Arial" charset="0"/>
              </a:rPr>
              <a:t>Page </a:t>
            </a:r>
            <a:fld id="{B376B859-F927-4FFC-938A-1E85F81B0C78}" type="slidenum">
              <a:rPr lang="en-US" smtClean="0">
                <a:cs typeface="Arial" charset="0"/>
              </a:rPr>
              <a:pPr/>
              <a:t>1</a:t>
            </a:fld>
            <a:endParaRPr lang="en-US" smtClean="0">
              <a:cs typeface="Arial" charset="0"/>
            </a:endParaRPr>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8135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dirty="0" smtClean="0"/>
              <a:t>May 2016</a:t>
            </a:r>
            <a:endParaRPr lang="en-US" dirty="0"/>
          </a:p>
        </p:txBody>
      </p:sp>
      <p:sp>
        <p:nvSpPr>
          <p:cNvPr id="5" name="Rectangle 5"/>
          <p:cNvSpPr>
            <a:spLocks noGrp="1" noChangeArrowheads="1"/>
          </p:cNvSpPr>
          <p:nvPr>
            <p:ph type="ftr" sz="quarter" idx="11"/>
          </p:nvPr>
        </p:nvSpPr>
        <p:spPr>
          <a:xfrm>
            <a:off x="6737340" y="6475413"/>
            <a:ext cx="1806585" cy="184666"/>
          </a:xfrm>
          <a:ln/>
        </p:spPr>
        <p:txBody>
          <a:bodyPr/>
          <a:lstStyle>
            <a:lvl1pPr>
              <a:defRPr/>
            </a:lvl1pPr>
          </a:lstStyle>
          <a:p>
            <a:pPr>
              <a:defRPr/>
            </a:pPr>
            <a:r>
              <a:rPr lang="en-US" altLang="ko-KR" dirty="0" err="1" smtClean="0"/>
              <a:t>Jayh</a:t>
            </a:r>
            <a:r>
              <a:rPr lang="en-US" altLang="ko-KR" dirty="0" smtClean="0"/>
              <a:t> H. Park, LG Electronics</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Ron Porat, Broadcom</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May 2016</a:t>
            </a:r>
            <a:endParaRPr lang="en-US" dirty="0"/>
          </a:p>
        </p:txBody>
      </p:sp>
      <p:sp>
        <p:nvSpPr>
          <p:cNvPr id="1029" name="Rectangle 5"/>
          <p:cNvSpPr>
            <a:spLocks noGrp="1" noChangeArrowheads="1"/>
          </p:cNvSpPr>
          <p:nvPr>
            <p:ph type="ftr" sz="quarter" idx="3"/>
          </p:nvPr>
        </p:nvSpPr>
        <p:spPr bwMode="auto">
          <a:xfrm>
            <a:off x="6737340" y="6475413"/>
            <a:ext cx="18065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err="1" smtClean="0"/>
              <a:t>Jayh</a:t>
            </a:r>
            <a:r>
              <a:rPr lang="en-US" altLang="ko-KR" dirty="0" smtClean="0"/>
              <a:t> H. Park, LG Electronics</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802.11-16/0628r1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Word_97_-_2003___1.doc"/><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68214" cy="276999"/>
          </a:xfrm>
        </p:spPr>
        <p:txBody>
          <a:bodyPr/>
          <a:lstStyle/>
          <a:p>
            <a:pPr>
              <a:defRPr/>
            </a:pPr>
            <a:r>
              <a:rPr lang="en-US" dirty="0" smtClean="0"/>
              <a:t>May 2016</a:t>
            </a:r>
            <a:endParaRPr lang="en-US" dirty="0"/>
          </a:p>
        </p:txBody>
      </p:sp>
      <p:sp>
        <p:nvSpPr>
          <p:cNvPr id="1029" name="Rectangle 2"/>
          <p:cNvSpPr>
            <a:spLocks noGrp="1" noChangeArrowheads="1"/>
          </p:cNvSpPr>
          <p:nvPr>
            <p:ph type="title"/>
          </p:nvPr>
        </p:nvSpPr>
        <p:spPr>
          <a:xfrm>
            <a:off x="381000" y="685800"/>
            <a:ext cx="8305800" cy="1066800"/>
          </a:xfrm>
        </p:spPr>
        <p:txBody>
          <a:bodyPr/>
          <a:lstStyle/>
          <a:p>
            <a:r>
              <a:rPr lang="en-US" altLang="ko-KR" dirty="0"/>
              <a:t>Buffer Status Report </a:t>
            </a:r>
            <a:r>
              <a:rPr lang="en-US" altLang="ko-KR" dirty="0" smtClean="0"/>
              <a:t>in HE Control field</a:t>
            </a:r>
            <a:endParaRPr lang="en-US" dirty="0" smtClean="0"/>
          </a:p>
        </p:txBody>
      </p:sp>
      <p:sp>
        <p:nvSpPr>
          <p:cNvPr id="1030" name="Rectangle 6"/>
          <p:cNvSpPr>
            <a:spLocks noGrp="1" noChangeArrowheads="1"/>
          </p:cNvSpPr>
          <p:nvPr>
            <p:ph type="body" idx="1"/>
          </p:nvPr>
        </p:nvSpPr>
        <p:spPr>
          <a:xfrm>
            <a:off x="685800" y="1752600"/>
            <a:ext cx="7772400" cy="381000"/>
          </a:xfrm>
        </p:spPr>
        <p:txBody>
          <a:bodyPr/>
          <a:lstStyle/>
          <a:p>
            <a:pPr algn="ctr">
              <a:buFontTx/>
              <a:buNone/>
            </a:pPr>
            <a:r>
              <a:rPr lang="en-US" sz="2000" dirty="0" smtClean="0"/>
              <a:t>Date:</a:t>
            </a:r>
            <a:r>
              <a:rPr lang="en-US" sz="2000" b="0" dirty="0" smtClean="0"/>
              <a:t> 2016-05-16</a:t>
            </a:r>
          </a:p>
        </p:txBody>
      </p:sp>
      <p:sp>
        <p:nvSpPr>
          <p:cNvPr id="1031" name="Rectangle 12"/>
          <p:cNvSpPr>
            <a:spLocks noChangeArrowheads="1"/>
          </p:cNvSpPr>
          <p:nvPr/>
        </p:nvSpPr>
        <p:spPr bwMode="auto">
          <a:xfrm>
            <a:off x="533400" y="21336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Slide Number Placeholder 2"/>
          <p:cNvSpPr>
            <a:spLocks noGrp="1"/>
          </p:cNvSpPr>
          <p:nvPr>
            <p:ph type="sldNum" sz="quarter" idx="12"/>
          </p:nvPr>
        </p:nvSpPr>
        <p:spPr/>
        <p:txBody>
          <a:bodyPr/>
          <a:lstStyle/>
          <a:p>
            <a:pPr>
              <a:defRPr/>
            </a:pPr>
            <a:r>
              <a:rPr lang="en-US" smtClean="0"/>
              <a:t>Slide </a:t>
            </a:r>
            <a:fld id="{C1789BC7-C074-42CC-ADF8-5107DF6BD1C1}" type="slidenum">
              <a:rPr lang="en-US" smtClean="0"/>
              <a:pPr>
                <a:defRPr/>
              </a:pPr>
              <a:t>1</a:t>
            </a:fld>
            <a:endParaRPr lang="en-US"/>
          </a:p>
        </p:txBody>
      </p:sp>
      <p:sp>
        <p:nvSpPr>
          <p:cNvPr id="9"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graphicFrame>
        <p:nvGraphicFramePr>
          <p:cNvPr id="10" name="Table 12"/>
          <p:cNvGraphicFramePr>
            <a:graphicFrameLocks noGrp="1"/>
          </p:cNvGraphicFramePr>
          <p:nvPr>
            <p:extLst>
              <p:ext uri="{D42A27DB-BD31-4B8C-83A1-F6EECF244321}">
                <p14:modId xmlns:p14="http://schemas.microsoft.com/office/powerpoint/2010/main" val="441516245"/>
              </p:ext>
            </p:extLst>
          </p:nvPr>
        </p:nvGraphicFramePr>
        <p:xfrm>
          <a:off x="618164" y="2895600"/>
          <a:ext cx="7740000" cy="2728119"/>
        </p:xfrm>
        <a:graphic>
          <a:graphicData uri="http://schemas.openxmlformats.org/drawingml/2006/table">
            <a:tbl>
              <a:tblPr/>
              <a:tblGrid>
                <a:gridCol w="1548000"/>
                <a:gridCol w="1222275"/>
                <a:gridCol w="1710865"/>
                <a:gridCol w="1385135"/>
                <a:gridCol w="1873725"/>
              </a:tblGrid>
              <a:tr h="2635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Jayh</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hyunhee</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9">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hyunh.park@lge.com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Kiseon</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Ryu</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kiseon.ryu@lge.com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Jeongki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jeongki.kim@lge.com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suhwook.kim@lge.com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547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jiny.chun@lge.com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HanGyu Cho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hg.cho@lge.com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0D594383-EF60-4594-8C95-1ED47D409595}" type="slidenum">
              <a:rPr lang="en-US" altLang="ko-KR" sz="1200" b="0">
                <a:cs typeface="Arial" panose="020B0604020202020204" pitchFamily="34" charset="0"/>
              </a:rPr>
              <a:pPr>
                <a:spcBef>
                  <a:spcPct val="0"/>
                </a:spcBef>
                <a:buFontTx/>
                <a:buNone/>
              </a:pPr>
              <a:t>10</a:t>
            </a:fld>
            <a:endParaRPr lang="en-US" altLang="ko-KR" sz="1200" b="0">
              <a:cs typeface="Arial" panose="020B0604020202020204" pitchFamily="34" charset="0"/>
            </a:endParaRPr>
          </a:p>
        </p:txBody>
      </p:sp>
      <p:sp>
        <p:nvSpPr>
          <p:cNvPr id="1126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12"/>
          <p:cNvGraphicFramePr>
            <a:graphicFrameLocks noGrp="1"/>
          </p:cNvGraphicFramePr>
          <p:nvPr>
            <p:extLst/>
          </p:nvPr>
        </p:nvGraphicFramePr>
        <p:xfrm>
          <a:off x="681518" y="1214348"/>
          <a:ext cx="7740001" cy="1681165"/>
        </p:xfrm>
        <a:graphic>
          <a:graphicData uri="http://schemas.openxmlformats.org/drawingml/2006/table">
            <a:tbl>
              <a:tblPr firstRow="1" bandRow="1">
                <a:tableStyleId>{F5AB1C69-6EDB-4FF4-983F-18BD219EF322}</a:tableStyleId>
              </a:tblPr>
              <a:tblGrid>
                <a:gridCol w="1548001"/>
                <a:gridCol w="1238400"/>
                <a:gridCol w="1702800"/>
                <a:gridCol w="1393200"/>
                <a:gridCol w="1857600"/>
              </a:tblGrid>
              <a:tr h="274358">
                <a:tc>
                  <a:txBody>
                    <a:bodyPr/>
                    <a:lstStyle/>
                    <a:p>
                      <a:pPr algn="ctr"/>
                      <a:r>
                        <a:rPr lang="en-US" sz="1200" dirty="0" smtClean="0">
                          <a:solidFill>
                            <a:schemeClr val="tx1"/>
                          </a:solidFill>
                        </a:rPr>
                        <a:t>Name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726" marB="4572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Yuichi Morioka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en-US" sz="1100" b="0" i="0" u="none" strike="noStrike" kern="1200" dirty="0" smtClean="0">
                          <a:solidFill>
                            <a:srgbClr val="000000"/>
                          </a:solidFill>
                          <a:latin typeface="+mn-lt"/>
                          <a:ea typeface="+mn-ea"/>
                          <a:cs typeface="+mn-cs"/>
                        </a:rPr>
                        <a:t>Sony Corporation</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ctr">
                        <a:spcAft>
                          <a:spcPts val="0"/>
                        </a:spcAft>
                      </a:pPr>
                      <a:r>
                        <a:rPr lang="fi-FI" altLang="ja-JP" sz="1000" b="0" i="0" kern="1200" dirty="0" smtClean="0">
                          <a:solidFill>
                            <a:schemeClr val="dk1"/>
                          </a:solidFill>
                          <a:effectLst/>
                          <a:latin typeface="+mn-lt"/>
                          <a:ea typeface="+mn-ea"/>
                          <a:cs typeface="Times New Roman" panose="02020603050405020304" pitchFamily="18" charset="0"/>
                        </a:rPr>
                        <a:t>1-7-1 Konan </a:t>
                      </a:r>
                      <a:r>
                        <a:rPr lang="fi-FI" altLang="ja-JP" sz="1000" dirty="0" smtClean="0">
                          <a:latin typeface="+mn-lt"/>
                          <a:cs typeface="Times New Roman" panose="02020603050405020304" pitchFamily="18" charset="0"/>
                        </a:rPr>
                        <a:t/>
                      </a:r>
                      <a:br>
                        <a:rPr lang="fi-FI" altLang="ja-JP" sz="1000" dirty="0" smtClean="0">
                          <a:latin typeface="+mn-lt"/>
                          <a:cs typeface="Times New Roman" panose="02020603050405020304" pitchFamily="18" charset="0"/>
                        </a:rPr>
                      </a:br>
                      <a:r>
                        <a:rPr lang="fi-FI" altLang="ja-JP" sz="1000" b="0" i="0" kern="1200" dirty="0" smtClean="0">
                          <a:solidFill>
                            <a:schemeClr val="dk1"/>
                          </a:solidFill>
                          <a:effectLst/>
                          <a:latin typeface="+mn-lt"/>
                          <a:ea typeface="+mn-ea"/>
                          <a:cs typeface="Times New Roman" panose="02020603050405020304" pitchFamily="18" charset="0"/>
                        </a:rPr>
                        <a:t>Minato-ku, Tokyo 108-0075, Japan </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yuichi.Morioka@jp.sony.com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Masahito Mori</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masahito.Mori@jp.sony.com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Yusuke Tanaka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yusukeC.Tanaka@jp.sony.com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4843">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Kazuyuki Sakoda</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a:effectLst/>
                          <a:latin typeface="+mn-lt"/>
                          <a:ea typeface="ＭＳ 明朝"/>
                          <a:cs typeface="Times New Roman" panose="02020603050405020304" pitchFamily="18" charset="0"/>
                        </a:rPr>
                        <a:t> </a:t>
                      </a:r>
                      <a:endParaRPr lang="ja-JP" sz="110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smtClean="0">
                          <a:effectLst/>
                          <a:latin typeface="+mn-lt"/>
                          <a:ea typeface="ＭＳ 明朝"/>
                          <a:cs typeface="Times New Roman" panose="02020603050405020304" pitchFamily="18" charset="0"/>
                        </a:rPr>
                        <a:t>kazuyuki.Sakoda@am.sony.com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91">
                <a:tc>
                  <a:txBody>
                    <a:bodyPr/>
                    <a:lstStyle/>
                    <a:p>
                      <a:pPr marL="0" marR="0" algn="ctr" defTabSz="914400" rtl="0" eaLnBrk="1" latinLnBrk="0" hangingPunct="1">
                        <a:spcBef>
                          <a:spcPts val="0"/>
                        </a:spcBef>
                        <a:spcAft>
                          <a:spcPts val="0"/>
                        </a:spcAft>
                      </a:pPr>
                      <a:r>
                        <a:rPr lang="en-US" sz="1100" b="0" i="0" u="none" strike="noStrike" kern="1200" dirty="0">
                          <a:solidFill>
                            <a:srgbClr val="000000"/>
                          </a:solidFill>
                          <a:latin typeface="+mn-lt"/>
                          <a:ea typeface="+mn-ea"/>
                          <a:cs typeface="+mn-cs"/>
                        </a:rPr>
                        <a:t>William Carney</a:t>
                      </a:r>
                      <a:endParaRPr lang="ja-JP" sz="1100" b="0" i="0" u="none" strike="noStrike" kern="1200" dirty="0">
                        <a:solidFill>
                          <a:srgbClr val="000000"/>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00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a:spcAft>
                          <a:spcPts val="0"/>
                        </a:spcAft>
                      </a:pPr>
                      <a:endParaRPr lang="ja-JP" sz="1200" dirty="0">
                        <a:effectLst/>
                        <a:latin typeface="Times New Roman"/>
                        <a:ea typeface="ＭＳ 明朝"/>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100" dirty="0">
                          <a:effectLst/>
                          <a:latin typeface="+mn-lt"/>
                          <a:ea typeface="ＭＳ 明朝"/>
                          <a:cs typeface="Times New Roman" panose="02020603050405020304" pitchFamily="18" charset="0"/>
                        </a:rPr>
                        <a:t> </a:t>
                      </a:r>
                      <a:endParaRPr lang="ja-JP" sz="11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en-US" sz="1000" dirty="0">
                          <a:effectLst/>
                          <a:latin typeface="+mn-lt"/>
                          <a:ea typeface="ＭＳ 明朝"/>
                          <a:cs typeface="Times New Roman" panose="02020603050405020304" pitchFamily="18" charset="0"/>
                        </a:rPr>
                        <a:t>w</a:t>
                      </a:r>
                      <a:r>
                        <a:rPr lang="en-US" sz="1000" dirty="0" smtClean="0">
                          <a:effectLst/>
                          <a:latin typeface="+mn-lt"/>
                          <a:ea typeface="ＭＳ 明朝"/>
                          <a:cs typeface="Times New Roman" panose="02020603050405020304" pitchFamily="18" charset="0"/>
                        </a:rPr>
                        <a:t>illiam.Carney@am.sony.com</a:t>
                      </a:r>
                      <a:endParaRPr lang="ja-JP" sz="1000" dirty="0">
                        <a:effectLst/>
                        <a:latin typeface="+mn-lt"/>
                        <a:ea typeface="ＭＳ 明朝"/>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6"/>
          <p:cNvGraphicFramePr>
            <a:graphicFrameLocks noGrp="1"/>
          </p:cNvGraphicFramePr>
          <p:nvPr>
            <p:extLst/>
          </p:nvPr>
        </p:nvGraphicFramePr>
        <p:xfrm>
          <a:off x="681518" y="2895601"/>
          <a:ext cx="7740000" cy="1670410"/>
        </p:xfrm>
        <a:graphic>
          <a:graphicData uri="http://schemas.openxmlformats.org/drawingml/2006/table">
            <a:tbl>
              <a:tblPr/>
              <a:tblGrid>
                <a:gridCol w="1547999"/>
                <a:gridCol w="1238400"/>
                <a:gridCol w="1702800"/>
                <a:gridCol w="1393200"/>
                <a:gridCol w="1857601"/>
              </a:tblGrid>
              <a:tr h="238630">
                <a:tc>
                  <a:txBody>
                    <a:bodyPr/>
                    <a:lstStyle/>
                    <a:p>
                      <a:pPr algn="ctr" fontAlgn="ctr"/>
                      <a:r>
                        <a:rPr lang="en-US" sz="1100" b="0" i="0" u="none" strike="noStrike" dirty="0">
                          <a:solidFill>
                            <a:srgbClr val="000000"/>
                          </a:solidFill>
                          <a:latin typeface="+mn-lt"/>
                        </a:rPr>
                        <a:t>Bo Sun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100" b="0" i="0" u="none" strike="noStrike" dirty="0">
                          <a:solidFill>
                            <a:srgbClr val="000000"/>
                          </a:solidFill>
                          <a:latin typeface="+mn-lt"/>
                        </a:rPr>
                        <a:t>ZTE</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5">
                  <a:txBody>
                    <a:bodyPr/>
                    <a:lstStyle/>
                    <a:p>
                      <a:pPr algn="ctr" fontAlgn="ctr"/>
                      <a:r>
                        <a:rPr lang="en-US" sz="1000" b="0" i="0" u="none" strike="noStrike" dirty="0">
                          <a:solidFill>
                            <a:srgbClr val="000000"/>
                          </a:solidFill>
                          <a:latin typeface="+mn-lt"/>
                        </a:rPr>
                        <a:t>#9 </a:t>
                      </a:r>
                      <a:r>
                        <a:rPr lang="en-US" sz="1000" b="0" i="0" u="none" strike="noStrike" dirty="0" err="1">
                          <a:solidFill>
                            <a:srgbClr val="000000"/>
                          </a:solidFill>
                          <a:latin typeface="+mn-lt"/>
                        </a:rPr>
                        <a:t>Wuxingduan</a:t>
                      </a:r>
                      <a:r>
                        <a:rPr lang="en-US" sz="1000" b="0" i="0" u="none" strike="noStrike" dirty="0">
                          <a:solidFill>
                            <a:srgbClr val="000000"/>
                          </a:solidFill>
                          <a:latin typeface="+mn-lt"/>
                        </a:rPr>
                        <a:t>, </a:t>
                      </a:r>
                      <a:r>
                        <a:rPr lang="en-US" sz="1000" b="0" i="0" u="none" strike="noStrike" dirty="0" err="1">
                          <a:solidFill>
                            <a:srgbClr val="000000"/>
                          </a:solidFill>
                          <a:latin typeface="+mn-lt"/>
                        </a:rPr>
                        <a:t>Xifeng</a:t>
                      </a:r>
                      <a:r>
                        <a:rPr lang="en-US" sz="1000" b="0" i="0" u="none" strike="noStrike" dirty="0">
                          <a:solidFill>
                            <a:srgbClr val="000000"/>
                          </a:solidFill>
                          <a:latin typeface="+mn-lt"/>
                        </a:rPr>
                        <a:t/>
                      </a:r>
                      <a:br>
                        <a:rPr lang="en-US" sz="1000" b="0" i="0" u="none" strike="noStrike" dirty="0">
                          <a:solidFill>
                            <a:srgbClr val="000000"/>
                          </a:solidFill>
                          <a:latin typeface="+mn-lt"/>
                        </a:rPr>
                      </a:br>
                      <a:r>
                        <a:rPr lang="en-US" sz="1000" b="0" i="0" u="none" strike="noStrike" dirty="0">
                          <a:solidFill>
                            <a:srgbClr val="000000"/>
                          </a:solidFill>
                          <a:latin typeface="+mn-lt"/>
                        </a:rPr>
                        <a:t> Rd., Xi'an, </a:t>
                      </a:r>
                      <a:r>
                        <a:rPr lang="en-US" sz="1000" b="0" i="0" u="none" strike="noStrike" dirty="0" smtClean="0">
                          <a:solidFill>
                            <a:srgbClr val="000000"/>
                          </a:solidFill>
                          <a:latin typeface="+mn-lt"/>
                        </a:rPr>
                        <a:t>China</a:t>
                      </a:r>
                      <a:endParaRPr lang="en-US" sz="10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sun.bo1@zte.com.cn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Kaiying</a:t>
                      </a:r>
                      <a:r>
                        <a:rPr lang="en-US" sz="1100" b="0" i="0" u="none" strike="noStrike" dirty="0">
                          <a:solidFill>
                            <a:srgbClr val="000000"/>
                          </a:solidFill>
                          <a:latin typeface="+mn-lt"/>
                        </a:rPr>
                        <a:t> </a:t>
                      </a:r>
                      <a:r>
                        <a:rPr lang="en-US" sz="1100" b="0" i="0" u="none" strike="noStrike" dirty="0" err="1">
                          <a:solidFill>
                            <a:srgbClr val="000000"/>
                          </a:solidFill>
                          <a:latin typeface="+mn-lt"/>
                        </a:rPr>
                        <a:t>Lv</a:t>
                      </a:r>
                      <a:endParaRPr lang="en-US" sz="1100" b="0" i="0" u="none" strike="noStrike" dirty="0">
                        <a:solidFill>
                          <a:srgbClr val="000000"/>
                        </a:solidFill>
                        <a:latin typeface="+mn-lt"/>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lv.kaiying@zte.com.cn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Yonggang</a:t>
                      </a:r>
                      <a:r>
                        <a:rPr lang="en-US" sz="1100" b="0" i="0" u="none" strike="noStrike" dirty="0">
                          <a:solidFill>
                            <a:srgbClr val="000000"/>
                          </a:solidFill>
                          <a:latin typeface="+mn-lt"/>
                        </a:rPr>
                        <a:t> Fang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yfang@ztetx.com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Ke</a:t>
                      </a:r>
                      <a:r>
                        <a:rPr lang="en-US" sz="1100" b="0" i="0" u="none" strike="noStrike" dirty="0">
                          <a:solidFill>
                            <a:srgbClr val="000000"/>
                          </a:solidFill>
                          <a:latin typeface="+mn-lt"/>
                        </a:rPr>
                        <a:t> Yao</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yao.ke5@zte.com.cn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err="1">
                          <a:solidFill>
                            <a:srgbClr val="000000"/>
                          </a:solidFill>
                          <a:latin typeface="+mn-lt"/>
                        </a:rPr>
                        <a:t>Weimin</a:t>
                      </a:r>
                      <a:r>
                        <a:rPr lang="en-US" sz="1100" b="0" i="0" u="none" strike="noStrike" dirty="0">
                          <a:solidFill>
                            <a:srgbClr val="000000"/>
                          </a:solidFill>
                          <a:latin typeface="+mn-lt"/>
                        </a:rPr>
                        <a:t> Xing</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pPr algn="ctr" fontAlgn="ctr"/>
                      <a:endParaRPr lang="en-US" sz="1100" b="0" i="0" u="none" strike="noStrike" dirty="0">
                        <a:solidFill>
                          <a:srgbClr val="000000"/>
                        </a:solidFill>
                        <a:latin typeface="Times New Roman"/>
                      </a:endParaRP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mn-lt"/>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mn-lt"/>
                        </a:rPr>
                        <a:t>xing.weimin@zte.com.cn</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dirty="0">
                          <a:solidFill>
                            <a:srgbClr val="000000"/>
                          </a:solidFill>
                          <a:latin typeface="Times New Roman"/>
                        </a:rPr>
                        <a:t>Brian Hart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100" b="0" i="0" u="none" strike="noStrike" dirty="0">
                          <a:solidFill>
                            <a:srgbClr val="000000"/>
                          </a:solidFill>
                          <a:latin typeface="Times New Roman"/>
                        </a:rPr>
                        <a:t>Cisco Systems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fontAlgn="ctr"/>
                      <a:r>
                        <a:rPr lang="en-US" sz="1000" b="0" i="0" u="none" strike="noStrike" dirty="0">
                          <a:solidFill>
                            <a:srgbClr val="000000"/>
                          </a:solidFill>
                          <a:latin typeface="Times New Roman"/>
                        </a:rPr>
                        <a:t>170 W Tasman </a:t>
                      </a:r>
                      <a:r>
                        <a:rPr lang="en-US" sz="1000" b="0" i="0" u="none" strike="noStrike" dirty="0" err="1">
                          <a:solidFill>
                            <a:srgbClr val="000000"/>
                          </a:solidFill>
                          <a:latin typeface="Times New Roman"/>
                        </a:rPr>
                        <a:t>Dr</a:t>
                      </a:r>
                      <a:r>
                        <a:rPr lang="en-US" sz="1000" b="0" i="0" u="none" strike="noStrike" dirty="0">
                          <a:solidFill>
                            <a:srgbClr val="000000"/>
                          </a:solidFill>
                          <a:latin typeface="Times New Roman"/>
                        </a:rPr>
                        <a:t>, San Jose, CA 95134</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brianh@cisco.com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30">
                <a:tc>
                  <a:txBody>
                    <a:bodyPr/>
                    <a:lstStyle/>
                    <a:p>
                      <a:pPr algn="ctr" fontAlgn="ctr"/>
                      <a:r>
                        <a:rPr lang="en-US" sz="1100" b="0" i="0" u="none" strike="noStrike">
                          <a:solidFill>
                            <a:srgbClr val="000000"/>
                          </a:solidFill>
                          <a:latin typeface="Times New Roman"/>
                        </a:rPr>
                        <a:t>Pooya Monajemi</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algn="ctr" fontAlgn="ctr"/>
                      <a:r>
                        <a:rPr lang="en-US" sz="1100" b="0" i="0" u="none" strike="noStrike" dirty="0">
                          <a:solidFill>
                            <a:srgbClr val="000000"/>
                          </a:solidFill>
                          <a:latin typeface="Times New Roman"/>
                        </a:rPr>
                        <a:t> </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000" b="0" i="0" u="none" strike="noStrike" dirty="0">
                          <a:solidFill>
                            <a:srgbClr val="000000"/>
                          </a:solidFill>
                          <a:latin typeface="Times New Roman"/>
                        </a:rPr>
                        <a:t>pmonajem@cisco.com</a:t>
                      </a:r>
                    </a:p>
                  </a:txBody>
                  <a:tcPr marL="7588" marR="7588" marT="758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10" name="표 9"/>
          <p:cNvGraphicFramePr>
            <a:graphicFrameLocks noGrp="1"/>
          </p:cNvGraphicFramePr>
          <p:nvPr>
            <p:extLst/>
          </p:nvPr>
        </p:nvGraphicFramePr>
        <p:xfrm>
          <a:off x="678824" y="4568577"/>
          <a:ext cx="7740000" cy="304800"/>
        </p:xfrm>
        <a:graphic>
          <a:graphicData uri="http://schemas.openxmlformats.org/drawingml/2006/table">
            <a:tbl>
              <a:tblPr firstRow="1" bandRow="1">
                <a:tableStyleId>{F5AB1C69-6EDB-4FF4-983F-18BD219EF322}</a:tableStyleId>
              </a:tblPr>
              <a:tblGrid>
                <a:gridCol w="1548000"/>
                <a:gridCol w="1238400"/>
                <a:gridCol w="1702800"/>
                <a:gridCol w="1393200"/>
                <a:gridCol w="1857600"/>
              </a:tblGrid>
              <a:tr h="304800">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Thomas Derham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Orange</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i="0" u="none" strike="noStrike" kern="1200" dirty="0">
                          <a:solidFill>
                            <a:srgbClr val="000000"/>
                          </a:solidFill>
                          <a:latin typeface="Times New Roman"/>
                          <a:ea typeface="+mn-ea"/>
                          <a:cs typeface="+mn-cs"/>
                        </a:rPr>
                        <a:t>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b="0" i="0" u="none" strike="noStrike" kern="1200" dirty="0">
                          <a:solidFill>
                            <a:srgbClr val="000000"/>
                          </a:solidFill>
                          <a:latin typeface="Times New Roman"/>
                          <a:ea typeface="+mn-ea"/>
                          <a:cs typeface="+mn-cs"/>
                        </a:rPr>
                        <a:t>thomas.derham@orange.com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 name="Date Placeholder 3"/>
          <p:cNvSpPr>
            <a:spLocks noGrp="1"/>
          </p:cNvSpPr>
          <p:nvPr>
            <p:ph type="dt" sz="quarter" idx="10"/>
          </p:nvPr>
        </p:nvSpPr>
        <p:spPr/>
        <p:txBody>
          <a:bodyPr/>
          <a:lstStyle/>
          <a:p>
            <a:pPr>
              <a:defRPr/>
            </a:pPr>
            <a:r>
              <a:rPr lang="en-US" altLang="ko-KR"/>
              <a:t>March 2016</a:t>
            </a:r>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18527124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11</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nvPr>
        </p:nvGraphicFramePr>
        <p:xfrm>
          <a:off x="697728" y="2895600"/>
          <a:ext cx="7740000" cy="550904"/>
        </p:xfrm>
        <a:graphic>
          <a:graphicData uri="http://schemas.openxmlformats.org/drawingml/2006/table">
            <a:tbl>
              <a:tblPr firstRow="1" bandRow="1">
                <a:tableStyleId>{F5AB1C69-6EDB-4FF4-983F-18BD219EF322}</a:tableStyleId>
              </a:tblPr>
              <a:tblGrid>
                <a:gridCol w="1536357"/>
                <a:gridCol w="1233748"/>
                <a:gridCol w="1710948"/>
                <a:gridCol w="1305863"/>
                <a:gridCol w="1953084"/>
              </a:tblGrid>
              <a:tr h="275452">
                <a:tc>
                  <a:txBody>
                    <a:bodyPr/>
                    <a:lstStyle/>
                    <a:p>
                      <a:pPr algn="ctr"/>
                      <a:r>
                        <a:rPr lang="en-US" sz="1100" b="0" kern="1200" dirty="0" smtClean="0">
                          <a:solidFill>
                            <a:schemeClr val="dk1"/>
                          </a:solidFill>
                          <a:latin typeface="+mn-lt"/>
                          <a:ea typeface="+mn-ea"/>
                          <a:cs typeface="+mn-cs"/>
                        </a:rPr>
                        <a:t>Sigurd Schelstraete</a:t>
                      </a:r>
                      <a:endParaRPr lang="en-US" sz="1100" b="0" kern="1200" dirty="0">
                        <a:solidFill>
                          <a:schemeClr val="dk1"/>
                        </a:solidFill>
                        <a:latin typeface="+mn-lt"/>
                        <a:ea typeface="+mn-ea"/>
                        <a:cs typeface="+mn-cs"/>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100" b="0" dirty="0" err="1" smtClean="0">
                          <a:solidFill>
                            <a:srgbClr val="000000"/>
                          </a:solidFill>
                          <a:latin typeface="+mn-lt"/>
                          <a:ea typeface="Times New Roman"/>
                          <a:cs typeface="Arial"/>
                        </a:rPr>
                        <a:t>Quantenna</a:t>
                      </a:r>
                      <a:endParaRPr lang="en-US" sz="1100" b="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Sigurd@quantenna.com</a:t>
                      </a: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solidFill>
                            <a:srgbClr val="000000"/>
                          </a:solidFill>
                          <a:latin typeface="+mn-lt"/>
                          <a:ea typeface="Times New Roman"/>
                          <a:cs typeface="Arial"/>
                        </a:rPr>
                        <a:t>Huizhao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hwang@quantenna.com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11" name="Table 7"/>
          <p:cNvGraphicFramePr>
            <a:graphicFrameLocks noGrp="1"/>
          </p:cNvGraphicFramePr>
          <p:nvPr>
            <p:extLst/>
          </p:nvPr>
        </p:nvGraphicFramePr>
        <p:xfrm>
          <a:off x="696913" y="1207870"/>
          <a:ext cx="7740000" cy="1712540"/>
        </p:xfrm>
        <a:graphic>
          <a:graphicData uri="http://schemas.openxmlformats.org/drawingml/2006/table">
            <a:tbl>
              <a:tblPr firstRow="1" bandRow="1">
                <a:tableStyleId>{F5AB1C69-6EDB-4FF4-983F-18BD219EF322}</a:tableStyleId>
              </a:tblPr>
              <a:tblGrid>
                <a:gridCol w="1548000"/>
                <a:gridCol w="1222105"/>
                <a:gridCol w="1710948"/>
                <a:gridCol w="1305863"/>
                <a:gridCol w="1953084"/>
              </a:tblGrid>
              <a:tr h="275452">
                <a:tc>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Minho Cheong</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err="1" smtClean="0">
                          <a:solidFill>
                            <a:srgbClr val="000000"/>
                          </a:solidFill>
                          <a:latin typeface="Times New Roman"/>
                          <a:ea typeface="Times New Roman"/>
                          <a:cs typeface="Arial"/>
                        </a:rPr>
                        <a:t>Newracom</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b="0" dirty="0" smtClean="0">
                          <a:solidFill>
                            <a:srgbClr val="000000"/>
                          </a:solidFill>
                          <a:latin typeface="Times New Roman"/>
                          <a:ea typeface="Times New Roman"/>
                          <a:cs typeface="Arial"/>
                        </a:rPr>
                        <a:t>9008 Research Dr.</a:t>
                      </a:r>
                    </a:p>
                    <a:p>
                      <a:pPr marL="0" marR="0" algn="ctr">
                        <a:spcBef>
                          <a:spcPts val="0"/>
                        </a:spcBef>
                        <a:spcAft>
                          <a:spcPts val="0"/>
                        </a:spcAft>
                      </a:pPr>
                      <a:r>
                        <a:rPr lang="en-US" sz="1200" b="0" dirty="0" smtClean="0">
                          <a:solidFill>
                            <a:srgbClr val="000000"/>
                          </a:solidFill>
                          <a:latin typeface="Times New Roman"/>
                          <a:ea typeface="Times New Roman"/>
                          <a:cs typeface="Arial"/>
                        </a:rPr>
                        <a:t>Irvine, CA 92618</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smtClean="0">
                          <a:solidFill>
                            <a:schemeClr val="tx1"/>
                          </a:solidFill>
                          <a:latin typeface="+mn-lt"/>
                          <a:ea typeface="Times New Roman"/>
                          <a:cs typeface="Arial"/>
                        </a:rPr>
                        <a:t>minho.cheong@newracom.com</a:t>
                      </a:r>
                      <a:endParaRPr lang="en-US" sz="1100" b="0" dirty="0">
                        <a:solidFill>
                          <a:schemeClr val="tx1"/>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Reza </a:t>
                      </a:r>
                      <a:r>
                        <a:rPr lang="en-US" sz="1200" b="0" dirty="0" err="1" smtClean="0">
                          <a:latin typeface="Times New Roman"/>
                          <a:ea typeface="Times New Roman"/>
                          <a:cs typeface="Arial"/>
                        </a:rPr>
                        <a:t>Hedayat</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reza.hedayat@newracom.com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b="0" dirty="0" smtClean="0">
                          <a:latin typeface="Times New Roman"/>
                          <a:ea typeface="Times New Roman"/>
                          <a:cs typeface="Arial"/>
                        </a:rPr>
                        <a:t>Young</a:t>
                      </a:r>
                      <a:r>
                        <a:rPr lang="en-US" sz="1200" b="0" baseline="0" dirty="0" smtClean="0">
                          <a:latin typeface="Times New Roman"/>
                          <a:ea typeface="Times New Roman"/>
                          <a:cs typeface="Arial"/>
                        </a:rPr>
                        <a:t> </a:t>
                      </a:r>
                      <a:r>
                        <a:rPr lang="en-US" sz="1200" b="0" dirty="0" err="1" smtClean="0">
                          <a:latin typeface="Times New Roman"/>
                          <a:ea typeface="Times New Roman"/>
                          <a:cs typeface="Arial"/>
                        </a:rPr>
                        <a:t>Hoon</a:t>
                      </a:r>
                      <a:r>
                        <a:rPr lang="en-US" sz="1200" b="0" baseline="0" dirty="0" smtClean="0">
                          <a:latin typeface="Times New Roman"/>
                          <a:ea typeface="Times New Roman"/>
                          <a:cs typeface="Arial"/>
                        </a:rPr>
                        <a:t> Kwon</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altLang="ja-JP" sz="1100" b="0" dirty="0" smtClean="0">
                          <a:solidFill>
                            <a:schemeClr val="tx1"/>
                          </a:solidFill>
                          <a:latin typeface="+mn-lt"/>
                          <a:ea typeface="Times New Roman"/>
                          <a:cs typeface="Arial"/>
                        </a:rPr>
                        <a:t>younghoon.kwon@newracom.com</a:t>
                      </a:r>
                      <a:endParaRPr lang="en-US" altLang="ja-JP"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Yongho Seok</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yongho.seok@newracom.com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latin typeface="Times New Roman"/>
                          <a:ea typeface="Times New Roman"/>
                          <a:cs typeface="Arial"/>
                        </a:rPr>
                        <a:t>Daewon Lee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daewon.lee@newracom.com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err="1" smtClean="0">
                          <a:latin typeface="Times New Roman"/>
                          <a:ea typeface="Times New Roman"/>
                          <a:cs typeface="Arial"/>
                        </a:rPr>
                        <a:t>Yujin</a:t>
                      </a:r>
                      <a:r>
                        <a:rPr lang="en-US" sz="1200" dirty="0" smtClean="0">
                          <a:latin typeface="Times New Roman"/>
                          <a:ea typeface="Times New Roman"/>
                          <a:cs typeface="Arial"/>
                        </a:rPr>
                        <a:t> Noh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b="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mn-lt"/>
                          <a:ea typeface="Times New Roman"/>
                          <a:cs typeface="Arial"/>
                        </a:rPr>
                        <a:t>yujin.noh@newracom.com</a:t>
                      </a:r>
                      <a:endParaRPr lang="en-US" sz="1100" dirty="0">
                        <a:solidFill>
                          <a:schemeClr val="tx1"/>
                        </a:solidFill>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17293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オブジェクト 6"/>
          <p:cNvGraphicFramePr>
            <a:graphicFrameLocks noChangeAspect="1"/>
          </p:cNvGraphicFramePr>
          <p:nvPr>
            <p:extLst/>
          </p:nvPr>
        </p:nvGraphicFramePr>
        <p:xfrm>
          <a:off x="621957" y="1207870"/>
          <a:ext cx="7823886" cy="3633788"/>
        </p:xfrm>
        <a:graphic>
          <a:graphicData uri="http://schemas.openxmlformats.org/presentationml/2006/ole">
            <mc:AlternateContent xmlns:mc="http://schemas.openxmlformats.org/markup-compatibility/2006">
              <mc:Choice xmlns:v="urn:schemas-microsoft-com:vml" Requires="v">
                <p:oleObj spid="_x0000_s1034" name="Document" r:id="rId3" imgW="9344962" imgH="4994491" progId="Word.Document.8">
                  <p:embed/>
                </p:oleObj>
              </mc:Choice>
              <mc:Fallback>
                <p:oleObj name="Document" r:id="rId3" imgW="9344962" imgH="4994491"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957" y="1207870"/>
                        <a:ext cx="7823886" cy="3633788"/>
                      </a:xfrm>
                      <a:prstGeom prst="rect">
                        <a:avLst/>
                      </a:prstGeom>
                      <a:noFill/>
                      <a:extLst/>
                    </p:spPr>
                  </p:pic>
                </p:oleObj>
              </mc:Fallback>
            </mc:AlternateContent>
          </a:graphicData>
        </a:graphic>
      </p:graphicFrame>
    </p:spTree>
    <p:extLst>
      <p:ext uri="{BB962C8B-B14F-4D97-AF65-F5344CB8AC3E}">
        <p14:creationId xmlns:p14="http://schemas.microsoft.com/office/powerpoint/2010/main" val="13049192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Current Spec text on BSR</a:t>
            </a:r>
            <a:endParaRPr lang="ko-KR" altLang="en-US"/>
          </a:p>
        </p:txBody>
      </p:sp>
      <p:sp>
        <p:nvSpPr>
          <p:cNvPr id="3" name="내용 개체 틀 2"/>
          <p:cNvSpPr>
            <a:spLocks noGrp="1"/>
          </p:cNvSpPr>
          <p:nvPr>
            <p:ph idx="1"/>
          </p:nvPr>
        </p:nvSpPr>
        <p:spPr>
          <a:xfrm>
            <a:off x="685800" y="1828800"/>
            <a:ext cx="7772400" cy="4267200"/>
          </a:xfrm>
        </p:spPr>
        <p:txBody>
          <a:bodyPr/>
          <a:lstStyle/>
          <a:p>
            <a:r>
              <a:rPr lang="en-US" altLang="ko-KR" sz="2000" dirty="0"/>
              <a:t>In 11ax </a:t>
            </a:r>
            <a:r>
              <a:rPr lang="en-US" altLang="ko-KR" sz="2000" dirty="0" smtClean="0"/>
              <a:t>Draft Spec </a:t>
            </a:r>
            <a:r>
              <a:rPr lang="en-US" altLang="ko-KR" sz="2000" dirty="0"/>
              <a:t>[1]:</a:t>
            </a:r>
          </a:p>
          <a:p>
            <a:pPr lvl="1"/>
            <a:r>
              <a:rPr lang="en-GB" altLang="ko-KR" sz="1600" dirty="0"/>
              <a:t>The buffer status report from HE STAs may be utilized to support the efficient UL MU operation. An AP may poll HE STAs for buffer status reports using the frame carrying the trigger information. The frame may be a broadcast Trigger frame, a unicast Trigger frame, a Trigger frame for random access, or a Data type of frame carrying the trigger information. </a:t>
            </a:r>
          </a:p>
          <a:p>
            <a:pPr lvl="1"/>
            <a:r>
              <a:rPr lang="en-GB" altLang="ko-KR" sz="1600" u="sng" dirty="0"/>
              <a:t>An AP may request an HE STA to send its buffer status information </a:t>
            </a:r>
            <a:r>
              <a:rPr lang="en-GB" altLang="ko-KR" sz="1600" i="1" u="sng" dirty="0"/>
              <a:t>by TBD indication</a:t>
            </a:r>
            <a:r>
              <a:rPr lang="en-GB" altLang="ko-KR" sz="1600" u="sng" dirty="0"/>
              <a:t> in the Trigger frame or in the HE A-Control field in a Data type of frame.</a:t>
            </a:r>
            <a:r>
              <a:rPr lang="en-GB" altLang="ko-KR" sz="1600" dirty="0"/>
              <a:t> </a:t>
            </a:r>
          </a:p>
          <a:p>
            <a:pPr lvl="1"/>
            <a:r>
              <a:rPr lang="en-GB" altLang="ko-KR" sz="1600" dirty="0"/>
              <a:t>In this case, </a:t>
            </a:r>
            <a:r>
              <a:rPr lang="en-GB" altLang="ko-KR" sz="1600" u="sng" dirty="0"/>
              <a:t>an AP may indicate </a:t>
            </a:r>
            <a:r>
              <a:rPr lang="en-GB" altLang="ko-KR" sz="1600" i="1" u="sng" dirty="0"/>
              <a:t>TBD granularity of the Queue Size</a:t>
            </a:r>
            <a:r>
              <a:rPr lang="en-GB" altLang="ko-KR" sz="1600" u="sng" dirty="0"/>
              <a:t> for an HE STA to report (</a:t>
            </a:r>
            <a:r>
              <a:rPr lang="en-GB" altLang="ko-KR" sz="1600" i="1" u="sng" dirty="0"/>
              <a:t>signalling method TBD</a:t>
            </a:r>
            <a:r>
              <a:rPr lang="en-GB" altLang="ko-KR" sz="1600" u="sng" dirty="0"/>
              <a:t>).</a:t>
            </a:r>
            <a:r>
              <a:rPr lang="en-GB" altLang="ko-KR" sz="1600" dirty="0"/>
              <a:t> Upon reception of the frame including the TBD indication in the Trigger frame or in the HE A-Control field, </a:t>
            </a:r>
            <a:r>
              <a:rPr lang="en-GB" altLang="ko-KR" sz="1600" u="sng" dirty="0"/>
              <a:t>the HE STA may respond with the frame including the Queue Size subfield </a:t>
            </a:r>
            <a:r>
              <a:rPr lang="en-GB" altLang="ko-KR" sz="1600" i="1" u="sng" dirty="0"/>
              <a:t>in a </a:t>
            </a:r>
            <a:r>
              <a:rPr lang="en-GB" altLang="ko-KR" sz="1600" i="1" u="sng" dirty="0" err="1"/>
              <a:t>QoS</a:t>
            </a:r>
            <a:r>
              <a:rPr lang="en-GB" altLang="ko-KR" sz="1600" i="1" u="sng" dirty="0"/>
              <a:t> Control field or TBD HE A-Control field</a:t>
            </a:r>
            <a:r>
              <a:rPr lang="en-GB" altLang="ko-KR" sz="1600" u="sng" dirty="0"/>
              <a:t>.</a:t>
            </a:r>
            <a:r>
              <a:rPr lang="en-GB" altLang="ko-KR" sz="1600" dirty="0"/>
              <a:t> </a:t>
            </a:r>
          </a:p>
          <a:p>
            <a:pPr lvl="1"/>
            <a:r>
              <a:rPr lang="en-GB" altLang="ko-KR" sz="1600" u="sng" dirty="0"/>
              <a:t>To report the buffer status for a given TID</a:t>
            </a:r>
            <a:r>
              <a:rPr lang="en-GB" altLang="ko-KR" sz="1600" dirty="0"/>
              <a:t>, </a:t>
            </a:r>
            <a:r>
              <a:rPr lang="en-GB" altLang="ko-KR" sz="1600" u="sng" dirty="0"/>
              <a:t>an HE STA shall set the Queue Size subfield in a </a:t>
            </a:r>
            <a:r>
              <a:rPr lang="en-GB" altLang="ko-KR" sz="1600" u="sng" dirty="0" err="1"/>
              <a:t>QoS</a:t>
            </a:r>
            <a:r>
              <a:rPr lang="en-GB" altLang="ko-KR" sz="1600" u="sng" dirty="0"/>
              <a:t> Data or a </a:t>
            </a:r>
            <a:r>
              <a:rPr lang="en-GB" altLang="ko-KR" sz="1600" u="sng" dirty="0" err="1"/>
              <a:t>QoS</a:t>
            </a:r>
            <a:r>
              <a:rPr lang="en-GB" altLang="ko-KR" sz="1600" u="sng" dirty="0"/>
              <a:t> Null frame to the amount of queued traffic present in the output queue belonging to the </a:t>
            </a:r>
            <a:r>
              <a:rPr lang="en-GB" altLang="ko-KR" sz="1600" u="sng" dirty="0" smtClean="0"/>
              <a:t>TID</a:t>
            </a:r>
            <a:endParaRPr lang="en-US" altLang="ko-KR" sz="1600" u="sng"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13</a:t>
            </a:fld>
            <a:endParaRPr lang="en-US"/>
          </a:p>
        </p:txBody>
      </p:sp>
    </p:spTree>
    <p:extLst>
      <p:ext uri="{BB962C8B-B14F-4D97-AF65-F5344CB8AC3E}">
        <p14:creationId xmlns:p14="http://schemas.microsoft.com/office/powerpoint/2010/main" val="38917002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Motivation</a:t>
            </a:r>
            <a:endParaRPr lang="ko-KR" altLang="en-US"/>
          </a:p>
        </p:txBody>
      </p:sp>
      <p:sp>
        <p:nvSpPr>
          <p:cNvPr id="3" name="내용 개체 틀 2"/>
          <p:cNvSpPr>
            <a:spLocks noGrp="1"/>
          </p:cNvSpPr>
          <p:nvPr>
            <p:ph idx="1"/>
          </p:nvPr>
        </p:nvSpPr>
        <p:spPr>
          <a:xfrm>
            <a:off x="685800" y="1981200"/>
            <a:ext cx="7924800" cy="4114800"/>
          </a:xfrm>
        </p:spPr>
        <p:txBody>
          <a:bodyPr/>
          <a:lstStyle/>
          <a:p>
            <a:r>
              <a:rPr lang="en-US" altLang="ko-KR" sz="2000" dirty="0"/>
              <a:t>One of the main features introduced in 11ax is UL MU operation</a:t>
            </a:r>
          </a:p>
          <a:p>
            <a:pPr lvl="1"/>
            <a:r>
              <a:rPr lang="en-US" altLang="ko-KR" sz="1800" dirty="0"/>
              <a:t>AP allocates UL resources used by multiple STAs to transmit their </a:t>
            </a:r>
            <a:r>
              <a:rPr lang="en-US" altLang="ko-KR" sz="1800" dirty="0" smtClean="0"/>
              <a:t>data</a:t>
            </a:r>
            <a:endParaRPr lang="en-US" altLang="ko-KR" sz="1800" dirty="0"/>
          </a:p>
          <a:p>
            <a:r>
              <a:rPr lang="en-US" altLang="ko-KR" sz="2000" dirty="0"/>
              <a:t>For an efficient UL allocation a buffer status (BS) report mechanism was defined </a:t>
            </a:r>
            <a:r>
              <a:rPr lang="en-US" altLang="ko-KR" sz="2000" dirty="0" smtClean="0"/>
              <a:t>[2]</a:t>
            </a:r>
            <a:endParaRPr lang="en-US" altLang="ko-KR" sz="2000" dirty="0"/>
          </a:p>
          <a:p>
            <a:pPr lvl="1"/>
            <a:r>
              <a:rPr lang="en-US" altLang="ko-KR" sz="1800" dirty="0"/>
              <a:t>STAs use the Queue Size subfield of the </a:t>
            </a:r>
            <a:r>
              <a:rPr lang="en-US" altLang="ko-KR" sz="1800" dirty="0" err="1"/>
              <a:t>QoS</a:t>
            </a:r>
            <a:r>
              <a:rPr lang="en-US" altLang="ko-KR" sz="1800" dirty="0"/>
              <a:t> Control field in frames they transmit</a:t>
            </a:r>
          </a:p>
          <a:p>
            <a:pPr lvl="2"/>
            <a:r>
              <a:rPr lang="en-US" altLang="ko-KR" sz="1600" dirty="0"/>
              <a:t>This per-TID buffer status information is present in every </a:t>
            </a:r>
            <a:r>
              <a:rPr lang="en-US" altLang="ko-KR" sz="1600" dirty="0" err="1"/>
              <a:t>QoS</a:t>
            </a:r>
            <a:r>
              <a:rPr lang="en-US" altLang="ko-KR" sz="1600" dirty="0"/>
              <a:t> Data/Null frames</a:t>
            </a:r>
          </a:p>
          <a:p>
            <a:pPr lvl="1"/>
            <a:r>
              <a:rPr lang="en-US" altLang="ko-KR" sz="1800" dirty="0"/>
              <a:t>AP can additionally poll STAs for BS using the frame carrying trigger info</a:t>
            </a:r>
          </a:p>
          <a:p>
            <a:pPr lvl="2"/>
            <a:r>
              <a:rPr lang="en-US" altLang="ko-KR" sz="1600" dirty="0"/>
              <a:t>The poll can request for specific BS information with TBD granularity</a:t>
            </a:r>
          </a:p>
          <a:p>
            <a:pPr lvl="3"/>
            <a:r>
              <a:rPr lang="en-US" altLang="ko-KR" sz="1400" dirty="0"/>
              <a:t>BS could be </a:t>
            </a:r>
            <a:r>
              <a:rPr lang="en-US" altLang="ko-KR" sz="1400" dirty="0" smtClean="0"/>
              <a:t>per-TID and per-AC (which is TBD)</a:t>
            </a:r>
          </a:p>
          <a:p>
            <a:pPr lvl="3"/>
            <a:endParaRPr lang="en-US" altLang="ko-KR" sz="1400" dirty="0"/>
          </a:p>
          <a:p>
            <a:r>
              <a:rPr lang="en-US" altLang="ko-KR" sz="2000" dirty="0" smtClean="0"/>
              <a:t>In this contribution, we </a:t>
            </a:r>
            <a:r>
              <a:rPr lang="en-US" altLang="ko-KR" sz="2000" dirty="0"/>
              <a:t>propose that the </a:t>
            </a:r>
            <a:r>
              <a:rPr lang="en-US" altLang="ko-KR" sz="2000" dirty="0" smtClean="0"/>
              <a:t>buffer </a:t>
            </a:r>
            <a:r>
              <a:rPr lang="en-US" altLang="ko-KR" sz="2000" dirty="0"/>
              <a:t>status information can be reported if the buffer status for multiple TIDs needs to be </a:t>
            </a:r>
            <a:r>
              <a:rPr lang="en-US" altLang="ko-KR" sz="2000" dirty="0" smtClean="0"/>
              <a:t>reported</a:t>
            </a:r>
            <a:endParaRPr lang="ko-KR" altLang="en-US" sz="20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14</a:t>
            </a:fld>
            <a:endParaRPr lang="en-US"/>
          </a:p>
        </p:txBody>
      </p:sp>
    </p:spTree>
    <p:extLst>
      <p:ext uri="{BB962C8B-B14F-4D97-AF65-F5344CB8AC3E}">
        <p14:creationId xmlns:p14="http://schemas.microsoft.com/office/powerpoint/2010/main" val="42875637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err="1" smtClean="0"/>
              <a:t>QoS</a:t>
            </a:r>
            <a:r>
              <a:rPr lang="en-US" altLang="ko-KR" dirty="0" smtClean="0"/>
              <a:t> Control field</a:t>
            </a:r>
            <a:endParaRPr lang="ko-KR" altLang="en-US"/>
          </a:p>
        </p:txBody>
      </p:sp>
      <p:sp>
        <p:nvSpPr>
          <p:cNvPr id="3" name="내용 개체 틀 2"/>
          <p:cNvSpPr>
            <a:spLocks noGrp="1"/>
          </p:cNvSpPr>
          <p:nvPr>
            <p:ph idx="1"/>
          </p:nvPr>
        </p:nvSpPr>
        <p:spPr>
          <a:xfrm>
            <a:off x="685800" y="1828800"/>
            <a:ext cx="7772400" cy="4267200"/>
          </a:xfrm>
        </p:spPr>
        <p:txBody>
          <a:bodyPr/>
          <a:lstStyle/>
          <a:p>
            <a:r>
              <a:rPr lang="en-US" altLang="ko-KR" sz="2000" dirty="0" err="1"/>
              <a:t>QoS</a:t>
            </a:r>
            <a:r>
              <a:rPr lang="en-US" altLang="ko-KR" sz="2000" dirty="0"/>
              <a:t> Control field</a:t>
            </a:r>
          </a:p>
          <a:p>
            <a:endParaRPr lang="en-US" altLang="ko-KR" dirty="0"/>
          </a:p>
          <a:p>
            <a:endParaRPr lang="en-US" altLang="ko-KR" dirty="0"/>
          </a:p>
          <a:p>
            <a:endParaRPr lang="en-US" altLang="ko-KR" dirty="0"/>
          </a:p>
          <a:p>
            <a:endParaRPr lang="en-US" altLang="ko-KR" dirty="0"/>
          </a:p>
          <a:p>
            <a:pPr marL="457200" lvl="1" indent="0">
              <a:buNone/>
            </a:pPr>
            <a:endParaRPr lang="en-US" altLang="ko-KR" dirty="0" smtClean="0"/>
          </a:p>
          <a:p>
            <a:pPr marL="457200" lvl="1" indent="0">
              <a:buNone/>
            </a:pPr>
            <a:endParaRPr lang="en-US" altLang="ko-KR" sz="1400" dirty="0"/>
          </a:p>
          <a:p>
            <a:pPr lvl="1"/>
            <a:endParaRPr lang="en-US" altLang="ko-KR" sz="1800" dirty="0" smtClean="0"/>
          </a:p>
          <a:p>
            <a:pPr lvl="1"/>
            <a:endParaRPr lang="en-US" altLang="ko-KR" sz="1800" dirty="0" smtClean="0"/>
          </a:p>
          <a:p>
            <a:pPr lvl="1"/>
            <a:r>
              <a:rPr lang="en-US" altLang="ko-KR" sz="1800" dirty="0" smtClean="0"/>
              <a:t>The </a:t>
            </a:r>
            <a:r>
              <a:rPr lang="en-US" altLang="ko-KR" sz="1800" dirty="0"/>
              <a:t>TID subfield in the </a:t>
            </a:r>
            <a:r>
              <a:rPr lang="en-US" altLang="ko-KR" sz="1800" dirty="0" err="1"/>
              <a:t>QoS</a:t>
            </a:r>
            <a:r>
              <a:rPr lang="en-US" altLang="ko-KR" sz="1800" dirty="0"/>
              <a:t> Control field indicates only one TID of the current data frame</a:t>
            </a:r>
          </a:p>
          <a:p>
            <a:endParaRPr lang="en-US" altLang="ko-KR" sz="600" dirty="0" smtClean="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15</a:t>
            </a:fld>
            <a:endParaRPr lang="en-US"/>
          </a:p>
        </p:txBody>
      </p:sp>
      <p:grpSp>
        <p:nvGrpSpPr>
          <p:cNvPr id="7" name="그룹 6"/>
          <p:cNvGrpSpPr/>
          <p:nvPr/>
        </p:nvGrpSpPr>
        <p:grpSpPr>
          <a:xfrm>
            <a:off x="1219200" y="2536728"/>
            <a:ext cx="6166800" cy="2263872"/>
            <a:chOff x="1480028" y="2144232"/>
            <a:chExt cx="6166800" cy="2263872"/>
          </a:xfrm>
        </p:grpSpPr>
        <p:pic>
          <p:nvPicPr>
            <p:cNvPr id="8" name="그림 7"/>
            <p:cNvPicPr>
              <a:picLocks noChangeAspect="1"/>
            </p:cNvPicPr>
            <p:nvPr/>
          </p:nvPicPr>
          <p:blipFill>
            <a:blip r:embed="rId2"/>
            <a:stretch>
              <a:fillRect/>
            </a:stretch>
          </p:blipFill>
          <p:spPr>
            <a:xfrm>
              <a:off x="1490662" y="2590800"/>
              <a:ext cx="6156000" cy="1817304"/>
            </a:xfrm>
            <a:prstGeom prst="rect">
              <a:avLst/>
            </a:prstGeom>
          </p:spPr>
        </p:pic>
        <p:pic>
          <p:nvPicPr>
            <p:cNvPr id="9" name="그림 8"/>
            <p:cNvPicPr>
              <a:picLocks noChangeAspect="1"/>
            </p:cNvPicPr>
            <p:nvPr/>
          </p:nvPicPr>
          <p:blipFill>
            <a:blip r:embed="rId3"/>
            <a:stretch>
              <a:fillRect/>
            </a:stretch>
          </p:blipFill>
          <p:spPr>
            <a:xfrm>
              <a:off x="1480028" y="2144232"/>
              <a:ext cx="6166800" cy="458140"/>
            </a:xfrm>
            <a:prstGeom prst="rect">
              <a:avLst/>
            </a:prstGeom>
          </p:spPr>
        </p:pic>
      </p:grpSp>
    </p:spTree>
    <p:extLst>
      <p:ext uri="{BB962C8B-B14F-4D97-AF65-F5344CB8AC3E}">
        <p14:creationId xmlns:p14="http://schemas.microsoft.com/office/powerpoint/2010/main" val="844414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Problem Statement</a:t>
            </a:r>
            <a:endParaRPr lang="ko-KR" altLang="en-US"/>
          </a:p>
        </p:txBody>
      </p:sp>
      <p:sp>
        <p:nvSpPr>
          <p:cNvPr id="3" name="내용 개체 틀 2"/>
          <p:cNvSpPr>
            <a:spLocks noGrp="1"/>
          </p:cNvSpPr>
          <p:nvPr>
            <p:ph idx="1"/>
          </p:nvPr>
        </p:nvSpPr>
        <p:spPr/>
        <p:txBody>
          <a:bodyPr/>
          <a:lstStyle/>
          <a:p>
            <a:r>
              <a:rPr lang="en-US" altLang="ko-KR" sz="2000" dirty="0"/>
              <a:t>One problem with buffer status report using </a:t>
            </a:r>
            <a:r>
              <a:rPr lang="en-US" altLang="ko-KR" sz="2000" dirty="0" err="1"/>
              <a:t>QoS</a:t>
            </a:r>
            <a:r>
              <a:rPr lang="en-US" altLang="ko-KR" sz="2000" dirty="0"/>
              <a:t> Control is that a STA can only report its Queue Size for the TID that current frame belongs to</a:t>
            </a:r>
          </a:p>
          <a:p>
            <a:endParaRPr lang="en-US" altLang="ko-KR" sz="1600" dirty="0"/>
          </a:p>
          <a:p>
            <a:r>
              <a:rPr lang="en-US" altLang="ko-KR" sz="2000" dirty="0"/>
              <a:t>When the STA has other TID traffic backlogged especially latency sensitive traffic, it cannot inform the AP in a timely manner</a:t>
            </a:r>
          </a:p>
          <a:p>
            <a:endParaRPr lang="en-US" altLang="ko-KR" sz="1600" dirty="0"/>
          </a:p>
          <a:p>
            <a:r>
              <a:rPr lang="en-US" altLang="ko-KR" sz="2000" dirty="0"/>
              <a:t>In such case, the STA has to either contend for the medium to transmit the new TID data or wait for AP’s allocation and transmit the new TID data if the allocation is </a:t>
            </a:r>
            <a:r>
              <a:rPr lang="en-US" altLang="ko-KR" sz="2000" dirty="0" smtClean="0"/>
              <a:t>sufficient</a:t>
            </a:r>
          </a:p>
          <a:p>
            <a:endParaRPr lang="en-US" altLang="ko-KR" sz="2000" dirty="0"/>
          </a:p>
          <a:p>
            <a:r>
              <a:rPr lang="en-US" altLang="ko-KR" sz="2000" dirty="0"/>
              <a:t>Allow Buffer Status Report (BSR) to include buffer status info of multiple </a:t>
            </a:r>
            <a:r>
              <a:rPr lang="en-US" altLang="ko-KR" sz="2000" dirty="0" smtClean="0"/>
              <a:t>AC </a:t>
            </a:r>
            <a:r>
              <a:rPr lang="en-US" altLang="ko-KR" sz="2000" dirty="0"/>
              <a:t>or multiple </a:t>
            </a:r>
            <a:r>
              <a:rPr lang="en-US" altLang="ko-KR" sz="2000" dirty="0" smtClean="0"/>
              <a:t>TID</a:t>
            </a:r>
            <a:endParaRPr lang="en-US" altLang="ko-KR" sz="16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16</a:t>
            </a:fld>
            <a:endParaRPr lang="en-US"/>
          </a:p>
        </p:txBody>
      </p:sp>
    </p:spTree>
    <p:extLst>
      <p:ext uri="{BB962C8B-B14F-4D97-AF65-F5344CB8AC3E}">
        <p14:creationId xmlns:p14="http://schemas.microsoft.com/office/powerpoint/2010/main" val="1956717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Buffer Status Report</a:t>
            </a:r>
            <a:endParaRPr lang="ko-KR" altLang="en-US"/>
          </a:p>
        </p:txBody>
      </p:sp>
      <p:sp>
        <p:nvSpPr>
          <p:cNvPr id="3" name="내용 개체 틀 2"/>
          <p:cNvSpPr>
            <a:spLocks noGrp="1"/>
          </p:cNvSpPr>
          <p:nvPr>
            <p:ph idx="1"/>
          </p:nvPr>
        </p:nvSpPr>
        <p:spPr>
          <a:xfrm>
            <a:off x="685799" y="1828800"/>
            <a:ext cx="8068779" cy="4267200"/>
          </a:xfrm>
        </p:spPr>
        <p:txBody>
          <a:bodyPr/>
          <a:lstStyle/>
          <a:p>
            <a:r>
              <a:rPr lang="en-US" altLang="ko-KR" sz="2000" dirty="0" smtClean="0"/>
              <a:t>STAs </a:t>
            </a:r>
            <a:r>
              <a:rPr lang="en-US" altLang="ko-KR" sz="2000" dirty="0"/>
              <a:t>implicitly report their buffer status information in </a:t>
            </a:r>
            <a:r>
              <a:rPr lang="en-US" altLang="ko-KR" sz="2000" i="1" dirty="0"/>
              <a:t>BS report frames</a:t>
            </a:r>
          </a:p>
          <a:p>
            <a:pPr lvl="1"/>
            <a:r>
              <a:rPr lang="en-US" altLang="ko-KR" sz="1800" dirty="0"/>
              <a:t>A BS report frame can contain the </a:t>
            </a:r>
            <a:r>
              <a:rPr lang="en-US" altLang="ko-KR" sz="1800" dirty="0" err="1"/>
              <a:t>QoS</a:t>
            </a:r>
            <a:r>
              <a:rPr lang="en-US" altLang="ko-KR" sz="1800" dirty="0"/>
              <a:t> Control field, i.e.,</a:t>
            </a:r>
          </a:p>
          <a:p>
            <a:pPr lvl="2"/>
            <a:r>
              <a:rPr lang="en-US" altLang="ko-KR" sz="1600" dirty="0" err="1"/>
              <a:t>QoS</a:t>
            </a:r>
            <a:r>
              <a:rPr lang="en-US" altLang="ko-KR" sz="1600" dirty="0"/>
              <a:t> Data, </a:t>
            </a:r>
            <a:r>
              <a:rPr lang="en-US" altLang="ko-KR" sz="1600" dirty="0" err="1"/>
              <a:t>QoS</a:t>
            </a:r>
            <a:r>
              <a:rPr lang="en-US" altLang="ko-KR" sz="1600" dirty="0"/>
              <a:t> Null frames for delivering per-TID BS reports</a:t>
            </a:r>
          </a:p>
          <a:p>
            <a:endParaRPr lang="en-GB" altLang="ko-KR" sz="2000" dirty="0" smtClean="0"/>
          </a:p>
          <a:p>
            <a:r>
              <a:rPr lang="en-GB" altLang="ko-KR" sz="2000" dirty="0" smtClean="0"/>
              <a:t>We </a:t>
            </a:r>
            <a:r>
              <a:rPr lang="en-GB" altLang="ko-KR" sz="2000" dirty="0"/>
              <a:t>propose to allow </a:t>
            </a:r>
            <a:r>
              <a:rPr lang="en-GB" altLang="ko-KR" sz="2000" dirty="0" smtClean="0"/>
              <a:t>HE STA </a:t>
            </a:r>
            <a:r>
              <a:rPr lang="en-GB" altLang="ko-KR" sz="2000" dirty="0"/>
              <a:t>to send a buffer status information for multiple TIDs/ACs using an HE Control header (using available 26 bits</a:t>
            </a:r>
            <a:r>
              <a:rPr lang="en-GB" altLang="ko-KR" sz="2000" dirty="0" smtClean="0"/>
              <a:t>)</a:t>
            </a:r>
          </a:p>
          <a:p>
            <a:endParaRPr lang="en-GB" altLang="ko-KR" sz="2000" dirty="0"/>
          </a:p>
          <a:p>
            <a:r>
              <a:rPr lang="en-US" altLang="ko-KR" sz="2000" dirty="0"/>
              <a:t>HE Control field</a:t>
            </a:r>
            <a:endParaRPr lang="ko-KR" altLang="en-US" sz="2000"/>
          </a:p>
          <a:p>
            <a:endParaRPr lang="en-GB" altLang="ko-KR" sz="2000" dirty="0"/>
          </a:p>
          <a:p>
            <a:endParaRPr lang="ko-KR" altLang="en-US"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17</a:t>
            </a:fld>
            <a:endParaRPr lang="en-US"/>
          </a:p>
        </p:txBody>
      </p:sp>
      <p:graphicFrame>
        <p:nvGraphicFramePr>
          <p:cNvPr id="7" name="표 6"/>
          <p:cNvGraphicFramePr>
            <a:graphicFrameLocks noGrp="1"/>
          </p:cNvGraphicFramePr>
          <p:nvPr>
            <p:extLst>
              <p:ext uri="{D42A27DB-BD31-4B8C-83A1-F6EECF244321}">
                <p14:modId xmlns:p14="http://schemas.microsoft.com/office/powerpoint/2010/main" val="4180290077"/>
              </p:ext>
            </p:extLst>
          </p:nvPr>
        </p:nvGraphicFramePr>
        <p:xfrm>
          <a:off x="1665127" y="5450840"/>
          <a:ext cx="5856831" cy="645160"/>
        </p:xfrm>
        <a:graphic>
          <a:graphicData uri="http://schemas.openxmlformats.org/drawingml/2006/table">
            <a:tbl>
              <a:tblPr firstRow="1" bandRow="1">
                <a:tableStyleId>{5940675A-B579-460E-94D1-54222C63F5DA}</a:tableStyleId>
              </a:tblPr>
              <a:tblGrid>
                <a:gridCol w="1036607"/>
                <a:gridCol w="518304"/>
                <a:gridCol w="881116"/>
                <a:gridCol w="1710402"/>
                <a:gridCol w="1710402"/>
              </a:tblGrid>
              <a:tr h="142240">
                <a:tc>
                  <a:txBody>
                    <a:bodyPr/>
                    <a:lstStyle/>
                    <a:p>
                      <a:pPr algn="r" latinLnBrk="1"/>
                      <a:r>
                        <a:rPr lang="en-US" altLang="ko-KR" sz="1200" b="1" dirty="0" smtClean="0"/>
                        <a:t>Bits:</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latinLnBrk="1"/>
                      <a:r>
                        <a:rPr lang="en-US" altLang="ko-KR" sz="1200" b="1" dirty="0" smtClean="0"/>
                        <a:t>2</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b="1" dirty="0" smtClean="0"/>
                        <a:t>4</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b="1" dirty="0" smtClean="0"/>
                        <a:t>variable</a:t>
                      </a:r>
                      <a:endParaRPr lang="ko-KR" altLang="en-US" sz="1200" b="1"/>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latinLnBrk="1"/>
                      <a:r>
                        <a:rPr lang="en-US" altLang="ko-KR" sz="1200" b="1" dirty="0" smtClean="0"/>
                        <a:t>: 4 bytes</a:t>
                      </a:r>
                      <a:endParaRPr lang="ko-KR" altLang="en-US" sz="1200" b="1" dirty="0"/>
                    </a:p>
                  </a:txBody>
                  <a:tcPr anchor="ctr">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r>
              <a:tr h="370840">
                <a:tc>
                  <a:txBody>
                    <a:bodyPr/>
                    <a:lstStyle/>
                    <a:p>
                      <a:pPr algn="ctr" latinLnBrk="1"/>
                      <a:endParaRPr lang="ko-KR" altLang="en-US" sz="1200" dirty="0"/>
                    </a:p>
                  </a:txBody>
                  <a:tcPr anchor="ctr">
                    <a:lnL w="3175" cap="flat" cmpd="sng" algn="ctr">
                      <a:solidFill>
                        <a:schemeClr val="bg1"/>
                      </a:solidFill>
                      <a:prstDash val="solid"/>
                      <a:round/>
                      <a:headEnd type="none" w="med" len="med"/>
                      <a:tailEnd type="none" w="med" len="med"/>
                    </a:lnL>
                    <a:lnR w="6350"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algn="ctr" latinLnBrk="1"/>
                      <a:r>
                        <a:rPr lang="en-US" altLang="ko-KR" sz="1200" dirty="0" smtClean="0"/>
                        <a:t>rev</a:t>
                      </a:r>
                      <a:endParaRPr lang="ko-KR" altLang="en-US" sz="120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t>Control ID</a:t>
                      </a:r>
                      <a:endParaRPr lang="ko-KR" altLang="en-US"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latinLnBrk="1"/>
                      <a:r>
                        <a:rPr lang="en-US" altLang="ko-KR" sz="1200" dirty="0" smtClean="0"/>
                        <a:t>Control Information</a:t>
                      </a:r>
                      <a:endParaRPr lang="ko-KR" altLang="en-US" sz="1200" dirty="0"/>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l" latinLnBrk="1"/>
                      <a:endParaRPr lang="ko-KR" altLang="en-US" sz="1200" dirty="0"/>
                    </a:p>
                  </a:txBody>
                  <a:tcPr anchor="ctr">
                    <a:lnL w="6350" cap="flat" cmpd="sng" algn="ctr">
                      <a:solidFill>
                        <a:schemeClr val="tx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27234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Proposed BSR field</a:t>
            </a:r>
            <a:endParaRPr lang="ko-KR" altLang="en-US"/>
          </a:p>
        </p:txBody>
      </p:sp>
      <p:sp>
        <p:nvSpPr>
          <p:cNvPr id="3" name="내용 개체 틀 2"/>
          <p:cNvSpPr>
            <a:spLocks noGrp="1"/>
          </p:cNvSpPr>
          <p:nvPr>
            <p:ph idx="1"/>
          </p:nvPr>
        </p:nvSpPr>
        <p:spPr/>
        <p:txBody>
          <a:bodyPr/>
          <a:lstStyle/>
          <a:p>
            <a:r>
              <a:rPr lang="en-GB" altLang="ko-KR" dirty="0"/>
              <a:t>Proposed HE Control field: BS report for multiple TIDs/ACs</a:t>
            </a:r>
          </a:p>
          <a:p>
            <a:pPr lvl="1"/>
            <a:r>
              <a:rPr lang="en-US" altLang="ko-KR" dirty="0"/>
              <a:t>A new Control ID value of the HE variant HT Control field identifies a BSR</a:t>
            </a:r>
            <a:r>
              <a:rPr lang="en-GB" altLang="ko-KR" dirty="0"/>
              <a:t> (e.g., Control ID: 3)</a:t>
            </a:r>
          </a:p>
          <a:p>
            <a:pPr lvl="1"/>
            <a:r>
              <a:rPr lang="en-GB" altLang="ko-KR" dirty="0"/>
              <a:t>Control Information: Buffer status information </a:t>
            </a:r>
            <a:r>
              <a:rPr lang="en-GB" altLang="ko-KR" dirty="0" smtClean="0"/>
              <a:t>content</a:t>
            </a:r>
          </a:p>
          <a:p>
            <a:pPr lvl="2"/>
            <a:r>
              <a:rPr lang="en-US" altLang="ko-KR" dirty="0" smtClean="0"/>
              <a:t>One </a:t>
            </a:r>
            <a:r>
              <a:rPr lang="en-US" altLang="ko-KR" dirty="0"/>
              <a:t>or more (number is TBD) Queue Size subfields report the queue size</a:t>
            </a:r>
          </a:p>
          <a:p>
            <a:pPr lvl="2"/>
            <a:r>
              <a:rPr lang="en-US" altLang="ko-KR" dirty="0" smtClean="0"/>
              <a:t>Identifier </a:t>
            </a:r>
            <a:r>
              <a:rPr lang="en-US" altLang="ko-KR" dirty="0"/>
              <a:t>of AC/TID (and for which) is currently TBD</a:t>
            </a:r>
          </a:p>
          <a:p>
            <a:pPr lvl="2"/>
            <a:endParaRPr lang="en-GB" altLang="ko-KR" sz="1600" dirty="0" smtClean="0"/>
          </a:p>
          <a:p>
            <a:endParaRPr lang="ko-KR" altLang="en-US" sz="28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18</a:t>
            </a:fld>
            <a:endParaRPr lang="en-US"/>
          </a:p>
        </p:txBody>
      </p:sp>
    </p:spTree>
    <p:extLst>
      <p:ext uri="{BB962C8B-B14F-4D97-AF65-F5344CB8AC3E}">
        <p14:creationId xmlns:p14="http://schemas.microsoft.com/office/powerpoint/2010/main" val="1782018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Summary </a:t>
            </a:r>
            <a:endParaRPr lang="ko-KR" altLang="en-US"/>
          </a:p>
        </p:txBody>
      </p:sp>
      <p:sp>
        <p:nvSpPr>
          <p:cNvPr id="3" name="내용 개체 틀 2"/>
          <p:cNvSpPr>
            <a:spLocks noGrp="1"/>
          </p:cNvSpPr>
          <p:nvPr>
            <p:ph idx="1"/>
          </p:nvPr>
        </p:nvSpPr>
        <p:spPr/>
        <p:txBody>
          <a:bodyPr/>
          <a:lstStyle/>
          <a:p>
            <a:r>
              <a:rPr lang="en-GB" altLang="ko-KR" dirty="0"/>
              <a:t>We propose to allow STA to send a buffer status information for multiple TIDs/ACs using an HE Control </a:t>
            </a:r>
            <a:r>
              <a:rPr lang="en-GB" altLang="ko-KR" dirty="0" smtClean="0"/>
              <a:t>header</a:t>
            </a:r>
          </a:p>
          <a:p>
            <a:pPr lvl="1"/>
            <a:r>
              <a:rPr lang="en-US" altLang="ko-KR" dirty="0"/>
              <a:t>An HE STA may send the buffer status report (BSR) in the HE variant HT Control field for one or more queues (whether content of queue is per TID or per AC is </a:t>
            </a:r>
            <a:r>
              <a:rPr lang="en-US" altLang="ko-KR" dirty="0" smtClean="0"/>
              <a:t>TBD) </a:t>
            </a:r>
            <a:r>
              <a:rPr lang="en-US" altLang="ko-KR" dirty="0"/>
              <a:t>when the AP supports its reception</a:t>
            </a:r>
            <a:endParaRPr lang="ko-KR" altLang="ko-KR"/>
          </a:p>
          <a:p>
            <a:pPr lvl="1"/>
            <a:endParaRPr lang="ko-KR" altLang="en-US" sz="1800"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19</a:t>
            </a:fld>
            <a:endParaRPr lang="en-US"/>
          </a:p>
        </p:txBody>
      </p:sp>
    </p:spTree>
    <p:extLst>
      <p:ext uri="{BB962C8B-B14F-4D97-AF65-F5344CB8AC3E}">
        <p14:creationId xmlns:p14="http://schemas.microsoft.com/office/powerpoint/2010/main" val="1156104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0"/>
          <p:cNvGraphicFramePr>
            <a:graphicFrameLocks noGrp="1"/>
          </p:cNvGraphicFramePr>
          <p:nvPr>
            <p:extLst/>
          </p:nvPr>
        </p:nvGraphicFramePr>
        <p:xfrm>
          <a:off x="696913" y="1208901"/>
          <a:ext cx="7740000" cy="2829700"/>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82970">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Name</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chemeClr val="tx1"/>
                          </a:solidFill>
                          <a:latin typeface="Times New Roman" panose="02020603050405020304" pitchFamily="18" charset="0"/>
                          <a:ea typeface="+mj-ea"/>
                          <a:cs typeface="Times New Roman" panose="02020603050405020304" pitchFamily="18" charset="0"/>
                        </a:rPr>
                        <a:t>Affiliation</a:t>
                      </a:r>
                      <a:endParaRPr lang="en-US" sz="1100" b="1"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Address</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Phone</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chemeClr val="tx1"/>
                          </a:solidFill>
                          <a:latin typeface="Times New Roman" panose="02020603050405020304" pitchFamily="18" charset="0"/>
                          <a:ea typeface="+mj-ea"/>
                          <a:cs typeface="Times New Roman" panose="02020603050405020304" pitchFamily="18" charset="0"/>
                        </a:rPr>
                        <a:t>Email</a:t>
                      </a:r>
                      <a:endParaRPr lang="en-US" sz="1100" dirty="0">
                        <a:solidFill>
                          <a:schemeClr val="tx1"/>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Ron Porat</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b="0" dirty="0">
                          <a:solidFill>
                            <a:srgbClr val="000000"/>
                          </a:solidFill>
                          <a:latin typeface="Times New Roman" panose="02020603050405020304" pitchFamily="18" charset="0"/>
                          <a:ea typeface="+mj-ea"/>
                          <a:cs typeface="Times New Roman" panose="02020603050405020304" pitchFamily="18" charset="0"/>
                        </a:rPr>
                        <a:t>Broadcom</a:t>
                      </a:r>
                      <a:endParaRPr lang="en-US" sz="1100" b="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9">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rporat@broadcom.com</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Sriram Venkateswaran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Matthew Fischer</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mfischer@broadcom.com</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latin typeface="Times New Roman" panose="02020603050405020304" pitchFamily="18" charset="0"/>
                          <a:ea typeface="+mj-ea"/>
                          <a:cs typeface="Times New Roman" panose="02020603050405020304" pitchFamily="18" charset="0"/>
                        </a:rPr>
                        <a:t>Zhou Lan</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algn="ctr">
                        <a:spcBef>
                          <a:spcPts val="0"/>
                        </a:spcBef>
                        <a:spcAft>
                          <a:spcPts val="0"/>
                        </a:spcAft>
                      </a:pPr>
                      <a:r>
                        <a:rPr lang="en-US" sz="1100" dirty="0" smtClean="0">
                          <a:solidFill>
                            <a:srgbClr val="000000"/>
                          </a:solidFill>
                          <a:latin typeface="Times New Roman" panose="02020603050405020304" pitchFamily="18" charset="0"/>
                          <a:ea typeface="+mj-ea"/>
                          <a:cs typeface="Times New Roman" panose="02020603050405020304" pitchFamily="18" charset="0"/>
                        </a:rPr>
                        <a:t>Leo Montreuil</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Andrew Blanksby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Times New Roman" panose="02020603050405020304" pitchFamily="18" charset="0"/>
                          <a:ea typeface="+mj-ea"/>
                          <a:cs typeface="Times New Roman" panose="02020603050405020304" pitchFamily="18" charset="0"/>
                        </a:rPr>
                        <a:t>Vinko Erceg</a:t>
                      </a:r>
                      <a:endParaRPr lang="en-US" sz="1100" dirty="0" smtClean="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endParaRPr lang="en-US" sz="1100" dirty="0">
                        <a:solidFill>
                          <a:srgbClr val="000000"/>
                        </a:solidFill>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Thomas Derham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panose="02020603050405020304" pitchFamily="18" charset="0"/>
                          <a:ea typeface="+mj-ea"/>
                          <a:cs typeface="Times New Roman" panose="02020603050405020304" pitchFamily="18" charset="0"/>
                        </a:rPr>
                        <a:t> </a:t>
                      </a: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297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Times New Roman" panose="02020603050405020304" pitchFamily="18" charset="0"/>
                          <a:ea typeface="+mj-ea"/>
                          <a:cs typeface="Times New Roman" panose="02020603050405020304" pitchFamily="18" charset="0"/>
                        </a:rPr>
                        <a:t>Mingyue Ji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1"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panose="02020603050405020304" pitchFamily="18" charset="0"/>
                        <a:ea typeface="+mj-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7424101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References </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20</a:t>
            </a:fld>
            <a:endParaRPr lang="en-US"/>
          </a:p>
        </p:txBody>
      </p:sp>
      <p:sp>
        <p:nvSpPr>
          <p:cNvPr id="10" name="내용 개체 틀 2"/>
          <p:cNvSpPr txBox="1">
            <a:spLocks/>
          </p:cNvSpPr>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57150" indent="0">
              <a:buNone/>
            </a:pPr>
            <a:r>
              <a:rPr lang="en-US" altLang="ko-KR" sz="2000" b="0" dirty="0" smtClean="0"/>
              <a:t>[1] </a:t>
            </a:r>
            <a:r>
              <a:rPr lang="en-US" altLang="ko-KR" sz="2000" b="0" dirty="0"/>
              <a:t>https://mentor.ieee.org/802.11/dcn/15/11-15-0132-16-00ax-spec-framework.docx</a:t>
            </a:r>
          </a:p>
          <a:p>
            <a:pPr marL="57150" indent="0">
              <a:buNone/>
            </a:pPr>
            <a:r>
              <a:rPr lang="en-US" altLang="ko-KR" sz="2000" b="0" dirty="0" smtClean="0"/>
              <a:t>[2] </a:t>
            </a:r>
            <a:r>
              <a:rPr lang="en-US" altLang="ko-KR" sz="2000" b="0" dirty="0"/>
              <a:t>A. </a:t>
            </a:r>
            <a:r>
              <a:rPr lang="en-US" altLang="ko-KR" sz="2000" b="0" dirty="0" err="1"/>
              <a:t>Asterjadhi</a:t>
            </a:r>
            <a:r>
              <a:rPr lang="en-US" altLang="ko-KR" sz="2000" b="0" dirty="0"/>
              <a:t>, et.al., </a:t>
            </a:r>
            <a:r>
              <a:rPr lang="en-US" altLang="ko-KR" sz="2000" b="0" dirty="0" smtClean="0"/>
              <a:t>11-15-1120-00-00ax-buffer-status-report</a:t>
            </a:r>
          </a:p>
        </p:txBody>
      </p:sp>
      <p:sp>
        <p:nvSpPr>
          <p:cNvPr id="9"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11"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82502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a:t>
            </a:r>
            <a:endParaRPr lang="ko-KR" altLang="en-US"/>
          </a:p>
        </p:txBody>
      </p:sp>
      <p:sp>
        <p:nvSpPr>
          <p:cNvPr id="3" name="내용 개체 틀 2"/>
          <p:cNvSpPr>
            <a:spLocks noGrp="1"/>
          </p:cNvSpPr>
          <p:nvPr>
            <p:ph idx="1"/>
          </p:nvPr>
        </p:nvSpPr>
        <p:spPr/>
        <p:txBody>
          <a:bodyPr/>
          <a:lstStyle/>
          <a:p>
            <a:pPr latinLnBrk="1"/>
            <a:r>
              <a:rPr lang="en-US" altLang="en-US" dirty="0"/>
              <a:t>Do you agree to add the following text to the </a:t>
            </a:r>
            <a:r>
              <a:rPr lang="en-US" altLang="en-US" dirty="0" smtClean="0"/>
              <a:t>11ax Specification </a:t>
            </a:r>
            <a:r>
              <a:rPr lang="en-US" altLang="en-US" dirty="0"/>
              <a:t>Frame work </a:t>
            </a:r>
            <a:r>
              <a:rPr lang="en-US" altLang="en-US" dirty="0" smtClean="0"/>
              <a:t>document</a:t>
            </a:r>
            <a:r>
              <a:rPr lang="en-US" altLang="ko-KR" dirty="0" smtClean="0"/>
              <a:t>: </a:t>
            </a:r>
            <a:endParaRPr lang="ko-KR" altLang="ko-KR"/>
          </a:p>
          <a:p>
            <a:pPr lvl="1" latinLnBrk="1"/>
            <a:r>
              <a:rPr lang="en-US" altLang="ko-KR" dirty="0" smtClean="0"/>
              <a:t>An </a:t>
            </a:r>
            <a:r>
              <a:rPr lang="en-US" altLang="ko-KR" dirty="0"/>
              <a:t>HE STA may send the buffer status report (BSR) in the HE variant HT Control field for one or more queues (whether content of queue is per TID or per AC is </a:t>
            </a:r>
            <a:r>
              <a:rPr lang="en-US" altLang="ko-KR" dirty="0" smtClean="0"/>
              <a:t>TBD) </a:t>
            </a:r>
            <a:r>
              <a:rPr lang="en-US" altLang="ko-KR" dirty="0"/>
              <a:t>when the AP supports its reception</a:t>
            </a:r>
            <a:endParaRPr lang="ko-KR" altLang="ko-KR"/>
          </a:p>
          <a:p>
            <a:pPr lvl="2" latinLnBrk="1"/>
            <a:r>
              <a:rPr lang="en-US" altLang="ko-KR" dirty="0"/>
              <a:t>A new Control ID value of the HE variant HT Control field identifies a BSR</a:t>
            </a:r>
            <a:endParaRPr lang="ko-KR" altLang="ko-KR"/>
          </a:p>
          <a:p>
            <a:pPr lvl="2" latinLnBrk="1"/>
            <a:r>
              <a:rPr lang="en-US" altLang="ko-KR" dirty="0"/>
              <a:t>One or more (number is TBD) Queue Size subfields report the queue size</a:t>
            </a:r>
            <a:endParaRPr lang="ko-KR" altLang="ko-KR"/>
          </a:p>
          <a:p>
            <a:pPr lvl="2"/>
            <a:r>
              <a:rPr lang="en-US" altLang="ko-KR" dirty="0"/>
              <a:t>Identifier of AC/TID (and for which) is currently TBD</a:t>
            </a:r>
            <a:endParaRPr lang="ko-KR" altLang="en-US"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21</a:t>
            </a:fld>
            <a:endParaRPr lang="en-US"/>
          </a:p>
        </p:txBody>
      </p:sp>
      <p:sp>
        <p:nvSpPr>
          <p:cNvPr id="7" name="날짜 개체 틀 3"/>
          <p:cNvSpPr>
            <a:spLocks noGrp="1"/>
          </p:cNvSpPr>
          <p:nvPr>
            <p:ph type="dt" sz="half" idx="10"/>
          </p:nvPr>
        </p:nvSpPr>
        <p:spPr>
          <a:xfrm>
            <a:off x="696913" y="332601"/>
            <a:ext cx="968214" cy="276999"/>
          </a:xfrm>
        </p:spPr>
        <p:txBody>
          <a:bodyPr/>
          <a:lstStyle/>
          <a:p>
            <a:pPr>
              <a:defRPr/>
            </a:pPr>
            <a:r>
              <a:rPr lang="en-US" dirty="0" smtClean="0"/>
              <a:t>May 2016</a:t>
            </a:r>
            <a:endParaRPr lang="en-US" dirty="0"/>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4071102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Appendix</a:t>
            </a:r>
            <a:endParaRPr lang="ko-KR" altLang="en-US"/>
          </a:p>
        </p:txBody>
      </p:sp>
      <p:sp>
        <p:nvSpPr>
          <p:cNvPr id="3" name="텍스트 개체 틀 2"/>
          <p:cNvSpPr>
            <a:spLocks noGrp="1"/>
          </p:cNvSpPr>
          <p:nvPr>
            <p:ph type="body" idx="1"/>
          </p:nvPr>
        </p:nvSpPr>
        <p:spPr/>
        <p:txBody>
          <a:bodyPr/>
          <a:lstStyle/>
          <a:p>
            <a:endParaRPr lang="ko-KR" altLang="en-US"/>
          </a:p>
        </p:txBody>
      </p:sp>
      <p:sp>
        <p:nvSpPr>
          <p:cNvPr id="4" name="날짜 개체 틀 3"/>
          <p:cNvSpPr>
            <a:spLocks noGrp="1"/>
          </p:cNvSpPr>
          <p:nvPr>
            <p:ph type="dt" sz="half" idx="10"/>
          </p:nvPr>
        </p:nvSpPr>
        <p:spPr/>
        <p:txBody>
          <a:bodyPr/>
          <a:lstStyle/>
          <a:p>
            <a:pPr>
              <a:defRPr/>
            </a:pPr>
            <a:r>
              <a:rPr lang="en-US" smtClean="0"/>
              <a:t>March 2013</a:t>
            </a:r>
            <a:endParaRPr lang="en-US"/>
          </a:p>
        </p:txBody>
      </p:sp>
      <p:sp>
        <p:nvSpPr>
          <p:cNvPr id="5" name="바닥글 개체 틀 4"/>
          <p:cNvSpPr>
            <a:spLocks noGrp="1"/>
          </p:cNvSpPr>
          <p:nvPr>
            <p:ph type="ftr" sz="quarter" idx="11"/>
          </p:nvPr>
        </p:nvSpPr>
        <p:spPr/>
        <p:txBody>
          <a:bodyPr/>
          <a:lstStyle/>
          <a:p>
            <a:pPr>
              <a:defRPr/>
            </a:pPr>
            <a:r>
              <a:rPr lang="en-US" smtClean="0"/>
              <a:t>Ron Porat, Broadcom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F652A146-6F07-41EF-8958-F5CF356A0B78}" type="slidenum">
              <a:rPr lang="en-US" smtClean="0"/>
              <a:pPr>
                <a:defRPr/>
              </a:pPr>
              <a:t>22</a:t>
            </a:fld>
            <a:endParaRPr lang="en-US"/>
          </a:p>
        </p:txBody>
      </p:sp>
    </p:spTree>
    <p:extLst>
      <p:ext uri="{BB962C8B-B14F-4D97-AF65-F5344CB8AC3E}">
        <p14:creationId xmlns:p14="http://schemas.microsoft.com/office/powerpoint/2010/main" val="13213890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AC based BSR</a:t>
            </a:r>
            <a:endParaRPr lang="ko-KR" altLang="en-US" dirty="0"/>
          </a:p>
        </p:txBody>
      </p:sp>
      <p:sp>
        <p:nvSpPr>
          <p:cNvPr id="3" name="내용 개체 틀 2"/>
          <p:cNvSpPr>
            <a:spLocks noGrp="1"/>
          </p:cNvSpPr>
          <p:nvPr>
            <p:ph idx="1"/>
          </p:nvPr>
        </p:nvSpPr>
        <p:spPr/>
        <p:txBody>
          <a:bodyPr/>
          <a:lstStyle/>
          <a:p>
            <a:r>
              <a:rPr lang="en-US" altLang="ko-KR" sz="2000" dirty="0"/>
              <a:t>An EDCA parameter is defined per-AC not TID</a:t>
            </a:r>
          </a:p>
          <a:p>
            <a:pPr lvl="1"/>
            <a:r>
              <a:rPr lang="en-US" altLang="ko-KR" sz="1800" dirty="0"/>
              <a:t>A STA can access the channel to send a packet with a TID using the EDCA parameter related to the AC for the TID</a:t>
            </a:r>
          </a:p>
          <a:p>
            <a:pPr lvl="1"/>
            <a:r>
              <a:rPr lang="en-US" altLang="ko-KR" sz="1800" dirty="0"/>
              <a:t>The packets belonging to the same AC but different TIDs are transmitted using the same access parameter such as AIFSN, </a:t>
            </a:r>
            <a:r>
              <a:rPr lang="en-US" altLang="ko-KR" sz="1800" dirty="0" err="1"/>
              <a:t>CWmin</a:t>
            </a:r>
            <a:r>
              <a:rPr lang="en-US" altLang="ko-KR" sz="1800" dirty="0"/>
              <a:t>, </a:t>
            </a:r>
            <a:r>
              <a:rPr lang="en-US" altLang="ko-KR" sz="1800" dirty="0" err="1"/>
              <a:t>CWmax</a:t>
            </a:r>
            <a:endParaRPr lang="en-US" altLang="ko-KR" sz="1800" dirty="0"/>
          </a:p>
          <a:p>
            <a:r>
              <a:rPr lang="en-US" altLang="ko-KR" sz="2000" dirty="0"/>
              <a:t>DL MU-MIMO in 11ac uses the AC based TXOP sharing mechanism</a:t>
            </a:r>
          </a:p>
          <a:p>
            <a:r>
              <a:rPr lang="en-US" altLang="ko-KR" sz="2000" dirty="0" smtClean="0"/>
              <a:t>The </a:t>
            </a:r>
            <a:r>
              <a:rPr lang="en-US" altLang="ko-KR" sz="2000" dirty="0"/>
              <a:t>AC based buffer status information can be reported if the buffer status for multiple TIDs needs to be reported</a:t>
            </a:r>
          </a:p>
          <a:p>
            <a:pPr lvl="1"/>
            <a:r>
              <a:rPr lang="en-US" altLang="ko-KR" sz="1800" dirty="0"/>
              <a:t>The AC based BS report requires less overhead than the TID based one when multiple TIDs/ACs needs to be reported</a:t>
            </a:r>
            <a:endParaRPr lang="ko-KR" altLang="en-US" sz="1800"/>
          </a:p>
          <a:p>
            <a:endParaRPr lang="ko-KR" altLang="en-US" dirty="0"/>
          </a:p>
        </p:txBody>
      </p:sp>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23</a:t>
            </a:fld>
            <a:endParaRPr lang="en-US"/>
          </a:p>
        </p:txBody>
      </p:sp>
    </p:spTree>
    <p:extLst>
      <p:ext uri="{BB962C8B-B14F-4D97-AF65-F5344CB8AC3E}">
        <p14:creationId xmlns:p14="http://schemas.microsoft.com/office/powerpoint/2010/main" val="3921467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nvPr>
        </p:nvGraphicFramePr>
        <p:xfrm>
          <a:off x="696913" y="1207870"/>
          <a:ext cx="7740000" cy="328792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98902">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 Stacey</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Intel</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2111 NE 25th Ave, Hillsboro OR 97124, USA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1">
                  <a:txBody>
                    <a:bodyPr/>
                    <a:lstStyle/>
                    <a:p>
                      <a:pPr marL="0" marR="0" algn="ctr">
                        <a:spcBef>
                          <a:spcPts val="0"/>
                        </a:spcBef>
                        <a:spcAft>
                          <a:spcPts val="0"/>
                        </a:spcAft>
                      </a:pPr>
                      <a:r>
                        <a:rPr lang="en-US" sz="1100" b="0" dirty="0">
                          <a:solidFill>
                            <a:srgbClr val="000000"/>
                          </a:solidFill>
                          <a:latin typeface="Times New Roman"/>
                          <a:ea typeface="Times New Roman"/>
                          <a:cs typeface="Arial"/>
                        </a:rPr>
                        <a:t>+1-503-724-893  </a:t>
                      </a:r>
                      <a:endParaRPr lang="en-US" sz="1100" b="0" dirty="0">
                        <a:latin typeface="Times New Roman"/>
                        <a:ea typeface="Times New Roman"/>
                        <a:cs typeface="Arial"/>
                      </a:endParaRPr>
                    </a:p>
                    <a:p>
                      <a:pPr marL="0" marR="0" algn="ctr">
                        <a:spcBef>
                          <a:spcPts val="0"/>
                        </a:spcBef>
                        <a:spcAft>
                          <a:spcPts val="0"/>
                        </a:spcAft>
                      </a:pPr>
                      <a:r>
                        <a:rPr lang="en-US" sz="1100" b="0" dirty="0">
                          <a:solidFill>
                            <a:srgbClr val="000000"/>
                          </a:solidFill>
                          <a:latin typeface="Times New Roman"/>
                          <a:ea typeface="Times New Roman"/>
                          <a:cs typeface="Arial"/>
                        </a:rPr>
                        <a:t> </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b="0" dirty="0">
                          <a:solidFill>
                            <a:srgbClr val="000000"/>
                          </a:solidFill>
                          <a:latin typeface="Times New Roman"/>
                          <a:ea typeface="Times New Roman"/>
                          <a:cs typeface="Arial"/>
                        </a:rPr>
                        <a:t>robert.stacey@intel.com</a:t>
                      </a:r>
                      <a:endParaRPr lang="en-US" sz="11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 Azizi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0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shahrnaz.azizi@intel.com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 Huang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po-kai.huang@intel.com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Qinghua Li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quinghua.li@intel.com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xiaogang.c.chen@intel.com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err="1">
                          <a:solidFill>
                            <a:srgbClr val="000000"/>
                          </a:solidFill>
                          <a:latin typeface="Times New Roman"/>
                          <a:ea typeface="Times New Roman"/>
                          <a:cs typeface="Arial"/>
                        </a:rPr>
                        <a:t>Chitto</a:t>
                      </a:r>
                      <a:r>
                        <a:rPr lang="en-US" sz="1100" dirty="0">
                          <a:solidFill>
                            <a:srgbClr val="000000"/>
                          </a:solidFill>
                          <a:latin typeface="Times New Roman"/>
                          <a:ea typeface="Times New Roman"/>
                          <a:cs typeface="Arial"/>
                        </a:rPr>
                        <a:t> Ghosh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chittabrata.ghosh@intel.com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Laurent Cariou </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laurent.cariou@intel.com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algn="ctr"/>
                      <a:r>
                        <a:rPr lang="en-US" sz="1100" dirty="0" smtClean="0"/>
                        <a:t>Yaron Alpert</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r>
                        <a:rPr lang="en-US" sz="1100" dirty="0" smtClean="0"/>
                        <a:t>yaron.alpert@intel.com</a:t>
                      </a:r>
                      <a:endParaRPr lang="en-US" sz="11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Assaf Gurevitz</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assaf.gurevitz@intel.com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Ilan Sutskover</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ilan.sutskover@intel.com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8902">
                <a:tc>
                  <a:txBody>
                    <a:bodyPr/>
                    <a:lstStyle/>
                    <a:p>
                      <a:pPr marL="0" marR="0" algn="ctr">
                        <a:spcBef>
                          <a:spcPts val="0"/>
                        </a:spcBef>
                        <a:spcAft>
                          <a:spcPts val="0"/>
                        </a:spcAft>
                      </a:pPr>
                      <a:r>
                        <a:rPr lang="en-US" sz="1100" dirty="0" smtClean="0">
                          <a:latin typeface="Times New Roman"/>
                          <a:ea typeface="Times New Roman"/>
                          <a:cs typeface="Arial"/>
                        </a:rPr>
                        <a:t>Feng Jiang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feng1.jiang@intel.com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366932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7270B0F4-07F1-493B-B979-B32C85397D8C}" type="slidenum">
              <a:rPr lang="en-US" altLang="ko-KR" sz="1200" b="0">
                <a:cs typeface="Arial" panose="020B0604020202020204" pitchFamily="34" charset="0"/>
              </a:rPr>
              <a:pPr>
                <a:spcBef>
                  <a:spcPct val="0"/>
                </a:spcBef>
                <a:buFontTx/>
                <a:buNone/>
              </a:pPr>
              <a:t>4</a:t>
            </a:fld>
            <a:endParaRPr lang="en-US" altLang="ko-KR" sz="1200" b="0">
              <a:cs typeface="Arial" panose="020B0604020202020204" pitchFamily="34" charset="0"/>
            </a:endParaRPr>
          </a:p>
        </p:txBody>
      </p:sp>
      <p:sp>
        <p:nvSpPr>
          <p:cNvPr id="6148"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7" name="Table 8"/>
          <p:cNvGraphicFramePr>
            <a:graphicFrameLocks noGrp="1"/>
          </p:cNvGraphicFramePr>
          <p:nvPr>
            <p:extLst/>
          </p:nvPr>
        </p:nvGraphicFramePr>
        <p:xfrm>
          <a:off x="690082" y="1215775"/>
          <a:ext cx="7740000" cy="3844924"/>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26">
                <a:tc>
                  <a:txBody>
                    <a:bodyPr/>
                    <a:lstStyle/>
                    <a:p>
                      <a:pPr algn="ctr"/>
                      <a:r>
                        <a:rPr lang="en-US" sz="1100" dirty="0" smtClean="0">
                          <a:solidFill>
                            <a:schemeClr val="tx1"/>
                          </a:solidFill>
                          <a:latin typeface="+mn-lt"/>
                        </a:rPr>
                        <a:t>Name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Affiliation</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Address</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Phone</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latin typeface="+mn-lt"/>
                        </a:rPr>
                        <a:t>Email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Hongyuan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100" dirty="0" smtClean="0">
                          <a:solidFill>
                            <a:schemeClr val="tx1"/>
                          </a:solidFill>
                          <a:latin typeface="+mn-lt"/>
                        </a:rPr>
                        <a:t>Marvell</a:t>
                      </a:r>
                      <a:endParaRPr lang="en-US" sz="11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kern="1200" dirty="0" smtClean="0">
                          <a:solidFill>
                            <a:schemeClr val="dk1"/>
                          </a:solidFill>
                          <a:latin typeface="+mn-lt"/>
                          <a:ea typeface="+mn-ea"/>
                          <a:cs typeface="+mn-cs"/>
                        </a:rPr>
                        <a:t>5488 Marvell Lane,</a:t>
                      </a:r>
                      <a:br>
                        <a:rPr lang="en-US" sz="1000" kern="1200" dirty="0" smtClean="0">
                          <a:solidFill>
                            <a:schemeClr val="dk1"/>
                          </a:solidFill>
                          <a:latin typeface="+mn-lt"/>
                          <a:ea typeface="+mn-ea"/>
                          <a:cs typeface="+mn-cs"/>
                        </a:rPr>
                      </a:br>
                      <a:r>
                        <a:rPr lang="en-US" sz="1000" kern="1200" dirty="0" smtClean="0">
                          <a:solidFill>
                            <a:schemeClr val="dk1"/>
                          </a:solidFill>
                          <a:latin typeface="+mn-lt"/>
                          <a:ea typeface="+mn-ea"/>
                          <a:cs typeface="+mn-cs"/>
                        </a:rPr>
                        <a:t>Santa Clara, CA, 95054</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3">
                  <a:txBody>
                    <a:bodyPr/>
                    <a:lstStyle/>
                    <a:p>
                      <a:pPr algn="ctr"/>
                      <a:r>
                        <a:rPr lang="en-US" sz="1000" dirty="0" smtClean="0">
                          <a:solidFill>
                            <a:schemeClr val="tx1"/>
                          </a:solidFill>
                          <a:latin typeface="+mn-lt"/>
                        </a:rPr>
                        <a:t>408-222-2500</a:t>
                      </a:r>
                      <a:endParaRPr lang="en-US" sz="1000" dirty="0">
                        <a:solidFill>
                          <a:schemeClr val="tx1"/>
                        </a:solidFill>
                        <a:latin typeface="+mn-lt"/>
                      </a:endParaRPr>
                    </a:p>
                  </a:txBody>
                  <a:tcPr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hongyuan@marvell.com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Yakun Sun</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yakunsun@marvell.com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Lei Wang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Leileiw@marvell.com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Liwen Chu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liwenchu@marvell.com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Jinjing Jiang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jinjing@marvell.com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Yan Zhang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yzhang@marvell.com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Rui Cao </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ruicao@marvell.com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smtClean="0">
                          <a:latin typeface="+mn-lt"/>
                          <a:ea typeface="Times New Roman"/>
                          <a:cs typeface="Arial"/>
                        </a:rPr>
                        <a:t>Jie</a:t>
                      </a:r>
                      <a:r>
                        <a:rPr lang="en-US" sz="1100" baseline="0" dirty="0" smtClean="0">
                          <a:latin typeface="+mn-lt"/>
                          <a:ea typeface="Times New Roman"/>
                          <a:cs typeface="Arial"/>
                        </a:rPr>
                        <a:t> Huang</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spcBef>
                          <a:spcPts val="0"/>
                        </a:spcBef>
                        <a:spcAft>
                          <a:spcPts val="0"/>
                        </a:spcAft>
                      </a:pPr>
                      <a:r>
                        <a:rPr lang="en-US" sz="1000" dirty="0" smtClean="0">
                          <a:latin typeface="+mn-lt"/>
                          <a:ea typeface="Times New Roman"/>
                          <a:cs typeface="Arial"/>
                        </a:rPr>
                        <a:t>jiehuang@marvell.com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Sudhir Srinivasa</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sudhirs@marvell.com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Saga Tamhane</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sagar@marvell.com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Mao Yu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mn-lt"/>
                          <a:ea typeface="Times New Roman"/>
                          <a:cs typeface="Arial"/>
                        </a:rPr>
                        <a:t>my@marvel</a:t>
                      </a:r>
                      <a:r>
                        <a:rPr lang="en-US" sz="1000" dirty="0">
                          <a:solidFill>
                            <a:srgbClr val="000000"/>
                          </a:solidFill>
                          <a:latin typeface="+mn-lt"/>
                          <a:ea typeface="Times New Roman"/>
                          <a:cs typeface="Arial"/>
                        </a:rPr>
                        <a:t>..com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Edward Au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edwardau@marvell.com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46">
                <a:tc>
                  <a:txBody>
                    <a:bodyPr/>
                    <a:lstStyle/>
                    <a:p>
                      <a:pPr marL="0" marR="0" algn="ctr">
                        <a:spcBef>
                          <a:spcPts val="0"/>
                        </a:spcBef>
                        <a:spcAft>
                          <a:spcPts val="0"/>
                        </a:spcAft>
                      </a:pPr>
                      <a:r>
                        <a:rPr lang="en-US" sz="1100" dirty="0">
                          <a:solidFill>
                            <a:srgbClr val="000000"/>
                          </a:solidFill>
                          <a:latin typeface="+mn-lt"/>
                          <a:ea typeface="Times New Roman"/>
                          <a:cs typeface="Arial"/>
                        </a:rPr>
                        <a:t>Hui-Ling </a:t>
                      </a:r>
                      <a:r>
                        <a:rPr lang="en-US" sz="1100" dirty="0" smtClean="0">
                          <a:solidFill>
                            <a:srgbClr val="000000"/>
                          </a:solidFill>
                          <a:latin typeface="+mn-lt"/>
                          <a:ea typeface="Times New Roman"/>
                          <a:cs typeface="Arial"/>
                        </a:rPr>
                        <a:t>Lou</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sz="11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mn-lt"/>
                          <a:ea typeface="Times New Roman"/>
                          <a:cs typeface="Arial"/>
                        </a:rPr>
                        <a:t>hlou@marvell.com</a:t>
                      </a:r>
                      <a:endParaRPr lang="en-US" sz="10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9" name="Date Placeholder 3"/>
          <p:cNvSpPr>
            <a:spLocks noGrp="1"/>
          </p:cNvSpPr>
          <p:nvPr>
            <p:ph type="dt" sz="quarter" idx="10"/>
          </p:nvPr>
        </p:nvSpPr>
        <p:spPr/>
        <p:txBody>
          <a:bodyPr/>
          <a:lstStyle/>
          <a:p>
            <a:pPr>
              <a:defRPr/>
            </a:pPr>
            <a:r>
              <a:rPr lang="en-US" altLang="ko-KR"/>
              <a:t>March 2016</a:t>
            </a:r>
          </a:p>
        </p:txBody>
      </p:sp>
      <p:sp>
        <p:nvSpPr>
          <p:cNvPr id="8"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cxnSp>
        <p:nvCxnSpPr>
          <p:cNvPr id="3" name="직선 연결선 2"/>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048756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4"/>
          <p:cNvGraphicFramePr>
            <a:graphicFrameLocks noGrp="1"/>
          </p:cNvGraphicFramePr>
          <p:nvPr>
            <p:extLst/>
          </p:nvPr>
        </p:nvGraphicFramePr>
        <p:xfrm>
          <a:off x="698972" y="1207870"/>
          <a:ext cx="7772400" cy="471421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Alice Chen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4">
                  <a:txBody>
                    <a:bodyPr/>
                    <a:lstStyle/>
                    <a:p>
                      <a:pPr marL="0" marR="0" algn="ctr">
                        <a:spcBef>
                          <a:spcPts val="0"/>
                        </a:spcBef>
                        <a:spcAft>
                          <a:spcPts val="0"/>
                        </a:spcAft>
                      </a:pPr>
                      <a:r>
                        <a:rPr lang="en-US" sz="1100" dirty="0" smtClean="0">
                          <a:solidFill>
                            <a:srgbClr val="000000"/>
                          </a:solidFill>
                          <a:latin typeface="Times New Roman"/>
                          <a:ea typeface="Times New Roman"/>
                          <a:cs typeface="Arial"/>
                        </a:rPr>
                        <a:t>Qualcomm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5775 Morehouse Dr. San Diego, CA, USA</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alicel@qti.qualcomm.com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Albert Van Zelst</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allert@qti.qualcomm.com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Alfred Asterjadhi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aasterja@qti.qualcomm.com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Bin Tian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btian@qti.qualcomm.com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Carlos </a:t>
                      </a:r>
                      <a:r>
                        <a:rPr lang="en-US" sz="1100" dirty="0" err="1">
                          <a:solidFill>
                            <a:srgbClr val="000000"/>
                          </a:solidFill>
                          <a:latin typeface="Times New Roman"/>
                          <a:ea typeface="Times New Roman"/>
                          <a:cs typeface="Arial"/>
                        </a:rPr>
                        <a:t>Aldana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caldana@qca.qualcomm.com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George Cherian</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gcherian@qti.qualcomm.com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Gwendolyn Barriac</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gbarriac@qti.qualcomm.com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Hemanth Sampath</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hsampath@qti.qualcomm.com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Lin Yang</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dirty="0" smtClean="0">
                          <a:solidFill>
                            <a:srgbClr val="000000"/>
                          </a:solidFill>
                          <a:latin typeface="+mn-lt"/>
                          <a:ea typeface="Times New Roman"/>
                          <a:cs typeface="Arial"/>
                        </a:rPr>
                        <a:t>5775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linyang@qti.qualcomm.com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Lochan</a:t>
                      </a:r>
                      <a:r>
                        <a:rPr lang="en-US" sz="1100" baseline="0" dirty="0" smtClean="0">
                          <a:latin typeface="Times New Roman"/>
                          <a:ea typeface="Times New Roman"/>
                          <a:cs typeface="Arial"/>
                        </a:rPr>
                        <a:t> Verma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000000"/>
                          </a:solidFill>
                          <a:latin typeface="Times New Roman"/>
                          <a:ea typeface="Times New Roman"/>
                          <a:cs typeface="Arial"/>
                        </a:rPr>
                        <a:t>5775</a:t>
                      </a:r>
                      <a:r>
                        <a:rPr lang="en-US" sz="1000" kern="1200" baseline="0" dirty="0" smtClean="0">
                          <a:solidFill>
                            <a:srgbClr val="000000"/>
                          </a:solidFill>
                          <a:latin typeface="Times New Roman"/>
                          <a:ea typeface="Times New Roman"/>
                          <a:cs typeface="Arial"/>
                        </a:rPr>
                        <a:t> Morehouse Dr. San Diego, CA USA</a:t>
                      </a:r>
                      <a:endParaRPr lang="en-US" sz="10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lverma@qti.qualcomm.com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Menzo Wentink</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a:t>
                      </a:r>
                      <a:r>
                        <a:rPr lang="en-US" sz="1000" kern="1200" dirty="0">
                          <a:solidFill>
                            <a:srgbClr val="000000"/>
                          </a:solidFill>
                          <a:latin typeface="Times New Roman"/>
                          <a:ea typeface="Times New Roman"/>
                          <a:cs typeface="Arial"/>
                        </a:rPr>
                        <a:t>Netherlands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mwentink@qti.qualcomm.com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Naveen Kakani</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fr-FR" sz="1000" kern="1200" dirty="0" smtClean="0">
                          <a:solidFill>
                            <a:schemeClr val="dk1"/>
                          </a:solidFill>
                          <a:effectLst/>
                          <a:latin typeface="+mn-lt"/>
                          <a:ea typeface="+mn-ea"/>
                          <a:cs typeface="+mn-cs"/>
                        </a:rPr>
                        <a:t>2100 </a:t>
                      </a:r>
                      <a:r>
                        <a:rPr lang="fr-FR" sz="1000" kern="1200" dirty="0" err="1" smtClean="0">
                          <a:solidFill>
                            <a:schemeClr val="dk1"/>
                          </a:solidFill>
                          <a:effectLst/>
                          <a:latin typeface="+mn-lt"/>
                          <a:ea typeface="+mn-ea"/>
                          <a:cs typeface="+mn-cs"/>
                        </a:rPr>
                        <a:t>Lakeside</a:t>
                      </a:r>
                      <a:r>
                        <a:rPr lang="fr-FR" sz="1000" kern="1200" dirty="0" smtClean="0">
                          <a:solidFill>
                            <a:schemeClr val="dk1"/>
                          </a:solidFill>
                          <a:effectLst/>
                          <a:latin typeface="+mn-lt"/>
                          <a:ea typeface="+mn-ea"/>
                          <a:cs typeface="+mn-cs"/>
                        </a:rPr>
                        <a:t> Boulevard</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Suite 475, Richardson</a:t>
                      </a:r>
                      <a:br>
                        <a:rPr lang="fr-FR" sz="1000" kern="1200" dirty="0" smtClean="0">
                          <a:solidFill>
                            <a:schemeClr val="dk1"/>
                          </a:solidFill>
                          <a:effectLst/>
                          <a:latin typeface="+mn-lt"/>
                          <a:ea typeface="+mn-ea"/>
                          <a:cs typeface="+mn-cs"/>
                        </a:rPr>
                      </a:br>
                      <a:r>
                        <a:rPr lang="fr-FR" sz="1000" kern="1200" dirty="0" smtClean="0">
                          <a:solidFill>
                            <a:schemeClr val="dk1"/>
                          </a:solidFill>
                          <a:effectLst/>
                          <a:latin typeface="+mn-lt"/>
                          <a:ea typeface="+mn-ea"/>
                          <a:cs typeface="+mn-cs"/>
                        </a:rPr>
                        <a:t>TX 75082,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nkakani@qti.qualcomm.com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smtClean="0">
                          <a:latin typeface="Times New Roman"/>
                          <a:ea typeface="Times New Roman"/>
                          <a:cs typeface="Arial"/>
                        </a:rPr>
                        <a:t>Raja Banerjea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tc>
                <a:tc>
                  <a:txBody>
                    <a:bodyPr/>
                    <a:lstStyle/>
                    <a:p>
                      <a:pPr marL="0" marR="0" algn="ctr">
                        <a:spcBef>
                          <a:spcPts val="0"/>
                        </a:spcBef>
                        <a:spcAft>
                          <a:spcPts val="0"/>
                        </a:spcAft>
                      </a:pPr>
                      <a:r>
                        <a:rPr lang="it-IT" sz="1000" kern="1200" dirty="0" smtClean="0">
                          <a:solidFill>
                            <a:schemeClr val="dk1"/>
                          </a:solidFill>
                          <a:effectLst/>
                          <a:latin typeface="+mn-lt"/>
                          <a:ea typeface="+mn-ea"/>
                          <a:cs typeface="+mn-cs"/>
                        </a:rPr>
                        <a:t>1060 Rincon Circle San Jose</a:t>
                      </a:r>
                      <a:br>
                        <a:rPr lang="it-IT" sz="1000" kern="1200" dirty="0" smtClean="0">
                          <a:solidFill>
                            <a:schemeClr val="dk1"/>
                          </a:solidFill>
                          <a:effectLst/>
                          <a:latin typeface="+mn-lt"/>
                          <a:ea typeface="+mn-ea"/>
                          <a:cs typeface="+mn-cs"/>
                        </a:rPr>
                      </a:br>
                      <a:r>
                        <a:rPr lang="it-IT" sz="1000" kern="1200" dirty="0" smtClean="0">
                          <a:solidFill>
                            <a:schemeClr val="dk1"/>
                          </a:solidFill>
                          <a:effectLst/>
                          <a:latin typeface="+mn-lt"/>
                          <a:ea typeface="+mn-ea"/>
                          <a:cs typeface="+mn-cs"/>
                        </a:rPr>
                        <a:t>CA 95131, USA</a:t>
                      </a:r>
                      <a:endParaRPr lang="en-US" sz="10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Times New Roman"/>
                          <a:ea typeface="Times New Roman"/>
                          <a:cs typeface="Arial"/>
                        </a:rPr>
                        <a:t>rajab@qit.qualcomm.com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100" dirty="0">
                          <a:solidFill>
                            <a:srgbClr val="000000"/>
                          </a:solidFill>
                          <a:latin typeface="Times New Roman"/>
                          <a:ea typeface="Times New Roman"/>
                          <a:cs typeface="Arial"/>
                        </a:rPr>
                        <a:t>Richard Van Nee</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err="1">
                          <a:solidFill>
                            <a:srgbClr val="000000"/>
                          </a:solidFill>
                          <a:latin typeface="Times New Roman"/>
                          <a:ea typeface="Times New Roman"/>
                          <a:cs typeface="Arial"/>
                        </a:rPr>
                        <a:t>Straatweg</a:t>
                      </a:r>
                      <a:r>
                        <a:rPr lang="en-US" sz="1000" dirty="0">
                          <a:solidFill>
                            <a:srgbClr val="000000"/>
                          </a:solidFill>
                          <a:latin typeface="Times New Roman"/>
                          <a:ea typeface="Times New Roman"/>
                          <a:cs typeface="Arial"/>
                        </a:rPr>
                        <a:t> 66-S </a:t>
                      </a:r>
                      <a:r>
                        <a:rPr lang="en-US" sz="1000" dirty="0" err="1">
                          <a:solidFill>
                            <a:srgbClr val="000000"/>
                          </a:solidFill>
                          <a:latin typeface="Times New Roman"/>
                          <a:ea typeface="Times New Roman"/>
                          <a:cs typeface="Arial"/>
                        </a:rPr>
                        <a:t>Breukelen</a:t>
                      </a:r>
                      <a:r>
                        <a:rPr lang="en-US" sz="1000" dirty="0">
                          <a:solidFill>
                            <a:srgbClr val="000000"/>
                          </a:solidFill>
                          <a:latin typeface="Times New Roman"/>
                          <a:ea typeface="Times New Roman"/>
                          <a:cs typeface="Arial"/>
                        </a:rPr>
                        <a:t>, 3621 BR Netherlands</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rvannee@qti.qualcomm.com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4606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12"/>
          <p:cNvGraphicFramePr>
            <a:graphicFrameLocks noGrp="1"/>
          </p:cNvGraphicFramePr>
          <p:nvPr>
            <p:extLst/>
          </p:nvPr>
        </p:nvGraphicFramePr>
        <p:xfrm>
          <a:off x="694616" y="1215336"/>
          <a:ext cx="7772400" cy="2092932"/>
        </p:xfrm>
        <a:graphic>
          <a:graphicData uri="http://schemas.openxmlformats.org/drawingml/2006/table">
            <a:tbl>
              <a:tblPr firstRow="1" bandRow="1">
                <a:tableStyleId>{F5AB1C69-6EDB-4FF4-983F-18BD219EF322}</a:tableStyleId>
              </a:tblPr>
              <a:tblGrid>
                <a:gridCol w="1554480"/>
                <a:gridCol w="1227221"/>
                <a:gridCol w="1718110"/>
                <a:gridCol w="1390850"/>
                <a:gridCol w="1881739"/>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Rolf De </a:t>
                      </a:r>
                      <a:r>
                        <a:rPr lang="en-US" sz="1200" dirty="0" err="1">
                          <a:solidFill>
                            <a:srgbClr val="000000"/>
                          </a:solidFill>
                          <a:latin typeface="Times New Roman"/>
                          <a:ea typeface="Times New Roman"/>
                          <a:cs typeface="Arial"/>
                        </a:rPr>
                        <a:t>Vegt</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smtClean="0">
                          <a:solidFill>
                            <a:srgbClr val="000000"/>
                          </a:solidFill>
                          <a:latin typeface="Times New Roman"/>
                          <a:ea typeface="Times New Roman"/>
                          <a:cs typeface="Arial"/>
                        </a:rPr>
                        <a:t>Qualcomm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a:solidFill>
                            <a:srgbClr val="000000"/>
                          </a:solidFill>
                          <a:latin typeface="Calibri"/>
                          <a:ea typeface="Times New Roman"/>
                          <a:cs typeface="Arial"/>
                        </a:rPr>
                        <a:t> </a:t>
                      </a:r>
                      <a:endParaRPr lang="en-US" sz="110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rolfv@qca.qualcomm.com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a:solidFill>
                            <a:srgbClr val="000000"/>
                          </a:solidFill>
                          <a:latin typeface="Times New Roman"/>
                          <a:ea typeface="Times New Roman"/>
                          <a:cs typeface="Arial"/>
                        </a:rPr>
                        <a:t>Sameer Vermani</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svverman@qti.qualcomm.com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Simone Merlin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5775 Morehouse Dr. San Diego, CA,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smerlin@qti.qualcomm.com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Tevfik Yucek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tyucek@qca.qualcomm.com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VK Jones</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1700 Technology Drive San Jose, CA 95110, USA</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vkjones@qca.qualcomm.com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Youhan Kim</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1700 Technology Drive San Jose, CA 95110, USA</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youhank@qca.qualcomm.com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748849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7</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Table 7"/>
          <p:cNvGraphicFramePr>
            <a:graphicFrameLocks noGrp="1"/>
          </p:cNvGraphicFramePr>
          <p:nvPr>
            <p:extLst/>
          </p:nvPr>
        </p:nvGraphicFramePr>
        <p:xfrm>
          <a:off x="704522" y="3898557"/>
          <a:ext cx="7740000" cy="1657350"/>
        </p:xfrm>
        <a:graphic>
          <a:graphicData uri="http://schemas.openxmlformats.org/drawingml/2006/table">
            <a:tbl>
              <a:tblPr/>
              <a:tblGrid>
                <a:gridCol w="1548000"/>
                <a:gridCol w="1222105"/>
                <a:gridCol w="1710947"/>
                <a:gridCol w="1385053"/>
                <a:gridCol w="1873895"/>
              </a:tblGrid>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Joonsuk</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Apple</a:t>
                      </a: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endParaRPr kumimoji="0" lang="en-US" altLang="ko-KR" sz="1000" b="1" i="0" u="none" strike="noStrike" cap="none" normalizeH="0" baseline="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joonuk@apple.com</a:t>
                      </a:r>
                      <a:endParaRPr kumimoji="0" lang="en-US" altLang="ko-KR" sz="1000" b="0" i="0" u="sng" strike="noStrike" cap="none" normalizeH="0" baseline="0" dirty="0" smtClean="0">
                        <a:ln>
                          <a:noFill/>
                        </a:ln>
                        <a:solidFill>
                          <a:schemeClr val="tx1"/>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Aon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rPr>
                        <a:t>Mujtaba</a:t>
                      </a:r>
                      <a:r>
                        <a:rPr kumimoji="0" lang="en-US" altLang="ko-KR" sz="1100" b="0" i="0" u="none" strike="noStrike" cap="none" normalizeH="0" baseline="0" dirty="0" smtClean="0">
                          <a:ln>
                            <a:noFill/>
                          </a:ln>
                          <a:solidFill>
                            <a:srgbClr val="000000"/>
                          </a:solidFill>
                          <a:effectLst/>
                          <a:latin typeface="Times New Roman" pitchFamily="18" charset="0"/>
                          <a:ea typeface="굴림" charset="-127"/>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mujtaba@apple.com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Guoqing Li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guoqing_li@apple.com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Eric Wong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ericwong@apple.com</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Chris Hartman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rPr>
                        <a:t>chartman@apple.com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Jarkko</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Kneckt</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FFFFFF"/>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jkneckt@apple.com</a:t>
                      </a: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graphicFrame>
        <p:nvGraphicFramePr>
          <p:cNvPr id="11" name="Table 8"/>
          <p:cNvGraphicFramePr>
            <a:graphicFrameLocks noGrp="1"/>
          </p:cNvGraphicFramePr>
          <p:nvPr/>
        </p:nvGraphicFramePr>
        <p:xfrm>
          <a:off x="700215" y="1219200"/>
          <a:ext cx="7740000" cy="2708192"/>
        </p:xfrm>
        <a:graphic>
          <a:graphicData uri="http://schemas.openxmlformats.org/drawingml/2006/table">
            <a:tbl>
              <a:tblPr firstRow="1" bandRow="1">
                <a:tableStyleId>{F5AB1C69-6EDB-4FF4-983F-18BD219EF322}</a:tableStyleId>
              </a:tblPr>
              <a:tblGrid>
                <a:gridCol w="1548000"/>
                <a:gridCol w="1222105"/>
                <a:gridCol w="1710947"/>
                <a:gridCol w="1385053"/>
                <a:gridCol w="1873895"/>
              </a:tblGrid>
              <a:tr h="264132">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200" dirty="0" smtClean="0">
                          <a:latin typeface="+mn-lt"/>
                          <a:ea typeface="Times New Roman"/>
                          <a:cs typeface="Arial"/>
                        </a:rPr>
                        <a:t>Jianhan Liu</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6">
                  <a:txBody>
                    <a:bodyPr/>
                    <a:lstStyle/>
                    <a:p>
                      <a:pPr marL="0" marR="0" algn="ctr">
                        <a:spcBef>
                          <a:spcPts val="0"/>
                        </a:spcBef>
                        <a:spcAft>
                          <a:spcPts val="0"/>
                        </a:spcAft>
                      </a:pPr>
                      <a:r>
                        <a:rPr lang="en-US" sz="1200" dirty="0" err="1">
                          <a:solidFill>
                            <a:srgbClr val="000000"/>
                          </a:solidFill>
                          <a:latin typeface="Times New Roman"/>
                          <a:ea typeface="Times New Roman"/>
                          <a:cs typeface="Arial"/>
                        </a:rPr>
                        <a:t>Mediatek</a:t>
                      </a:r>
                      <a:endParaRPr lang="en-US" sz="1200" dirty="0">
                        <a:latin typeface="Times New Roman"/>
                        <a:ea typeface="Times New Roman"/>
                        <a:cs typeface="Arial"/>
                      </a:endParaRPr>
                    </a:p>
                    <a:p>
                      <a:pPr marL="0" marR="0" algn="ctr">
                        <a:spcBef>
                          <a:spcPts val="0"/>
                        </a:spcBef>
                        <a:spcAft>
                          <a:spcPts val="0"/>
                        </a:spcAft>
                      </a:pPr>
                      <a:r>
                        <a:rPr lang="en-US" sz="1200" dirty="0">
                          <a:solidFill>
                            <a:srgbClr val="000000"/>
                          </a:solidFill>
                          <a:latin typeface="Times New Roman"/>
                          <a:ea typeface="Times New Roman"/>
                          <a:cs typeface="Arial"/>
                        </a:rPr>
                        <a:t>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2860 Junction Ave, San Jose, CA 95134, USA</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+1-408-526-1899</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smtClean="0">
                          <a:solidFill>
                            <a:srgbClr val="000000"/>
                          </a:solidFill>
                          <a:latin typeface="+mn-lt"/>
                          <a:ea typeface="Times New Roman"/>
                          <a:cs typeface="Arial"/>
                        </a:rPr>
                        <a:t>jianhan.Liu@mediatek.com</a:t>
                      </a:r>
                      <a:endParaRPr lang="en-US" sz="11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Thomas Pare</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thomas.pare@mediatek.com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smtClean="0">
                          <a:solidFill>
                            <a:srgbClr val="000000"/>
                          </a:solidFill>
                          <a:latin typeface="+mn-lt"/>
                          <a:ea typeface="Times New Roman"/>
                          <a:cs typeface="Arial"/>
                        </a:rPr>
                        <a:t>ChaoChun Wang</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solidFill>
                            <a:srgbClr val="000000"/>
                          </a:solidFill>
                          <a:latin typeface="+mn-lt"/>
                          <a:ea typeface="Times New Roman"/>
                          <a:cs typeface="Arial"/>
                        </a:rPr>
                        <a:t>chaochun.wang@mediatek.com</a:t>
                      </a:r>
                      <a:endParaRPr lang="en-US" sz="11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James Wang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solidFill>
                            <a:srgbClr val="000000"/>
                          </a:solidFill>
                          <a:latin typeface="+mn-lt"/>
                          <a:ea typeface="Times New Roman"/>
                          <a:cs typeface="Arial"/>
                        </a:rPr>
                        <a:t>james.wang@mediatek.com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Tianyu Wu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tianyu.wu@mediatek.com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GB" sz="1200" dirty="0">
                          <a:latin typeface="Times New Roman"/>
                          <a:ea typeface="Times New Roman"/>
                          <a:cs typeface="Arial"/>
                        </a:rPr>
                        <a:t>Russell Huang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russell.huang@mediatek.com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James Yee</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a:solidFill>
                            <a:srgbClr val="000000"/>
                          </a:solidFill>
                          <a:latin typeface="Times New Roman"/>
                          <a:ea typeface="Times New Roman"/>
                          <a:cs typeface="Arial"/>
                        </a:rPr>
                        <a:t>Mediatek</a:t>
                      </a:r>
                      <a:endParaRPr lang="en-US" sz="12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No. 1 </a:t>
                      </a:r>
                      <a:r>
                        <a:rPr lang="en-GB" sz="1200" dirty="0" err="1">
                          <a:solidFill>
                            <a:srgbClr val="000000"/>
                          </a:solidFill>
                          <a:latin typeface="Times New Roman"/>
                          <a:ea typeface="Times New Roman"/>
                          <a:cs typeface="Arial"/>
                        </a:rPr>
                        <a:t>Dusing</a:t>
                      </a:r>
                      <a:r>
                        <a:rPr lang="en-GB" sz="1200" dirty="0">
                          <a:solidFill>
                            <a:srgbClr val="000000"/>
                          </a:solidFill>
                          <a:latin typeface="Times New Roman"/>
                          <a:ea typeface="Times New Roman"/>
                          <a:cs typeface="Arial"/>
                        </a:rPr>
                        <a:t> 1</a:t>
                      </a:r>
                      <a:r>
                        <a:rPr lang="en-GB" sz="1200" baseline="30000" dirty="0">
                          <a:solidFill>
                            <a:srgbClr val="000000"/>
                          </a:solidFill>
                          <a:latin typeface="Times New Roman"/>
                          <a:ea typeface="Times New Roman"/>
                          <a:cs typeface="Arial"/>
                        </a:rPr>
                        <a:t>st</a:t>
                      </a:r>
                      <a:r>
                        <a:rPr lang="en-GB" sz="1200" dirty="0">
                          <a:solidFill>
                            <a:srgbClr val="000000"/>
                          </a:solidFill>
                          <a:latin typeface="Times New Roman"/>
                          <a:ea typeface="Times New Roman"/>
                          <a:cs typeface="Arial"/>
                        </a:rPr>
                        <a:t> Road, </a:t>
                      </a:r>
                      <a:r>
                        <a:rPr lang="en-GB" sz="1200" dirty="0" err="1">
                          <a:solidFill>
                            <a:srgbClr val="000000"/>
                          </a:solidFill>
                          <a:latin typeface="Times New Roman"/>
                          <a:ea typeface="Times New Roman"/>
                          <a:cs typeface="Arial"/>
                        </a:rPr>
                        <a:t>Hsinchu</a:t>
                      </a:r>
                      <a:r>
                        <a:rPr lang="en-GB" sz="1200" dirty="0">
                          <a:solidFill>
                            <a:srgbClr val="000000"/>
                          </a:solidFill>
                          <a:latin typeface="Times New Roman"/>
                          <a:ea typeface="Times New Roman"/>
                          <a:cs typeface="Arial"/>
                        </a:rPr>
                        <a:t>, Taiwan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GB" sz="1200" dirty="0">
                          <a:solidFill>
                            <a:srgbClr val="000000"/>
                          </a:solidFill>
                          <a:latin typeface="Times New Roman"/>
                          <a:ea typeface="Times New Roman"/>
                          <a:cs typeface="Arial"/>
                        </a:rPr>
                        <a:t>+886-3-567-0766</a:t>
                      </a:r>
                      <a:r>
                        <a:rPr lang="en-US" sz="1200" dirty="0">
                          <a:solidFill>
                            <a:srgbClr val="000000"/>
                          </a:solidFill>
                          <a:latin typeface="Times New Roman"/>
                          <a:ea typeface="Times New Roman"/>
                          <a:cs typeface="Arial"/>
                        </a:rPr>
                        <a:t>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james.yee@mediatek.com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5452">
                <a:tc>
                  <a:txBody>
                    <a:bodyPr/>
                    <a:lstStyle/>
                    <a:p>
                      <a:pPr marL="0" marR="0" algn="ctr">
                        <a:spcBef>
                          <a:spcPts val="0"/>
                        </a:spcBef>
                        <a:spcAft>
                          <a:spcPts val="0"/>
                        </a:spcAft>
                      </a:pPr>
                      <a:r>
                        <a:rPr lang="en-US" sz="1200" dirty="0">
                          <a:solidFill>
                            <a:srgbClr val="000000"/>
                          </a:solidFill>
                          <a:latin typeface="Times New Roman"/>
                          <a:ea typeface="Times New Roman"/>
                          <a:cs typeface="Arial"/>
                        </a:rPr>
                        <a:t>Frank Hsu </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000000"/>
                          </a:solidFill>
                          <a:latin typeface="Calibri"/>
                          <a:ea typeface="Times New Roman"/>
                          <a:cs typeface="Arial"/>
                        </a:rPr>
                        <a:t> </a:t>
                      </a:r>
                      <a:endParaRPr lang="en-US" sz="1200" dirty="0">
                        <a:latin typeface="Times New Roman"/>
                        <a:ea typeface="Times New Roman"/>
                        <a:cs typeface="Arial"/>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frank.hsu@mediatek.com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8597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pPr>
              <a:defRPr/>
            </a:pPr>
            <a:r>
              <a:rPr lang="en-US" smtClean="0"/>
              <a:t>May 2016</a:t>
            </a:r>
            <a:endParaRPr lang="en-US" dirty="0"/>
          </a:p>
        </p:txBody>
      </p:sp>
      <p:sp>
        <p:nvSpPr>
          <p:cNvPr id="5" name="바닥글 개체 틀 4"/>
          <p:cNvSpPr>
            <a:spLocks noGrp="1"/>
          </p:cNvSpPr>
          <p:nvPr>
            <p:ph type="ftr" sz="quarter" idx="11"/>
          </p:nvPr>
        </p:nvSpPr>
        <p:spPr/>
        <p:txBody>
          <a:bodyPr/>
          <a:lstStyle/>
          <a:p>
            <a:pPr>
              <a:defRPr/>
            </a:pPr>
            <a:r>
              <a:rPr lang="en-US" altLang="ko-KR" smtClean="0"/>
              <a:t>Jayh H. Park, LG Electronics</a:t>
            </a:r>
            <a:endParaRPr lang="en-US" altLang="ko-KR" dirty="0"/>
          </a:p>
        </p:txBody>
      </p:sp>
      <p:sp>
        <p:nvSpPr>
          <p:cNvPr id="6" name="슬라이드 번호 개체 틀 5"/>
          <p:cNvSpPr>
            <a:spLocks noGrp="1"/>
          </p:cNvSpPr>
          <p:nvPr>
            <p:ph type="sldNum" sz="quarter" idx="12"/>
          </p:nvPr>
        </p:nvSpPr>
        <p:spPr/>
        <p:txBody>
          <a:bodyPr/>
          <a:lstStyle/>
          <a:p>
            <a:pPr>
              <a:defRPr/>
            </a:pPr>
            <a:r>
              <a:rPr lang="en-US" smtClean="0"/>
              <a:t>Slide </a:t>
            </a:r>
            <a:fld id="{C1789BC7-C074-42CC-ADF8-5107DF6BD1C1}" type="slidenum">
              <a:rPr lang="en-US" smtClean="0"/>
              <a:pPr>
                <a:defRPr/>
              </a:pPr>
              <a:t>8</a:t>
            </a:fld>
            <a:endParaRPr lang="en-US"/>
          </a:p>
        </p:txBody>
      </p:sp>
      <p:cxnSp>
        <p:nvCxnSpPr>
          <p:cNvPr id="7" name="직선 연결선 6"/>
          <p:cNvCxnSpPr/>
          <p:nvPr/>
        </p:nvCxnSpPr>
        <p:spPr bwMode="auto">
          <a:xfrm>
            <a:off x="682497" y="1207870"/>
            <a:ext cx="175260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 name="标题 18"/>
          <p:cNvSpPr txBox="1">
            <a:spLocks/>
          </p:cNvSpPr>
          <p:nvPr/>
        </p:nvSpPr>
        <p:spPr bwMode="auto">
          <a:xfrm>
            <a:off x="685800" y="762000"/>
            <a:ext cx="7772400" cy="2286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algn="l"/>
            <a:r>
              <a:rPr lang="en-US" altLang="zh-CN" sz="2000" kern="0" smtClean="0">
                <a:ea typeface="宋体" panose="02010600030101010101" pitchFamily="2" charset="-122"/>
              </a:rPr>
              <a:t>Authors (continued)</a:t>
            </a:r>
            <a:endParaRPr lang="zh-CN" altLang="en-US" sz="2000" kern="0" smtClean="0">
              <a:ea typeface="宋体" panose="02010600030101010101" pitchFamily="2" charset="-122"/>
            </a:endParaRPr>
          </a:p>
        </p:txBody>
      </p:sp>
      <p:graphicFrame>
        <p:nvGraphicFramePr>
          <p:cNvPr id="10" name="表格 6"/>
          <p:cNvGraphicFramePr>
            <a:graphicFrameLocks noGrp="1"/>
          </p:cNvGraphicFramePr>
          <p:nvPr/>
        </p:nvGraphicFramePr>
        <p:xfrm>
          <a:off x="696913" y="1207870"/>
          <a:ext cx="7467600" cy="4846320"/>
        </p:xfrm>
        <a:graphic>
          <a:graphicData uri="http://schemas.openxmlformats.org/drawingml/2006/table">
            <a:tbl>
              <a:tblPr firstRow="1" bandRow="1">
                <a:tableStyleId>{F5AB1C69-6EDB-4FF4-983F-18BD219EF322}</a:tableStyleId>
              </a:tblPr>
              <a:tblGrid>
                <a:gridCol w="1600200"/>
                <a:gridCol w="1072415"/>
                <a:gridCol w="1964472"/>
                <a:gridCol w="1022568"/>
                <a:gridCol w="1807945"/>
              </a:tblGrid>
              <a:tr h="154504">
                <a:tc>
                  <a:txBody>
                    <a:bodyPr/>
                    <a:lstStyle/>
                    <a:p>
                      <a:pPr algn="ctr"/>
                      <a:r>
                        <a:rPr lang="en-US" sz="1100" dirty="0" smtClean="0">
                          <a:solidFill>
                            <a:schemeClr val="tx1"/>
                          </a:solidFill>
                        </a:rPr>
                        <a:t>Name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altLang="zh-CN" sz="1200" dirty="0" smtClean="0">
                          <a:solidFill>
                            <a:srgbClr val="000000"/>
                          </a:solidFill>
                          <a:latin typeface="+mn-lt"/>
                          <a:ea typeface="Times New Roman"/>
                          <a:cs typeface="Arial"/>
                        </a:rPr>
                        <a:t>David X. Yang</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16">
                  <a:txBody>
                    <a:bodyPr/>
                    <a:lstStyle/>
                    <a:p>
                      <a:pPr marL="0" marR="0" algn="ctr">
                        <a:spcBef>
                          <a:spcPts val="0"/>
                        </a:spcBef>
                        <a:spcAft>
                          <a:spcPts val="0"/>
                        </a:spcAft>
                      </a:pPr>
                      <a:r>
                        <a:rPr lang="en-US" sz="1200" dirty="0" smtClean="0">
                          <a:latin typeface="Times New Roman"/>
                          <a:ea typeface="Times New Roman"/>
                          <a:cs typeface="Arial"/>
                        </a:rPr>
                        <a:t>Huawei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david.yangxun@huawei.com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Jiayin</a:t>
                      </a:r>
                      <a:r>
                        <a:rPr lang="en-US" sz="1200" dirty="0">
                          <a:solidFill>
                            <a:srgbClr val="000000"/>
                          </a:solidFill>
                          <a:latin typeface="Times New Roman"/>
                          <a:ea typeface="Times New Roman"/>
                          <a:cs typeface="Arial"/>
                        </a:rPr>
                        <a:t> Zhang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zhangjiayin@huawei.com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jun.l@huawei.com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Yi Luo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Roy.luoyi@huawei.com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Yingpei</a:t>
                      </a:r>
                      <a:r>
                        <a:rPr lang="en-US" sz="1200" dirty="0">
                          <a:solidFill>
                            <a:srgbClr val="000000"/>
                          </a:solidFill>
                          <a:latin typeface="Times New Roman"/>
                          <a:ea typeface="Times New Roman"/>
                          <a:cs typeface="Arial"/>
                        </a:rPr>
                        <a:t> Lin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5B-N8, No.2222 </a:t>
                      </a:r>
                      <a:r>
                        <a:rPr lang="en-US" sz="900" dirty="0" err="1">
                          <a:solidFill>
                            <a:srgbClr val="000000"/>
                          </a:solidFill>
                          <a:latin typeface="Times New Roman"/>
                          <a:ea typeface="Times New Roman"/>
                          <a:cs typeface="Arial"/>
                        </a:rPr>
                        <a:t>Xinjinqiao</a:t>
                      </a:r>
                      <a:r>
                        <a:rPr lang="en-US" sz="900" dirty="0">
                          <a:solidFill>
                            <a:srgbClr val="000000"/>
                          </a:solidFill>
                          <a:latin typeface="Times New Roman"/>
                          <a:ea typeface="Times New Roman"/>
                          <a:cs typeface="Arial"/>
                        </a:rPr>
                        <a:t> Road, </a:t>
                      </a:r>
                      <a:r>
                        <a:rPr lang="en-US" sz="900" dirty="0" err="1">
                          <a:solidFill>
                            <a:srgbClr val="000000"/>
                          </a:solidFill>
                          <a:latin typeface="Times New Roman"/>
                          <a:ea typeface="Times New Roman"/>
                          <a:cs typeface="Arial"/>
                        </a:rPr>
                        <a:t>Pudong</a:t>
                      </a:r>
                      <a:r>
                        <a:rPr lang="en-US" sz="900" dirty="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linyingpei@huawei.com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solidFill>
                            <a:srgbClr val="000000"/>
                          </a:solidFill>
                          <a:latin typeface="Times New Roman"/>
                          <a:ea typeface="Times New Roman"/>
                          <a:cs typeface="Arial"/>
                        </a:rPr>
                        <a:t>Jiyong</a:t>
                      </a:r>
                      <a:r>
                        <a:rPr lang="en-US" sz="1200" dirty="0" smtClean="0">
                          <a:solidFill>
                            <a:srgbClr val="000000"/>
                          </a:solidFill>
                          <a:latin typeface="Times New Roman"/>
                          <a:ea typeface="Times New Roman"/>
                          <a:cs typeface="Arial"/>
                        </a:rPr>
                        <a:t> Pang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smtClean="0">
                          <a:solidFill>
                            <a:srgbClr val="000000"/>
                          </a:solidFill>
                          <a:latin typeface="Times New Roman"/>
                          <a:ea typeface="Times New Roman"/>
                          <a:cs typeface="Arial"/>
                        </a:rPr>
                        <a:t>5B-N8, No.2222 </a:t>
                      </a:r>
                      <a:r>
                        <a:rPr lang="en-US" sz="900" dirty="0" err="1" smtClean="0">
                          <a:solidFill>
                            <a:srgbClr val="000000"/>
                          </a:solidFill>
                          <a:latin typeface="Times New Roman"/>
                          <a:ea typeface="Times New Roman"/>
                          <a:cs typeface="Arial"/>
                        </a:rPr>
                        <a:t>Xinjinqiao</a:t>
                      </a:r>
                      <a:r>
                        <a:rPr lang="en-US" sz="900" dirty="0" smtClean="0">
                          <a:solidFill>
                            <a:srgbClr val="000000"/>
                          </a:solidFill>
                          <a:latin typeface="Times New Roman"/>
                          <a:ea typeface="Times New Roman"/>
                          <a:cs typeface="Arial"/>
                        </a:rPr>
                        <a:t> Road, </a:t>
                      </a:r>
                      <a:r>
                        <a:rPr lang="en-US" sz="900" dirty="0" err="1" smtClean="0">
                          <a:solidFill>
                            <a:srgbClr val="000000"/>
                          </a:solidFill>
                          <a:latin typeface="Times New Roman"/>
                          <a:ea typeface="Times New Roman"/>
                          <a:cs typeface="Arial"/>
                        </a:rPr>
                        <a:t>Pudong</a:t>
                      </a:r>
                      <a:r>
                        <a:rPr lang="en-US" sz="900" dirty="0" smtClean="0">
                          <a:solidFill>
                            <a:srgbClr val="000000"/>
                          </a:solidFill>
                          <a:latin typeface="Times New Roman"/>
                          <a:ea typeface="Times New Roman"/>
                          <a:cs typeface="Arial"/>
                        </a:rPr>
                        <a:t>, Shanghai</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pangjiyong@huawei.com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Zhigang Rong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zhigang.rong@huawei.com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smtClean="0">
                          <a:latin typeface="Times New Roman"/>
                          <a:ea typeface="Times New Roman"/>
                          <a:cs typeface="Arial"/>
                        </a:rPr>
                        <a:t>Jian</a:t>
                      </a:r>
                      <a:r>
                        <a:rPr lang="en-US" sz="1200" dirty="0" smtClean="0">
                          <a:latin typeface="Times New Roman"/>
                          <a:ea typeface="Times New Roman"/>
                          <a:cs typeface="Arial"/>
                        </a:rPr>
                        <a:t> Yu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F1-17, Huawei Base, </a:t>
                      </a:r>
                      <a:r>
                        <a:rPr lang="en-US" sz="900" dirty="0" err="1">
                          <a:solidFill>
                            <a:srgbClr val="000000"/>
                          </a:solidFill>
                          <a:latin typeface="Times New Roman"/>
                          <a:ea typeface="Times New Roman"/>
                          <a:cs typeface="Arial"/>
                        </a:rPr>
                        <a:t>Bantian</a:t>
                      </a:r>
                      <a:r>
                        <a:rPr lang="en-US" sz="900" dirty="0">
                          <a:solidFill>
                            <a:srgbClr val="000000"/>
                          </a:solidFill>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altLang="zh-CN" sz="1100" kern="1200" dirty="0" smtClean="0">
                          <a:solidFill>
                            <a:srgbClr val="000000"/>
                          </a:solidFill>
                          <a:latin typeface="Times New Roman"/>
                          <a:ea typeface="Times New Roman"/>
                          <a:cs typeface="Arial"/>
                        </a:rPr>
                        <a:t>ross.yujian@huawei.com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Ming </a:t>
                      </a:r>
                      <a:r>
                        <a:rPr lang="en-US" sz="1200" dirty="0" err="1" smtClean="0">
                          <a:latin typeface="Times New Roman"/>
                          <a:ea typeface="Times New Roman"/>
                          <a:cs typeface="Arial"/>
                        </a:rPr>
                        <a:t>Gan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ming.gan@huawei.com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Yuchen</a:t>
                      </a:r>
                      <a:r>
                        <a:rPr lang="en-US" sz="1200" dirty="0" smtClean="0">
                          <a:latin typeface="Times New Roman"/>
                          <a:ea typeface="Times New Roman"/>
                          <a:cs typeface="Arial"/>
                        </a:rPr>
                        <a:t> </a:t>
                      </a:r>
                      <a:r>
                        <a:rPr lang="en-US" sz="1200" dirty="0" err="1" smtClean="0">
                          <a:latin typeface="Times New Roman"/>
                          <a:ea typeface="Times New Roman"/>
                          <a:cs typeface="Arial"/>
                        </a:rPr>
                        <a:t>Guo</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a:txBody>
                    <a:bodyPr/>
                    <a:lstStyle/>
                    <a:p>
                      <a:pPr marL="0" marR="0" algn="ctr">
                        <a:spcBef>
                          <a:spcPts val="0"/>
                        </a:spcBef>
                        <a:spcAft>
                          <a:spcPts val="0"/>
                        </a:spcAft>
                      </a:pPr>
                      <a:r>
                        <a:rPr lang="en-US" sz="1050" dirty="0" smtClean="0">
                          <a:latin typeface="Times New Roman"/>
                          <a:ea typeface="Times New Roman"/>
                          <a:cs typeface="Arial"/>
                        </a:rPr>
                        <a:t>F1-17,</a:t>
                      </a:r>
                      <a:r>
                        <a:rPr lang="en-US" sz="1050" baseline="0" dirty="0" smtClean="0">
                          <a:latin typeface="Times New Roman"/>
                          <a:ea typeface="Times New Roman"/>
                          <a:cs typeface="Arial"/>
                        </a:rPr>
                        <a:t> Huawei Base, </a:t>
                      </a:r>
                      <a:r>
                        <a:rPr lang="en-US" sz="1050" baseline="0" dirty="0" err="1" smtClean="0">
                          <a:latin typeface="Times New Roman"/>
                          <a:ea typeface="Times New Roman"/>
                          <a:cs typeface="Arial"/>
                        </a:rPr>
                        <a:t>Bantian</a:t>
                      </a:r>
                      <a:r>
                        <a:rPr lang="en-US" sz="1050" baseline="0" dirty="0" smtClean="0">
                          <a:latin typeface="Times New Roman"/>
                          <a:ea typeface="Times New Roman"/>
                          <a:cs typeface="Arial"/>
                        </a:rPr>
                        <a:t>, Shenzhen</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guoyuchen@huawei.com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err="1">
                          <a:solidFill>
                            <a:srgbClr val="000000"/>
                          </a:solidFill>
                          <a:latin typeface="Times New Roman"/>
                          <a:ea typeface="Times New Roman"/>
                          <a:cs typeface="Arial"/>
                        </a:rPr>
                        <a:t>Yunsong</a:t>
                      </a:r>
                      <a:r>
                        <a:rPr lang="en-US" sz="1200" dirty="0">
                          <a:solidFill>
                            <a:srgbClr val="000000"/>
                          </a:solidFill>
                          <a:latin typeface="Times New Roman"/>
                          <a:ea typeface="Times New Roman"/>
                          <a:cs typeface="Arial"/>
                        </a:rPr>
                        <a:t> Yang</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10180 Telesis Court, Suite 365, San Diego, CA  92121 NA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yangyunsong@huawei.com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81770">
                <a:tc>
                  <a:txBody>
                    <a:bodyPr/>
                    <a:lstStyle/>
                    <a:p>
                      <a:pPr marL="0" marR="0" algn="ctr">
                        <a:spcBef>
                          <a:spcPts val="0"/>
                        </a:spcBef>
                        <a:spcAft>
                          <a:spcPts val="0"/>
                        </a:spcAft>
                      </a:pPr>
                      <a:r>
                        <a:rPr lang="en-US" sz="1200" dirty="0">
                          <a:solidFill>
                            <a:srgbClr val="000000"/>
                          </a:solidFill>
                          <a:latin typeface="Times New Roman"/>
                          <a:ea typeface="Times New Roman"/>
                          <a:cs typeface="Arial"/>
                        </a:rPr>
                        <a:t>Junghoon Suh</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900" dirty="0">
                          <a:solidFill>
                            <a:srgbClr val="000000"/>
                          </a:solidFill>
                          <a:latin typeface="Times New Roman"/>
                          <a:ea typeface="Times New Roman"/>
                          <a:cs typeface="Arial"/>
                        </a:rPr>
                        <a:t>303 Terry Fox, Suite 400 Kanata, Ottawa, Canada</a:t>
                      </a:r>
                      <a:endParaRPr lang="en-US" sz="105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a:solidFill>
                            <a:srgbClr val="000000"/>
                          </a:solidFill>
                          <a:latin typeface="Times New Roman"/>
                          <a:ea typeface="Times New Roman"/>
                          <a:cs typeface="Arial"/>
                        </a:rPr>
                        <a:t>Junghoon.Suh@huawei.com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3593">
                <a:tc>
                  <a:txBody>
                    <a:bodyPr/>
                    <a:lstStyle/>
                    <a:p>
                      <a:pPr marL="0" marR="0" algn="ctr" defTabSz="914400" rtl="0" eaLnBrk="1" latinLnBrk="0" hangingPunct="1">
                        <a:spcBef>
                          <a:spcPts val="0"/>
                        </a:spcBef>
                        <a:spcAft>
                          <a:spcPts val="0"/>
                        </a:spcAft>
                      </a:pPr>
                      <a:r>
                        <a:rPr lang="en-US" altLang="zh-CN" sz="1200" kern="1200" dirty="0" smtClean="0">
                          <a:solidFill>
                            <a:srgbClr val="000000"/>
                          </a:solidFill>
                          <a:latin typeface="Times New Roman"/>
                          <a:ea typeface="Times New Roman"/>
                          <a:cs typeface="Arial"/>
                        </a:rPr>
                        <a:t>Peter Loc</a:t>
                      </a:r>
                      <a:endParaRPr lang="zh-CN" altLang="en-US" sz="12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zh-CN" altLang="en-US" sz="16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defTabSz="914400" rtl="0" eaLnBrk="1" latinLnBrk="0" hangingPunct="1">
                        <a:spcBef>
                          <a:spcPts val="0"/>
                        </a:spcBef>
                        <a:spcAft>
                          <a:spcPts val="0"/>
                        </a:spcAft>
                      </a:pPr>
                      <a:r>
                        <a:rPr lang="en-US" altLang="zh-CN" sz="1100" kern="1200" dirty="0" smtClean="0">
                          <a:solidFill>
                            <a:srgbClr val="000000"/>
                          </a:solidFill>
                          <a:latin typeface="Times New Roman"/>
                          <a:ea typeface="Times New Roman"/>
                          <a:cs typeface="Arial"/>
                        </a:rPr>
                        <a:t>peterloc@iwirelesstech.com</a:t>
                      </a:r>
                      <a:endParaRPr lang="zh-CN" altLang="en-US" sz="1100" kern="1200" dirty="0">
                        <a:solidFill>
                          <a:srgbClr val="000000"/>
                        </a:solidFill>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smtClean="0">
                          <a:latin typeface="Times New Roman"/>
                          <a:ea typeface="Times New Roman"/>
                          <a:cs typeface="Arial"/>
                        </a:rPr>
                        <a:t>Edward</a:t>
                      </a:r>
                      <a:r>
                        <a:rPr lang="en-US" sz="1200" baseline="0" dirty="0" smtClean="0">
                          <a:latin typeface="Times New Roman"/>
                          <a:ea typeface="Times New Roman"/>
                          <a:cs typeface="Arial"/>
                        </a:rPr>
                        <a:t> Au</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303 Terry Fox, Suite 400 Kanata, Ottawa, Canada</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100" dirty="0" smtClean="0">
                          <a:latin typeface="+mn-lt"/>
                          <a:ea typeface="Times New Roman"/>
                          <a:cs typeface="Arial"/>
                        </a:rPr>
                        <a:t>edward.ks.au@huawei.com</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Teyan</a:t>
                      </a:r>
                      <a:r>
                        <a:rPr lang="en-US" sz="1200" dirty="0" smtClean="0">
                          <a:latin typeface="Times New Roman"/>
                          <a:ea typeface="Times New Roman"/>
                          <a:cs typeface="Arial"/>
                        </a:rPr>
                        <a:t> Chen</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000000"/>
                          </a:solidFill>
                          <a:latin typeface="+mn-lt"/>
                          <a:ea typeface="Times New Roman"/>
                          <a:cs typeface="Arial"/>
                        </a:rPr>
                        <a:t>F1-17, Huawei Base, </a:t>
                      </a:r>
                      <a:r>
                        <a:rPr lang="en-US" altLang="zh-CN" sz="1050" dirty="0" err="1" smtClean="0">
                          <a:solidFill>
                            <a:srgbClr val="000000"/>
                          </a:solidFill>
                          <a:latin typeface="+mn-lt"/>
                          <a:ea typeface="Times New Roman"/>
                          <a:cs typeface="Arial"/>
                        </a:rPr>
                        <a:t>Bantian</a:t>
                      </a:r>
                      <a:r>
                        <a:rPr lang="en-US" altLang="zh-CN" sz="1050" dirty="0" smtClean="0">
                          <a:solidFill>
                            <a:srgbClr val="000000"/>
                          </a:solidFill>
                          <a:latin typeface="+mn-lt"/>
                          <a:ea typeface="Times New Roman"/>
                          <a:cs typeface="Arial"/>
                        </a:rPr>
                        <a:t>, Shenzhen</a:t>
                      </a:r>
                      <a:endParaRPr lang="en-US" altLang="zh-CN"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chenteyan@huawei.com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9947">
                <a:tc>
                  <a:txBody>
                    <a:bodyPr/>
                    <a:lstStyle/>
                    <a:p>
                      <a:pPr marL="0" marR="0" algn="ctr">
                        <a:spcBef>
                          <a:spcPts val="0"/>
                        </a:spcBef>
                        <a:spcAft>
                          <a:spcPts val="0"/>
                        </a:spcAft>
                      </a:pPr>
                      <a:r>
                        <a:rPr lang="en-US" sz="1200" dirty="0" err="1" smtClean="0">
                          <a:latin typeface="Times New Roman"/>
                          <a:ea typeface="Times New Roman"/>
                          <a:cs typeface="Arial"/>
                        </a:rPr>
                        <a:t>Yunbo</a:t>
                      </a:r>
                      <a:r>
                        <a:rPr lang="en-US" sz="1200" dirty="0" smtClean="0">
                          <a:latin typeface="Times New Roman"/>
                          <a:ea typeface="Times New Roman"/>
                          <a:cs typeface="Arial"/>
                        </a:rPr>
                        <a:t> Li</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000000"/>
                          </a:solidFill>
                          <a:latin typeface="+mn-lt"/>
                          <a:ea typeface="Times New Roman"/>
                          <a:cs typeface="Arial"/>
                        </a:rPr>
                        <a:t>F1-17, Huawei Base, </a:t>
                      </a:r>
                      <a:r>
                        <a:rPr lang="en-US" altLang="zh-CN" sz="1050" kern="1200" dirty="0" err="1" smtClean="0">
                          <a:solidFill>
                            <a:srgbClr val="000000"/>
                          </a:solidFill>
                          <a:latin typeface="+mn-lt"/>
                          <a:ea typeface="Times New Roman"/>
                          <a:cs typeface="Arial"/>
                        </a:rPr>
                        <a:t>Bantian</a:t>
                      </a:r>
                      <a:r>
                        <a:rPr lang="en-US" altLang="zh-CN" sz="1050" kern="1200" dirty="0" smtClean="0">
                          <a:solidFill>
                            <a:srgbClr val="000000"/>
                          </a:solidFill>
                          <a:latin typeface="+mn-lt"/>
                          <a:ea typeface="Times New Roman"/>
                          <a:cs typeface="Arial"/>
                        </a:rPr>
                        <a:t>, Shenzhen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100" dirty="0" smtClean="0">
                          <a:latin typeface="+mn-lt"/>
                          <a:ea typeface="Times New Roman"/>
                          <a:cs typeface="Arial"/>
                        </a:rPr>
                        <a:t>liyunbo@huawei.com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677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슬라이드 번호 개체 틀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2400" b="1">
                <a:solidFill>
                  <a:schemeClr val="tx1"/>
                </a:solidFill>
                <a:latin typeface="Times New Roman" panose="02020603050405020304" pitchFamily="18" charset="0"/>
              </a:defRPr>
            </a:lvl1pPr>
            <a:lvl2pPr marL="742950" indent="-285750" eaLnBrk="0" hangingPunct="0">
              <a:spcBef>
                <a:spcPct val="20000"/>
              </a:spcBef>
              <a:buChar char="–"/>
              <a:defRPr sz="2000">
                <a:solidFill>
                  <a:schemeClr val="tx1"/>
                </a:solidFill>
                <a:latin typeface="Times New Roman" panose="02020603050405020304" pitchFamily="18" charset="0"/>
              </a:defRPr>
            </a:lvl2pPr>
            <a:lvl3pPr marL="1143000" indent="-228600" eaLnBrk="0" hangingPunct="0">
              <a:spcBef>
                <a:spcPct val="20000"/>
              </a:spcBef>
              <a:buChar char="•"/>
              <a:defRPr>
                <a:solidFill>
                  <a:schemeClr val="tx1"/>
                </a:solidFill>
                <a:latin typeface="Times New Roman" panose="02020603050405020304" pitchFamily="18" charset="0"/>
              </a:defRPr>
            </a:lvl3pPr>
            <a:lvl4pPr marL="1600200" indent="-228600" eaLnBrk="0" hangingPunct="0">
              <a:spcBef>
                <a:spcPct val="20000"/>
              </a:spcBef>
              <a:buChar char="–"/>
              <a:defRPr sz="1600">
                <a:solidFill>
                  <a:schemeClr val="tx1"/>
                </a:solidFill>
                <a:latin typeface="Times New Roman" panose="02020603050405020304" pitchFamily="18" charset="0"/>
              </a:defRPr>
            </a:lvl4pPr>
            <a:lvl5pPr marL="2057400" indent="-228600" eaLnBrk="0" hangingPunct="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a:cs typeface="Arial" panose="020B0604020202020204" pitchFamily="34" charset="0"/>
              </a:rPr>
              <a:t>Slide </a:t>
            </a:r>
            <a:fld id="{23C854FE-E519-4064-A021-D2CA2E9A7E1E}" type="slidenum">
              <a:rPr lang="en-US" altLang="ko-KR" sz="1200" b="0">
                <a:cs typeface="Arial" panose="020B0604020202020204" pitchFamily="34" charset="0"/>
              </a:rPr>
              <a:pPr>
                <a:spcBef>
                  <a:spcPct val="0"/>
                </a:spcBef>
                <a:buFontTx/>
                <a:buNone/>
              </a:pPr>
              <a:t>9</a:t>
            </a:fld>
            <a:endParaRPr lang="en-US" altLang="ko-KR" sz="1200" b="0">
              <a:cs typeface="Arial" panose="020B0604020202020204" pitchFamily="34" charset="0"/>
            </a:endParaRPr>
          </a:p>
        </p:txBody>
      </p:sp>
      <p:sp>
        <p:nvSpPr>
          <p:cNvPr id="10244" name="标题 18"/>
          <p:cNvSpPr>
            <a:spLocks noGrp="1"/>
          </p:cNvSpPr>
          <p:nvPr>
            <p:ph type="title"/>
          </p:nvPr>
        </p:nvSpPr>
        <p:spPr>
          <a:xfrm>
            <a:off x="685800" y="762000"/>
            <a:ext cx="7772400" cy="228600"/>
          </a:xfrm>
        </p:spPr>
        <p:txBody>
          <a:bodyPr/>
          <a:lstStyle/>
          <a:p>
            <a:pPr algn="l"/>
            <a:r>
              <a:rPr lang="en-US" altLang="zh-CN" sz="2000" smtClean="0">
                <a:ea typeface="宋体" panose="02010600030101010101" pitchFamily="2" charset="-122"/>
              </a:rPr>
              <a:t>Authors (continued)</a:t>
            </a:r>
            <a:endParaRPr lang="zh-CN" altLang="en-US" sz="2000" smtClean="0">
              <a:ea typeface="宋体" panose="02010600030101010101" pitchFamily="2" charset="-122"/>
            </a:endParaRPr>
          </a:p>
        </p:txBody>
      </p:sp>
      <p:graphicFrame>
        <p:nvGraphicFramePr>
          <p:cNvPr id="10" name="Table 12"/>
          <p:cNvGraphicFramePr>
            <a:graphicFrameLocks noGrp="1"/>
          </p:cNvGraphicFramePr>
          <p:nvPr/>
        </p:nvGraphicFramePr>
        <p:xfrm>
          <a:off x="678946" y="1224622"/>
          <a:ext cx="7739998" cy="4207378"/>
        </p:xfrm>
        <a:graphic>
          <a:graphicData uri="http://schemas.openxmlformats.org/drawingml/2006/table">
            <a:tbl>
              <a:tblPr/>
              <a:tblGrid>
                <a:gridCol w="1547699"/>
                <a:gridCol w="1222183"/>
                <a:gridCol w="1710456"/>
                <a:gridCol w="1386448"/>
                <a:gridCol w="1873212"/>
              </a:tblGrid>
              <a:tr h="263560">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dirty="0" smtClean="0">
                          <a:ln>
                            <a:noFill/>
                          </a:ln>
                          <a:solidFill>
                            <a:schemeClr val="tx1"/>
                          </a:solidFill>
                          <a:effectLst/>
                          <a:latin typeface="Times New Roman" pitchFamily="18" charset="0"/>
                          <a:ea typeface="굴림" charset="-127"/>
                        </a:rPr>
                        <a:t>Address</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1" i="0" u="none" strike="noStrike" cap="none" normalizeH="0" baseline="0" smtClean="0">
                          <a:ln>
                            <a:noFill/>
                          </a:ln>
                          <a:solidFill>
                            <a:schemeClr val="tx1"/>
                          </a:solidFill>
                          <a:effectLst/>
                          <a:latin typeface="Times New Roman" pitchFamily="18" charset="0"/>
                          <a:ea typeface="굴림" charset="-127"/>
                        </a:rPr>
                        <a:t>Phone</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smtClean="0">
                          <a:ln>
                            <a:noFill/>
                          </a:ln>
                          <a:solidFill>
                            <a:schemeClr val="tx1"/>
                          </a:solidFill>
                          <a:effectLst/>
                          <a:latin typeface="Times New Roman" pitchFamily="18" charset="0"/>
                          <a:ea typeface="굴림" charset="-127"/>
                        </a:rPr>
                        <a:t>Email</a:t>
                      </a:r>
                    </a:p>
                  </a:txBody>
                  <a:tcPr marT="45725" marB="45725"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Fei</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Tong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Samsung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+44 1223 434633</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f.tong@samsung.com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Hyunjeong</a:t>
                      </a: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+82-31-279-9028</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hyunjeong.kang@samsung.com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Kaushik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Josiam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7437</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k.josiam@samsung.com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Mark Rison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Innovation Park,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Cambridge CB4 0DS   (U.K.)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+44 1223  434600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m.rison@samsung.com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Rakesh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Taori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1301, E. Lookout Dr, </a:t>
                      </a:r>
                      <a:b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Richardson TX 75070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(972) 761 7470</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rakesh.taori@samsung.com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Sanghyun Chang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Maetan</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3-dong;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Yongtong-Gu</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r>
                      <a:b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b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Suwon; South Korea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+82-10-8864-1751</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s29.chang@samsung.com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Yasushi Takatori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NTT</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rowSpan="6">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1-1 </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Hikari</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-no-</a:t>
                      </a:r>
                      <a:r>
                        <a:rPr kumimoji="0" lang="en-US" altLang="ko-KR" sz="10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oka</a:t>
                      </a: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Yokosuka, Kanagawa 239-0847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takatori.yasushi@lab.ntt.co.jp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Yasuhiko Inoue</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inoue.yasuhiko@lab.ntt.co.jp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Yusuke </a:t>
                      </a:r>
                      <a:r>
                        <a:rPr kumimoji="0" lang="en-US" altLang="ko-KR" sz="11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Asai</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asai.yusuke@lab.ntt.co.jp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Koichi Ishihara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ishihara.koichi@lab.ntt.co.jp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Junichi Iwatani</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Iwatani.junichi@lab.ntt.co.jp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276262">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ja-JP"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Shoko Shinohara</a:t>
                      </a:r>
                      <a:endPar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vMerge="1">
                  <a:txBody>
                    <a:bodyPr/>
                    <a:lstStyle/>
                    <a:p>
                      <a:pPr latinLnBrk="1"/>
                      <a:endParaRPr lang="ko-KR" altLang="en-US"/>
                    </a:p>
                  </a:txBody>
                  <a:tcPr/>
                </a:tc>
                <a:tc vMerge="1">
                  <a:txBody>
                    <a:bodyPr/>
                    <a:lstStyle/>
                    <a:p>
                      <a:pPr latinLnBrk="1"/>
                      <a:endParaRPr lang="ko-KR" altLang="en-US"/>
                    </a:p>
                  </a:txBody>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Shinohara.shoko@lab.ntt.co.jp</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r h="30484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Akira Yamada</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NTT DOCOMO</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smtClean="0">
                          <a:ln>
                            <a:noFill/>
                          </a:ln>
                          <a:solidFill>
                            <a:srgbClr val="000000"/>
                          </a:solidFill>
                          <a:effectLst/>
                          <a:latin typeface="Times New Roman" pitchFamily="18" charset="0"/>
                          <a:ea typeface="굴림" charset="-127"/>
                          <a:cs typeface="Times New Roman" pitchFamily="18" charset="0"/>
                        </a:rPr>
                        <a:t>3-6, Hikarinooka, Yokosuka-shi, Kanagawa, 239-8536, Japan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yamadaakira@nttdocomo.com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FF"/>
                    </a:solidFill>
                  </a:tcPr>
                </a:tc>
              </a:tr>
            </a:tbl>
          </a:graphicData>
        </a:graphic>
      </p:graphicFrame>
      <p:sp>
        <p:nvSpPr>
          <p:cNvPr id="8" name="Date Placeholder 3"/>
          <p:cNvSpPr>
            <a:spLocks noGrp="1"/>
          </p:cNvSpPr>
          <p:nvPr>
            <p:ph type="dt" sz="quarter" idx="10"/>
          </p:nvPr>
        </p:nvSpPr>
        <p:spPr/>
        <p:txBody>
          <a:bodyPr/>
          <a:lstStyle/>
          <a:p>
            <a:pPr>
              <a:defRPr/>
            </a:pPr>
            <a:r>
              <a:rPr lang="en-US" altLang="ko-KR"/>
              <a:t>March 2016</a:t>
            </a:r>
          </a:p>
        </p:txBody>
      </p:sp>
      <p:sp>
        <p:nvSpPr>
          <p:cNvPr id="7" name="바닥글 개체 틀 4"/>
          <p:cNvSpPr>
            <a:spLocks noGrp="1"/>
          </p:cNvSpPr>
          <p:nvPr>
            <p:ph type="ftr" sz="quarter" idx="11"/>
          </p:nvPr>
        </p:nvSpPr>
        <p:spPr>
          <a:xfrm>
            <a:off x="6737340" y="6475413"/>
            <a:ext cx="1806585" cy="184666"/>
          </a:xfrm>
        </p:spPr>
        <p:txBody>
          <a:bodyPr/>
          <a:lstStyle/>
          <a:p>
            <a:pPr>
              <a:defRPr/>
            </a:pPr>
            <a:r>
              <a:rPr lang="en-US" altLang="ko-KR" dirty="0" err="1" smtClean="0"/>
              <a:t>Jayh</a:t>
            </a:r>
            <a:r>
              <a:rPr lang="en-US" altLang="ko-KR" dirty="0" smtClean="0"/>
              <a:t> H. Park, LG Electronics</a:t>
            </a:r>
            <a:endParaRPr lang="en-US" altLang="ko-KR" dirty="0"/>
          </a:p>
        </p:txBody>
      </p:sp>
    </p:spTree>
    <p:extLst>
      <p:ext uri="{BB962C8B-B14F-4D97-AF65-F5344CB8AC3E}">
        <p14:creationId xmlns:p14="http://schemas.microsoft.com/office/powerpoint/2010/main" val="298924522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96565</TotalTime>
  <Words>2155</Words>
  <Application>Microsoft Office PowerPoint</Application>
  <PresentationFormat>화면 슬라이드 쇼(4:3)</PresentationFormat>
  <Paragraphs>607</Paragraphs>
  <Slides>23</Slides>
  <Notes>1</Notes>
  <HiddenSlides>0</HiddenSlides>
  <MMClips>0</MMClips>
  <ScaleCrop>false</ScaleCrop>
  <HeadingPairs>
    <vt:vector size="8" baseType="variant">
      <vt:variant>
        <vt:lpstr>사용한 글꼴</vt:lpstr>
      </vt:variant>
      <vt:variant>
        <vt:i4>6</vt:i4>
      </vt: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31" baseType="lpstr">
      <vt:lpstr>MS Mincho</vt:lpstr>
      <vt:lpstr>SimSun</vt:lpstr>
      <vt:lpstr>굴림</vt:lpstr>
      <vt:lpstr>Arial</vt:lpstr>
      <vt:lpstr>Calibri</vt:lpstr>
      <vt:lpstr>Times New Roman</vt:lpstr>
      <vt:lpstr>802-11-Submission</vt:lpstr>
      <vt:lpstr>Document</vt:lpstr>
      <vt:lpstr>Buffer Status Report in HE Control field</vt:lpstr>
      <vt:lpstr>PowerPoint 프레젠테이션</vt:lpstr>
      <vt:lpstr>PowerPoint 프레젠테이션</vt:lpstr>
      <vt:lpstr>Authors (continued)</vt:lpstr>
      <vt:lpstr>PowerPoint 프레젠테이션</vt:lpstr>
      <vt:lpstr>PowerPoint 프레젠테이션</vt:lpstr>
      <vt:lpstr>PowerPoint 프레젠테이션</vt:lpstr>
      <vt:lpstr>PowerPoint 프레젠테이션</vt:lpstr>
      <vt:lpstr>Authors (continued)</vt:lpstr>
      <vt:lpstr>Authors (continued)</vt:lpstr>
      <vt:lpstr>PowerPoint 프레젠테이션</vt:lpstr>
      <vt:lpstr>PowerPoint 프레젠테이션</vt:lpstr>
      <vt:lpstr>Current Spec text on BSR</vt:lpstr>
      <vt:lpstr>Motivation</vt:lpstr>
      <vt:lpstr>QoS Control field</vt:lpstr>
      <vt:lpstr>Problem Statement</vt:lpstr>
      <vt:lpstr>Buffer Status Report</vt:lpstr>
      <vt:lpstr>Proposed BSR field</vt:lpstr>
      <vt:lpstr>Summary </vt:lpstr>
      <vt:lpstr>References </vt:lpstr>
      <vt:lpstr>Straw Poll</vt:lpstr>
      <vt:lpstr>Appendix</vt:lpstr>
      <vt:lpstr>AC based BSR</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박현희/선임연구원/차세대표준(연)IoT팀(hyunh.park@lge.com)</cp:lastModifiedBy>
  <cp:revision>1281</cp:revision>
  <cp:lastPrinted>1998-02-10T13:28:06Z</cp:lastPrinted>
  <dcterms:created xsi:type="dcterms:W3CDTF">2007-05-21T21:00:37Z</dcterms:created>
  <dcterms:modified xsi:type="dcterms:W3CDTF">2016-05-17T03:31:30Z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