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95" r:id="rId3"/>
    <p:sldId id="496" r:id="rId4"/>
    <p:sldId id="497" r:id="rId5"/>
    <p:sldId id="498" r:id="rId6"/>
    <p:sldId id="499" r:id="rId7"/>
    <p:sldId id="500" r:id="rId8"/>
    <p:sldId id="501" r:id="rId9"/>
    <p:sldId id="502" r:id="rId10"/>
    <p:sldId id="503" r:id="rId11"/>
    <p:sldId id="504" r:id="rId12"/>
    <p:sldId id="505" r:id="rId13"/>
    <p:sldId id="468" r:id="rId14"/>
    <p:sldId id="494" r:id="rId15"/>
    <p:sldId id="469" r:id="rId16"/>
    <p:sldId id="471" r:id="rId17"/>
    <p:sldId id="477" r:id="rId18"/>
    <p:sldId id="478" r:id="rId19"/>
    <p:sldId id="486" r:id="rId20"/>
    <p:sldId id="440" r:id="rId21"/>
    <p:sldId id="467" r:id="rId22"/>
    <p:sldId id="507" r:id="rId23"/>
    <p:sldId id="508"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87" autoAdjust="0"/>
    <p:restoredTop sz="99548" autoAdjust="0"/>
  </p:normalViewPr>
  <p:slideViewPr>
    <p:cSldViewPr>
      <p:cViewPr varScale="1">
        <p:scale>
          <a:sx n="82" d="100"/>
          <a:sy n="82" d="100"/>
        </p:scale>
        <p:origin x="96"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Jayh</a:t>
            </a:r>
            <a:r>
              <a:rPr lang="en-US" altLang="ko-KR" dirty="0" smtClean="0"/>
              <a:t> H. Park,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802.11-16/0628r1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2016</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ko-KR" dirty="0"/>
              <a:t>Buffer Status Report </a:t>
            </a:r>
            <a:r>
              <a:rPr lang="en-US" altLang="ko-KR" dirty="0" smtClean="0"/>
              <a:t>in HE Control field</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2016-05-16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graphicFrame>
        <p:nvGraphicFramePr>
          <p:cNvPr id="10" name="Table 12"/>
          <p:cNvGraphicFramePr>
            <a:graphicFrameLocks noGrp="1"/>
          </p:cNvGraphicFramePr>
          <p:nvPr>
            <p:extLst>
              <p:ext uri="{D42A27DB-BD31-4B8C-83A1-F6EECF244321}">
                <p14:modId xmlns:p14="http://schemas.microsoft.com/office/powerpoint/2010/main" val="441516245"/>
              </p:ext>
            </p:extLst>
          </p:nvPr>
        </p:nvGraphicFramePr>
        <p:xfrm>
          <a:off x="618164" y="2895600"/>
          <a:ext cx="7740000" cy="2728119"/>
        </p:xfrm>
        <a:graphic>
          <a:graphicData uri="http://schemas.openxmlformats.org/drawingml/2006/table">
            <a:tbl>
              <a:tblPr/>
              <a:tblGrid>
                <a:gridCol w="1548000"/>
                <a:gridCol w="1222275"/>
                <a:gridCol w="1710865"/>
                <a:gridCol w="1385135"/>
                <a:gridCol w="1873725"/>
              </a:tblGrid>
              <a:tr h="2635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Jayh</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hyunhee</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hyunh.park@lge.com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7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HanGyu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0D594383-EF60-4594-8C95-1ED47D409595}" type="slidenum">
              <a:rPr lang="en-US" altLang="ko-KR" sz="1200" b="0">
                <a:cs typeface="Arial" panose="020B0604020202020204" pitchFamily="34" charset="0"/>
              </a:rPr>
              <a:pPr>
                <a:spcBef>
                  <a:spcPct val="0"/>
                </a:spcBef>
                <a:buFontTx/>
                <a:buNone/>
              </a:pPr>
              <a:t>10</a:t>
            </a:fld>
            <a:endParaRPr lang="en-US" altLang="ko-KR" sz="1200" b="0">
              <a:cs typeface="Arial" panose="020B0604020202020204" pitchFamily="34" charset="0"/>
            </a:endParaRPr>
          </a:p>
        </p:txBody>
      </p:sp>
      <p:sp>
        <p:nvSpPr>
          <p:cNvPr id="11268"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7" name="Table 12"/>
          <p:cNvGraphicFramePr>
            <a:graphicFrameLocks noGrp="1"/>
          </p:cNvGraphicFramePr>
          <p:nvPr>
            <p:extLst/>
          </p:nvPr>
        </p:nvGraphicFramePr>
        <p:xfrm>
          <a:off x="681518" y="1214348"/>
          <a:ext cx="7740001" cy="1681165"/>
        </p:xfrm>
        <a:graphic>
          <a:graphicData uri="http://schemas.openxmlformats.org/drawingml/2006/table">
            <a:tbl>
              <a:tblPr firstRow="1" bandRow="1">
                <a:tableStyleId>{F5AB1C69-6EDB-4FF4-983F-18BD219EF322}</a:tableStyleId>
              </a:tblPr>
              <a:tblGrid>
                <a:gridCol w="1548001"/>
                <a:gridCol w="1238400"/>
                <a:gridCol w="1702800"/>
                <a:gridCol w="1393200"/>
                <a:gridCol w="1857600"/>
              </a:tblGrid>
              <a:tr h="274358">
                <a:tc>
                  <a:txBody>
                    <a:bodyPr/>
                    <a:lstStyle/>
                    <a:p>
                      <a:pPr algn="ctr"/>
                      <a:r>
                        <a:rPr lang="en-US" sz="1200" dirty="0" smtClean="0">
                          <a:solidFill>
                            <a:schemeClr val="tx1"/>
                          </a:solidFill>
                        </a:rPr>
                        <a:t>Name</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Yuichi Morioka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spcAft>
                          <a:spcPts val="0"/>
                        </a:spcAft>
                      </a:pPr>
                      <a:r>
                        <a:rPr lang="en-US" sz="1100" b="0" i="0" u="none" strike="noStrike" kern="1200" dirty="0" smtClean="0">
                          <a:solidFill>
                            <a:srgbClr val="000000"/>
                          </a:solidFill>
                          <a:latin typeface="+mn-lt"/>
                          <a:ea typeface="+mn-ea"/>
                          <a:cs typeface="+mn-cs"/>
                        </a:rPr>
                        <a:t>Sony Corporation</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spcAft>
                          <a:spcPts val="0"/>
                        </a:spcAft>
                      </a:pPr>
                      <a:r>
                        <a:rPr lang="fi-FI" altLang="ja-JP" sz="1000" b="0" i="0" kern="1200" dirty="0" smtClean="0">
                          <a:solidFill>
                            <a:schemeClr val="dk1"/>
                          </a:solidFill>
                          <a:effectLst/>
                          <a:latin typeface="+mn-lt"/>
                          <a:ea typeface="+mn-ea"/>
                          <a:cs typeface="Times New Roman" panose="02020603050405020304" pitchFamily="18" charset="0"/>
                        </a:rPr>
                        <a:t>1-7-1 Konan </a:t>
                      </a:r>
                      <a:r>
                        <a:rPr lang="fi-FI" altLang="ja-JP" sz="1000" dirty="0" smtClean="0">
                          <a:latin typeface="+mn-lt"/>
                          <a:cs typeface="Times New Roman" panose="02020603050405020304" pitchFamily="18" charset="0"/>
                        </a:rPr>
                        <a:t/>
                      </a:r>
                      <a:br>
                        <a:rPr lang="fi-FI" altLang="ja-JP" sz="1000" dirty="0" smtClean="0">
                          <a:latin typeface="+mn-lt"/>
                          <a:cs typeface="Times New Roman" panose="02020603050405020304" pitchFamily="18" charset="0"/>
                        </a:rPr>
                      </a:br>
                      <a:r>
                        <a:rPr lang="fi-FI" altLang="ja-JP" sz="1000" b="0" i="0" kern="1200" dirty="0" smtClean="0">
                          <a:solidFill>
                            <a:schemeClr val="dk1"/>
                          </a:solidFill>
                          <a:effectLst/>
                          <a:latin typeface="+mn-lt"/>
                          <a:ea typeface="+mn-ea"/>
                          <a:cs typeface="Times New Roman" panose="02020603050405020304" pitchFamily="18" charset="0"/>
                        </a:rPr>
                        <a:t>Minato-ku, Tokyo 108-0075, Japan </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yuichi.Morioka@jp.sony.com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Masahito Mori</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masahito.Mori@jp.sony.com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Yusuke Tanaka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yusukeC.Tanaka@jp.sony.com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43">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Kazuyuki Sakoda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kazuyuki.Sakoda@am.sony.com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William Carney</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mn-lt"/>
                          <a:ea typeface="ＭＳ 明朝"/>
                          <a:cs typeface="Times New Roman" panose="02020603050405020304" pitchFamily="18" charset="0"/>
                        </a:rPr>
                        <a:t> </a:t>
                      </a:r>
                      <a:endParaRPr lang="ja-JP" sz="11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a:effectLst/>
                          <a:latin typeface="+mn-lt"/>
                          <a:ea typeface="ＭＳ 明朝"/>
                          <a:cs typeface="Times New Roman" panose="02020603050405020304" pitchFamily="18" charset="0"/>
                        </a:rPr>
                        <a:t>w</a:t>
                      </a:r>
                      <a:r>
                        <a:rPr lang="en-US" sz="1000" dirty="0" smtClean="0">
                          <a:effectLst/>
                          <a:latin typeface="+mn-lt"/>
                          <a:ea typeface="ＭＳ 明朝"/>
                          <a:cs typeface="Times New Roman" panose="02020603050405020304" pitchFamily="18" charset="0"/>
                        </a:rPr>
                        <a:t>illiam.Carney@am.sony.com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6"/>
          <p:cNvGraphicFramePr>
            <a:graphicFrameLocks noGrp="1"/>
          </p:cNvGraphicFramePr>
          <p:nvPr>
            <p:extLst/>
          </p:nvPr>
        </p:nvGraphicFramePr>
        <p:xfrm>
          <a:off x="681518" y="2895601"/>
          <a:ext cx="7740000" cy="1670410"/>
        </p:xfrm>
        <a:graphic>
          <a:graphicData uri="http://schemas.openxmlformats.org/drawingml/2006/table">
            <a:tbl>
              <a:tblPr/>
              <a:tblGrid>
                <a:gridCol w="1547999"/>
                <a:gridCol w="1238400"/>
                <a:gridCol w="1702800"/>
                <a:gridCol w="1393200"/>
                <a:gridCol w="1857601"/>
              </a:tblGrid>
              <a:tr h="238630">
                <a:tc>
                  <a:txBody>
                    <a:bodyPr/>
                    <a:lstStyle/>
                    <a:p>
                      <a:pPr algn="ctr" fontAlgn="ctr"/>
                      <a:r>
                        <a:rPr lang="en-US" sz="1100" b="0" i="0" u="none" strike="noStrike" dirty="0">
                          <a:solidFill>
                            <a:srgbClr val="000000"/>
                          </a:solidFill>
                          <a:latin typeface="+mn-lt"/>
                        </a:rPr>
                        <a:t>Bo Sun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mn-lt"/>
                        </a:rPr>
                        <a:t>ZTE</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000" b="0" i="0" u="none" strike="noStrike" dirty="0">
                          <a:solidFill>
                            <a:srgbClr val="000000"/>
                          </a:solidFill>
                          <a:latin typeface="+mn-lt"/>
                        </a:rPr>
                        <a:t>#9 </a:t>
                      </a:r>
                      <a:r>
                        <a:rPr lang="en-US" sz="1000" b="0" i="0" u="none" strike="noStrike" dirty="0" err="1">
                          <a:solidFill>
                            <a:srgbClr val="000000"/>
                          </a:solidFill>
                          <a:latin typeface="+mn-lt"/>
                        </a:rPr>
                        <a:t>Wuxingduan</a:t>
                      </a:r>
                      <a:r>
                        <a:rPr lang="en-US" sz="1000" b="0" i="0" u="none" strike="noStrike" dirty="0">
                          <a:solidFill>
                            <a:srgbClr val="000000"/>
                          </a:solidFill>
                          <a:latin typeface="+mn-lt"/>
                        </a:rPr>
                        <a:t>, </a:t>
                      </a:r>
                      <a:r>
                        <a:rPr lang="en-US" sz="1000" b="0" i="0" u="none" strike="noStrike" dirty="0" err="1">
                          <a:solidFill>
                            <a:srgbClr val="000000"/>
                          </a:solidFill>
                          <a:latin typeface="+mn-lt"/>
                        </a:rPr>
                        <a:t>Xifeng</a:t>
                      </a:r>
                      <a:r>
                        <a:rPr lang="en-US" sz="1000" b="0" i="0" u="none" strike="noStrike" dirty="0">
                          <a:solidFill>
                            <a:srgbClr val="000000"/>
                          </a:solidFill>
                          <a:latin typeface="+mn-lt"/>
                        </a:rPr>
                        <a:t/>
                      </a:r>
                      <a:br>
                        <a:rPr lang="en-US" sz="1000" b="0" i="0" u="none" strike="noStrike" dirty="0">
                          <a:solidFill>
                            <a:srgbClr val="000000"/>
                          </a:solidFill>
                          <a:latin typeface="+mn-lt"/>
                        </a:rPr>
                      </a:br>
                      <a:r>
                        <a:rPr lang="en-US" sz="1000" b="0" i="0" u="none" strike="noStrike" dirty="0">
                          <a:solidFill>
                            <a:srgbClr val="000000"/>
                          </a:solidFill>
                          <a:latin typeface="+mn-lt"/>
                        </a:rPr>
                        <a:t> Rd., Xi'an, </a:t>
                      </a:r>
                      <a:r>
                        <a:rPr lang="en-US" sz="1000" b="0" i="0" u="none" strike="noStrike" dirty="0" smtClean="0">
                          <a:solidFill>
                            <a:srgbClr val="000000"/>
                          </a:solidFill>
                          <a:latin typeface="+mn-lt"/>
                        </a:rPr>
                        <a:t>China</a:t>
                      </a:r>
                      <a:endParaRPr lang="en-US" sz="1000" b="0" i="0" u="none" strike="noStrike" dirty="0">
                        <a:solidFill>
                          <a:srgbClr val="000000"/>
                        </a:solidFill>
                        <a:latin typeface="+mn-lt"/>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sun.bo1@zte.com.cn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Kaiying</a:t>
                      </a:r>
                      <a:r>
                        <a:rPr lang="en-US" sz="1100" b="0" i="0" u="none" strike="noStrike" dirty="0">
                          <a:solidFill>
                            <a:srgbClr val="000000"/>
                          </a:solidFill>
                          <a:latin typeface="+mn-lt"/>
                        </a:rPr>
                        <a:t> </a:t>
                      </a:r>
                      <a:r>
                        <a:rPr lang="en-US" sz="1100" b="0" i="0" u="none" strike="noStrike" dirty="0" err="1">
                          <a:solidFill>
                            <a:srgbClr val="000000"/>
                          </a:solidFill>
                          <a:latin typeface="+mn-lt"/>
                        </a:rPr>
                        <a:t>Lv</a:t>
                      </a:r>
                      <a:endParaRPr lang="en-US" sz="1100" b="0" i="0" u="none" strike="noStrike" dirty="0">
                        <a:solidFill>
                          <a:srgbClr val="000000"/>
                        </a:solidFill>
                        <a:latin typeface="+mn-lt"/>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lv.kaiying@zte.com.cn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Yonggang</a:t>
                      </a:r>
                      <a:r>
                        <a:rPr lang="en-US" sz="1100" b="0" i="0" u="none" strike="noStrike" dirty="0">
                          <a:solidFill>
                            <a:srgbClr val="000000"/>
                          </a:solidFill>
                          <a:latin typeface="+mn-lt"/>
                        </a:rPr>
                        <a:t> Fang</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yfang@ztetx.com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Ke</a:t>
                      </a:r>
                      <a:r>
                        <a:rPr lang="en-US" sz="1100" b="0" i="0" u="none" strike="noStrike" dirty="0">
                          <a:solidFill>
                            <a:srgbClr val="000000"/>
                          </a:solidFill>
                          <a:latin typeface="+mn-lt"/>
                        </a:rPr>
                        <a:t> Yao</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yao.ke5@zte.com.cn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Weimin</a:t>
                      </a:r>
                      <a:r>
                        <a:rPr lang="en-US" sz="1100" b="0" i="0" u="none" strike="noStrike" dirty="0">
                          <a:solidFill>
                            <a:srgbClr val="000000"/>
                          </a:solidFill>
                          <a:latin typeface="+mn-lt"/>
                        </a:rPr>
                        <a:t> Xing</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xing.weimin@zte.com.cn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a:solidFill>
                            <a:srgbClr val="000000"/>
                          </a:solidFill>
                          <a:latin typeface="Times New Roman"/>
                        </a:rPr>
                        <a:t>Brian Hart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dirty="0">
                          <a:solidFill>
                            <a:srgbClr val="000000"/>
                          </a:solidFill>
                          <a:latin typeface="Times New Roman"/>
                        </a:rPr>
                        <a:t>Cisco Systems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dirty="0">
                          <a:solidFill>
                            <a:srgbClr val="000000"/>
                          </a:solidFill>
                          <a:latin typeface="Times New Roman"/>
                        </a:rPr>
                        <a:t>170 W Tasman </a:t>
                      </a:r>
                      <a:r>
                        <a:rPr lang="en-US" sz="1000" b="0" i="0" u="none" strike="noStrike" dirty="0" err="1">
                          <a:solidFill>
                            <a:srgbClr val="000000"/>
                          </a:solidFill>
                          <a:latin typeface="Times New Roman"/>
                        </a:rPr>
                        <a:t>Dr</a:t>
                      </a:r>
                      <a:r>
                        <a:rPr lang="en-US" sz="1000" b="0" i="0" u="none" strike="noStrike" dirty="0">
                          <a:solidFill>
                            <a:srgbClr val="000000"/>
                          </a:solidFill>
                          <a:latin typeface="Times New Roman"/>
                        </a:rPr>
                        <a:t>, San Jose, CA 95134</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Times New Roman"/>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a:solidFill>
                            <a:srgbClr val="000000"/>
                          </a:solidFill>
                          <a:latin typeface="Times New Roman"/>
                        </a:rPr>
                        <a:t>Pooya Monajemi</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100" b="0" i="0" u="none" strike="noStrike" dirty="0">
                          <a:solidFill>
                            <a:srgbClr val="000000"/>
                          </a:solidFill>
                          <a:latin typeface="Times New Roman"/>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표 9"/>
          <p:cNvGraphicFramePr>
            <a:graphicFrameLocks noGrp="1"/>
          </p:cNvGraphicFramePr>
          <p:nvPr>
            <p:extLst/>
          </p:nvPr>
        </p:nvGraphicFramePr>
        <p:xfrm>
          <a:off x="678824" y="4568577"/>
          <a:ext cx="7740000" cy="304800"/>
        </p:xfrm>
        <a:graphic>
          <a:graphicData uri="http://schemas.openxmlformats.org/drawingml/2006/table">
            <a:tbl>
              <a:tblPr firstRow="1" bandRow="1">
                <a:tableStyleId>{F5AB1C69-6EDB-4FF4-983F-18BD219EF322}</a:tableStyleId>
              </a:tblPr>
              <a:tblGrid>
                <a:gridCol w="1548000"/>
                <a:gridCol w="1238400"/>
                <a:gridCol w="1702800"/>
                <a:gridCol w="1393200"/>
                <a:gridCol w="1857600"/>
              </a:tblGrid>
              <a:tr h="304800">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Thomas Derham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Orange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i="0" u="none" strike="noStrike" kern="1200" dirty="0">
                          <a:solidFill>
                            <a:srgbClr val="000000"/>
                          </a:solidFill>
                          <a:latin typeface="Times New Roman"/>
                          <a:ea typeface="+mn-ea"/>
                          <a:cs typeface="+mn-cs"/>
                        </a:rPr>
                        <a:t>thomas.derham@orange.com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Date Placeholder 3"/>
          <p:cNvSpPr>
            <a:spLocks noGrp="1"/>
          </p:cNvSpPr>
          <p:nvPr>
            <p:ph type="dt" sz="quarter" idx="10"/>
          </p:nvPr>
        </p:nvSpPr>
        <p:spPr/>
        <p:txBody>
          <a:bodyPr/>
          <a:lstStyle/>
          <a:p>
            <a:pPr>
              <a:defRPr/>
            </a:pPr>
            <a:r>
              <a:rPr lang="en-US" altLang="ko-KR"/>
              <a:t>March 2016</a:t>
            </a:r>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1852712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nvPr>
        </p:nvGraphicFramePr>
        <p:xfrm>
          <a:off x="697728" y="2895600"/>
          <a:ext cx="7740000" cy="550904"/>
        </p:xfrm>
        <a:graphic>
          <a:graphicData uri="http://schemas.openxmlformats.org/drawingml/2006/table">
            <a:tbl>
              <a:tblPr firstRow="1" bandRow="1">
                <a:tableStyleId>{F5AB1C69-6EDB-4FF4-983F-18BD219EF322}</a:tableStyleId>
              </a:tblPr>
              <a:tblGrid>
                <a:gridCol w="1536357"/>
                <a:gridCol w="1233748"/>
                <a:gridCol w="1710948"/>
                <a:gridCol w="1305863"/>
                <a:gridCol w="1953084"/>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7"/>
          <p:cNvGraphicFramePr>
            <a:graphicFrameLocks noGrp="1"/>
          </p:cNvGraphicFramePr>
          <p:nvPr>
            <p:extLst/>
          </p:nvPr>
        </p:nvGraphicFramePr>
        <p:xfrm>
          <a:off x="696913" y="1207870"/>
          <a:ext cx="7740000" cy="1712540"/>
        </p:xfrm>
        <a:graphic>
          <a:graphicData uri="http://schemas.openxmlformats.org/drawingml/2006/table">
            <a:tbl>
              <a:tblPr firstRow="1" bandRow="1">
                <a:tableStyleId>{F5AB1C69-6EDB-4FF4-983F-18BD219EF322}</a:tableStyleId>
              </a:tblPr>
              <a:tblGrid>
                <a:gridCol w="1548000"/>
                <a:gridCol w="1222105"/>
                <a:gridCol w="1710948"/>
                <a:gridCol w="1305863"/>
                <a:gridCol w="1953084"/>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Minho Cheong</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Reza </a:t>
                      </a:r>
                      <a:r>
                        <a:rPr lang="en-US" sz="1200" b="0" dirty="0" err="1" smtClean="0">
                          <a:latin typeface="Times New Roman"/>
                          <a:ea typeface="Times New Roman"/>
                          <a:cs typeface="Arial"/>
                        </a:rPr>
                        <a:t>Hedayat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Young</a:t>
                      </a:r>
                      <a:r>
                        <a:rPr lang="en-US" sz="1200" b="0" baseline="0" dirty="0" smtClean="0">
                          <a:latin typeface="Times New Roman"/>
                          <a:ea typeface="Times New Roman"/>
                          <a:cs typeface="Arial"/>
                        </a:rPr>
                        <a:t> </a:t>
                      </a:r>
                      <a:r>
                        <a:rPr lang="en-US" sz="1200" b="0" dirty="0" err="1" smtClean="0">
                          <a:latin typeface="Times New Roman"/>
                          <a:ea typeface="Times New Roman"/>
                          <a:cs typeface="Arial"/>
                        </a:rPr>
                        <a:t>Hoon</a:t>
                      </a:r>
                      <a:r>
                        <a:rPr lang="en-US" sz="1200" b="0" baseline="0" dirty="0" smtClean="0">
                          <a:latin typeface="Times New Roman"/>
                          <a:ea typeface="Times New Roman"/>
                          <a:cs typeface="Arial"/>
                        </a:rPr>
                        <a:t> Kwon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Yongho Seok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Daewon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daewon.lee@newracom.com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Yujin</a:t>
                      </a:r>
                      <a:r>
                        <a:rPr lang="en-US" sz="1200" dirty="0" smtClean="0">
                          <a:latin typeface="Times New Roman"/>
                          <a:ea typeface="Times New Roman"/>
                          <a:cs typeface="Arial"/>
                        </a:rPr>
                        <a:t> Noh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yujin.noh@newracom.com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729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オブジェクト 6"/>
          <p:cNvGraphicFramePr>
            <a:graphicFrameLocks noChangeAspect="1"/>
          </p:cNvGraphicFramePr>
          <p:nvPr>
            <p:extLst/>
          </p:nvPr>
        </p:nvGraphicFramePr>
        <p:xfrm>
          <a:off x="621957" y="1207870"/>
          <a:ext cx="7823886" cy="3633788"/>
        </p:xfrm>
        <a:graphic>
          <a:graphicData uri="http://schemas.openxmlformats.org/presentationml/2006/ole">
            <mc:AlternateContent xmlns:mc="http://schemas.openxmlformats.org/markup-compatibility/2006">
              <mc:Choice xmlns:v="urn:schemas-microsoft-com:vml" Requires="v">
                <p:oleObj spid="_x0000_s1034" name="Document" r:id="rId3" imgW="9344962" imgH="4994491" progId="Word.Document.8">
                  <p:embed/>
                </p:oleObj>
              </mc:Choice>
              <mc:Fallback>
                <p:oleObj name="Document" r:id="rId3" imgW="9344962" imgH="499449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957" y="1207870"/>
                        <a:ext cx="7823886" cy="3633788"/>
                      </a:xfrm>
                      <a:prstGeom prst="rect">
                        <a:avLst/>
                      </a:prstGeom>
                      <a:noFill/>
                      <a:extLst/>
                    </p:spPr>
                  </p:pic>
                </p:oleObj>
              </mc:Fallback>
            </mc:AlternateContent>
          </a:graphicData>
        </a:graphic>
      </p:graphicFrame>
    </p:spTree>
    <p:extLst>
      <p:ext uri="{BB962C8B-B14F-4D97-AF65-F5344CB8AC3E}">
        <p14:creationId xmlns:p14="http://schemas.microsoft.com/office/powerpoint/2010/main" val="1304919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Current Spec text on BSR</a:t>
            </a:r>
            <a:endParaRPr lang="ko-KR" altLang="en-US"/>
          </a:p>
        </p:txBody>
      </p:sp>
      <p:sp>
        <p:nvSpPr>
          <p:cNvPr id="3" name="내용 개체 틀 2"/>
          <p:cNvSpPr>
            <a:spLocks noGrp="1"/>
          </p:cNvSpPr>
          <p:nvPr>
            <p:ph idx="1"/>
          </p:nvPr>
        </p:nvSpPr>
        <p:spPr>
          <a:xfrm>
            <a:off x="685800" y="1828800"/>
            <a:ext cx="7772400" cy="4267200"/>
          </a:xfrm>
        </p:spPr>
        <p:txBody>
          <a:bodyPr/>
          <a:lstStyle/>
          <a:p>
            <a:r>
              <a:rPr lang="en-US" altLang="ko-KR" sz="2000" dirty="0"/>
              <a:t>In 11ax </a:t>
            </a:r>
            <a:r>
              <a:rPr lang="en-US" altLang="ko-KR" sz="2000" dirty="0" smtClean="0"/>
              <a:t>Draft Spec </a:t>
            </a:r>
            <a:r>
              <a:rPr lang="en-US" altLang="ko-KR" sz="2000" dirty="0"/>
              <a:t>[1]:</a:t>
            </a:r>
          </a:p>
          <a:p>
            <a:pPr lvl="1"/>
            <a:r>
              <a:rPr lang="en-GB" altLang="ko-KR" sz="1600" dirty="0"/>
              <a:t>The buffer status report from HE STAs may be utilized to support the efficient UL MU operation. An AP may poll HE STAs for buffer status reports using the frame carrying the trigger information. The frame may be a broadcast Trigger frame, a unicast Trigger frame, a Trigger frame for random access, or a Data type of frame carrying the trigger information. </a:t>
            </a:r>
          </a:p>
          <a:p>
            <a:pPr lvl="1"/>
            <a:r>
              <a:rPr lang="en-GB" altLang="ko-KR" sz="1600" u="sng" dirty="0"/>
              <a:t>An AP may request an HE STA to send its buffer status information </a:t>
            </a:r>
            <a:r>
              <a:rPr lang="en-GB" altLang="ko-KR" sz="1600" i="1" u="sng" dirty="0"/>
              <a:t>by TBD indication</a:t>
            </a:r>
            <a:r>
              <a:rPr lang="en-GB" altLang="ko-KR" sz="1600" u="sng" dirty="0"/>
              <a:t> in the Trigger frame or in the HE A-Control field in a Data type of frame.</a:t>
            </a:r>
            <a:r>
              <a:rPr lang="en-GB" altLang="ko-KR" sz="1600" dirty="0"/>
              <a:t> </a:t>
            </a:r>
          </a:p>
          <a:p>
            <a:pPr lvl="1"/>
            <a:r>
              <a:rPr lang="en-GB" altLang="ko-KR" sz="1600" dirty="0"/>
              <a:t>In this case, </a:t>
            </a:r>
            <a:r>
              <a:rPr lang="en-GB" altLang="ko-KR" sz="1600" u="sng" dirty="0"/>
              <a:t>an AP may indicate </a:t>
            </a:r>
            <a:r>
              <a:rPr lang="en-GB" altLang="ko-KR" sz="1600" i="1" u="sng" dirty="0"/>
              <a:t>TBD granularity of the Queue Size</a:t>
            </a:r>
            <a:r>
              <a:rPr lang="en-GB" altLang="ko-KR" sz="1600" u="sng" dirty="0"/>
              <a:t> for an HE STA to report (</a:t>
            </a:r>
            <a:r>
              <a:rPr lang="en-GB" altLang="ko-KR" sz="1600" i="1" u="sng" dirty="0"/>
              <a:t>signalling method TBD</a:t>
            </a:r>
            <a:r>
              <a:rPr lang="en-GB" altLang="ko-KR" sz="1600" u="sng" dirty="0"/>
              <a:t>).</a:t>
            </a:r>
            <a:r>
              <a:rPr lang="en-GB" altLang="ko-KR" sz="1600" dirty="0"/>
              <a:t> Upon reception of the frame including the TBD indication in the Trigger frame or in the HE A-Control field, </a:t>
            </a:r>
            <a:r>
              <a:rPr lang="en-GB" altLang="ko-KR" sz="1600" u="sng" dirty="0"/>
              <a:t>the HE STA may respond with the frame including the Queue Size subfield </a:t>
            </a:r>
            <a:r>
              <a:rPr lang="en-GB" altLang="ko-KR" sz="1600" i="1" u="sng" dirty="0"/>
              <a:t>in a </a:t>
            </a:r>
            <a:r>
              <a:rPr lang="en-GB" altLang="ko-KR" sz="1600" i="1" u="sng" dirty="0" err="1"/>
              <a:t>QoS</a:t>
            </a:r>
            <a:r>
              <a:rPr lang="en-GB" altLang="ko-KR" sz="1600" i="1" u="sng" dirty="0"/>
              <a:t> Control field or TBD HE A-Control field</a:t>
            </a:r>
            <a:r>
              <a:rPr lang="en-GB" altLang="ko-KR" sz="1600" u="sng" dirty="0"/>
              <a:t>.</a:t>
            </a:r>
            <a:r>
              <a:rPr lang="en-GB" altLang="ko-KR" sz="1600" dirty="0"/>
              <a:t> </a:t>
            </a:r>
          </a:p>
          <a:p>
            <a:pPr lvl="1"/>
            <a:r>
              <a:rPr lang="en-GB" altLang="ko-KR" sz="1600" u="sng" dirty="0"/>
              <a:t>To report the buffer status for a given TID</a:t>
            </a:r>
            <a:r>
              <a:rPr lang="en-GB" altLang="ko-KR" sz="1600" dirty="0"/>
              <a:t>, </a:t>
            </a:r>
            <a:r>
              <a:rPr lang="en-GB" altLang="ko-KR" sz="1600" u="sng" dirty="0"/>
              <a:t>an HE STA shall set the Queue Size subfield in a </a:t>
            </a:r>
            <a:r>
              <a:rPr lang="en-GB" altLang="ko-KR" sz="1600" u="sng" dirty="0" err="1"/>
              <a:t>QoS</a:t>
            </a:r>
            <a:r>
              <a:rPr lang="en-GB" altLang="ko-KR" sz="1600" u="sng" dirty="0"/>
              <a:t> Data or a </a:t>
            </a:r>
            <a:r>
              <a:rPr lang="en-GB" altLang="ko-KR" sz="1600" u="sng" dirty="0" err="1"/>
              <a:t>QoS</a:t>
            </a:r>
            <a:r>
              <a:rPr lang="en-GB" altLang="ko-KR" sz="1600" u="sng" dirty="0"/>
              <a:t> Null frame to the amount of queued traffic present in the output queue belonging to the </a:t>
            </a:r>
            <a:r>
              <a:rPr lang="en-GB" altLang="ko-KR" sz="1600" u="sng" dirty="0" smtClean="0"/>
              <a:t>TID</a:t>
            </a:r>
            <a:endParaRPr lang="en-US" altLang="ko-KR" sz="1600" u="sng"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891700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a:xfrm>
            <a:off x="685800" y="1981200"/>
            <a:ext cx="7924800" cy="4114800"/>
          </a:xfrm>
        </p:spPr>
        <p:txBody>
          <a:bodyPr/>
          <a:lstStyle/>
          <a:p>
            <a:r>
              <a:rPr lang="en-US" altLang="ko-KR" sz="2000" dirty="0"/>
              <a:t>One of the main features introduced in 11ax is UL MU operation</a:t>
            </a:r>
          </a:p>
          <a:p>
            <a:pPr lvl="1"/>
            <a:r>
              <a:rPr lang="en-US" altLang="ko-KR" sz="1800" dirty="0"/>
              <a:t>AP allocates UL resources used by multiple STAs to transmit their </a:t>
            </a:r>
            <a:r>
              <a:rPr lang="en-US" altLang="ko-KR" sz="1800" dirty="0" smtClean="0"/>
              <a:t>data</a:t>
            </a:r>
            <a:endParaRPr lang="en-US" altLang="ko-KR" sz="1800" dirty="0"/>
          </a:p>
          <a:p>
            <a:r>
              <a:rPr lang="en-US" altLang="ko-KR" sz="2000" dirty="0"/>
              <a:t>For an efficient UL allocation a buffer status (BS) report mechanism was defined </a:t>
            </a:r>
            <a:r>
              <a:rPr lang="en-US" altLang="ko-KR" sz="2000" dirty="0" smtClean="0"/>
              <a:t>[2]</a:t>
            </a:r>
            <a:endParaRPr lang="en-US" altLang="ko-KR" sz="2000" dirty="0"/>
          </a:p>
          <a:p>
            <a:pPr lvl="1"/>
            <a:r>
              <a:rPr lang="en-US" altLang="ko-KR" sz="1800" dirty="0"/>
              <a:t>STAs use the Queue Size subfield of the </a:t>
            </a:r>
            <a:r>
              <a:rPr lang="en-US" altLang="ko-KR" sz="1800" dirty="0" err="1"/>
              <a:t>QoS</a:t>
            </a:r>
            <a:r>
              <a:rPr lang="en-US" altLang="ko-KR" sz="1800" dirty="0"/>
              <a:t> Control field in frames they transmit</a:t>
            </a:r>
          </a:p>
          <a:p>
            <a:pPr lvl="2"/>
            <a:r>
              <a:rPr lang="en-US" altLang="ko-KR" sz="1600" dirty="0"/>
              <a:t>This per-TID buffer status information is present in every </a:t>
            </a:r>
            <a:r>
              <a:rPr lang="en-US" altLang="ko-KR" sz="1600" dirty="0" err="1"/>
              <a:t>QoS</a:t>
            </a:r>
            <a:r>
              <a:rPr lang="en-US" altLang="ko-KR" sz="1600" dirty="0"/>
              <a:t> Data/Null frames</a:t>
            </a:r>
          </a:p>
          <a:p>
            <a:pPr lvl="1"/>
            <a:r>
              <a:rPr lang="en-US" altLang="ko-KR" sz="1800" dirty="0"/>
              <a:t>AP can additionally poll STAs for BS using the frame carrying trigger info</a:t>
            </a:r>
          </a:p>
          <a:p>
            <a:pPr lvl="2"/>
            <a:r>
              <a:rPr lang="en-US" altLang="ko-KR" sz="1600" dirty="0"/>
              <a:t>The poll can request for specific BS information with TBD granularity</a:t>
            </a:r>
          </a:p>
          <a:p>
            <a:pPr lvl="3"/>
            <a:r>
              <a:rPr lang="en-US" altLang="ko-KR" sz="1400" dirty="0"/>
              <a:t>BS could be </a:t>
            </a:r>
            <a:r>
              <a:rPr lang="en-US" altLang="ko-KR" sz="1400" dirty="0" smtClean="0"/>
              <a:t>per-TID and per-AC (which is TBD)</a:t>
            </a:r>
          </a:p>
          <a:p>
            <a:pPr lvl="3"/>
            <a:endParaRPr lang="en-US" altLang="ko-KR" sz="1400" dirty="0"/>
          </a:p>
          <a:p>
            <a:r>
              <a:rPr lang="en-US" altLang="ko-KR" sz="2000" dirty="0" smtClean="0"/>
              <a:t>In this contribution, we </a:t>
            </a:r>
            <a:r>
              <a:rPr lang="en-US" altLang="ko-KR" sz="2000" dirty="0"/>
              <a:t>propose that the </a:t>
            </a:r>
            <a:r>
              <a:rPr lang="en-US" altLang="ko-KR" sz="2000" dirty="0" smtClean="0"/>
              <a:t>buffer </a:t>
            </a:r>
            <a:r>
              <a:rPr lang="en-US" altLang="ko-KR" sz="2000" dirty="0"/>
              <a:t>status information can be reported if the buffer status for multiple TIDs needs to be </a:t>
            </a:r>
            <a:r>
              <a:rPr lang="en-US" altLang="ko-KR" sz="2000" dirty="0" smtClean="0"/>
              <a:t>reported</a:t>
            </a:r>
            <a:endParaRPr lang="ko-KR" altLang="en-US" sz="2000"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4287563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QoS</a:t>
            </a:r>
            <a:r>
              <a:rPr lang="en-US" altLang="ko-KR" dirty="0" smtClean="0"/>
              <a:t> Control field</a:t>
            </a:r>
            <a:endParaRPr lang="ko-KR" altLang="en-US"/>
          </a:p>
        </p:txBody>
      </p:sp>
      <p:sp>
        <p:nvSpPr>
          <p:cNvPr id="3" name="내용 개체 틀 2"/>
          <p:cNvSpPr>
            <a:spLocks noGrp="1"/>
          </p:cNvSpPr>
          <p:nvPr>
            <p:ph idx="1"/>
          </p:nvPr>
        </p:nvSpPr>
        <p:spPr>
          <a:xfrm>
            <a:off x="685800" y="1828800"/>
            <a:ext cx="7772400" cy="4267200"/>
          </a:xfrm>
        </p:spPr>
        <p:txBody>
          <a:bodyPr/>
          <a:lstStyle/>
          <a:p>
            <a:r>
              <a:rPr lang="en-US" altLang="ko-KR" sz="2000" dirty="0" err="1"/>
              <a:t>QoS</a:t>
            </a:r>
            <a:r>
              <a:rPr lang="en-US" altLang="ko-KR" sz="2000" dirty="0"/>
              <a:t> Control field</a:t>
            </a:r>
          </a:p>
          <a:p>
            <a:endParaRPr lang="en-US" altLang="ko-KR" dirty="0"/>
          </a:p>
          <a:p>
            <a:endParaRPr lang="en-US" altLang="ko-KR" dirty="0"/>
          </a:p>
          <a:p>
            <a:endParaRPr lang="en-US" altLang="ko-KR" dirty="0"/>
          </a:p>
          <a:p>
            <a:endParaRPr lang="en-US" altLang="ko-KR" dirty="0"/>
          </a:p>
          <a:p>
            <a:pPr marL="457200" lvl="1" indent="0">
              <a:buNone/>
            </a:pPr>
            <a:endParaRPr lang="en-US" altLang="ko-KR" dirty="0" smtClean="0"/>
          </a:p>
          <a:p>
            <a:pPr marL="457200" lvl="1" indent="0">
              <a:buNone/>
            </a:pPr>
            <a:endParaRPr lang="en-US" altLang="ko-KR" sz="1400" dirty="0"/>
          </a:p>
          <a:p>
            <a:pPr lvl="1"/>
            <a:endParaRPr lang="en-US" altLang="ko-KR" sz="1800" dirty="0" smtClean="0"/>
          </a:p>
          <a:p>
            <a:pPr lvl="1"/>
            <a:endParaRPr lang="en-US" altLang="ko-KR" sz="1800" dirty="0" smtClean="0"/>
          </a:p>
          <a:p>
            <a:pPr lvl="1"/>
            <a:r>
              <a:rPr lang="en-US" altLang="ko-KR" sz="1800" dirty="0" smtClean="0"/>
              <a:t>The </a:t>
            </a:r>
            <a:r>
              <a:rPr lang="en-US" altLang="ko-KR" sz="1800" dirty="0"/>
              <a:t>TID subfield in the </a:t>
            </a:r>
            <a:r>
              <a:rPr lang="en-US" altLang="ko-KR" sz="1800" dirty="0" err="1"/>
              <a:t>QoS</a:t>
            </a:r>
            <a:r>
              <a:rPr lang="en-US" altLang="ko-KR" sz="1800" dirty="0"/>
              <a:t> Control field indicates only one TID of the current data frame</a:t>
            </a:r>
          </a:p>
          <a:p>
            <a:endParaRPr lang="en-US" altLang="ko-KR" sz="600" dirty="0" smtClean="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grpSp>
        <p:nvGrpSpPr>
          <p:cNvPr id="7" name="그룹 6"/>
          <p:cNvGrpSpPr/>
          <p:nvPr/>
        </p:nvGrpSpPr>
        <p:grpSpPr>
          <a:xfrm>
            <a:off x="1219200" y="2536728"/>
            <a:ext cx="6166800" cy="2263872"/>
            <a:chOff x="1480028" y="2144232"/>
            <a:chExt cx="6166800" cy="2263872"/>
          </a:xfrm>
        </p:grpSpPr>
        <p:pic>
          <p:nvPicPr>
            <p:cNvPr id="8" name="그림 7"/>
            <p:cNvPicPr>
              <a:picLocks noChangeAspect="1"/>
            </p:cNvPicPr>
            <p:nvPr/>
          </p:nvPicPr>
          <p:blipFill>
            <a:blip r:embed="rId2"/>
            <a:stretch>
              <a:fillRect/>
            </a:stretch>
          </p:blipFill>
          <p:spPr>
            <a:xfrm>
              <a:off x="1490662" y="2590800"/>
              <a:ext cx="6156000" cy="1817304"/>
            </a:xfrm>
            <a:prstGeom prst="rect">
              <a:avLst/>
            </a:prstGeom>
          </p:spPr>
        </p:pic>
        <p:pic>
          <p:nvPicPr>
            <p:cNvPr id="9" name="그림 8"/>
            <p:cNvPicPr>
              <a:picLocks noChangeAspect="1"/>
            </p:cNvPicPr>
            <p:nvPr/>
          </p:nvPicPr>
          <p:blipFill>
            <a:blip r:embed="rId3"/>
            <a:stretch>
              <a:fillRect/>
            </a:stretch>
          </p:blipFill>
          <p:spPr>
            <a:xfrm>
              <a:off x="1480028" y="2144232"/>
              <a:ext cx="6166800" cy="458140"/>
            </a:xfrm>
            <a:prstGeom prst="rect">
              <a:avLst/>
            </a:prstGeom>
          </p:spPr>
        </p:pic>
      </p:grpSp>
    </p:spTree>
    <p:extLst>
      <p:ext uri="{BB962C8B-B14F-4D97-AF65-F5344CB8AC3E}">
        <p14:creationId xmlns:p14="http://schemas.microsoft.com/office/powerpoint/2010/main" val="844414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Problem Statement</a:t>
            </a:r>
            <a:endParaRPr lang="ko-KR" altLang="en-US"/>
          </a:p>
        </p:txBody>
      </p:sp>
      <p:sp>
        <p:nvSpPr>
          <p:cNvPr id="3" name="내용 개체 틀 2"/>
          <p:cNvSpPr>
            <a:spLocks noGrp="1"/>
          </p:cNvSpPr>
          <p:nvPr>
            <p:ph idx="1"/>
          </p:nvPr>
        </p:nvSpPr>
        <p:spPr/>
        <p:txBody>
          <a:bodyPr/>
          <a:lstStyle/>
          <a:p>
            <a:r>
              <a:rPr lang="en-US" altLang="ko-KR" sz="2000" dirty="0"/>
              <a:t>One problem with buffer status report using </a:t>
            </a:r>
            <a:r>
              <a:rPr lang="en-US" altLang="ko-KR" sz="2000" dirty="0" err="1"/>
              <a:t>QoS</a:t>
            </a:r>
            <a:r>
              <a:rPr lang="en-US" altLang="ko-KR" sz="2000" dirty="0"/>
              <a:t> Control is that a STA can only report its Queue Size for the TID that current frame belongs to</a:t>
            </a:r>
          </a:p>
          <a:p>
            <a:endParaRPr lang="en-US" altLang="ko-KR" sz="1600" dirty="0"/>
          </a:p>
          <a:p>
            <a:r>
              <a:rPr lang="en-US" altLang="ko-KR" sz="2000" dirty="0"/>
              <a:t>When the STA has other TID traffic backlogged especially latency sensitive traffic, it cannot inform the AP in a timely manner</a:t>
            </a:r>
          </a:p>
          <a:p>
            <a:endParaRPr lang="en-US" altLang="ko-KR" sz="1600" dirty="0"/>
          </a:p>
          <a:p>
            <a:r>
              <a:rPr lang="en-US" altLang="ko-KR" sz="2000" dirty="0"/>
              <a:t>In such case, the STA has to either contend for the medium to transmit the new TID data or wait for AP’s allocation and transmit the new TID data if the allocation is </a:t>
            </a:r>
            <a:r>
              <a:rPr lang="en-US" altLang="ko-KR" sz="2000" dirty="0" smtClean="0"/>
              <a:t>sufficient</a:t>
            </a:r>
          </a:p>
          <a:p>
            <a:endParaRPr lang="en-US" altLang="ko-KR" sz="2000" dirty="0"/>
          </a:p>
          <a:p>
            <a:r>
              <a:rPr lang="en-US" altLang="ko-KR" sz="2000" dirty="0"/>
              <a:t>Allow Buffer Status Report (BSR) to include buffer status info of multiple </a:t>
            </a:r>
            <a:r>
              <a:rPr lang="en-US" altLang="ko-KR" sz="2000" dirty="0" smtClean="0"/>
              <a:t>AC </a:t>
            </a:r>
            <a:r>
              <a:rPr lang="en-US" altLang="ko-KR" sz="2000" dirty="0"/>
              <a:t>or multiple </a:t>
            </a:r>
            <a:r>
              <a:rPr lang="en-US" altLang="ko-KR" sz="2000" dirty="0" smtClean="0"/>
              <a:t>TID</a:t>
            </a:r>
            <a:endParaRPr lang="en-US" altLang="ko-KR" sz="1600"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195671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Buffer Status Report</a:t>
            </a:r>
            <a:endParaRPr lang="ko-KR" altLang="en-US"/>
          </a:p>
        </p:txBody>
      </p:sp>
      <p:sp>
        <p:nvSpPr>
          <p:cNvPr id="3" name="내용 개체 틀 2"/>
          <p:cNvSpPr>
            <a:spLocks noGrp="1"/>
          </p:cNvSpPr>
          <p:nvPr>
            <p:ph idx="1"/>
          </p:nvPr>
        </p:nvSpPr>
        <p:spPr>
          <a:xfrm>
            <a:off x="685799" y="1828800"/>
            <a:ext cx="8068779" cy="4267200"/>
          </a:xfrm>
        </p:spPr>
        <p:txBody>
          <a:bodyPr/>
          <a:lstStyle/>
          <a:p>
            <a:r>
              <a:rPr lang="en-US" altLang="ko-KR" sz="2000" dirty="0" smtClean="0"/>
              <a:t>STAs </a:t>
            </a:r>
            <a:r>
              <a:rPr lang="en-US" altLang="ko-KR" sz="2000" dirty="0"/>
              <a:t>implicitly report their buffer status information in </a:t>
            </a:r>
            <a:r>
              <a:rPr lang="en-US" altLang="ko-KR" sz="2000" i="1" dirty="0"/>
              <a:t>BS report frames</a:t>
            </a:r>
          </a:p>
          <a:p>
            <a:pPr lvl="1"/>
            <a:r>
              <a:rPr lang="en-US" altLang="ko-KR" sz="1800" dirty="0"/>
              <a:t>A BS report frame can contain the </a:t>
            </a:r>
            <a:r>
              <a:rPr lang="en-US" altLang="ko-KR" sz="1800" dirty="0" err="1"/>
              <a:t>QoS</a:t>
            </a:r>
            <a:r>
              <a:rPr lang="en-US" altLang="ko-KR" sz="1800" dirty="0"/>
              <a:t> Control field, i.e.,</a:t>
            </a:r>
          </a:p>
          <a:p>
            <a:pPr lvl="2"/>
            <a:r>
              <a:rPr lang="en-US" altLang="ko-KR" sz="1600" dirty="0" err="1"/>
              <a:t>QoS</a:t>
            </a:r>
            <a:r>
              <a:rPr lang="en-US" altLang="ko-KR" sz="1600" dirty="0"/>
              <a:t> Data, </a:t>
            </a:r>
            <a:r>
              <a:rPr lang="en-US" altLang="ko-KR" sz="1600" dirty="0" err="1"/>
              <a:t>QoS</a:t>
            </a:r>
            <a:r>
              <a:rPr lang="en-US" altLang="ko-KR" sz="1600" dirty="0"/>
              <a:t> Null frames for delivering per-TID BS reports</a:t>
            </a:r>
          </a:p>
          <a:p>
            <a:endParaRPr lang="en-GB" altLang="ko-KR" sz="2000" dirty="0" smtClean="0"/>
          </a:p>
          <a:p>
            <a:r>
              <a:rPr lang="en-GB" altLang="ko-KR" sz="2000" dirty="0" smtClean="0"/>
              <a:t>We </a:t>
            </a:r>
            <a:r>
              <a:rPr lang="en-GB" altLang="ko-KR" sz="2000" dirty="0"/>
              <a:t>propose to allow </a:t>
            </a:r>
            <a:r>
              <a:rPr lang="en-GB" altLang="ko-KR" sz="2000" dirty="0" smtClean="0"/>
              <a:t>HE STA </a:t>
            </a:r>
            <a:r>
              <a:rPr lang="en-GB" altLang="ko-KR" sz="2000" dirty="0"/>
              <a:t>to send a buffer status information for multiple TIDs/ACs using an HE Control header (using available 26 bits</a:t>
            </a:r>
            <a:r>
              <a:rPr lang="en-GB" altLang="ko-KR" sz="2000" dirty="0" smtClean="0"/>
              <a:t>)</a:t>
            </a:r>
          </a:p>
          <a:p>
            <a:endParaRPr lang="en-GB" altLang="ko-KR" sz="2000" dirty="0"/>
          </a:p>
          <a:p>
            <a:r>
              <a:rPr lang="en-US" altLang="ko-KR" sz="2000" dirty="0"/>
              <a:t>HE Control field</a:t>
            </a:r>
            <a:endParaRPr lang="ko-KR" altLang="en-US" sz="2000"/>
          </a:p>
          <a:p>
            <a:endParaRPr lang="en-GB" altLang="ko-KR" sz="2000" dirty="0"/>
          </a:p>
          <a:p>
            <a:endParaRPr lang="ko-KR" altLang="en-US"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graphicFrame>
        <p:nvGraphicFramePr>
          <p:cNvPr id="7" name="표 6"/>
          <p:cNvGraphicFramePr>
            <a:graphicFrameLocks noGrp="1"/>
          </p:cNvGraphicFramePr>
          <p:nvPr>
            <p:extLst>
              <p:ext uri="{D42A27DB-BD31-4B8C-83A1-F6EECF244321}">
                <p14:modId xmlns:p14="http://schemas.microsoft.com/office/powerpoint/2010/main" val="4180290077"/>
              </p:ext>
            </p:extLst>
          </p:nvPr>
        </p:nvGraphicFramePr>
        <p:xfrm>
          <a:off x="1665127" y="5450840"/>
          <a:ext cx="5856831" cy="645160"/>
        </p:xfrm>
        <a:graphic>
          <a:graphicData uri="http://schemas.openxmlformats.org/drawingml/2006/table">
            <a:tbl>
              <a:tblPr firstRow="1" bandRow="1">
                <a:tableStyleId>{5940675A-B579-460E-94D1-54222C63F5DA}</a:tableStyleId>
              </a:tblPr>
              <a:tblGrid>
                <a:gridCol w="1036607"/>
                <a:gridCol w="518304"/>
                <a:gridCol w="881116"/>
                <a:gridCol w="1710402"/>
                <a:gridCol w="1710402"/>
              </a:tblGrid>
              <a:tr h="142240">
                <a:tc>
                  <a:txBody>
                    <a:bodyPr/>
                    <a:lstStyle/>
                    <a:p>
                      <a:pPr algn="r" latinLnBrk="1"/>
                      <a:r>
                        <a:rPr lang="en-US" altLang="ko-KR" sz="1200" b="1" dirty="0" smtClean="0"/>
                        <a:t>Bits:</a:t>
                      </a:r>
                      <a:endParaRPr lang="ko-KR" altLang="en-US" sz="1200" b="1" dirty="0"/>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gn="ctr" latinLnBrk="1"/>
                      <a:r>
                        <a:rPr lang="en-US" altLang="ko-KR" sz="1200" b="1" dirty="0" smtClean="0"/>
                        <a:t>2</a:t>
                      </a:r>
                      <a:endParaRPr lang="ko-KR" altLang="en-US" sz="1200" b="1" dirty="0"/>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latinLnBrk="1"/>
                      <a:r>
                        <a:rPr lang="en-US" altLang="ko-KR" sz="1200" b="1" dirty="0" smtClean="0"/>
                        <a:t>4</a:t>
                      </a:r>
                      <a:endParaRPr lang="ko-KR" altLang="en-US" sz="1200" b="1" dirty="0"/>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latinLnBrk="1"/>
                      <a:r>
                        <a:rPr lang="en-US" altLang="ko-KR" sz="1200" b="1" dirty="0" smtClean="0"/>
                        <a:t>variable</a:t>
                      </a:r>
                      <a:endParaRPr lang="ko-KR" altLang="en-US" sz="1200" b="1"/>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latinLnBrk="1"/>
                      <a:r>
                        <a:rPr lang="en-US" altLang="ko-KR" sz="1200" b="1" dirty="0" smtClean="0"/>
                        <a:t>: 4 bytes</a:t>
                      </a:r>
                      <a:endParaRPr lang="ko-KR" altLang="en-US" sz="1200" b="1" dirty="0"/>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r>
              <a:tr h="370840">
                <a:tc>
                  <a:txBody>
                    <a:bodyPr/>
                    <a:lstStyle/>
                    <a:p>
                      <a:pPr algn="ctr" latinLnBrk="1"/>
                      <a:endParaRPr lang="ko-KR" altLang="en-US" sz="1200" dirty="0"/>
                    </a:p>
                  </a:txBody>
                  <a:tcPr anchor="ctr">
                    <a:lnL w="317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gn="ctr" latinLnBrk="1"/>
                      <a:r>
                        <a:rPr lang="en-US" altLang="ko-KR" sz="1200" dirty="0" smtClean="0"/>
                        <a:t>rev</a:t>
                      </a:r>
                      <a:endParaRPr lang="ko-KR" altLang="en-US" sz="120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t>Control ID</a:t>
                      </a:r>
                      <a:endParaRPr lang="ko-KR" altLang="en-US" sz="12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t>Control Information</a:t>
                      </a:r>
                      <a:endParaRPr lang="ko-KR" altLang="en-US" sz="12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latinLnBrk="1"/>
                      <a:endParaRPr lang="ko-KR" altLang="en-US" sz="1200" dirty="0"/>
                    </a:p>
                  </a:txBody>
                  <a:tcPr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27234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BSR field</a:t>
            </a:r>
            <a:endParaRPr lang="ko-KR" altLang="en-US"/>
          </a:p>
        </p:txBody>
      </p:sp>
      <p:sp>
        <p:nvSpPr>
          <p:cNvPr id="3" name="내용 개체 틀 2"/>
          <p:cNvSpPr>
            <a:spLocks noGrp="1"/>
          </p:cNvSpPr>
          <p:nvPr>
            <p:ph idx="1"/>
          </p:nvPr>
        </p:nvSpPr>
        <p:spPr/>
        <p:txBody>
          <a:bodyPr/>
          <a:lstStyle/>
          <a:p>
            <a:r>
              <a:rPr lang="en-GB" altLang="ko-KR" dirty="0"/>
              <a:t>Proposed HE Control field: BS report for multiple TIDs/ACs</a:t>
            </a:r>
          </a:p>
          <a:p>
            <a:pPr lvl="1"/>
            <a:r>
              <a:rPr lang="en-US" altLang="ko-KR" dirty="0"/>
              <a:t>A new Control ID value of the HE variant HT Control field identifies a BSR</a:t>
            </a:r>
            <a:r>
              <a:rPr lang="en-GB" altLang="ko-KR" dirty="0"/>
              <a:t> (e.g., Control ID: 3)</a:t>
            </a:r>
          </a:p>
          <a:p>
            <a:pPr lvl="1"/>
            <a:r>
              <a:rPr lang="en-GB" altLang="ko-KR" dirty="0"/>
              <a:t>Control Information: Buffer status information </a:t>
            </a:r>
            <a:r>
              <a:rPr lang="en-GB" altLang="ko-KR" dirty="0" smtClean="0"/>
              <a:t>content</a:t>
            </a:r>
          </a:p>
          <a:p>
            <a:pPr lvl="2"/>
            <a:r>
              <a:rPr lang="en-US" altLang="ko-KR" dirty="0" smtClean="0"/>
              <a:t>One </a:t>
            </a:r>
            <a:r>
              <a:rPr lang="en-US" altLang="ko-KR" dirty="0"/>
              <a:t>or more (number is TBD) Queue Size subfields report the queue size</a:t>
            </a:r>
          </a:p>
          <a:p>
            <a:pPr lvl="2"/>
            <a:r>
              <a:rPr lang="en-US" altLang="ko-KR" dirty="0" smtClean="0"/>
              <a:t>Identifier </a:t>
            </a:r>
            <a:r>
              <a:rPr lang="en-US" altLang="ko-KR" dirty="0"/>
              <a:t>of AC/TID (and for which) is currently TBD</a:t>
            </a:r>
          </a:p>
          <a:p>
            <a:pPr lvl="2"/>
            <a:endParaRPr lang="en-GB" altLang="ko-KR" sz="1600" dirty="0" smtClean="0"/>
          </a:p>
          <a:p>
            <a:endParaRPr lang="ko-KR" altLang="en-US" sz="2800"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1782018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lstStyle/>
          <a:p>
            <a:r>
              <a:rPr lang="en-GB" altLang="ko-KR" dirty="0"/>
              <a:t>We propose to allow STA to send a buffer status information for multiple TIDs/ACs using an HE Control </a:t>
            </a:r>
            <a:r>
              <a:rPr lang="en-GB" altLang="ko-KR" dirty="0" smtClean="0"/>
              <a:t>header</a:t>
            </a:r>
          </a:p>
          <a:p>
            <a:pPr lvl="1"/>
            <a:r>
              <a:rPr lang="en-US" altLang="ko-KR" dirty="0"/>
              <a:t>An HE STA may send the buffer status report (BSR) in the HE variant HT Control field for one or more queues (whether content of queue is per TID or per AC is </a:t>
            </a:r>
            <a:r>
              <a:rPr lang="en-US" altLang="ko-KR" dirty="0" smtClean="0"/>
              <a:t>TBD) </a:t>
            </a:r>
            <a:r>
              <a:rPr lang="en-US" altLang="ko-KR" dirty="0"/>
              <a:t>when the AP supports its reception</a:t>
            </a:r>
            <a:endParaRPr lang="ko-KR" altLang="ko-KR"/>
          </a:p>
          <a:p>
            <a:pPr lvl="1"/>
            <a:endParaRPr lang="ko-KR" altLang="en-US" sz="1800"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1156104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10"/>
          <p:cNvGraphicFramePr>
            <a:graphicFrameLocks noGrp="1"/>
          </p:cNvGraphicFramePr>
          <p:nvPr>
            <p:extLst/>
          </p:nvPr>
        </p:nvGraphicFramePr>
        <p:xfrm>
          <a:off x="696913" y="1208901"/>
          <a:ext cx="7740000" cy="2829700"/>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82970">
                <a:tc>
                  <a:txBody>
                    <a:bodyPr/>
                    <a:lstStyle/>
                    <a:p>
                      <a:pPr marL="0" marR="0" algn="ctr">
                        <a:spcBef>
                          <a:spcPts val="0"/>
                        </a:spcBef>
                        <a:spcAft>
                          <a:spcPts val="0"/>
                        </a:spcAft>
                      </a:pPr>
                      <a:r>
                        <a:rPr lang="en-US" sz="1100" b="1" dirty="0" smtClean="0">
                          <a:solidFill>
                            <a:schemeClr val="tx1"/>
                          </a:solidFill>
                          <a:latin typeface="Times New Roman" panose="02020603050405020304" pitchFamily="18" charset="0"/>
                          <a:ea typeface="+mj-ea"/>
                          <a:cs typeface="Times New Roman" panose="02020603050405020304" pitchFamily="18" charset="0"/>
                        </a:rPr>
                        <a:t>Name</a:t>
                      </a:r>
                      <a:endParaRPr lang="en-US" sz="1100" b="1"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Times New Roman" panose="02020603050405020304" pitchFamily="18" charset="0"/>
                          <a:ea typeface="+mj-ea"/>
                          <a:cs typeface="Times New Roman" panose="02020603050405020304" pitchFamily="18" charset="0"/>
                        </a:rPr>
                        <a:t>Affiliation</a:t>
                      </a:r>
                      <a:endParaRPr lang="en-US" sz="1100" b="1"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Address</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Phone</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Email</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b="0" dirty="0">
                          <a:solidFill>
                            <a:srgbClr val="000000"/>
                          </a:solidFill>
                          <a:latin typeface="Times New Roman" panose="02020603050405020304" pitchFamily="18" charset="0"/>
                          <a:ea typeface="+mj-ea"/>
                          <a:cs typeface="Times New Roman" panose="02020603050405020304" pitchFamily="18" charset="0"/>
                        </a:rPr>
                        <a:t>Ron Porat</a:t>
                      </a:r>
                      <a:endParaRPr lang="en-US" sz="1100" b="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b="0" dirty="0">
                          <a:solidFill>
                            <a:srgbClr val="000000"/>
                          </a:solidFill>
                          <a:latin typeface="Times New Roman" panose="02020603050405020304" pitchFamily="18" charset="0"/>
                          <a:ea typeface="+mj-ea"/>
                          <a:cs typeface="Times New Roman" panose="02020603050405020304" pitchFamily="18" charset="0"/>
                        </a:rPr>
                        <a:t>Broadcom</a:t>
                      </a:r>
                      <a:endParaRPr lang="en-US" sz="1100" b="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rporat@broadcom.com</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solidFill>
                            <a:srgbClr val="000000"/>
                          </a:solidFill>
                          <a:latin typeface="Times New Roman" panose="02020603050405020304" pitchFamily="18" charset="0"/>
                          <a:ea typeface="+mj-ea"/>
                          <a:cs typeface="Times New Roman" panose="02020603050405020304" pitchFamily="18" charset="0"/>
                        </a:rPr>
                        <a:t>Sriram Venkateswaran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latin typeface="Times New Roman" panose="02020603050405020304" pitchFamily="18" charset="0"/>
                          <a:ea typeface="+mj-ea"/>
                          <a:cs typeface="Times New Roman" panose="02020603050405020304" pitchFamily="18" charset="0"/>
                        </a:rPr>
                        <a:t>Matthew Fischer</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panose="02020603050405020304" pitchFamily="18" charset="0"/>
                          <a:ea typeface="+mj-ea"/>
                          <a:cs typeface="Times New Roman" panose="02020603050405020304" pitchFamily="18" charset="0"/>
                        </a:rPr>
                        <a:t>mfischer@broadcom.com</a:t>
                      </a:r>
                      <a:endParaRPr lang="en-US" sz="1100" dirty="0" smtClean="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latin typeface="Times New Roman" panose="02020603050405020304" pitchFamily="18" charset="0"/>
                          <a:ea typeface="+mj-ea"/>
                          <a:cs typeface="Times New Roman" panose="02020603050405020304" pitchFamily="18" charset="0"/>
                        </a:rPr>
                        <a:t>Zhou Lan</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solidFill>
                            <a:srgbClr val="000000"/>
                          </a:solidFill>
                          <a:latin typeface="Times New Roman" panose="02020603050405020304" pitchFamily="18" charset="0"/>
                          <a:ea typeface="+mj-ea"/>
                          <a:cs typeface="Times New Roman" panose="02020603050405020304" pitchFamily="18" charset="0"/>
                        </a:rPr>
                        <a:t>Leo Montreuil</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panose="02020603050405020304" pitchFamily="18" charset="0"/>
                          <a:ea typeface="+mj-ea"/>
                          <a:cs typeface="Times New Roman" panose="02020603050405020304" pitchFamily="18" charset="0"/>
                        </a:rPr>
                        <a:t>Vinko Erceg</a:t>
                      </a:r>
                      <a:endParaRPr lang="en-US" sz="1100" dirty="0" smtClean="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42410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References </a:t>
            </a:r>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10" name="내용 개체 틀 2"/>
          <p:cNvSpPr txBox="1">
            <a:spLocks/>
          </p:cNvSpPr>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7150" indent="0">
              <a:buNone/>
            </a:pPr>
            <a:r>
              <a:rPr lang="en-US" altLang="ko-KR" sz="2000" b="0" dirty="0" smtClean="0"/>
              <a:t>[1] </a:t>
            </a:r>
            <a:r>
              <a:rPr lang="en-US" altLang="ko-KR" sz="2000" b="0" dirty="0"/>
              <a:t>https://mentor.ieee.org/802.11/dcn/15/11-15-0132-16-00ax-spec-framework.docx</a:t>
            </a:r>
          </a:p>
          <a:p>
            <a:pPr marL="57150" indent="0">
              <a:buNone/>
            </a:pPr>
            <a:r>
              <a:rPr lang="en-US" altLang="ko-KR" sz="2000" b="0" dirty="0" smtClean="0"/>
              <a:t>[2] </a:t>
            </a:r>
            <a:r>
              <a:rPr lang="en-US" altLang="ko-KR" sz="2000" b="0" dirty="0"/>
              <a:t>A. </a:t>
            </a:r>
            <a:r>
              <a:rPr lang="en-US" altLang="ko-KR" sz="2000" b="0" dirty="0" err="1"/>
              <a:t>Asterjadhi</a:t>
            </a:r>
            <a:r>
              <a:rPr lang="en-US" altLang="ko-KR" sz="2000" b="0" dirty="0"/>
              <a:t>, et.al., </a:t>
            </a:r>
            <a:r>
              <a:rPr lang="en-US" altLang="ko-KR" sz="2000" b="0" dirty="0" smtClean="0"/>
              <a:t>11-15-1120-00-00ax-buffer-status-report</a:t>
            </a:r>
          </a:p>
        </p:txBody>
      </p:sp>
      <p:sp>
        <p:nvSpPr>
          <p:cNvPr id="9"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08250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a:p>
        </p:txBody>
      </p:sp>
      <p:sp>
        <p:nvSpPr>
          <p:cNvPr id="3" name="내용 개체 틀 2"/>
          <p:cNvSpPr>
            <a:spLocks noGrp="1"/>
          </p:cNvSpPr>
          <p:nvPr>
            <p:ph idx="1"/>
          </p:nvPr>
        </p:nvSpPr>
        <p:spPr/>
        <p:txBody>
          <a:bodyPr/>
          <a:lstStyle/>
          <a:p>
            <a:pPr latinLnBrk="1"/>
            <a:r>
              <a:rPr lang="en-US" altLang="en-US" dirty="0"/>
              <a:t>Do you agree to add the following text to the </a:t>
            </a:r>
            <a:r>
              <a:rPr lang="en-US" altLang="en-US" dirty="0" smtClean="0"/>
              <a:t>11ax Specification </a:t>
            </a:r>
            <a:r>
              <a:rPr lang="en-US" altLang="en-US" dirty="0"/>
              <a:t>Frame work </a:t>
            </a:r>
            <a:r>
              <a:rPr lang="en-US" altLang="en-US" dirty="0" smtClean="0"/>
              <a:t>document</a:t>
            </a:r>
            <a:r>
              <a:rPr lang="en-US" altLang="ko-KR" dirty="0" smtClean="0"/>
              <a:t>: </a:t>
            </a:r>
            <a:endParaRPr lang="ko-KR" altLang="ko-KR"/>
          </a:p>
          <a:p>
            <a:pPr lvl="1" latinLnBrk="1"/>
            <a:r>
              <a:rPr lang="en-US" altLang="ko-KR" dirty="0" smtClean="0"/>
              <a:t>An </a:t>
            </a:r>
            <a:r>
              <a:rPr lang="en-US" altLang="ko-KR" dirty="0"/>
              <a:t>HE STA may send the buffer status report (BSR) in the HE variant HT Control field for one or more queues (whether content of queue is per TID or per AC is </a:t>
            </a:r>
            <a:r>
              <a:rPr lang="en-US" altLang="ko-KR" dirty="0" smtClean="0"/>
              <a:t>TBD) </a:t>
            </a:r>
            <a:r>
              <a:rPr lang="en-US" altLang="ko-KR" dirty="0"/>
              <a:t>when the AP supports its reception</a:t>
            </a:r>
            <a:endParaRPr lang="ko-KR" altLang="ko-KR"/>
          </a:p>
          <a:p>
            <a:pPr lvl="2" latinLnBrk="1"/>
            <a:r>
              <a:rPr lang="en-US" altLang="ko-KR" dirty="0"/>
              <a:t>A new Control ID value of the HE variant HT Control field identifies a BSR</a:t>
            </a:r>
            <a:endParaRPr lang="ko-KR" altLang="ko-KR"/>
          </a:p>
          <a:p>
            <a:pPr lvl="2" latinLnBrk="1"/>
            <a:r>
              <a:rPr lang="en-US" altLang="ko-KR" dirty="0"/>
              <a:t>One or more (number is TBD) Queue Size subfields report the queue size</a:t>
            </a:r>
            <a:endParaRPr lang="ko-KR" altLang="ko-KR"/>
          </a:p>
          <a:p>
            <a:pPr lvl="2"/>
            <a:r>
              <a:rPr lang="en-US" altLang="ko-KR" dirty="0"/>
              <a:t>Identifier of AC/TID (and for which) is currently TBD</a:t>
            </a:r>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7"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071102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텍스트 개체 틀 2"/>
          <p:cNvSpPr>
            <a:spLocks noGrp="1"/>
          </p:cNvSpPr>
          <p:nvPr>
            <p:ph type="body"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smtClean="0"/>
              <a:t>March 2013</a:t>
            </a:r>
            <a:endParaRPr lang="en-US"/>
          </a:p>
        </p:txBody>
      </p:sp>
      <p:sp>
        <p:nvSpPr>
          <p:cNvPr id="5" name="바닥글 개체 틀 4"/>
          <p:cNvSpPr>
            <a:spLocks noGrp="1"/>
          </p:cNvSpPr>
          <p:nvPr>
            <p:ph type="ftr" sz="quarter" idx="11"/>
          </p:nvPr>
        </p:nvSpPr>
        <p:spPr/>
        <p:txBody>
          <a:bodyPr/>
          <a:lstStyle/>
          <a:p>
            <a:pPr>
              <a:defRPr/>
            </a:pPr>
            <a:r>
              <a:rPr lang="en-US" smtClean="0"/>
              <a:t>Ron Porat, Broadcom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22</a:t>
            </a:fld>
            <a:endParaRPr lang="en-US"/>
          </a:p>
        </p:txBody>
      </p:sp>
    </p:spTree>
    <p:extLst>
      <p:ext uri="{BB962C8B-B14F-4D97-AF65-F5344CB8AC3E}">
        <p14:creationId xmlns:p14="http://schemas.microsoft.com/office/powerpoint/2010/main" val="1321389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AC based BSR</a:t>
            </a:r>
            <a:endParaRPr lang="ko-KR" altLang="en-US" dirty="0"/>
          </a:p>
        </p:txBody>
      </p:sp>
      <p:sp>
        <p:nvSpPr>
          <p:cNvPr id="3" name="내용 개체 틀 2"/>
          <p:cNvSpPr>
            <a:spLocks noGrp="1"/>
          </p:cNvSpPr>
          <p:nvPr>
            <p:ph idx="1"/>
          </p:nvPr>
        </p:nvSpPr>
        <p:spPr/>
        <p:txBody>
          <a:bodyPr/>
          <a:lstStyle/>
          <a:p>
            <a:r>
              <a:rPr lang="en-US" altLang="ko-KR" sz="2000" dirty="0"/>
              <a:t>An EDCA parameter is defined per-AC not TID</a:t>
            </a:r>
          </a:p>
          <a:p>
            <a:pPr lvl="1"/>
            <a:r>
              <a:rPr lang="en-US" altLang="ko-KR" sz="1800" dirty="0"/>
              <a:t>A STA can access the channel to send a packet with a TID using the EDCA parameter related to the AC for the TID</a:t>
            </a:r>
          </a:p>
          <a:p>
            <a:pPr lvl="1"/>
            <a:r>
              <a:rPr lang="en-US" altLang="ko-KR" sz="1800" dirty="0"/>
              <a:t>The packets belonging to the same AC but different TIDs are transmitted using the same access parameter such as AIFSN, </a:t>
            </a:r>
            <a:r>
              <a:rPr lang="en-US" altLang="ko-KR" sz="1800" dirty="0" err="1"/>
              <a:t>CWmin</a:t>
            </a:r>
            <a:r>
              <a:rPr lang="en-US" altLang="ko-KR" sz="1800" dirty="0"/>
              <a:t>, </a:t>
            </a:r>
            <a:r>
              <a:rPr lang="en-US" altLang="ko-KR" sz="1800" dirty="0" err="1"/>
              <a:t>CWmax</a:t>
            </a:r>
            <a:endParaRPr lang="en-US" altLang="ko-KR" sz="1800" dirty="0"/>
          </a:p>
          <a:p>
            <a:r>
              <a:rPr lang="en-US" altLang="ko-KR" sz="2000" dirty="0"/>
              <a:t>DL MU-MIMO in 11ac uses the AC based TXOP sharing mechanism</a:t>
            </a:r>
          </a:p>
          <a:p>
            <a:r>
              <a:rPr lang="en-US" altLang="ko-KR" sz="2000" dirty="0" smtClean="0"/>
              <a:t>The </a:t>
            </a:r>
            <a:r>
              <a:rPr lang="en-US" altLang="ko-KR" sz="2000" dirty="0"/>
              <a:t>AC based buffer status information can be reported if the buffer status for multiple TIDs needs to be reported</a:t>
            </a:r>
          </a:p>
          <a:p>
            <a:pPr lvl="1"/>
            <a:r>
              <a:rPr lang="en-US" altLang="ko-KR" sz="1800" dirty="0"/>
              <a:t>The AC based BS report requires less overhead than the TID based one when multiple TIDs/ACs needs to be reported</a:t>
            </a:r>
            <a:endParaRPr lang="ko-KR" altLang="en-US" sz="1800"/>
          </a:p>
          <a:p>
            <a:endParaRPr lang="ko-KR" altLang="en-US" dirty="0"/>
          </a:p>
        </p:txBody>
      </p:sp>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Tree>
    <p:extLst>
      <p:ext uri="{BB962C8B-B14F-4D97-AF65-F5344CB8AC3E}">
        <p14:creationId xmlns:p14="http://schemas.microsoft.com/office/powerpoint/2010/main" val="3921467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nvPr>
        </p:nvGraphicFramePr>
        <p:xfrm>
          <a:off x="696913" y="1207870"/>
          <a:ext cx="7740000" cy="3287922"/>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98902">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 Stacey</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Intel</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2111 NE 25th Ave, Hillsboro OR 97124, USA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+1-503-724-893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 Azizi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 Huang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Qinghua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Chitto</a:t>
                      </a:r>
                      <a:r>
                        <a:rPr lang="en-US" sz="1100" dirty="0">
                          <a:solidFill>
                            <a:srgbClr val="000000"/>
                          </a:solidFill>
                          <a:latin typeface="Times New Roman"/>
                          <a:ea typeface="Times New Roman"/>
                          <a:cs typeface="Arial"/>
                        </a:rPr>
                        <a:t> Ghosh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Laurent Cariou </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algn="ctr"/>
                      <a:r>
                        <a:rPr lang="en-US" sz="1100" dirty="0" smtClean="0"/>
                        <a:t>Yaron Alpert</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Assaf Gurevitz</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latin typeface="Times New Roman"/>
                          <a:ea typeface="Times New Roman"/>
                          <a:cs typeface="Arial"/>
                        </a:rPr>
                        <a:t>Ilan Sutskover</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latin typeface="Times New Roman"/>
                          <a:ea typeface="Times New Roman"/>
                          <a:cs typeface="Arial"/>
                        </a:rPr>
                        <a:t>Feng Jiang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6693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7270B0F4-07F1-493B-B979-B32C85397D8C}" type="slidenum">
              <a:rPr lang="en-US" altLang="ko-KR" sz="1200" b="0">
                <a:cs typeface="Arial" panose="020B0604020202020204" pitchFamily="34" charset="0"/>
              </a:rPr>
              <a:pPr>
                <a:spcBef>
                  <a:spcPct val="0"/>
                </a:spcBef>
                <a:buFontTx/>
                <a:buNone/>
              </a:pPr>
              <a:t>4</a:t>
            </a:fld>
            <a:endParaRPr lang="en-US" altLang="ko-KR" sz="1200" b="0">
              <a:cs typeface="Arial" panose="020B0604020202020204" pitchFamily="34" charset="0"/>
            </a:endParaRPr>
          </a:p>
        </p:txBody>
      </p:sp>
      <p:sp>
        <p:nvSpPr>
          <p:cNvPr id="6148"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7" name="Table 8"/>
          <p:cNvGraphicFramePr>
            <a:graphicFrameLocks noGrp="1"/>
          </p:cNvGraphicFramePr>
          <p:nvPr>
            <p:extLst/>
          </p:nvPr>
        </p:nvGraphicFramePr>
        <p:xfrm>
          <a:off x="690082" y="1215775"/>
          <a:ext cx="7740000" cy="3844924"/>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64126">
                <a:tc>
                  <a:txBody>
                    <a:bodyPr/>
                    <a:lstStyle/>
                    <a:p>
                      <a:pPr algn="ctr"/>
                      <a:r>
                        <a:rPr lang="en-US" sz="1100" dirty="0" smtClean="0">
                          <a:solidFill>
                            <a:schemeClr val="tx1"/>
                          </a:solidFill>
                          <a:latin typeface="+mn-lt"/>
                        </a:rPr>
                        <a:t>Name</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Affiliation</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Address</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Phone</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Email</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Hongyuan Zhang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100" dirty="0" smtClean="0">
                          <a:solidFill>
                            <a:schemeClr val="tx1"/>
                          </a:solidFill>
                          <a:latin typeface="+mn-lt"/>
                        </a:rPr>
                        <a:t>Marvell</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000" kern="1200" dirty="0" smtClean="0">
                          <a:solidFill>
                            <a:schemeClr val="dk1"/>
                          </a:solidFill>
                          <a:latin typeface="+mn-lt"/>
                          <a:ea typeface="+mn-ea"/>
                          <a:cs typeface="+mn-cs"/>
                        </a:rPr>
                        <a:t>5488 Marvell Lane,</a:t>
                      </a:r>
                      <a:br>
                        <a:rPr lang="en-US" sz="1000" kern="1200" dirty="0" smtClean="0">
                          <a:solidFill>
                            <a:schemeClr val="dk1"/>
                          </a:solidFill>
                          <a:latin typeface="+mn-lt"/>
                          <a:ea typeface="+mn-ea"/>
                          <a:cs typeface="+mn-cs"/>
                        </a:rPr>
                      </a:br>
                      <a:r>
                        <a:rPr lang="en-US" sz="1000" kern="1200" dirty="0" smtClean="0">
                          <a:solidFill>
                            <a:schemeClr val="dk1"/>
                          </a:solidFill>
                          <a:latin typeface="+mn-lt"/>
                          <a:ea typeface="+mn-ea"/>
                          <a:cs typeface="+mn-cs"/>
                        </a:rPr>
                        <a:t>Santa Clara, CA, 95054</a:t>
                      </a:r>
                      <a:endParaRPr lang="en-US" sz="10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000" dirty="0" smtClean="0">
                          <a:solidFill>
                            <a:schemeClr val="tx1"/>
                          </a:solidFill>
                          <a:latin typeface="+mn-lt"/>
                        </a:rPr>
                        <a:t>408-222-2500</a:t>
                      </a:r>
                      <a:endParaRPr lang="en-US" sz="10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hongyuan@marvell.com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Yakun Sun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yakunsun@marvell.com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Lei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Leileiw@marvell.com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Liwen Chu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liwenchu@marvell.com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Jinjing Jiang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jinjing@marvell.com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Yan Zhang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yzhang@marvell.com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Rui Cao </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ruicao@marvell.com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smtClean="0">
                          <a:latin typeface="+mn-lt"/>
                          <a:ea typeface="Times New Roman"/>
                          <a:cs typeface="Arial"/>
                        </a:rPr>
                        <a:t>Jie</a:t>
                      </a:r>
                      <a:r>
                        <a:rPr lang="en-US" sz="1100" baseline="0" dirty="0" smtClean="0">
                          <a:latin typeface="+mn-lt"/>
                          <a:ea typeface="Times New Roman"/>
                          <a:cs typeface="Arial"/>
                        </a:rPr>
                        <a:t> Huang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dirty="0" smtClean="0">
                          <a:latin typeface="+mn-lt"/>
                          <a:ea typeface="Times New Roman"/>
                          <a:cs typeface="Arial"/>
                        </a:rPr>
                        <a:t>jiehuang@marvell.com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Sudhir Srinivasa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sudhirs@marvell.com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Saga Tamhane</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sagar@marvell.com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Mao Yu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mn-lt"/>
                          <a:ea typeface="Times New Roman"/>
                          <a:cs typeface="Arial"/>
                        </a:rPr>
                        <a:t>my@marvel</a:t>
                      </a:r>
                      <a:r>
                        <a:rPr lang="en-US" sz="1000" dirty="0">
                          <a:solidFill>
                            <a:srgbClr val="000000"/>
                          </a:solidFill>
                          <a:latin typeface="+mn-lt"/>
                          <a:ea typeface="Times New Roman"/>
                          <a:cs typeface="Arial"/>
                        </a:rPr>
                        <a:t>..com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Edward Au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edwardau@marvell.com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Hui-Ling </a:t>
                      </a:r>
                      <a:r>
                        <a:rPr lang="en-US" sz="1100" dirty="0" smtClean="0">
                          <a:solidFill>
                            <a:srgbClr val="000000"/>
                          </a:solidFill>
                          <a:latin typeface="+mn-lt"/>
                          <a:ea typeface="Times New Roman"/>
                          <a:cs typeface="Arial"/>
                        </a:rPr>
                        <a:t>Lou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hlou@marvell.com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Date Placeholder 3"/>
          <p:cNvSpPr>
            <a:spLocks noGrp="1"/>
          </p:cNvSpPr>
          <p:nvPr>
            <p:ph type="dt" sz="quarter" idx="10"/>
          </p:nvPr>
        </p:nvSpPr>
        <p:spPr/>
        <p:txBody>
          <a:bodyPr/>
          <a:lstStyle/>
          <a:p>
            <a:pPr>
              <a:defRPr/>
            </a:pPr>
            <a:r>
              <a:rPr lang="en-US" altLang="ko-KR"/>
              <a:t>March 2016</a:t>
            </a:r>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cxnSp>
        <p:nvCxnSpPr>
          <p:cNvPr id="3" name="직선 연결선 2"/>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048756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nvPr>
        </p:nvGraphicFramePr>
        <p:xfrm>
          <a:off x="698972" y="120787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Alice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Qualcomm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Albert Van Zelst</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Alfred Asterjadhi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Bin Tian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Carlos </a:t>
                      </a:r>
                      <a:r>
                        <a:rPr lang="en-US" sz="1100" dirty="0" err="1">
                          <a:solidFill>
                            <a:srgbClr val="000000"/>
                          </a:solidFill>
                          <a:latin typeface="Times New Roman"/>
                          <a:ea typeface="Times New Roman"/>
                          <a:cs typeface="Arial"/>
                        </a:rPr>
                        <a:t>Aldana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George Cherian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Gwendolyn Barriac</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Hemanth Sampath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Lin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Lochan</a:t>
                      </a:r>
                      <a:r>
                        <a:rPr lang="en-US" sz="1100" baseline="0" dirty="0" smtClean="0">
                          <a:latin typeface="Times New Roman"/>
                          <a:ea typeface="Times New Roman"/>
                          <a:cs typeface="Arial"/>
                        </a:rPr>
                        <a:t> Verma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Menzo Wentink</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Naveen Kakani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Raja Banerjea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Richard Van Nee</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9460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12"/>
          <p:cNvGraphicFramePr>
            <a:graphicFrameLocks noGrp="1"/>
          </p:cNvGraphicFramePr>
          <p:nvPr>
            <p:extLst/>
          </p:nvPr>
        </p:nvGraphicFramePr>
        <p:xfrm>
          <a:off x="694616" y="1215336"/>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4884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7"/>
          <p:cNvGraphicFramePr>
            <a:graphicFrameLocks noGrp="1"/>
          </p:cNvGraphicFramePr>
          <p:nvPr>
            <p:extLst/>
          </p:nvPr>
        </p:nvGraphicFramePr>
        <p:xfrm>
          <a:off x="704522" y="3898557"/>
          <a:ext cx="7740000" cy="1657350"/>
        </p:xfrm>
        <a:graphic>
          <a:graphicData uri="http://schemas.openxmlformats.org/drawingml/2006/table">
            <a:tbl>
              <a:tblPr/>
              <a:tblGrid>
                <a:gridCol w="1548000"/>
                <a:gridCol w="1222105"/>
                <a:gridCol w="1710947"/>
                <a:gridCol w="1385053"/>
                <a:gridCol w="1873895"/>
              </a:tblGrid>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Joonsuk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Apple</a:t>
                      </a: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000" b="1"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endParaRPr kumimoji="0" lang="en-US" altLang="ko-KR" sz="1000" b="1" i="0" u="none" strike="noStrike" cap="none" normalizeH="0" baseline="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joonuk@apple.com</a:t>
                      </a:r>
                      <a:endParaRPr kumimoji="0" lang="en-US" altLang="ko-KR" sz="1000" b="0" i="0" u="sng" strike="noStrike" cap="none" normalizeH="0" baseline="0" dirty="0" smtClean="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rPr>
                        <a:t>Aon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rPr>
                        <a:t>Mujtaba</a:t>
                      </a:r>
                      <a:r>
                        <a:rPr kumimoji="0" lang="en-US" altLang="ko-KR" sz="1100" b="0" i="0" u="none" strike="noStrike" cap="none" normalizeH="0" baseline="0" dirty="0" smtClean="0">
                          <a:ln>
                            <a:noFill/>
                          </a:ln>
                          <a:solidFill>
                            <a:srgbClr val="000000"/>
                          </a:solidFill>
                          <a:effectLst/>
                          <a:latin typeface="Times New Roman" pitchFamily="18" charset="0"/>
                          <a:ea typeface="굴림" charset="-127"/>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mujtaba@apple.com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Guoqing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guoqing_li@apple.com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Eric Wong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ericwong@apple.com</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Chris Hartman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chartman@apple.com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Jarkko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Kneckt</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jkneckt@apple.com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11" name="Table 8"/>
          <p:cNvGraphicFramePr>
            <a:graphicFrameLocks noGrp="1"/>
          </p:cNvGraphicFramePr>
          <p:nvPr/>
        </p:nvGraphicFramePr>
        <p:xfrm>
          <a:off x="700215" y="1219200"/>
          <a:ext cx="7740000" cy="2708192"/>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859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表格 6"/>
          <p:cNvGraphicFramePr>
            <a:graphicFrameLocks noGrp="1"/>
          </p:cNvGraphicFramePr>
          <p:nvPr/>
        </p:nvGraphicFramePr>
        <p:xfrm>
          <a:off x="696913" y="1207870"/>
          <a:ext cx="7467600" cy="4846320"/>
        </p:xfrm>
        <a:graphic>
          <a:graphicData uri="http://schemas.openxmlformats.org/drawingml/2006/table">
            <a:tbl>
              <a:tblPr firstRow="1" bandRow="1">
                <a:tableStyleId>{F5AB1C69-6EDB-4FF4-983F-18BD219EF322}</a:tableStyleId>
              </a:tblPr>
              <a:tblGrid>
                <a:gridCol w="1600200"/>
                <a:gridCol w="1072415"/>
                <a:gridCol w="1964472"/>
                <a:gridCol w="1022568"/>
                <a:gridCol w="1807945"/>
              </a:tblGrid>
              <a:tr h="154504">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593">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06775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23C854FE-E519-4064-A021-D2CA2E9A7E1E}" type="slidenum">
              <a:rPr lang="en-US" altLang="ko-KR" sz="1200" b="0">
                <a:cs typeface="Arial" panose="020B0604020202020204" pitchFamily="34" charset="0"/>
              </a:rPr>
              <a:pPr>
                <a:spcBef>
                  <a:spcPct val="0"/>
                </a:spcBef>
                <a:buFontTx/>
                <a:buNone/>
              </a:pPr>
              <a:t>9</a:t>
            </a:fld>
            <a:endParaRPr lang="en-US" altLang="ko-KR" sz="1200" b="0">
              <a:cs typeface="Arial" panose="020B0604020202020204" pitchFamily="34" charset="0"/>
            </a:endParaRPr>
          </a:p>
        </p:txBody>
      </p:sp>
      <p:sp>
        <p:nvSpPr>
          <p:cNvPr id="10244"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10" name="Table 12"/>
          <p:cNvGraphicFramePr>
            <a:graphicFrameLocks noGrp="1"/>
          </p:cNvGraphicFramePr>
          <p:nvPr/>
        </p:nvGraphicFramePr>
        <p:xfrm>
          <a:off x="678946" y="1224622"/>
          <a:ext cx="7739998" cy="4207378"/>
        </p:xfrm>
        <a:graphic>
          <a:graphicData uri="http://schemas.openxmlformats.org/drawingml/2006/table">
            <a:tbl>
              <a:tblPr/>
              <a:tblGrid>
                <a:gridCol w="1547699"/>
                <a:gridCol w="1222183"/>
                <a:gridCol w="1710456"/>
                <a:gridCol w="1386448"/>
                <a:gridCol w="1873212"/>
              </a:tblGrid>
              <a:tr h="26356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ea typeface="굴림" charset="-127"/>
                        </a:rPr>
                        <a:t>Address</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chemeClr val="tx1"/>
                          </a:solidFill>
                          <a:effectLst/>
                          <a:latin typeface="Times New Roman" pitchFamily="18" charset="0"/>
                          <a:ea typeface="굴림" charset="-127"/>
                        </a:rPr>
                        <a:t>Phone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Fei</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Tong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Samsung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Innovation Park,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Cambridge CB4 0DS   (U.K.)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+44 1223 434633</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f.tong@samsung.com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Hyunjeong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Maetan</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3-dong;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Yongtong-Gu</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r>
                      <a:b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Suwon; South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+82-31-279-9028</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hyunjeong.kang@samsung.com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Kaushik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Josiam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1301, E. Lookout Dr,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Richardson TX 75070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(972) 761 7437</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k.josiam@samsung.com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Mark Rison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Innovation Park,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Cambridge CB4 0DS   (U.K.)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+44 1223  434600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m.rison@samsung.com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Rakesh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Taori</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1301, E. Lookout Dr,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Richardson TX 75070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(972) 761 7470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rakesh.taori@samsung.com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Sanghyun Chang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Maetan</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3-dong;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Yongtong-Gu</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r>
                      <a:b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Suwon; South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+82-10-8864-1751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s29.chang@samsung.com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Yasushi Takatori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NTT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1-1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Hikari</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-no-</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oka</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Yokosuka, Kanagawa 239-0847 Japan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takatori.yasushi@lab.ntt.co.jp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Yasuhiko Inoue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inoue.yasuhiko@lab.ntt.co.jp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Yusuke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Asai</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asai.yusuke@lab.ntt.co.jp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Koichi Ishihara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ishihara.koichi@lab.ntt.co.jp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Junichi Iwatani</a:t>
                      </a: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Iwatani.junichi@lab.ntt.co.jp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Shoko Shinohara</a:t>
                      </a: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Shinohara.shoko@lab.ntt.co.jp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Akira Yamada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NTT DOCOMO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3-6, Hikarinooka, Yokosuka-shi, Kanagawa, 239-8536, Japan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yamadaakira@nttdocomo.com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8" name="Date Placeholder 3"/>
          <p:cNvSpPr>
            <a:spLocks noGrp="1"/>
          </p:cNvSpPr>
          <p:nvPr>
            <p:ph type="dt" sz="quarter" idx="10"/>
          </p:nvPr>
        </p:nvSpPr>
        <p:spPr/>
        <p:txBody>
          <a:bodyPr/>
          <a:lstStyle/>
          <a:p>
            <a:pPr>
              <a:defRPr/>
            </a:pPr>
            <a:r>
              <a:rPr lang="en-US" altLang="ko-KR"/>
              <a:t>March 2016</a:t>
            </a:r>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2989245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96565</TotalTime>
  <Words>2155</Words>
  <Application>Microsoft Office PowerPoint</Application>
  <PresentationFormat>화면 슬라이드 쇼(4:3)</PresentationFormat>
  <Paragraphs>607</Paragraphs>
  <Slides>23</Slides>
  <Notes>1</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31" baseType="lpstr">
      <vt:lpstr>MS Mincho</vt:lpstr>
      <vt:lpstr>SimSun</vt:lpstr>
      <vt:lpstr>굴림</vt:lpstr>
      <vt:lpstr>Arial</vt:lpstr>
      <vt:lpstr>Calibri</vt:lpstr>
      <vt:lpstr>Times New Roman</vt:lpstr>
      <vt:lpstr>802-11-Submission</vt:lpstr>
      <vt:lpstr>Document</vt:lpstr>
      <vt:lpstr>Buffer Status Report in HE Control field</vt:lpstr>
      <vt:lpstr>PowerPoint 프레젠테이션</vt:lpstr>
      <vt:lpstr>PowerPoint 프레젠테이션</vt:lpstr>
      <vt:lpstr>Authors (continued)</vt:lpstr>
      <vt:lpstr>PowerPoint 프레젠테이션</vt:lpstr>
      <vt:lpstr>PowerPoint 프레젠테이션</vt:lpstr>
      <vt:lpstr>PowerPoint 프레젠테이션</vt:lpstr>
      <vt:lpstr>PowerPoint 프레젠테이션</vt:lpstr>
      <vt:lpstr>Authors (continued)</vt:lpstr>
      <vt:lpstr>Authors (continued)</vt:lpstr>
      <vt:lpstr>PowerPoint 프레젠테이션</vt:lpstr>
      <vt:lpstr>PowerPoint 프레젠테이션</vt:lpstr>
      <vt:lpstr>Current Spec text on BSR</vt:lpstr>
      <vt:lpstr>Motivation</vt:lpstr>
      <vt:lpstr>QoS Control field</vt:lpstr>
      <vt:lpstr>Problem Statement</vt:lpstr>
      <vt:lpstr>Buffer Status Report</vt:lpstr>
      <vt:lpstr>Proposed BSR field</vt:lpstr>
      <vt:lpstr>Summary </vt:lpstr>
      <vt:lpstr>References </vt:lpstr>
      <vt:lpstr>Straw Poll</vt:lpstr>
      <vt:lpstr>Appendix</vt:lpstr>
      <vt:lpstr>AC based BSR</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박현희/선임연구원/차세대표준(연)IoT팀(hyunh.park@lge.com)</cp:lastModifiedBy>
  <cp:revision>1281</cp:revision>
  <cp:lastPrinted>1998-02-10T13:28:06Z</cp:lastPrinted>
  <dcterms:created xsi:type="dcterms:W3CDTF">2007-05-21T21:00:37Z</dcterms:created>
  <dcterms:modified xsi:type="dcterms:W3CDTF">2016-05-17T03:31:30Z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